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309" r:id="rId2"/>
    <p:sldId id="347" r:id="rId3"/>
    <p:sldId id="348" r:id="rId4"/>
    <p:sldId id="346" r:id="rId5"/>
    <p:sldId id="349" r:id="rId6"/>
    <p:sldId id="310" r:id="rId7"/>
    <p:sldId id="350" r:id="rId8"/>
    <p:sldId id="311" r:id="rId9"/>
    <p:sldId id="351" r:id="rId10"/>
    <p:sldId id="312" r:id="rId11"/>
    <p:sldId id="352" r:id="rId12"/>
    <p:sldId id="313" r:id="rId13"/>
    <p:sldId id="353" r:id="rId14"/>
    <p:sldId id="314" r:id="rId15"/>
    <p:sldId id="354" r:id="rId16"/>
    <p:sldId id="315" r:id="rId17"/>
    <p:sldId id="355" r:id="rId18"/>
    <p:sldId id="316" r:id="rId19"/>
    <p:sldId id="356" r:id="rId20"/>
    <p:sldId id="317" r:id="rId21"/>
    <p:sldId id="357" r:id="rId22"/>
    <p:sldId id="318" r:id="rId23"/>
    <p:sldId id="358" r:id="rId24"/>
    <p:sldId id="319" r:id="rId25"/>
    <p:sldId id="359" r:id="rId26"/>
    <p:sldId id="320" r:id="rId27"/>
    <p:sldId id="360" r:id="rId28"/>
    <p:sldId id="322" r:id="rId29"/>
    <p:sldId id="361" r:id="rId30"/>
    <p:sldId id="324" r:id="rId31"/>
    <p:sldId id="362" r:id="rId32"/>
    <p:sldId id="325" r:id="rId33"/>
    <p:sldId id="363" r:id="rId34"/>
    <p:sldId id="327" r:id="rId35"/>
    <p:sldId id="364" r:id="rId36"/>
    <p:sldId id="329" r:id="rId37"/>
    <p:sldId id="365" r:id="rId38"/>
    <p:sldId id="330" r:id="rId39"/>
    <p:sldId id="366" r:id="rId40"/>
    <p:sldId id="331" r:id="rId41"/>
    <p:sldId id="367" r:id="rId42"/>
    <p:sldId id="332" r:id="rId43"/>
    <p:sldId id="368" r:id="rId44"/>
    <p:sldId id="333" r:id="rId45"/>
    <p:sldId id="369" r:id="rId46"/>
    <p:sldId id="334" r:id="rId47"/>
    <p:sldId id="370" r:id="rId48"/>
    <p:sldId id="335" r:id="rId49"/>
    <p:sldId id="371" r:id="rId50"/>
    <p:sldId id="337" r:id="rId51"/>
    <p:sldId id="372" r:id="rId52"/>
    <p:sldId id="338" r:id="rId53"/>
    <p:sldId id="373" r:id="rId54"/>
    <p:sldId id="339" r:id="rId55"/>
    <p:sldId id="374" r:id="rId56"/>
    <p:sldId id="341" r:id="rId57"/>
    <p:sldId id="375" r:id="rId58"/>
    <p:sldId id="342" r:id="rId59"/>
    <p:sldId id="379" r:id="rId60"/>
    <p:sldId id="343" r:id="rId61"/>
    <p:sldId id="376" r:id="rId62"/>
    <p:sldId id="345" r:id="rId63"/>
    <p:sldId id="377" r:id="rId64"/>
    <p:sldId id="378"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EFC"/>
    <a:srgbClr val="FE6400"/>
    <a:srgbClr val="B0D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24" autoAdjust="0"/>
  </p:normalViewPr>
  <p:slideViewPr>
    <p:cSldViewPr snapToGrid="0">
      <p:cViewPr varScale="1">
        <p:scale>
          <a:sx n="80" d="100"/>
          <a:sy n="80" d="100"/>
        </p:scale>
        <p:origin x="78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1EA01-0F0C-4DE8-B813-35A3FC47D733}" type="datetimeFigureOut">
              <a:rPr lang="en-US" smtClean="0"/>
              <a:pPr/>
              <a:t>2/21/2024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163DC-F9C0-4AEA-8660-BBA8B69631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B1CF67-9FF0-4DFC-BE0D-8D3336673D29}"/>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5" name="Footer Placeholder 4">
            <a:extLst>
              <a:ext uri="{FF2B5EF4-FFF2-40B4-BE49-F238E27FC236}">
                <a16:creationId xmlns:a16="http://schemas.microsoft.com/office/drawing/2014/main" id="{CC1B7A56-F93E-4F84-81A6-4D75C4E9C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10C8E3-27F1-4EDF-9DCD-8F49CDA6B2FC}"/>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6" name="Footer Placeholder 5">
            <a:extLst>
              <a:ext uri="{FF2B5EF4-FFF2-40B4-BE49-F238E27FC236}">
                <a16:creationId xmlns:a16="http://schemas.microsoft.com/office/drawing/2014/main" id="{768BB2F1-10A7-4167-841D-D77F9C8E5B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1FB5C-888C-4B41-A7ED-BBAD2959954E}"/>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5" name="Footer Placeholder 4">
            <a:extLst>
              <a:ext uri="{FF2B5EF4-FFF2-40B4-BE49-F238E27FC236}">
                <a16:creationId xmlns:a16="http://schemas.microsoft.com/office/drawing/2014/main" id="{D3B5CDCF-5C71-4C4C-98F9-79760A9BE8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A6BC7-DD99-4593-AB1F-3E58214B2995}"/>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5" name="Footer Placeholder 4">
            <a:extLst>
              <a:ext uri="{FF2B5EF4-FFF2-40B4-BE49-F238E27FC236}">
                <a16:creationId xmlns:a16="http://schemas.microsoft.com/office/drawing/2014/main" id="{FF49487C-19BB-435C-9BEC-F0A10E78A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18DE1E3-0244-4492-89B0-E666F4294E48}"/>
              </a:ext>
            </a:extLst>
          </p:cNvPr>
          <p:cNvSpPr/>
          <p:nvPr userDrawn="1"/>
        </p:nvSpPr>
        <p:spPr>
          <a:xfrm>
            <a:off x="4005792" y="1338792"/>
            <a:ext cx="4180416" cy="4180416"/>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6FCA5F5E-D9F5-4744-B543-9AF39C52DBE3}"/>
              </a:ext>
            </a:extLst>
          </p:cNvPr>
          <p:cNvSpPr/>
          <p:nvPr userDrawn="1"/>
        </p:nvSpPr>
        <p:spPr>
          <a:xfrm rot="10800000" flipH="1">
            <a:off x="5191124" y="6439955"/>
            <a:ext cx="6997050" cy="420957"/>
          </a:xfrm>
          <a:custGeom>
            <a:avLst/>
            <a:gdLst>
              <a:gd name="connsiteX0" fmla="*/ 274746 w 6997050"/>
              <a:gd name="connsiteY0" fmla="*/ 474402 h 474402"/>
              <a:gd name="connsiteX1" fmla="*/ 5454000 w 6997050"/>
              <a:gd name="connsiteY1" fmla="*/ 474402 h 474402"/>
              <a:gd name="connsiteX2" fmla="*/ 5454000 w 6997050"/>
              <a:gd name="connsiteY2" fmla="*/ 473606 h 474402"/>
              <a:gd name="connsiteX3" fmla="*/ 6997050 w 6997050"/>
              <a:gd name="connsiteY3" fmla="*/ 473606 h 474402"/>
              <a:gd name="connsiteX4" fmla="*/ 6997050 w 6997050"/>
              <a:gd name="connsiteY4" fmla="*/ 0 h 474402"/>
              <a:gd name="connsiteX5" fmla="*/ 5454000 w 6997050"/>
              <a:gd name="connsiteY5" fmla="*/ 0 h 474402"/>
              <a:gd name="connsiteX6" fmla="*/ 5454000 w 6997050"/>
              <a:gd name="connsiteY6" fmla="*/ 797 h 474402"/>
              <a:gd name="connsiteX7" fmla="*/ 0 w 6997050"/>
              <a:gd name="connsiteY7" fmla="*/ 797 h 4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7050" h="474402">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B9CDCC60-433C-4D80-B046-60440ADA613D}"/>
              </a:ext>
            </a:extLst>
          </p:cNvPr>
          <p:cNvSpPr/>
          <p:nvPr userDrawn="1"/>
        </p:nvSpPr>
        <p:spPr>
          <a:xfrm>
            <a:off x="1" y="6439956"/>
            <a:ext cx="5490211" cy="418044"/>
          </a:xfrm>
          <a:custGeom>
            <a:avLst/>
            <a:gdLst>
              <a:gd name="connsiteX0" fmla="*/ 0 w 5490211"/>
              <a:gd name="connsiteY0" fmla="*/ 0 h 473605"/>
              <a:gd name="connsiteX1" fmla="*/ 5490211 w 5490211"/>
              <a:gd name="connsiteY1" fmla="*/ 0 h 473605"/>
              <a:gd name="connsiteX2" fmla="*/ 5215520 w 5490211"/>
              <a:gd name="connsiteY2" fmla="*/ 473605 h 473605"/>
              <a:gd name="connsiteX3" fmla="*/ 0 w 5490211"/>
              <a:gd name="connsiteY3" fmla="*/ 473605 h 473605"/>
            </a:gdLst>
            <a:ahLst/>
            <a:cxnLst>
              <a:cxn ang="0">
                <a:pos x="connsiteX0" y="connsiteY0"/>
              </a:cxn>
              <a:cxn ang="0">
                <a:pos x="connsiteX1" y="connsiteY1"/>
              </a:cxn>
              <a:cxn ang="0">
                <a:pos x="connsiteX2" y="connsiteY2"/>
              </a:cxn>
              <a:cxn ang="0">
                <a:pos x="connsiteX3" y="connsiteY3"/>
              </a:cxn>
            </a:cxnLst>
            <a:rect l="l" t="t" r="r" b="b"/>
            <a:pathLst>
              <a:path w="5490211" h="473605">
                <a:moveTo>
                  <a:pt x="0" y="0"/>
                </a:moveTo>
                <a:lnTo>
                  <a:pt x="5490211" y="0"/>
                </a:lnTo>
                <a:lnTo>
                  <a:pt x="5215520" y="473605"/>
                </a:lnTo>
                <a:lnTo>
                  <a:pt x="0" y="473605"/>
                </a:lnTo>
                <a:close/>
              </a:path>
            </a:pathLst>
          </a:custGeom>
          <a:solidFill>
            <a:srgbClr val="FE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CCEF4669-2972-4A62-937C-8770006AA351}"/>
              </a:ext>
            </a:extLst>
          </p:cNvPr>
          <p:cNvSpPr/>
          <p:nvPr userDrawn="1"/>
        </p:nvSpPr>
        <p:spPr>
          <a:xfrm>
            <a:off x="0" y="0"/>
            <a:ext cx="12192000" cy="1016000"/>
          </a:xfrm>
          <a:prstGeom prst="rect">
            <a:avLst/>
          </a:prstGeom>
          <a:gradFill flip="none" rotWithShape="1">
            <a:gsLst>
              <a:gs pos="0">
                <a:srgbClr val="FE6400"/>
              </a:gs>
              <a:gs pos="100000">
                <a:srgbClr val="108E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254000" y="190500"/>
            <a:ext cx="11684000" cy="671250"/>
          </a:xfrm>
        </p:spPr>
        <p:txBody>
          <a:bodyPr>
            <a:normAutofit/>
          </a:bodyPr>
          <a:lstStyle>
            <a:lvl1pPr algn="ctr">
              <a:tabLst>
                <a:tab pos="1790700" algn="l"/>
              </a:tabLst>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14" name="Footer Placeholder 4">
            <a:extLst>
              <a:ext uri="{FF2B5EF4-FFF2-40B4-BE49-F238E27FC236}">
                <a16:creationId xmlns:a16="http://schemas.microsoft.com/office/drawing/2014/main" id="{EF38C1C8-344A-4ACE-B6A4-2BA3E602ECB5}"/>
              </a:ext>
            </a:extLst>
          </p:cNvPr>
          <p:cNvSpPr txBox="1">
            <a:spLocks/>
          </p:cNvSpPr>
          <p:nvPr userDrawn="1"/>
        </p:nvSpPr>
        <p:spPr>
          <a:xfrm>
            <a:off x="355600" y="5683515"/>
            <a:ext cx="11582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27" name="TextBox 26">
            <a:extLst>
              <a:ext uri="{FF2B5EF4-FFF2-40B4-BE49-F238E27FC236}">
                <a16:creationId xmlns:a16="http://schemas.microsoft.com/office/drawing/2014/main" id="{EFF9B3D1-7DD8-405D-A925-20FEB2EA51F2}"/>
              </a:ext>
            </a:extLst>
          </p:cNvPr>
          <p:cNvSpPr txBox="1"/>
          <p:nvPr userDrawn="1"/>
        </p:nvSpPr>
        <p:spPr>
          <a:xfrm>
            <a:off x="1118954" y="6464312"/>
            <a:ext cx="2522870"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  Classes by Anuj Sir </a:t>
            </a:r>
          </a:p>
        </p:txBody>
      </p:sp>
      <p:sp>
        <p:nvSpPr>
          <p:cNvPr id="28" name="TextBox 27">
            <a:extLst>
              <a:ext uri="{FF2B5EF4-FFF2-40B4-BE49-F238E27FC236}">
                <a16:creationId xmlns:a16="http://schemas.microsoft.com/office/drawing/2014/main" id="{C26DA40F-1448-4E04-A4CC-A0C240DC53FB}"/>
              </a:ext>
            </a:extLst>
          </p:cNvPr>
          <p:cNvSpPr txBox="1"/>
          <p:nvPr userDrawn="1"/>
        </p:nvSpPr>
        <p:spPr>
          <a:xfrm>
            <a:off x="6252259" y="6464312"/>
            <a:ext cx="5634941"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For more tutorials Visit now www.testurprep.com</a:t>
            </a:r>
          </a:p>
        </p:txBody>
      </p:sp>
      <p:sp>
        <p:nvSpPr>
          <p:cNvPr id="33" name="Oval 32">
            <a:extLst>
              <a:ext uri="{FF2B5EF4-FFF2-40B4-BE49-F238E27FC236}">
                <a16:creationId xmlns:a16="http://schemas.microsoft.com/office/drawing/2014/main" id="{AC4A5B36-9C81-4DC5-AB3E-D53D3DF8AA5F}"/>
              </a:ext>
            </a:extLst>
          </p:cNvPr>
          <p:cNvSpPr/>
          <p:nvPr userDrawn="1"/>
        </p:nvSpPr>
        <p:spPr>
          <a:xfrm>
            <a:off x="158099"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D126FFB0-7B36-4783-8239-761E300FA624}"/>
              </a:ext>
            </a:extLst>
          </p:cNvPr>
          <p:cNvSpPr/>
          <p:nvPr userDrawn="1"/>
        </p:nvSpPr>
        <p:spPr>
          <a:xfrm>
            <a:off x="11311874"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254000" y="1199620"/>
            <a:ext cx="11684000" cy="4991630"/>
          </a:xfrm>
        </p:spPr>
        <p:txBody>
          <a:bodyPr>
            <a:normAutofit/>
          </a:bodyPr>
          <a:lstStyle>
            <a:lvl1pPr>
              <a:defRPr lang="en-IN" sz="2400" dirty="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p14="http://schemas.microsoft.com/office/powerpoint/2010/main"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21-02-2024</a:t>
            </a:fld>
            <a:endParaRPr lang="en-IN"/>
          </a:p>
        </p:txBody>
      </p:sp>
      <p:sp>
        <p:nvSpPr>
          <p:cNvPr id="5" name="Footer Placeholder 4">
            <a:extLst>
              <a:ext uri="{FF2B5EF4-FFF2-40B4-BE49-F238E27FC236}">
                <a16:creationId xmlns:a16="http://schemas.microsoft.com/office/drawing/2014/main"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a16="http://schemas.microsoft.com/office/drawing/2014/main"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a:p>
        </p:txBody>
      </p:sp>
      <p:sp>
        <p:nvSpPr>
          <p:cNvPr id="11" name="Rectangle 10">
            <a:extLst>
              <a:ext uri="{FF2B5EF4-FFF2-40B4-BE49-F238E27FC236}">
                <a16:creationId xmlns:a16="http://schemas.microsoft.com/office/drawing/2014/main"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9BACE1-7062-406F-BF0A-2C8447CFAE78}"/>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5" name="Footer Placeholder 4">
            <a:extLst>
              <a:ext uri="{FF2B5EF4-FFF2-40B4-BE49-F238E27FC236}">
                <a16:creationId xmlns:a16="http://schemas.microsoft.com/office/drawing/2014/main" id="{6632EBEB-1EEC-4E59-8235-46F33B9CE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281AA1-B6F3-49F8-9075-131D0D8F3C6A}"/>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6" name="Footer Placeholder 5">
            <a:extLst>
              <a:ext uri="{FF2B5EF4-FFF2-40B4-BE49-F238E27FC236}">
                <a16:creationId xmlns:a16="http://schemas.microsoft.com/office/drawing/2014/main" id="{7DEF3FA6-1E5C-47CD-B247-F51576103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15ABDF-CF3A-439F-B397-95AC73FB9257}"/>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8" name="Footer Placeholder 7">
            <a:extLst>
              <a:ext uri="{FF2B5EF4-FFF2-40B4-BE49-F238E27FC236}">
                <a16:creationId xmlns:a16="http://schemas.microsoft.com/office/drawing/2014/main" id="{35DB57C0-0EC2-4978-AEAD-7284450CDF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407BAE-D44B-45AB-A0B4-DD09062FCEBE}"/>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4" name="Footer Placeholder 3">
            <a:extLst>
              <a:ext uri="{FF2B5EF4-FFF2-40B4-BE49-F238E27FC236}">
                <a16:creationId xmlns:a16="http://schemas.microsoft.com/office/drawing/2014/main" id="{577F0041-930D-486E-B87C-35013F3E02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BEFB7-3B9C-4B2B-95B4-92DD054CBC2A}"/>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3" name="Footer Placeholder 2">
            <a:extLst>
              <a:ext uri="{FF2B5EF4-FFF2-40B4-BE49-F238E27FC236}">
                <a16:creationId xmlns:a16="http://schemas.microsoft.com/office/drawing/2014/main" id="{8BAF9ABC-339A-4386-8967-389520926E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DA9439-D32A-4CA5-A1FB-743F92303F16}"/>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6" name="Footer Placeholder 5">
            <a:extLst>
              <a:ext uri="{FF2B5EF4-FFF2-40B4-BE49-F238E27FC236}">
                <a16:creationId xmlns:a16="http://schemas.microsoft.com/office/drawing/2014/main" id="{81F7D6D9-F57C-438C-8949-80113A39B8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21-02-2024</a:t>
            </a:fld>
            <a:endParaRPr lang="en-IN"/>
          </a:p>
        </p:txBody>
      </p:sp>
      <p:sp>
        <p:nvSpPr>
          <p:cNvPr id="5" name="Footer Placeholder 4">
            <a:extLst>
              <a:ext uri="{FF2B5EF4-FFF2-40B4-BE49-F238E27FC236}">
                <a16:creationId xmlns:a16="http://schemas.microsoft.com/office/drawing/2014/main"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a:p>
        </p:txBody>
      </p:sp>
    </p:spTree>
    <p:extLst>
      <p:ext uri="{BB962C8B-B14F-4D97-AF65-F5344CB8AC3E}">
        <p14:creationId xmlns:p14="http://schemas.microsoft.com/office/powerpoint/2010/main"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73025" y="0"/>
            <a:ext cx="11684000" cy="1933575"/>
          </a:xfrm>
        </p:spPr>
        <p:txBody>
          <a:bodyPr>
            <a:noAutofit/>
          </a:bodyPr>
          <a:lstStyle/>
          <a:p>
            <a:pPr>
              <a:buNone/>
            </a:pPr>
            <a:r>
              <a:rPr lang="en-US" sz="4400" b="1" dirty="0">
                <a:solidFill>
                  <a:schemeClr val="tx1">
                    <a:lumMod val="95000"/>
                    <a:lumOff val="5000"/>
                  </a:schemeClr>
                </a:solidFill>
                <a:latin typeface="Arial Black" pitchFamily="34" charset="0"/>
              </a:rPr>
              <a:t>			</a:t>
            </a:r>
          </a:p>
          <a:p>
            <a:pPr>
              <a:buNone/>
            </a:pPr>
            <a:endParaRPr lang="en-US" sz="4400" b="1" dirty="0">
              <a:solidFill>
                <a:schemeClr val="tx1">
                  <a:lumMod val="95000"/>
                  <a:lumOff val="5000"/>
                </a:schemeClr>
              </a:solidFill>
              <a:latin typeface="Arial Black" pitchFamily="34" charset="0"/>
            </a:endParaRPr>
          </a:p>
          <a:p>
            <a:pPr>
              <a:buNone/>
            </a:pPr>
            <a:endParaRPr lang="en-US" sz="4400" b="1" dirty="0">
              <a:solidFill>
                <a:schemeClr val="tx1">
                  <a:lumMod val="95000"/>
                  <a:lumOff val="5000"/>
                </a:schemeClr>
              </a:solidFill>
              <a:latin typeface="Arial Black" pitchFamily="34" charset="0"/>
            </a:endParaRPr>
          </a:p>
          <a:p>
            <a:pPr>
              <a:buNone/>
            </a:pPr>
            <a:endParaRPr lang="en-US" sz="4400" b="1" dirty="0">
              <a:solidFill>
                <a:schemeClr val="tx1">
                  <a:lumMod val="95000"/>
                  <a:lumOff val="5000"/>
                </a:schemeClr>
              </a:solidFill>
              <a:latin typeface="Arial Black" pitchFamily="34" charset="0"/>
            </a:endParaRPr>
          </a:p>
          <a:p>
            <a:pPr>
              <a:buNone/>
            </a:pPr>
            <a:r>
              <a:rPr lang="en-US" sz="4400" b="1" dirty="0">
                <a:solidFill>
                  <a:schemeClr val="tx1">
                    <a:lumMod val="95000"/>
                    <a:lumOff val="5000"/>
                  </a:schemeClr>
                </a:solidFill>
                <a:latin typeface="Arial Black" pitchFamily="34" charset="0"/>
              </a:rPr>
              <a:t>            </a:t>
            </a:r>
            <a:r>
              <a:rPr lang="en-US" sz="4400" b="1" dirty="0">
                <a:solidFill>
                  <a:srgbClr val="FF0000"/>
                </a:solidFill>
                <a:latin typeface="Arial Black" pitchFamily="34" charset="0"/>
              </a:rPr>
              <a:t>PROBLEM BASED ON AGES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4. 14 years ago Ram was 4 times the age of </a:t>
            </a:r>
            <a:r>
              <a:rPr lang="en-US" b="1" dirty="0" err="1"/>
              <a:t>Pankaj</a:t>
            </a:r>
            <a:r>
              <a:rPr lang="en-US" b="1" dirty="0"/>
              <a:t>. If the present age of Ram is twice the age of </a:t>
            </a:r>
            <a:r>
              <a:rPr lang="en-US" b="1" dirty="0" err="1"/>
              <a:t>Pankaj</a:t>
            </a:r>
            <a:r>
              <a:rPr lang="en-US" b="1" dirty="0"/>
              <a:t>, what will be the total of their present ages? </a:t>
            </a:r>
          </a:p>
          <a:p>
            <a:pPr marL="457200" indent="-457200">
              <a:buAutoNum type="arabicParenBoth"/>
            </a:pPr>
            <a:r>
              <a:rPr lang="en-US" b="1" dirty="0"/>
              <a:t>42 years 	</a:t>
            </a:r>
          </a:p>
          <a:p>
            <a:pPr marL="457200" indent="-457200">
              <a:buNone/>
            </a:pPr>
            <a:r>
              <a:rPr lang="en-US" b="1" dirty="0"/>
              <a:t>(2) 63 years 	</a:t>
            </a:r>
          </a:p>
          <a:p>
            <a:pPr marL="457200" indent="-457200">
              <a:buNone/>
            </a:pPr>
            <a:r>
              <a:rPr lang="en-US" b="1" dirty="0"/>
              <a:t>(3) 62 years 	</a:t>
            </a:r>
          </a:p>
          <a:p>
            <a:pPr marL="457200" indent="-457200">
              <a:buNone/>
            </a:pPr>
            <a:r>
              <a:rPr lang="en-US" b="1" dirty="0"/>
              <a:t>(4) 48 years 	</a:t>
            </a:r>
          </a:p>
          <a:p>
            <a:pPr marL="457200" indent="-457200">
              <a:buNone/>
            </a:pPr>
            <a:r>
              <a:rPr lang="en-US" b="1" dirty="0"/>
              <a:t>(5) None of these</a:t>
            </a:r>
          </a:p>
          <a:p>
            <a:pPr>
              <a:buNone/>
            </a:pPr>
            <a:r>
              <a:rPr lang="en-US" b="1" dirty="0">
                <a:latin typeface="Arial Black" pitchFamily="34" charset="0"/>
              </a:rPr>
              <a:t> </a:t>
            </a:r>
            <a:r>
              <a:rPr lang="en-US" b="1"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4. 14 years ago Ram was 4 times the age of </a:t>
            </a:r>
            <a:r>
              <a:rPr lang="en-US" b="1" dirty="0" err="1"/>
              <a:t>Pankaj</a:t>
            </a:r>
            <a:r>
              <a:rPr lang="en-US" b="1" dirty="0"/>
              <a:t>. If the present age of Ram is twice the age of </a:t>
            </a:r>
            <a:r>
              <a:rPr lang="en-US" b="1" dirty="0" err="1"/>
              <a:t>Pankaj</a:t>
            </a:r>
            <a:r>
              <a:rPr lang="en-US" b="1" dirty="0"/>
              <a:t>, what will be the total of their present ages? </a:t>
            </a:r>
          </a:p>
          <a:p>
            <a:pPr marL="457200" indent="-457200">
              <a:buAutoNum type="arabicParenBoth"/>
            </a:pPr>
            <a:r>
              <a:rPr lang="en-US" b="1" dirty="0"/>
              <a:t>42 years 	</a:t>
            </a:r>
          </a:p>
          <a:p>
            <a:pPr marL="457200" indent="-457200">
              <a:buNone/>
            </a:pPr>
            <a:r>
              <a:rPr lang="en-US" b="1" dirty="0">
                <a:solidFill>
                  <a:srgbClr val="FF0000"/>
                </a:solidFill>
              </a:rPr>
              <a:t>(2) 63 years </a:t>
            </a:r>
            <a:r>
              <a:rPr lang="en-US" b="1" dirty="0"/>
              <a:t>	</a:t>
            </a:r>
          </a:p>
          <a:p>
            <a:pPr marL="457200" indent="-457200">
              <a:buNone/>
            </a:pPr>
            <a:r>
              <a:rPr lang="en-US" b="1" dirty="0"/>
              <a:t>(3) 62 years 	</a:t>
            </a:r>
          </a:p>
          <a:p>
            <a:pPr marL="457200" indent="-457200">
              <a:buNone/>
            </a:pPr>
            <a:r>
              <a:rPr lang="en-US" b="1" dirty="0"/>
              <a:t>(4) 48 years 	</a:t>
            </a:r>
          </a:p>
          <a:p>
            <a:pPr marL="457200" indent="-457200">
              <a:buNone/>
            </a:pPr>
            <a:r>
              <a:rPr lang="en-US" b="1" dirty="0"/>
              <a:t>(5) None of these</a:t>
            </a:r>
          </a:p>
          <a:p>
            <a:pPr>
              <a:buNone/>
            </a:pPr>
            <a:r>
              <a:rPr lang="en-US" b="1" dirty="0">
                <a:latin typeface="Arial Black" pitchFamily="34" charset="0"/>
              </a:rPr>
              <a:t> </a:t>
            </a:r>
            <a:r>
              <a:rPr lang="en-US" b="1"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5. At present the age of the father is 3 times the age of his son, 9 years hence the fathers’ age would be twice that of his son. What is the sum of the present ages of father and his son? </a:t>
            </a:r>
          </a:p>
          <a:p>
            <a:pPr marL="457200" indent="-457200">
              <a:buAutoNum type="arabicParenBoth"/>
            </a:pPr>
            <a:r>
              <a:rPr lang="en-US" b="1" dirty="0"/>
              <a:t>36 years 	</a:t>
            </a:r>
          </a:p>
          <a:p>
            <a:pPr marL="457200" indent="-457200">
              <a:buNone/>
            </a:pPr>
            <a:r>
              <a:rPr lang="en-US" b="1" dirty="0"/>
              <a:t>(2) 38 years 	</a:t>
            </a:r>
          </a:p>
          <a:p>
            <a:pPr marL="457200" indent="-457200">
              <a:buNone/>
            </a:pPr>
            <a:r>
              <a:rPr lang="en-US" b="1" dirty="0"/>
              <a:t>(3) 32 years 	</a:t>
            </a:r>
          </a:p>
          <a:p>
            <a:pPr marL="457200" indent="-457200">
              <a:buNone/>
            </a:pPr>
            <a:r>
              <a:rPr lang="en-US" b="1" dirty="0"/>
              <a:t>(4) 46 years 	</a:t>
            </a:r>
          </a:p>
          <a:p>
            <a:pPr marL="457200" indent="-457200">
              <a:buNone/>
            </a:pPr>
            <a:r>
              <a:rPr lang="en-US" b="1" dirty="0"/>
              <a:t>(5) None of these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5. At present the age of the father is 3 times the age of his son, 9 years hence the fathers’ age would be twice that of his son. What is the sum of the present ages of father and his son? </a:t>
            </a:r>
          </a:p>
          <a:p>
            <a:pPr marL="457200" indent="-457200">
              <a:buAutoNum type="arabicParenBoth"/>
            </a:pPr>
            <a:r>
              <a:rPr lang="en-US" b="1" dirty="0">
                <a:solidFill>
                  <a:srgbClr val="FF0000"/>
                </a:solidFill>
              </a:rPr>
              <a:t>36 years </a:t>
            </a:r>
            <a:r>
              <a:rPr lang="en-US" b="1" dirty="0"/>
              <a:t>	</a:t>
            </a:r>
          </a:p>
          <a:p>
            <a:pPr marL="457200" indent="-457200">
              <a:buNone/>
            </a:pPr>
            <a:r>
              <a:rPr lang="en-US" b="1" dirty="0"/>
              <a:t>(2) 38 years 	</a:t>
            </a:r>
          </a:p>
          <a:p>
            <a:pPr marL="457200" indent="-457200">
              <a:buNone/>
            </a:pPr>
            <a:r>
              <a:rPr lang="en-US" b="1" dirty="0"/>
              <a:t>(3) 32 years 	</a:t>
            </a:r>
          </a:p>
          <a:p>
            <a:pPr marL="457200" indent="-457200">
              <a:buNone/>
            </a:pPr>
            <a:r>
              <a:rPr lang="en-US" b="1" dirty="0"/>
              <a:t>(4) 46 years 	</a:t>
            </a:r>
          </a:p>
          <a:p>
            <a:pPr marL="457200" indent="-457200">
              <a:buNone/>
            </a:pPr>
            <a:r>
              <a:rPr lang="en-US" b="1" dirty="0"/>
              <a:t>(5) None of these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6. The sum of the ages of a father and a son is 50 years. Also, 5 years ago, the father’s age was 7 times the age of the son. The present ages of the father and the son respectively, are : </a:t>
            </a:r>
          </a:p>
          <a:p>
            <a:pPr marL="457200" indent="-457200">
              <a:buAutoNum type="arabicParenBoth"/>
            </a:pPr>
            <a:r>
              <a:rPr lang="en-US" b="1" dirty="0"/>
              <a:t>35 years, 15 years 	</a:t>
            </a:r>
          </a:p>
          <a:p>
            <a:pPr marL="457200" indent="-457200">
              <a:buNone/>
            </a:pPr>
            <a:r>
              <a:rPr lang="en-US" b="1" dirty="0"/>
              <a:t>(2) 40 years, 10 years 	</a:t>
            </a:r>
          </a:p>
          <a:p>
            <a:pPr marL="457200" indent="-457200">
              <a:buNone/>
            </a:pPr>
            <a:r>
              <a:rPr lang="en-US" b="1" dirty="0"/>
              <a:t>(3) 38 years, 12 years </a:t>
            </a:r>
          </a:p>
          <a:p>
            <a:pPr marL="457200" indent="-457200">
              <a:buNone/>
            </a:pPr>
            <a:r>
              <a:rPr lang="en-US" b="1" dirty="0"/>
              <a:t>(4) 42 years, 8 years 	</a:t>
            </a:r>
          </a:p>
          <a:p>
            <a:pPr marL="457200" indent="-457200">
              <a:buNone/>
            </a:pPr>
            <a:r>
              <a:rPr lang="en-US" b="1" dirty="0"/>
              <a:t>(5) None of these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6. The sum of the ages of a father and a son is 50 years. Also, 5 years ago, the father’s age was 7 times the age of the son. The present ages of the father and the son respectively, are : </a:t>
            </a:r>
          </a:p>
          <a:p>
            <a:pPr marL="457200" indent="-457200">
              <a:buAutoNum type="arabicParenBoth"/>
            </a:pPr>
            <a:r>
              <a:rPr lang="en-US" b="1" dirty="0"/>
              <a:t>35 years, 15 years 	</a:t>
            </a:r>
          </a:p>
          <a:p>
            <a:pPr marL="457200" indent="-457200">
              <a:buNone/>
            </a:pPr>
            <a:r>
              <a:rPr lang="en-US" b="1" dirty="0">
                <a:solidFill>
                  <a:srgbClr val="FF0000"/>
                </a:solidFill>
              </a:rPr>
              <a:t>(2) 40 years, 10 years </a:t>
            </a:r>
            <a:r>
              <a:rPr lang="en-US" b="1" dirty="0"/>
              <a:t>	</a:t>
            </a:r>
          </a:p>
          <a:p>
            <a:pPr marL="457200" indent="-457200">
              <a:buNone/>
            </a:pPr>
            <a:r>
              <a:rPr lang="en-US" b="1" dirty="0"/>
              <a:t>(3) 38 years, 12 years </a:t>
            </a:r>
          </a:p>
          <a:p>
            <a:pPr marL="457200" indent="-457200">
              <a:buNone/>
            </a:pPr>
            <a:r>
              <a:rPr lang="en-US" b="1" dirty="0"/>
              <a:t>(4) 42 years, 8 years 	</a:t>
            </a:r>
          </a:p>
          <a:p>
            <a:pPr marL="457200" indent="-457200">
              <a:buNone/>
            </a:pPr>
            <a:r>
              <a:rPr lang="en-US" b="1" dirty="0"/>
              <a:t>(5) None of these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7. The sum of the ages of a son and father is 56 years. After four years, the age of the father will be three times that of the son. Their ages respectively are : </a:t>
            </a:r>
          </a:p>
          <a:p>
            <a:pPr marL="457200" indent="-457200">
              <a:buAutoNum type="arabicParenBoth"/>
            </a:pPr>
            <a:r>
              <a:rPr lang="en-US" b="1" dirty="0"/>
              <a:t>12 years, 44 years 	</a:t>
            </a:r>
          </a:p>
          <a:p>
            <a:pPr marL="457200" indent="-457200">
              <a:buNone/>
            </a:pPr>
            <a:r>
              <a:rPr lang="en-US" b="1" dirty="0"/>
              <a:t>(2) 16 years, 48 years 	</a:t>
            </a:r>
          </a:p>
          <a:p>
            <a:pPr marL="457200" indent="-457200">
              <a:buNone/>
            </a:pPr>
            <a:r>
              <a:rPr lang="en-US" b="1" dirty="0"/>
              <a:t>(3) 16 years, 42 years </a:t>
            </a:r>
          </a:p>
          <a:p>
            <a:pPr marL="457200" indent="-457200">
              <a:buNone/>
            </a:pPr>
            <a:r>
              <a:rPr lang="en-US" b="1" dirty="0"/>
              <a:t>(4) 18 years, 6 years 	</a:t>
            </a:r>
          </a:p>
          <a:p>
            <a:pPr marL="457200" indent="-457200">
              <a:buNone/>
            </a:pPr>
            <a:r>
              <a:rPr lang="en-US" b="1" dirty="0"/>
              <a:t>(5) None of these</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7. The sum of the ages of a son and father is 56 years. After four years, the age of the father will be three times that of the son. Their ages respectively are : </a:t>
            </a:r>
          </a:p>
          <a:p>
            <a:pPr marL="457200" indent="-457200">
              <a:buAutoNum type="arabicParenBoth"/>
            </a:pPr>
            <a:r>
              <a:rPr lang="en-US" b="1" dirty="0">
                <a:solidFill>
                  <a:srgbClr val="FF0000"/>
                </a:solidFill>
              </a:rPr>
              <a:t>12 years, 44 years </a:t>
            </a:r>
            <a:r>
              <a:rPr lang="en-US" b="1" dirty="0"/>
              <a:t>	</a:t>
            </a:r>
          </a:p>
          <a:p>
            <a:pPr marL="457200" indent="-457200">
              <a:buAutoNum type="arabicParenBoth"/>
            </a:pPr>
            <a:r>
              <a:rPr lang="en-US" b="1" dirty="0"/>
              <a:t>(2) 16 years, 48 years 	</a:t>
            </a:r>
          </a:p>
          <a:p>
            <a:pPr marL="457200" indent="-457200">
              <a:buAutoNum type="arabicParenBoth"/>
            </a:pPr>
            <a:r>
              <a:rPr lang="en-US" b="1" dirty="0"/>
              <a:t>(3) 16 years, 42 years </a:t>
            </a:r>
          </a:p>
          <a:p>
            <a:pPr marL="457200" indent="-457200">
              <a:buNone/>
            </a:pPr>
            <a:r>
              <a:rPr lang="en-US" b="1" dirty="0"/>
              <a:t>(4) 18 years, 6 years 	</a:t>
            </a:r>
          </a:p>
          <a:p>
            <a:pPr marL="457200" indent="-457200">
              <a:buNone/>
            </a:pPr>
            <a:r>
              <a:rPr lang="en-US" b="1" dirty="0"/>
              <a:t>(5) None of these</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8. The ratio of the ages of father and son at present is 6 : 1. After 5 years, the ratio will become 7 : 2. The present age of the son is : </a:t>
            </a:r>
          </a:p>
          <a:p>
            <a:pPr marL="457200" indent="-457200">
              <a:buAutoNum type="arabicParenBoth"/>
            </a:pPr>
            <a:r>
              <a:rPr lang="en-US" b="1" dirty="0"/>
              <a:t>10 years 	</a:t>
            </a:r>
          </a:p>
          <a:p>
            <a:pPr marL="457200" indent="-457200">
              <a:buNone/>
            </a:pPr>
            <a:r>
              <a:rPr lang="en-US" b="1" dirty="0"/>
              <a:t>(2) 9 years 	</a:t>
            </a:r>
          </a:p>
          <a:p>
            <a:pPr marL="457200" indent="-457200">
              <a:buNone/>
            </a:pPr>
            <a:r>
              <a:rPr lang="en-US" b="1" dirty="0"/>
              <a:t>(3) 6 years 	</a:t>
            </a:r>
          </a:p>
          <a:p>
            <a:pPr marL="457200" indent="-457200">
              <a:buNone/>
            </a:pPr>
            <a:r>
              <a:rPr lang="en-US" b="1" dirty="0"/>
              <a:t>(4) 5 years 	</a:t>
            </a:r>
          </a:p>
          <a:p>
            <a:pPr marL="457200" indent="-457200">
              <a:buNone/>
            </a:pPr>
            <a:r>
              <a:rPr lang="en-US" b="1" dirty="0"/>
              <a:t>(5) None of these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8. The ratio of the ages of father and son at present is 6 : 1. After 5 years, the ratio will become 7 : 2. The present age of the son is : </a:t>
            </a:r>
          </a:p>
          <a:p>
            <a:pPr marL="457200" indent="-457200">
              <a:buAutoNum type="arabicParenBoth"/>
            </a:pPr>
            <a:r>
              <a:rPr lang="en-US" b="1" dirty="0"/>
              <a:t>10 years 	</a:t>
            </a:r>
          </a:p>
          <a:p>
            <a:pPr marL="457200" indent="-457200">
              <a:buNone/>
            </a:pPr>
            <a:r>
              <a:rPr lang="en-US" b="1" dirty="0"/>
              <a:t>(2) 9 years 	</a:t>
            </a:r>
          </a:p>
          <a:p>
            <a:pPr marL="457200" indent="-457200">
              <a:buNone/>
            </a:pPr>
            <a:r>
              <a:rPr lang="en-US" b="1" dirty="0"/>
              <a:t>(3) 6 years 	</a:t>
            </a:r>
          </a:p>
          <a:p>
            <a:pPr marL="457200" indent="-457200">
              <a:buNone/>
            </a:pPr>
            <a:r>
              <a:rPr lang="en-US" b="1" dirty="0">
                <a:solidFill>
                  <a:srgbClr val="FF0000"/>
                </a:solidFill>
              </a:rPr>
              <a:t>(4) 5 years </a:t>
            </a:r>
            <a:r>
              <a:rPr lang="en-US" b="1" dirty="0"/>
              <a:t>	</a:t>
            </a:r>
          </a:p>
          <a:p>
            <a:pPr marL="457200" indent="-457200">
              <a:buNone/>
            </a:pPr>
            <a:r>
              <a:rPr lang="en-US" b="1" dirty="0"/>
              <a:t>(5) None of these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77500" lnSpcReduction="20000"/>
          </a:bodyPr>
          <a:lstStyle/>
          <a:p>
            <a:pPr>
              <a:buNone/>
            </a:pPr>
            <a:r>
              <a:rPr lang="en-US" sz="4000" b="1" dirty="0">
                <a:solidFill>
                  <a:schemeClr val="tx1">
                    <a:lumMod val="95000"/>
                    <a:lumOff val="5000"/>
                  </a:schemeClr>
                </a:solidFill>
                <a:latin typeface="Arial Black" pitchFamily="34" charset="0"/>
              </a:rPr>
              <a:t>	</a:t>
            </a:r>
            <a:r>
              <a:rPr lang="en-US" sz="4000" dirty="0">
                <a:solidFill>
                  <a:srgbClr val="FF0000"/>
                </a:solidFill>
              </a:rPr>
              <a:t> Problems on Ages – Concept and Basics</a:t>
            </a:r>
          </a:p>
          <a:p>
            <a:r>
              <a:rPr lang="en-US" sz="4000" dirty="0"/>
              <a:t>The problems based on age asked in the quantitative   section are kind of brain teasers, which when read at first may seem to be complex, but when solved step by step are easy to answer. </a:t>
            </a:r>
          </a:p>
          <a:p>
            <a:r>
              <a:rPr lang="en-US" sz="4000" dirty="0"/>
              <a:t>Questions from this section mostly are asked for 2-3 marks but there are chances of age-based questions being asked as a part of the data sufficiency or data interpretation. So it is important that the concept is clear to each and every candidate. </a:t>
            </a:r>
          </a:p>
          <a:p>
            <a:r>
              <a:rPr lang="en-US" sz="4000" dirty="0"/>
              <a:t>As the name suggests, the questions are word problems based on the ages of the people. They may be asked in equation form or direct form. </a:t>
            </a:r>
          </a:p>
          <a:p>
            <a:pPr>
              <a:buNone/>
            </a:pPr>
            <a:r>
              <a:rPr lang="en-US" sz="4000" b="1" dirty="0">
                <a:solidFill>
                  <a:schemeClr val="tx1">
                    <a:lumMod val="95000"/>
                    <a:lumOff val="5000"/>
                  </a:schemeClr>
                </a:solidFill>
                <a:latin typeface="Arial Black" pitchFamily="34" charset="0"/>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9. The ratio of the ages of A and B at present is 4 : 3. 10 years earlier, the ratio was 3 : 2, then find the present ages of A and B (in years). </a:t>
            </a:r>
          </a:p>
          <a:p>
            <a:pPr marL="457200" indent="-457200">
              <a:buAutoNum type="arabicParenBoth"/>
            </a:pPr>
            <a:r>
              <a:rPr lang="en-US" b="1" dirty="0"/>
              <a:t>40, 30 	</a:t>
            </a:r>
          </a:p>
          <a:p>
            <a:pPr marL="457200" indent="-457200">
              <a:buNone/>
            </a:pPr>
            <a:r>
              <a:rPr lang="en-US" b="1" dirty="0"/>
              <a:t>(2) 48, 36 	</a:t>
            </a:r>
          </a:p>
          <a:p>
            <a:pPr marL="457200" indent="-457200">
              <a:buNone/>
            </a:pPr>
            <a:r>
              <a:rPr lang="en-US" b="1" dirty="0"/>
              <a:t>(3) 64, 48 	</a:t>
            </a:r>
          </a:p>
          <a:p>
            <a:pPr marL="457200" indent="-457200">
              <a:buNone/>
            </a:pPr>
            <a:r>
              <a:rPr lang="en-US" b="1" dirty="0"/>
              <a:t>(4) 20, 15 	</a:t>
            </a:r>
          </a:p>
          <a:p>
            <a:pPr marL="457200" indent="-457200">
              <a:buNone/>
            </a:pPr>
            <a:r>
              <a:rPr lang="en-US" b="1" dirty="0"/>
              <a:t>(5) None of these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9. The ratio of the ages of A and B at present is 4 : 3. 10 years earlier, the ratio was 3 : 2, then find the present ages of A and B (in years). </a:t>
            </a:r>
          </a:p>
          <a:p>
            <a:pPr marL="457200" indent="-457200">
              <a:buAutoNum type="arabicParenBoth"/>
            </a:pPr>
            <a:r>
              <a:rPr lang="en-US" b="1" dirty="0">
                <a:solidFill>
                  <a:srgbClr val="FF0000"/>
                </a:solidFill>
              </a:rPr>
              <a:t>40, 30 </a:t>
            </a:r>
            <a:r>
              <a:rPr lang="en-US" b="1" dirty="0"/>
              <a:t>	</a:t>
            </a:r>
          </a:p>
          <a:p>
            <a:pPr marL="457200" indent="-457200">
              <a:buNone/>
            </a:pPr>
            <a:r>
              <a:rPr lang="en-US" b="1" dirty="0"/>
              <a:t>(2) 48, 36 	</a:t>
            </a:r>
          </a:p>
          <a:p>
            <a:pPr marL="457200" indent="-457200">
              <a:buNone/>
            </a:pPr>
            <a:r>
              <a:rPr lang="en-US" b="1" dirty="0"/>
              <a:t>(3) 64, 48 	</a:t>
            </a:r>
          </a:p>
          <a:p>
            <a:pPr marL="457200" indent="-457200">
              <a:buNone/>
            </a:pPr>
            <a:r>
              <a:rPr lang="en-US" b="1" dirty="0"/>
              <a:t>(4) 20, 15 	</a:t>
            </a:r>
          </a:p>
          <a:p>
            <a:pPr marL="457200" indent="-457200">
              <a:buNone/>
            </a:pPr>
            <a:r>
              <a:rPr lang="en-US" b="1" dirty="0"/>
              <a:t>(5) None of these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10. The ratio of the ages of A and B at present is 5 : 3. After 7 years the ratio will become 3 : 2. What is the sum of the present ages of A and B? </a:t>
            </a:r>
          </a:p>
          <a:p>
            <a:pPr marL="457200" indent="-457200">
              <a:buAutoNum type="arabicParenBoth"/>
            </a:pPr>
            <a:r>
              <a:rPr lang="en-US" b="1" dirty="0"/>
              <a:t>46 years 	</a:t>
            </a:r>
          </a:p>
          <a:p>
            <a:pPr marL="457200" indent="-457200">
              <a:buNone/>
            </a:pPr>
            <a:r>
              <a:rPr lang="en-US" b="1" dirty="0"/>
              <a:t>(2) 48 years 	</a:t>
            </a:r>
          </a:p>
          <a:p>
            <a:pPr marL="457200" indent="-457200">
              <a:buNone/>
            </a:pPr>
            <a:r>
              <a:rPr lang="en-US" b="1" dirty="0"/>
              <a:t>(3) 56 years 	</a:t>
            </a:r>
          </a:p>
          <a:p>
            <a:pPr marL="457200" indent="-457200">
              <a:buNone/>
            </a:pPr>
            <a:r>
              <a:rPr lang="en-US" b="1" dirty="0"/>
              <a:t>(4) 58 years 	</a:t>
            </a:r>
          </a:p>
          <a:p>
            <a:pPr marL="457200" indent="-457200">
              <a:buNone/>
            </a:pPr>
            <a:r>
              <a:rPr lang="en-US" b="1" dirty="0"/>
              <a:t>(5) None of these</a:t>
            </a:r>
            <a:r>
              <a:rPr lang="en-US" b="1" dirty="0">
                <a:latin typeface="Arial Black" pitchFamily="34" charset="0"/>
              </a:rPr>
              <a:t> </a:t>
            </a:r>
            <a:r>
              <a:rPr lang="en-US" b="1" dirty="0"/>
              <a:t> </a:t>
            </a:r>
          </a:p>
          <a:p>
            <a:pPr>
              <a:buNone/>
            </a:pP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10. The ratio of the ages of A and B at present is 5 : 3. After 7 years the ratio will become 3 : 2. What is the sum of the present ages of A and B? </a:t>
            </a:r>
          </a:p>
          <a:p>
            <a:pPr marL="457200" indent="-457200">
              <a:buAutoNum type="arabicParenBoth"/>
            </a:pPr>
            <a:r>
              <a:rPr lang="en-US" b="1" dirty="0"/>
              <a:t>46 years 	</a:t>
            </a:r>
          </a:p>
          <a:p>
            <a:pPr marL="457200" indent="-457200">
              <a:buNone/>
            </a:pPr>
            <a:r>
              <a:rPr lang="en-US" b="1" dirty="0"/>
              <a:t>(2) 48 years 	</a:t>
            </a:r>
          </a:p>
          <a:p>
            <a:pPr marL="457200" indent="-457200">
              <a:buNone/>
            </a:pPr>
            <a:r>
              <a:rPr lang="en-US" b="1" dirty="0">
                <a:solidFill>
                  <a:srgbClr val="FF0000"/>
                </a:solidFill>
              </a:rPr>
              <a:t>(3) 56 years 	</a:t>
            </a:r>
          </a:p>
          <a:p>
            <a:pPr marL="457200" indent="-457200">
              <a:buNone/>
            </a:pPr>
            <a:r>
              <a:rPr lang="en-US" b="1" dirty="0"/>
              <a:t>(4) 58 years 	</a:t>
            </a:r>
          </a:p>
          <a:p>
            <a:pPr marL="457200" indent="-457200">
              <a:buNone/>
            </a:pPr>
            <a:r>
              <a:rPr lang="en-US" b="1" dirty="0"/>
              <a:t>(5) None of these</a:t>
            </a:r>
            <a:r>
              <a:rPr lang="en-US" b="1" dirty="0">
                <a:latin typeface="Arial Black" pitchFamily="34" charset="0"/>
              </a:rPr>
              <a:t> </a:t>
            </a:r>
            <a:r>
              <a:rPr lang="en-US" b="1" dirty="0"/>
              <a:t> </a:t>
            </a:r>
          </a:p>
          <a:p>
            <a:pPr>
              <a:buNone/>
            </a:pP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11. If the product of the present ages of A and B is 750 years and the ratio of their present ages is 6 : 5. Find the difference between their present ages. </a:t>
            </a:r>
          </a:p>
          <a:p>
            <a:pPr marL="457200" indent="-457200">
              <a:buAutoNum type="arabicParenBoth"/>
            </a:pPr>
            <a:r>
              <a:rPr lang="en-US" b="1" dirty="0"/>
              <a:t>10 years 	</a:t>
            </a:r>
          </a:p>
          <a:p>
            <a:pPr marL="457200" indent="-457200">
              <a:buNone/>
            </a:pPr>
            <a:r>
              <a:rPr lang="en-US" b="1" dirty="0"/>
              <a:t>(2) 15 years 	</a:t>
            </a:r>
          </a:p>
          <a:p>
            <a:pPr marL="457200" indent="-457200">
              <a:buNone/>
            </a:pPr>
            <a:r>
              <a:rPr lang="en-US" b="1" dirty="0"/>
              <a:t>(3) 8 years 	</a:t>
            </a:r>
          </a:p>
          <a:p>
            <a:pPr marL="457200" indent="-457200">
              <a:buNone/>
            </a:pPr>
            <a:r>
              <a:rPr lang="en-US" b="1" dirty="0"/>
              <a:t>(4) 5 years 	</a:t>
            </a:r>
          </a:p>
          <a:p>
            <a:pPr marL="457200" indent="-457200">
              <a:buNone/>
            </a:pPr>
            <a:r>
              <a:rPr lang="en-US" b="1" dirty="0"/>
              <a:t>(5) None of these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11. If the product of the present ages of A and B is 750 years and the ratio of their present ages is 6 : 5. Find the difference between their present ages. </a:t>
            </a:r>
          </a:p>
          <a:p>
            <a:pPr marL="457200" indent="-457200">
              <a:buAutoNum type="arabicParenBoth"/>
            </a:pPr>
            <a:r>
              <a:rPr lang="en-US" b="1" dirty="0"/>
              <a:t>10 years 	</a:t>
            </a:r>
          </a:p>
          <a:p>
            <a:pPr marL="457200" indent="-457200">
              <a:buNone/>
            </a:pPr>
            <a:r>
              <a:rPr lang="en-US" b="1" dirty="0"/>
              <a:t>(2) 15 years 	</a:t>
            </a:r>
          </a:p>
          <a:p>
            <a:pPr marL="457200" indent="-457200">
              <a:buNone/>
            </a:pPr>
            <a:r>
              <a:rPr lang="en-US" b="1" dirty="0"/>
              <a:t>(3) 8 years 	</a:t>
            </a:r>
          </a:p>
          <a:p>
            <a:pPr marL="457200" indent="-457200">
              <a:buNone/>
            </a:pPr>
            <a:r>
              <a:rPr lang="en-US" b="1" dirty="0">
                <a:solidFill>
                  <a:srgbClr val="FF0000"/>
                </a:solidFill>
              </a:rPr>
              <a:t>(4) 5 years </a:t>
            </a:r>
            <a:r>
              <a:rPr lang="en-US" b="1" dirty="0"/>
              <a:t>	</a:t>
            </a:r>
          </a:p>
          <a:p>
            <a:pPr marL="457200" indent="-457200">
              <a:buNone/>
            </a:pPr>
            <a:r>
              <a:rPr lang="en-US" b="1" dirty="0"/>
              <a:t>(5) None of these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12. If the ratio of the ages of A and B at present is 2 : 1. 6 years earlier, the ratio was 3 : 1. What is the sum of the present ages of A and B? </a:t>
            </a:r>
          </a:p>
          <a:p>
            <a:pPr marL="457200" indent="-457200">
              <a:buAutoNum type="arabicParenBoth"/>
            </a:pPr>
            <a:r>
              <a:rPr lang="en-US" b="1" dirty="0"/>
              <a:t>24 years 	</a:t>
            </a:r>
          </a:p>
          <a:p>
            <a:pPr marL="457200" indent="-457200">
              <a:buNone/>
            </a:pPr>
            <a:r>
              <a:rPr lang="en-US" b="1" dirty="0"/>
              <a:t>(2) 26 years 	</a:t>
            </a:r>
          </a:p>
          <a:p>
            <a:pPr marL="457200" indent="-457200">
              <a:buNone/>
            </a:pPr>
            <a:r>
              <a:rPr lang="en-US" b="1" dirty="0"/>
              <a:t>(3) 34 years 	</a:t>
            </a:r>
          </a:p>
          <a:p>
            <a:pPr marL="457200" indent="-457200">
              <a:buNone/>
            </a:pPr>
            <a:r>
              <a:rPr lang="en-US" b="1" dirty="0"/>
              <a:t>(4) 6 years 	</a:t>
            </a:r>
          </a:p>
          <a:p>
            <a:pPr marL="457200" indent="-457200">
              <a:buNone/>
            </a:pPr>
            <a:r>
              <a:rPr lang="en-US" b="1" dirty="0"/>
              <a:t>(5) None of these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12. If the ratio of the ages of A and B at present is 2 : 1. 6 years earlier, the ratio was 3 : 1. What is the sum of the present ages of A and B? </a:t>
            </a:r>
          </a:p>
          <a:p>
            <a:pPr marL="457200" indent="-457200">
              <a:buAutoNum type="arabicParenBoth"/>
            </a:pPr>
            <a:r>
              <a:rPr lang="en-US" b="1" dirty="0"/>
              <a:t>24 years 	</a:t>
            </a:r>
          </a:p>
          <a:p>
            <a:pPr marL="457200" indent="-457200">
              <a:buNone/>
            </a:pPr>
            <a:r>
              <a:rPr lang="en-US" b="1" dirty="0"/>
              <a:t>(2) 26 years 	</a:t>
            </a:r>
          </a:p>
          <a:p>
            <a:pPr marL="457200" indent="-457200">
              <a:buNone/>
            </a:pPr>
            <a:r>
              <a:rPr lang="en-US" b="1" dirty="0"/>
              <a:t>(3) 34 years 	</a:t>
            </a:r>
          </a:p>
          <a:p>
            <a:pPr marL="457200" indent="-457200">
              <a:buNone/>
            </a:pPr>
            <a:r>
              <a:rPr lang="en-US" b="1" dirty="0"/>
              <a:t>(4) 6 years 	</a:t>
            </a:r>
          </a:p>
          <a:p>
            <a:pPr marL="457200" indent="-457200">
              <a:buNone/>
            </a:pPr>
            <a:r>
              <a:rPr lang="en-US" b="1" dirty="0">
                <a:solidFill>
                  <a:srgbClr val="FF0000"/>
                </a:solidFill>
              </a:rPr>
              <a:t>(5) None of these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13. The ratio of P’s and Q’s ages is 5 : 7. If the difference between the present age of Q and the age of P 6 years hence is 2, what is the total of present ages of P and Q? </a:t>
            </a:r>
          </a:p>
          <a:p>
            <a:pPr marL="457200" indent="-457200">
              <a:buAutoNum type="arabicParenBoth"/>
            </a:pPr>
            <a:r>
              <a:rPr lang="en-US" b="1" dirty="0"/>
              <a:t>52 years 		</a:t>
            </a:r>
          </a:p>
          <a:p>
            <a:pPr marL="457200" indent="-457200">
              <a:buNone/>
            </a:pPr>
            <a:r>
              <a:rPr lang="en-US" b="1" dirty="0"/>
              <a:t>(2) 48 years 		</a:t>
            </a:r>
          </a:p>
          <a:p>
            <a:pPr marL="457200" indent="-457200">
              <a:buNone/>
            </a:pPr>
            <a:r>
              <a:rPr lang="en-US" b="1" dirty="0"/>
              <a:t>(3) 56 years 		</a:t>
            </a:r>
          </a:p>
          <a:p>
            <a:pPr marL="457200" indent="-457200">
              <a:buNone/>
            </a:pPr>
            <a:r>
              <a:rPr lang="en-US" b="1" dirty="0"/>
              <a:t>(4) Data inadequate </a:t>
            </a:r>
          </a:p>
          <a:p>
            <a:pPr marL="457200" indent="-457200">
              <a:buNone/>
            </a:pPr>
            <a:r>
              <a:rPr lang="en-US" b="1" dirty="0"/>
              <a:t>(5) None of these</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13. The ratio of P’s and Q’s ages is 5 : 7. If the difference between the present age of Q and the age of P 6 years hence is 2, what is the total of present ages of P and Q? </a:t>
            </a:r>
          </a:p>
          <a:p>
            <a:pPr marL="457200" indent="-457200">
              <a:buAutoNum type="arabicParenBoth"/>
            </a:pPr>
            <a:r>
              <a:rPr lang="en-US" b="1" dirty="0"/>
              <a:t>52 years 		</a:t>
            </a:r>
          </a:p>
          <a:p>
            <a:pPr marL="457200" indent="-457200">
              <a:buNone/>
            </a:pPr>
            <a:r>
              <a:rPr lang="en-US" b="1" dirty="0">
                <a:solidFill>
                  <a:srgbClr val="FF0000"/>
                </a:solidFill>
              </a:rPr>
              <a:t>(2) 48 years </a:t>
            </a:r>
            <a:r>
              <a:rPr lang="en-US" b="1" dirty="0"/>
              <a:t>		</a:t>
            </a:r>
          </a:p>
          <a:p>
            <a:pPr marL="457200" indent="-457200">
              <a:buNone/>
            </a:pPr>
            <a:r>
              <a:rPr lang="en-US" b="1" dirty="0"/>
              <a:t>(3) 56 years 		</a:t>
            </a:r>
          </a:p>
          <a:p>
            <a:pPr marL="457200" indent="-457200">
              <a:buNone/>
            </a:pPr>
            <a:r>
              <a:rPr lang="en-US" b="1" dirty="0"/>
              <a:t>(4) Data inadequate </a:t>
            </a:r>
          </a:p>
          <a:p>
            <a:pPr marL="457200" indent="-457200">
              <a:buNone/>
            </a:pPr>
            <a:r>
              <a:rPr lang="en-US" b="1" dirty="0"/>
              <a:t>(5) None of these</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62500" lnSpcReduction="20000"/>
          </a:bodyPr>
          <a:lstStyle/>
          <a:p>
            <a:r>
              <a:rPr lang="en-US" sz="5100" dirty="0">
                <a:solidFill>
                  <a:srgbClr val="FF0000"/>
                </a:solidFill>
              </a:rPr>
              <a:t>Important Formulas </a:t>
            </a:r>
            <a:r>
              <a:rPr lang="en-US" sz="4000" dirty="0"/>
              <a:t>:</a:t>
            </a:r>
          </a:p>
          <a:p>
            <a:r>
              <a:rPr lang="en-US" sz="4000" dirty="0"/>
              <a:t>Given below are a few formulas related to the problems on ages which may help to answer the questions quicker and also get a better idea of the concept:</a:t>
            </a:r>
          </a:p>
          <a:p>
            <a:r>
              <a:rPr lang="en-US" sz="4000" dirty="0"/>
              <a:t>If you are assuming the current age to be x, then the age after n years will be (</a:t>
            </a:r>
            <a:r>
              <a:rPr lang="en-US" sz="4000" dirty="0" err="1"/>
              <a:t>x+n</a:t>
            </a:r>
            <a:r>
              <a:rPr lang="en-US" sz="4000" dirty="0"/>
              <a:t>) years.</a:t>
            </a:r>
          </a:p>
          <a:p>
            <a:r>
              <a:rPr lang="en-US" sz="4000" dirty="0"/>
              <a:t>If you are assuming the current age to be x, then the age before n years will be (x-n) years.</a:t>
            </a:r>
          </a:p>
          <a:p>
            <a:r>
              <a:rPr lang="en-US" sz="4000" dirty="0"/>
              <a:t>If the age is given in the form of a ratio, for example, p:q, then the age shall be considered as </a:t>
            </a:r>
            <a:r>
              <a:rPr lang="en-US" sz="4000" dirty="0" err="1"/>
              <a:t>qx</a:t>
            </a:r>
            <a:r>
              <a:rPr lang="en-US" sz="4000" dirty="0"/>
              <a:t> and </a:t>
            </a:r>
            <a:r>
              <a:rPr lang="en-US" sz="4000" dirty="0" err="1"/>
              <a:t>px</a:t>
            </a:r>
            <a:endParaRPr lang="en-US" sz="4000" dirty="0"/>
          </a:p>
          <a:p>
            <a:r>
              <a:rPr lang="en-US" sz="4000" dirty="0"/>
              <a:t>If you are assuming the current age to be x, then n times the current age will be (</a:t>
            </a:r>
            <a:r>
              <a:rPr lang="en-US" sz="4000" dirty="0" err="1"/>
              <a:t>x×n</a:t>
            </a:r>
            <a:r>
              <a:rPr lang="en-US" sz="4000" dirty="0"/>
              <a:t>) years</a:t>
            </a:r>
          </a:p>
          <a:p>
            <a:r>
              <a:rPr lang="en-US" sz="4000" dirty="0"/>
              <a:t>If you are assuming the current age to be x, then 1/n of the age shall be equal to (x/n) years</a:t>
            </a:r>
          </a:p>
          <a:p>
            <a:pPr>
              <a:buNone/>
            </a:pPr>
            <a:r>
              <a:rPr lang="en-US" sz="4000" b="1" dirty="0">
                <a:solidFill>
                  <a:schemeClr val="tx1">
                    <a:lumMod val="95000"/>
                    <a:lumOff val="5000"/>
                  </a:schemeClr>
                </a:solidFill>
                <a:latin typeface="Arial Black" pitchFamily="34" charset="0"/>
              </a:rP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14. The product of the ages of Harish and </a:t>
            </a:r>
            <a:r>
              <a:rPr lang="en-US" b="1" dirty="0" err="1"/>
              <a:t>Seema</a:t>
            </a:r>
            <a:r>
              <a:rPr lang="en-US" b="1" dirty="0"/>
              <a:t> is 240. If twice the age of </a:t>
            </a:r>
            <a:r>
              <a:rPr lang="en-US" b="1" dirty="0" err="1"/>
              <a:t>Seema</a:t>
            </a:r>
            <a:r>
              <a:rPr lang="en-US" b="1" dirty="0"/>
              <a:t> is more than Harish’s age by 4 years, what is </a:t>
            </a:r>
            <a:r>
              <a:rPr lang="en-US" b="1" dirty="0" err="1"/>
              <a:t>Seema’s</a:t>
            </a:r>
            <a:r>
              <a:rPr lang="en-US" b="1" dirty="0"/>
              <a:t> age in years? (1) 12 years 	</a:t>
            </a:r>
          </a:p>
          <a:p>
            <a:pPr>
              <a:buNone/>
            </a:pPr>
            <a:r>
              <a:rPr lang="en-US" b="1" dirty="0"/>
              <a:t>   (2) 20 years 		</a:t>
            </a:r>
          </a:p>
          <a:p>
            <a:pPr>
              <a:buNone/>
            </a:pPr>
            <a:r>
              <a:rPr lang="en-US" b="1" dirty="0"/>
              <a:t>   (3) 10 years 		</a:t>
            </a:r>
          </a:p>
          <a:p>
            <a:pPr>
              <a:buNone/>
            </a:pPr>
            <a:r>
              <a:rPr lang="en-US" b="1" dirty="0"/>
              <a:t>   (4) 14 years </a:t>
            </a:r>
          </a:p>
          <a:p>
            <a:pPr>
              <a:buNone/>
            </a:pPr>
            <a:r>
              <a:rPr lang="en-US" b="1" dirty="0"/>
              <a:t>	(5) None of these</a:t>
            </a:r>
            <a:r>
              <a:rPr lang="en-US" b="1" dirty="0">
                <a:latin typeface="Arial Black" pitchFamily="34" charset="0"/>
              </a:rPr>
              <a:t> </a:t>
            </a:r>
            <a:r>
              <a:rPr lang="en-US" b="1" dirty="0"/>
              <a:t> </a:t>
            </a:r>
          </a:p>
          <a:p>
            <a:pPr>
              <a:buNone/>
            </a:pPr>
            <a:r>
              <a:rPr lang="en-US" b="1" dirty="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14. The product of the ages of Harish and </a:t>
            </a:r>
            <a:r>
              <a:rPr lang="en-US" b="1" dirty="0" err="1"/>
              <a:t>Seema</a:t>
            </a:r>
            <a:r>
              <a:rPr lang="en-US" b="1" dirty="0"/>
              <a:t> is 240. If twice the age of </a:t>
            </a:r>
            <a:r>
              <a:rPr lang="en-US" b="1" dirty="0" err="1"/>
              <a:t>Seema</a:t>
            </a:r>
            <a:r>
              <a:rPr lang="en-US" b="1" dirty="0"/>
              <a:t> is more than Harish’s age by 4 years, what is </a:t>
            </a:r>
            <a:r>
              <a:rPr lang="en-US" b="1" dirty="0" err="1"/>
              <a:t>Seema’s</a:t>
            </a:r>
            <a:r>
              <a:rPr lang="en-US" b="1" dirty="0"/>
              <a:t> age in years? (</a:t>
            </a:r>
            <a:r>
              <a:rPr lang="en-US" b="1" dirty="0">
                <a:solidFill>
                  <a:srgbClr val="FF0000"/>
                </a:solidFill>
              </a:rPr>
              <a:t>1) 12 years </a:t>
            </a:r>
            <a:r>
              <a:rPr lang="en-US" b="1" dirty="0"/>
              <a:t>	</a:t>
            </a:r>
          </a:p>
          <a:p>
            <a:pPr>
              <a:buNone/>
            </a:pPr>
            <a:r>
              <a:rPr lang="en-US" b="1" dirty="0"/>
              <a:t>   (2) 20 years 		</a:t>
            </a:r>
          </a:p>
          <a:p>
            <a:pPr>
              <a:buNone/>
            </a:pPr>
            <a:r>
              <a:rPr lang="en-US" b="1" dirty="0"/>
              <a:t>   (3) 10 years 		</a:t>
            </a:r>
          </a:p>
          <a:p>
            <a:pPr>
              <a:buNone/>
            </a:pPr>
            <a:r>
              <a:rPr lang="en-US" b="1" dirty="0"/>
              <a:t>   (4) 14 years </a:t>
            </a:r>
          </a:p>
          <a:p>
            <a:pPr>
              <a:buNone/>
            </a:pPr>
            <a:r>
              <a:rPr lang="en-US" b="1" dirty="0"/>
              <a:t>	(5) None of these</a:t>
            </a:r>
            <a:r>
              <a:rPr lang="en-US" b="1" dirty="0">
                <a:latin typeface="Arial Black" pitchFamily="34" charset="0"/>
              </a:rPr>
              <a:t> </a:t>
            </a:r>
            <a:r>
              <a:rPr lang="en-US" b="1" dirty="0"/>
              <a:t> </a:t>
            </a:r>
          </a:p>
          <a:p>
            <a:pPr>
              <a:buNone/>
            </a:pPr>
            <a:r>
              <a:rPr lang="en-US" b="1" dirty="0"/>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15. </a:t>
            </a:r>
            <a:r>
              <a:rPr lang="en-US" b="1" dirty="0" err="1"/>
              <a:t>Jayesh</a:t>
            </a:r>
            <a:r>
              <a:rPr lang="en-US" b="1" dirty="0"/>
              <a:t> is twice as old as Vijay and half as old as Suresh. If the sum of Suresh’s and Vijay’s ages is 85 years, what is </a:t>
            </a:r>
            <a:r>
              <a:rPr lang="en-US" b="1" dirty="0" err="1"/>
              <a:t>Jayesh’s</a:t>
            </a:r>
            <a:r>
              <a:rPr lang="en-US" b="1" dirty="0"/>
              <a:t> age in years? </a:t>
            </a:r>
          </a:p>
          <a:p>
            <a:pPr marL="457200" indent="-457200">
              <a:buAutoNum type="arabicParenBoth"/>
            </a:pPr>
            <a:r>
              <a:rPr lang="en-US" b="1" dirty="0"/>
              <a:t>34 		</a:t>
            </a:r>
          </a:p>
          <a:p>
            <a:pPr marL="457200" indent="-457200">
              <a:buNone/>
            </a:pPr>
            <a:r>
              <a:rPr lang="en-US" b="1" dirty="0"/>
              <a:t>(2) 36 		</a:t>
            </a:r>
          </a:p>
          <a:p>
            <a:pPr marL="457200" indent="-457200">
              <a:buNone/>
            </a:pPr>
            <a:r>
              <a:rPr lang="en-US" b="1" dirty="0"/>
              <a:t>(3) 68 		</a:t>
            </a:r>
          </a:p>
          <a:p>
            <a:pPr marL="457200" indent="-457200">
              <a:buNone/>
            </a:pPr>
            <a:r>
              <a:rPr lang="en-US" b="1" dirty="0"/>
              <a:t>(4) Can’t say 	</a:t>
            </a:r>
          </a:p>
          <a:p>
            <a:pPr marL="457200" indent="-457200">
              <a:buNone/>
            </a:pPr>
            <a:r>
              <a:rPr lang="en-US" b="1" dirty="0"/>
              <a:t>(5) None of these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15. </a:t>
            </a:r>
            <a:r>
              <a:rPr lang="en-US" b="1" dirty="0" err="1"/>
              <a:t>Jayesh</a:t>
            </a:r>
            <a:r>
              <a:rPr lang="en-US" b="1" dirty="0"/>
              <a:t> is twice as old as Vijay and half as old as Suresh. If the sum of Suresh’s and Vijay’s ages is 85 years, what is </a:t>
            </a:r>
            <a:r>
              <a:rPr lang="en-US" b="1" dirty="0" err="1"/>
              <a:t>Jayesh’s</a:t>
            </a:r>
            <a:r>
              <a:rPr lang="en-US" b="1" dirty="0"/>
              <a:t> age in years? </a:t>
            </a:r>
          </a:p>
          <a:p>
            <a:pPr marL="457200" indent="-457200">
              <a:buAutoNum type="arabicParenBoth"/>
            </a:pPr>
            <a:r>
              <a:rPr lang="en-US" b="1" dirty="0">
                <a:solidFill>
                  <a:srgbClr val="FF0000"/>
                </a:solidFill>
              </a:rPr>
              <a:t>34 </a:t>
            </a:r>
            <a:r>
              <a:rPr lang="en-US" b="1" dirty="0"/>
              <a:t>		</a:t>
            </a:r>
          </a:p>
          <a:p>
            <a:pPr marL="457200" indent="-457200">
              <a:buNone/>
            </a:pPr>
            <a:r>
              <a:rPr lang="en-US" b="1" dirty="0"/>
              <a:t>(2) 36 		</a:t>
            </a:r>
          </a:p>
          <a:p>
            <a:pPr marL="457200" indent="-457200">
              <a:buNone/>
            </a:pPr>
            <a:r>
              <a:rPr lang="en-US" b="1" dirty="0"/>
              <a:t>(3) 68 		</a:t>
            </a:r>
          </a:p>
          <a:p>
            <a:pPr marL="457200" indent="-457200">
              <a:buNone/>
            </a:pPr>
            <a:r>
              <a:rPr lang="en-US" b="1" dirty="0"/>
              <a:t>(4) Can’t say 	</a:t>
            </a:r>
          </a:p>
          <a:p>
            <a:pPr marL="457200" indent="-457200">
              <a:buNone/>
            </a:pPr>
            <a:r>
              <a:rPr lang="en-US" b="1" dirty="0"/>
              <a:t>(5) None of these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16. The ratio of the present ages of a son and his father is 1 : 5 and that of his mother and father is 4 : 5. After 2 years the ratio of the age of the son to that of his mother becomes 3 : 10. What is the present age of the father? </a:t>
            </a:r>
          </a:p>
          <a:p>
            <a:pPr marL="457200" indent="-457200">
              <a:buAutoNum type="arabicParenBoth"/>
            </a:pPr>
            <a:r>
              <a:rPr lang="en-US" b="1" dirty="0"/>
              <a:t>30 years 	</a:t>
            </a:r>
          </a:p>
          <a:p>
            <a:pPr marL="457200" indent="-457200">
              <a:buNone/>
            </a:pPr>
            <a:r>
              <a:rPr lang="en-US" b="1" dirty="0"/>
              <a:t>(2) 28 years </a:t>
            </a:r>
          </a:p>
          <a:p>
            <a:pPr marL="457200" indent="-457200">
              <a:buNone/>
            </a:pPr>
            <a:r>
              <a:rPr lang="en-US" b="1" dirty="0"/>
              <a:t>(3) 35 years 	</a:t>
            </a:r>
          </a:p>
          <a:p>
            <a:pPr marL="457200" indent="-457200">
              <a:buNone/>
            </a:pPr>
            <a:r>
              <a:rPr lang="en-US" b="1" dirty="0"/>
              <a:t>(4) 30 years 	</a:t>
            </a:r>
          </a:p>
          <a:p>
            <a:pPr marL="457200" indent="-457200">
              <a:buNone/>
            </a:pPr>
            <a:r>
              <a:rPr lang="en-US" b="1" dirty="0"/>
              <a:t>(5) None of these </a:t>
            </a:r>
          </a:p>
          <a:p>
            <a:pPr>
              <a:buNone/>
            </a:pPr>
            <a:r>
              <a:rPr lang="en-US" b="1" dirty="0"/>
              <a:t> </a:t>
            </a:r>
          </a:p>
          <a:p>
            <a:pPr>
              <a:buNone/>
            </a:pPr>
            <a:r>
              <a:rPr lang="en-US" b="1" dirty="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16. The ratio of the present ages of a son and his father is 1 : 5 and that of his mother and father is 4 : 5. After 2 years the ratio of the age of the son to that of his mother becomes 3 : 10. What is the present age of the father? </a:t>
            </a:r>
          </a:p>
          <a:p>
            <a:pPr marL="457200" indent="-457200">
              <a:buAutoNum type="arabicParenBoth"/>
            </a:pPr>
            <a:r>
              <a:rPr lang="en-US" b="1" dirty="0"/>
              <a:t>30 years 	</a:t>
            </a:r>
          </a:p>
          <a:p>
            <a:pPr marL="457200" indent="-457200">
              <a:buNone/>
            </a:pPr>
            <a:r>
              <a:rPr lang="en-US" b="1" dirty="0"/>
              <a:t>(2) 28 years </a:t>
            </a:r>
          </a:p>
          <a:p>
            <a:pPr marL="457200" indent="-457200">
              <a:buNone/>
            </a:pPr>
            <a:r>
              <a:rPr lang="en-US" b="1" dirty="0">
                <a:solidFill>
                  <a:srgbClr val="FF0000"/>
                </a:solidFill>
              </a:rPr>
              <a:t>(3) 35 years </a:t>
            </a:r>
            <a:r>
              <a:rPr lang="en-US" b="1" dirty="0"/>
              <a:t>	</a:t>
            </a:r>
          </a:p>
          <a:p>
            <a:pPr marL="457200" indent="-457200">
              <a:buNone/>
            </a:pPr>
            <a:r>
              <a:rPr lang="en-US" b="1" dirty="0"/>
              <a:t>(4) 30 years 	</a:t>
            </a:r>
          </a:p>
          <a:p>
            <a:pPr marL="457200" indent="-457200">
              <a:buNone/>
            </a:pPr>
            <a:r>
              <a:rPr lang="en-US" b="1" dirty="0"/>
              <a:t>(5) None of these </a:t>
            </a:r>
          </a:p>
          <a:p>
            <a:pPr>
              <a:buNone/>
            </a:pPr>
            <a:r>
              <a:rPr lang="en-US" b="1" dirty="0"/>
              <a:t> </a:t>
            </a:r>
          </a:p>
          <a:p>
            <a:pPr>
              <a:buNone/>
            </a:pPr>
            <a:r>
              <a:rPr lang="en-US" b="1" dirty="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17</a:t>
            </a:r>
            <a:r>
              <a:rPr lang="en-US" b="1" dirty="0"/>
              <a:t>. 15 years hence, A will be twice as old as B, but five years ago A was 4 times as old as B. Find the difference of their present ages. </a:t>
            </a:r>
          </a:p>
          <a:p>
            <a:pPr marL="457200" indent="-457200">
              <a:buAutoNum type="arabicParenBoth"/>
            </a:pPr>
            <a:r>
              <a:rPr lang="en-US" b="1" dirty="0"/>
              <a:t>15 years 		</a:t>
            </a:r>
          </a:p>
          <a:p>
            <a:pPr marL="457200" indent="-457200">
              <a:buNone/>
            </a:pPr>
            <a:r>
              <a:rPr lang="en-US" b="1" dirty="0"/>
              <a:t>(2) 45 years 		</a:t>
            </a:r>
          </a:p>
          <a:p>
            <a:pPr marL="457200" indent="-457200">
              <a:buNone/>
            </a:pPr>
            <a:r>
              <a:rPr lang="en-US" b="1" dirty="0"/>
              <a:t>(3) 30 years 		</a:t>
            </a:r>
          </a:p>
          <a:p>
            <a:pPr marL="457200" indent="-457200">
              <a:buNone/>
            </a:pPr>
            <a:r>
              <a:rPr lang="en-US" b="1" dirty="0"/>
              <a:t>(4) 25 years </a:t>
            </a:r>
          </a:p>
          <a:p>
            <a:pPr marL="457200" indent="-457200">
              <a:buNone/>
            </a:pPr>
            <a:r>
              <a:rPr lang="en-US" b="1" dirty="0"/>
              <a:t>(5) None of these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17</a:t>
            </a:r>
            <a:r>
              <a:rPr lang="en-US" b="1" dirty="0"/>
              <a:t>. 15 years hence, A will be twice as old as B, but five years ago A was 4 times as old as B. Find the difference of their present ages. </a:t>
            </a:r>
          </a:p>
          <a:p>
            <a:pPr marL="457200" indent="-457200">
              <a:buAutoNum type="arabicParenBoth"/>
            </a:pPr>
            <a:r>
              <a:rPr lang="en-US" b="1" dirty="0"/>
              <a:t>15 years 		</a:t>
            </a:r>
          </a:p>
          <a:p>
            <a:pPr marL="457200" indent="-457200">
              <a:buNone/>
            </a:pPr>
            <a:r>
              <a:rPr lang="en-US" b="1" dirty="0"/>
              <a:t>(2) 45 years 		</a:t>
            </a:r>
          </a:p>
          <a:p>
            <a:pPr marL="457200" indent="-457200">
              <a:buNone/>
            </a:pPr>
            <a:r>
              <a:rPr lang="en-US" b="1" dirty="0">
                <a:solidFill>
                  <a:srgbClr val="FF0000"/>
                </a:solidFill>
              </a:rPr>
              <a:t>(3) 30 years </a:t>
            </a:r>
            <a:r>
              <a:rPr lang="en-US" b="1" dirty="0"/>
              <a:t>		</a:t>
            </a:r>
          </a:p>
          <a:p>
            <a:pPr marL="457200" indent="-457200">
              <a:buNone/>
            </a:pPr>
            <a:r>
              <a:rPr lang="en-US" b="1" dirty="0"/>
              <a:t>(4) 25 years </a:t>
            </a:r>
          </a:p>
          <a:p>
            <a:pPr marL="457200" indent="-457200">
              <a:buNone/>
            </a:pPr>
            <a:r>
              <a:rPr lang="en-US" b="1" dirty="0"/>
              <a:t>(5) None of these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18</a:t>
            </a:r>
            <a:r>
              <a:rPr lang="en-US" b="1" dirty="0"/>
              <a:t>. A says to B “I am twice as old as you were when I was as old as you are.” The sum of their ages is 63 years. Find the difference of their ages. </a:t>
            </a:r>
          </a:p>
          <a:p>
            <a:pPr marL="457200" indent="-457200">
              <a:buAutoNum type="arabicParenBoth"/>
            </a:pPr>
            <a:r>
              <a:rPr lang="en-US" b="1" dirty="0"/>
              <a:t>27 years 	</a:t>
            </a:r>
          </a:p>
          <a:p>
            <a:pPr marL="457200" indent="-457200">
              <a:buNone/>
            </a:pPr>
            <a:r>
              <a:rPr lang="en-US" b="1" dirty="0"/>
              <a:t>(2) 12 years 	</a:t>
            </a:r>
          </a:p>
          <a:p>
            <a:pPr marL="457200" indent="-457200">
              <a:buNone/>
            </a:pPr>
            <a:r>
              <a:rPr lang="en-US" b="1" dirty="0"/>
              <a:t>(3) 9 years 	</a:t>
            </a:r>
          </a:p>
          <a:p>
            <a:pPr marL="457200" indent="-457200">
              <a:buNone/>
            </a:pPr>
            <a:r>
              <a:rPr lang="en-US" b="1" dirty="0"/>
              <a:t>(4) 6 years 	</a:t>
            </a:r>
          </a:p>
          <a:p>
            <a:pPr marL="457200" indent="-457200">
              <a:buNone/>
            </a:pPr>
            <a:r>
              <a:rPr lang="en-US" b="1" dirty="0"/>
              <a:t>(5) None of these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18</a:t>
            </a:r>
            <a:r>
              <a:rPr lang="en-US" b="1" dirty="0"/>
              <a:t>. A says to B “I am twice as old as you were when I was as old as you are.” The sum of their ages is 63 years. Find the difference of their ages. </a:t>
            </a:r>
          </a:p>
          <a:p>
            <a:pPr marL="457200" indent="-457200">
              <a:buAutoNum type="arabicParenBoth"/>
            </a:pPr>
            <a:r>
              <a:rPr lang="en-US" b="1" dirty="0"/>
              <a:t>27 years 	</a:t>
            </a:r>
          </a:p>
          <a:p>
            <a:pPr marL="457200" indent="-457200">
              <a:buNone/>
            </a:pPr>
            <a:r>
              <a:rPr lang="en-US" b="1" dirty="0"/>
              <a:t>(2) 12 years 	</a:t>
            </a:r>
          </a:p>
          <a:p>
            <a:pPr marL="457200" indent="-457200">
              <a:buNone/>
            </a:pPr>
            <a:r>
              <a:rPr lang="en-US" b="1" dirty="0">
                <a:solidFill>
                  <a:srgbClr val="FF0000"/>
                </a:solidFill>
              </a:rPr>
              <a:t>(3) 9 years </a:t>
            </a:r>
            <a:r>
              <a:rPr lang="en-US" b="1" dirty="0"/>
              <a:t>	</a:t>
            </a:r>
          </a:p>
          <a:p>
            <a:pPr marL="457200" indent="-457200">
              <a:buNone/>
            </a:pPr>
            <a:r>
              <a:rPr lang="en-US" b="1" dirty="0"/>
              <a:t>(4) 6 years 	</a:t>
            </a:r>
          </a:p>
          <a:p>
            <a:pPr marL="457200" indent="-457200">
              <a:buNone/>
            </a:pPr>
            <a:r>
              <a:rPr lang="en-US" b="1" dirty="0"/>
              <a:t>(5) None of these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1. The age of </a:t>
            </a:r>
            <a:r>
              <a:rPr lang="en-US" b="1" dirty="0" err="1"/>
              <a:t>Arvind’s</a:t>
            </a:r>
            <a:r>
              <a:rPr lang="en-US" b="1" dirty="0"/>
              <a:t> father is 4 times his age. If 5 years ago, father’s age was 7 times of the age of his son at that time, what is </a:t>
            </a:r>
            <a:r>
              <a:rPr lang="en-US" b="1" dirty="0" err="1"/>
              <a:t>Arvind’s</a:t>
            </a:r>
            <a:r>
              <a:rPr lang="en-US" b="1" dirty="0"/>
              <a:t> father’s present age? </a:t>
            </a:r>
          </a:p>
          <a:p>
            <a:pPr marL="457200" indent="-457200">
              <a:buAutoNum type="arabicParenBoth"/>
            </a:pPr>
            <a:r>
              <a:rPr lang="en-US" b="1" dirty="0"/>
              <a:t>84 years 	</a:t>
            </a:r>
          </a:p>
          <a:p>
            <a:pPr marL="457200" indent="-457200">
              <a:buNone/>
            </a:pPr>
            <a:r>
              <a:rPr lang="en-US" b="1" dirty="0"/>
              <a:t>(2) 70 years </a:t>
            </a:r>
          </a:p>
          <a:p>
            <a:pPr marL="457200" indent="-457200">
              <a:buNone/>
            </a:pPr>
            <a:r>
              <a:rPr lang="en-US" b="1" dirty="0"/>
              <a:t>(3) 40 years	</a:t>
            </a:r>
          </a:p>
          <a:p>
            <a:pPr marL="457200" indent="-457200">
              <a:buNone/>
            </a:pPr>
            <a:r>
              <a:rPr lang="en-US" b="1" dirty="0"/>
              <a:t>(4) 35 years </a:t>
            </a:r>
          </a:p>
          <a:p>
            <a:pPr marL="457200" indent="-457200">
              <a:buNone/>
            </a:pPr>
            <a:r>
              <a:rPr lang="en-US" b="1" dirty="0"/>
              <a:t>(5) None of these</a:t>
            </a:r>
          </a:p>
        </p:txBody>
      </p:sp>
    </p:spTree>
    <p:extLst>
      <p:ext uri="{BB962C8B-B14F-4D97-AF65-F5344CB8AC3E}">
        <p14:creationId xmlns:p14="http://schemas.microsoft.com/office/powerpoint/2010/main" val="32776892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19</a:t>
            </a:r>
            <a:r>
              <a:rPr lang="en-US" b="1" dirty="0"/>
              <a:t>. A is as much younger than B as he is older than C. If the sum of B’s and C’s ages is 40 years. Find the age of A. </a:t>
            </a:r>
          </a:p>
          <a:p>
            <a:pPr marL="457200" indent="-457200">
              <a:buAutoNum type="arabicParenBoth"/>
            </a:pPr>
            <a:r>
              <a:rPr lang="en-US" b="1" dirty="0"/>
              <a:t>20 years 	</a:t>
            </a:r>
          </a:p>
          <a:p>
            <a:pPr marL="457200" indent="-457200">
              <a:buNone/>
            </a:pPr>
            <a:r>
              <a:rPr lang="en-US" b="1" dirty="0"/>
              <a:t>(2) 25 years </a:t>
            </a:r>
          </a:p>
          <a:p>
            <a:pPr marL="457200" indent="-457200">
              <a:buNone/>
            </a:pPr>
            <a:r>
              <a:rPr lang="en-US" b="1" dirty="0"/>
              <a:t>(3) 30 years </a:t>
            </a:r>
          </a:p>
          <a:p>
            <a:pPr marL="457200" indent="-457200">
              <a:buNone/>
            </a:pPr>
            <a:r>
              <a:rPr lang="en-US" b="1" dirty="0"/>
              <a:t>(4) 27 years </a:t>
            </a:r>
          </a:p>
          <a:p>
            <a:pPr marL="457200" indent="-457200">
              <a:buNone/>
            </a:pPr>
            <a:r>
              <a:rPr lang="en-US" b="1" dirty="0"/>
              <a:t>(5) None of these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19</a:t>
            </a:r>
            <a:r>
              <a:rPr lang="en-US" b="1" dirty="0"/>
              <a:t>. A is as much younger than B as he is older than C. If the sum of B’s and C’s ages is 40 years. Find the age of A. </a:t>
            </a:r>
          </a:p>
          <a:p>
            <a:pPr marL="457200" indent="-457200">
              <a:buAutoNum type="arabicParenBoth"/>
            </a:pPr>
            <a:r>
              <a:rPr lang="en-US" b="1" dirty="0">
                <a:solidFill>
                  <a:srgbClr val="FF0000"/>
                </a:solidFill>
              </a:rPr>
              <a:t>20 years </a:t>
            </a:r>
            <a:r>
              <a:rPr lang="en-US" b="1" dirty="0"/>
              <a:t>	</a:t>
            </a:r>
          </a:p>
          <a:p>
            <a:pPr marL="457200" indent="-457200">
              <a:buNone/>
            </a:pPr>
            <a:r>
              <a:rPr lang="en-US" b="1" dirty="0"/>
              <a:t>(2) 25 years </a:t>
            </a:r>
          </a:p>
          <a:p>
            <a:pPr marL="457200" indent="-457200">
              <a:buNone/>
            </a:pPr>
            <a:r>
              <a:rPr lang="en-US" b="1" dirty="0"/>
              <a:t>(3) 30 years </a:t>
            </a:r>
          </a:p>
          <a:p>
            <a:pPr marL="457200" indent="-457200">
              <a:buNone/>
            </a:pPr>
            <a:r>
              <a:rPr lang="en-US" b="1" dirty="0"/>
              <a:t>(4) 27 years </a:t>
            </a:r>
          </a:p>
          <a:p>
            <a:pPr marL="457200" indent="-457200">
              <a:buNone/>
            </a:pPr>
            <a:r>
              <a:rPr lang="en-US" b="1" dirty="0"/>
              <a:t>(5) None of these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20. A is twice as old as B was two years ago. If the difference in their ages be 2 years, find A’s age. </a:t>
            </a:r>
          </a:p>
          <a:p>
            <a:pPr marL="457200" indent="-457200">
              <a:buAutoNum type="arabicParenBoth"/>
            </a:pPr>
            <a:r>
              <a:rPr lang="en-US" b="1" dirty="0"/>
              <a:t>14 years 	</a:t>
            </a:r>
          </a:p>
          <a:p>
            <a:pPr marL="457200" indent="-457200">
              <a:buNone/>
            </a:pPr>
            <a:r>
              <a:rPr lang="en-US" b="1" dirty="0"/>
              <a:t>(2) 18 years 	</a:t>
            </a:r>
          </a:p>
          <a:p>
            <a:pPr marL="457200" indent="-457200">
              <a:buNone/>
            </a:pPr>
            <a:r>
              <a:rPr lang="en-US" b="1" dirty="0"/>
              <a:t>(3) 8 years 	</a:t>
            </a:r>
          </a:p>
          <a:p>
            <a:pPr marL="457200" indent="-457200">
              <a:buNone/>
            </a:pPr>
            <a:r>
              <a:rPr lang="en-US" b="1" dirty="0"/>
              <a:t>(4) 12 years 	</a:t>
            </a:r>
          </a:p>
          <a:p>
            <a:pPr marL="457200" indent="-457200">
              <a:buNone/>
            </a:pPr>
            <a:r>
              <a:rPr lang="en-US" b="1" dirty="0"/>
              <a:t>(5) None of these</a:t>
            </a:r>
          </a:p>
          <a:p>
            <a:pPr>
              <a:buNone/>
            </a:pPr>
            <a:r>
              <a:rPr lang="en-US" b="1" dirty="0"/>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20. A is twice as old as B was two years ago. If the difference in their ages be 2 years, find A’s age. </a:t>
            </a:r>
          </a:p>
          <a:p>
            <a:pPr marL="457200" indent="-457200">
              <a:buAutoNum type="arabicParenBoth"/>
            </a:pPr>
            <a:r>
              <a:rPr lang="en-US" b="1" dirty="0"/>
              <a:t>14 years 	</a:t>
            </a:r>
          </a:p>
          <a:p>
            <a:pPr marL="457200" indent="-457200">
              <a:buNone/>
            </a:pPr>
            <a:r>
              <a:rPr lang="en-US" b="1" dirty="0"/>
              <a:t>(2) 18 years 	</a:t>
            </a:r>
          </a:p>
          <a:p>
            <a:pPr marL="457200" indent="-457200">
              <a:buNone/>
            </a:pPr>
            <a:r>
              <a:rPr lang="en-US" b="1" dirty="0">
                <a:solidFill>
                  <a:srgbClr val="FF0000"/>
                </a:solidFill>
              </a:rPr>
              <a:t>(3) 8 years </a:t>
            </a:r>
            <a:r>
              <a:rPr lang="en-US" b="1" dirty="0"/>
              <a:t>	</a:t>
            </a:r>
          </a:p>
          <a:p>
            <a:pPr marL="457200" indent="-457200">
              <a:buNone/>
            </a:pPr>
            <a:r>
              <a:rPr lang="en-US" b="1" dirty="0"/>
              <a:t>(4) 12 years 	</a:t>
            </a:r>
          </a:p>
          <a:p>
            <a:pPr marL="457200" indent="-457200">
              <a:buNone/>
            </a:pPr>
            <a:r>
              <a:rPr lang="en-US" b="1" dirty="0"/>
              <a:t>(5) None of these</a:t>
            </a:r>
          </a:p>
          <a:p>
            <a:pPr>
              <a:buNone/>
            </a:pPr>
            <a:r>
              <a:rPr lang="en-US" b="1" dirty="0"/>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21. In ten years, A will be twice as old as B was 10 years ago. If A is now 9 years older than B. Find the present age of B. </a:t>
            </a:r>
          </a:p>
          <a:p>
            <a:pPr marL="457200" indent="-457200">
              <a:buAutoNum type="arabicParenBoth"/>
            </a:pPr>
            <a:r>
              <a:rPr lang="en-US" b="1" dirty="0"/>
              <a:t>39 years 	</a:t>
            </a:r>
          </a:p>
          <a:p>
            <a:pPr marL="457200" indent="-457200">
              <a:buNone/>
            </a:pPr>
            <a:r>
              <a:rPr lang="en-US" b="1" dirty="0"/>
              <a:t>(2) 40 years 	</a:t>
            </a:r>
          </a:p>
          <a:p>
            <a:pPr marL="457200" indent="-457200">
              <a:buNone/>
            </a:pPr>
            <a:r>
              <a:rPr lang="en-US" b="1" dirty="0"/>
              <a:t>(3) 36 years 	</a:t>
            </a:r>
          </a:p>
          <a:p>
            <a:pPr marL="457200" indent="-457200">
              <a:buNone/>
            </a:pPr>
            <a:r>
              <a:rPr lang="en-US" b="1" dirty="0"/>
              <a:t>(4) 49 years 	</a:t>
            </a:r>
          </a:p>
          <a:p>
            <a:pPr marL="457200" indent="-457200">
              <a:buNone/>
            </a:pPr>
            <a:r>
              <a:rPr lang="en-US" b="1" dirty="0"/>
              <a:t>(5) None of these </a:t>
            </a:r>
          </a:p>
          <a:p>
            <a:pPr>
              <a:buNone/>
            </a:pPr>
            <a:r>
              <a:rPr lang="en-US" b="1" dirty="0"/>
              <a:t> </a:t>
            </a:r>
          </a:p>
          <a:p>
            <a:pPr>
              <a:buNone/>
            </a:pPr>
            <a:endParaRPr lang="en-US"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21. In ten years, A will be twice as old as B was 10 years ago. If A is now 9 years older than B. Find the present age of B. </a:t>
            </a:r>
          </a:p>
          <a:p>
            <a:pPr marL="457200" indent="-457200">
              <a:buAutoNum type="arabicParenBoth"/>
            </a:pPr>
            <a:r>
              <a:rPr lang="en-US" b="1" dirty="0">
                <a:solidFill>
                  <a:srgbClr val="FF0000"/>
                </a:solidFill>
              </a:rPr>
              <a:t>39 years </a:t>
            </a:r>
            <a:r>
              <a:rPr lang="en-US" b="1" dirty="0"/>
              <a:t>	</a:t>
            </a:r>
          </a:p>
          <a:p>
            <a:pPr marL="457200" indent="-457200">
              <a:buNone/>
            </a:pPr>
            <a:r>
              <a:rPr lang="en-US" b="1" dirty="0"/>
              <a:t>(2) 40 years 	</a:t>
            </a:r>
          </a:p>
          <a:p>
            <a:pPr marL="457200" indent="-457200">
              <a:buNone/>
            </a:pPr>
            <a:r>
              <a:rPr lang="en-US" b="1" dirty="0"/>
              <a:t>(3) 36 years 	</a:t>
            </a:r>
          </a:p>
          <a:p>
            <a:pPr marL="457200" indent="-457200">
              <a:buNone/>
            </a:pPr>
            <a:r>
              <a:rPr lang="en-US" b="1" dirty="0"/>
              <a:t>(4) 49 years 	</a:t>
            </a:r>
          </a:p>
          <a:p>
            <a:pPr marL="457200" indent="-457200">
              <a:buNone/>
            </a:pPr>
            <a:r>
              <a:rPr lang="en-US" b="1" dirty="0"/>
              <a:t>(5) None of these </a:t>
            </a:r>
          </a:p>
          <a:p>
            <a:pPr>
              <a:buNone/>
            </a:pPr>
            <a:r>
              <a:rPr lang="en-US" b="1" dirty="0"/>
              <a:t> </a:t>
            </a:r>
          </a:p>
          <a:p>
            <a:pPr>
              <a:buNone/>
            </a:pPr>
            <a:endParaRPr lang="en-US"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22. Five years ago, the total of the ages of father and son was 60 years. The ratio of their present ages is 4 : 1. Then the present age of the father is _______. </a:t>
            </a:r>
          </a:p>
          <a:p>
            <a:pPr marL="457200" indent="-457200">
              <a:buAutoNum type="arabicParenBoth"/>
            </a:pPr>
            <a:r>
              <a:rPr lang="en-US" b="1" dirty="0"/>
              <a:t>48 years 	</a:t>
            </a:r>
          </a:p>
          <a:p>
            <a:pPr marL="457200" indent="-457200">
              <a:buNone/>
            </a:pPr>
            <a:r>
              <a:rPr lang="en-US" b="1" dirty="0"/>
              <a:t>(2) 51 years 	</a:t>
            </a:r>
          </a:p>
          <a:p>
            <a:pPr marL="457200" indent="-457200">
              <a:buNone/>
            </a:pPr>
            <a:r>
              <a:rPr lang="en-US" b="1" dirty="0"/>
              <a:t>(3) 56 years 	</a:t>
            </a:r>
          </a:p>
          <a:p>
            <a:pPr marL="457200" indent="-457200">
              <a:buNone/>
            </a:pPr>
            <a:r>
              <a:rPr lang="en-US" b="1" dirty="0"/>
              <a:t>(4) 61 years 	</a:t>
            </a:r>
          </a:p>
          <a:p>
            <a:pPr marL="457200" indent="-457200">
              <a:buNone/>
            </a:pPr>
            <a:r>
              <a:rPr lang="en-US" b="1" dirty="0"/>
              <a:t>(5) None of these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22. Five years ago, the total of the ages of father and son was 60 years. The ratio of their present ages is 4 : 1. Then the present age of the father is _______. </a:t>
            </a:r>
          </a:p>
          <a:p>
            <a:pPr marL="457200" indent="-457200">
              <a:buAutoNum type="arabicParenBoth"/>
            </a:pPr>
            <a:r>
              <a:rPr lang="en-US" b="1" dirty="0"/>
              <a:t>48 years 	</a:t>
            </a:r>
          </a:p>
          <a:p>
            <a:pPr marL="457200" indent="-457200">
              <a:buNone/>
            </a:pPr>
            <a:r>
              <a:rPr lang="en-US" b="1" dirty="0"/>
              <a:t>(2) 51 years 	</a:t>
            </a:r>
          </a:p>
          <a:p>
            <a:pPr marL="457200" indent="-457200">
              <a:buNone/>
            </a:pPr>
            <a:r>
              <a:rPr lang="en-US" b="1" dirty="0">
                <a:solidFill>
                  <a:srgbClr val="FF0000"/>
                </a:solidFill>
              </a:rPr>
              <a:t>(3) 56 years </a:t>
            </a:r>
            <a:r>
              <a:rPr lang="en-US" b="1" dirty="0"/>
              <a:t>	</a:t>
            </a:r>
          </a:p>
          <a:p>
            <a:pPr marL="457200" indent="-457200">
              <a:buNone/>
            </a:pPr>
            <a:r>
              <a:rPr lang="en-US" b="1" dirty="0"/>
              <a:t>(4) 61 years 	</a:t>
            </a:r>
          </a:p>
          <a:p>
            <a:pPr marL="457200" indent="-457200">
              <a:buNone/>
            </a:pPr>
            <a:r>
              <a:rPr lang="en-US" b="1" dirty="0"/>
              <a:t>(5) None of these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23. Two years ago, A was four times as old as B. 8 years hence, A’s age will exceed B’s age by 12 years. The ratio of the present ages of A and B is______. (1) 3 : 1 	</a:t>
            </a:r>
          </a:p>
          <a:p>
            <a:pPr>
              <a:buNone/>
            </a:pPr>
            <a:r>
              <a:rPr lang="en-US" b="1" dirty="0"/>
              <a:t>   (2) 4 : 1 	</a:t>
            </a:r>
          </a:p>
          <a:p>
            <a:pPr>
              <a:buNone/>
            </a:pPr>
            <a:r>
              <a:rPr lang="en-US" b="1" dirty="0"/>
              <a:t>   (3) 3 : 2 	</a:t>
            </a:r>
          </a:p>
          <a:p>
            <a:pPr>
              <a:buNone/>
            </a:pPr>
            <a:r>
              <a:rPr lang="en-US" b="1" dirty="0"/>
              <a:t>   (4) 5 : 1 	</a:t>
            </a:r>
          </a:p>
          <a:p>
            <a:pPr>
              <a:buNone/>
            </a:pPr>
            <a:r>
              <a:rPr lang="en-US" b="1" dirty="0"/>
              <a:t>   (5) None of these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23. Two years ago, A was four times as old as B. 8 years hence, A’s age will exceed B’s age by 12 years. The ratio of the present ages of A and B is______. </a:t>
            </a:r>
            <a:r>
              <a:rPr lang="en-US" b="1" dirty="0">
                <a:solidFill>
                  <a:srgbClr val="FF0000"/>
                </a:solidFill>
              </a:rPr>
              <a:t>(1) 3 : 1 </a:t>
            </a:r>
            <a:r>
              <a:rPr lang="en-US" b="1" dirty="0"/>
              <a:t>	</a:t>
            </a:r>
          </a:p>
          <a:p>
            <a:pPr>
              <a:buNone/>
            </a:pPr>
            <a:r>
              <a:rPr lang="en-US" b="1" dirty="0"/>
              <a:t>   (2) 4 : 1 	</a:t>
            </a:r>
          </a:p>
          <a:p>
            <a:pPr>
              <a:buNone/>
            </a:pPr>
            <a:r>
              <a:rPr lang="en-US" b="1" dirty="0"/>
              <a:t>   (3) 3 : 2 	</a:t>
            </a:r>
          </a:p>
          <a:p>
            <a:pPr>
              <a:buNone/>
            </a:pPr>
            <a:r>
              <a:rPr lang="en-US" b="1" dirty="0"/>
              <a:t>   (4) 5 : 1 	</a:t>
            </a:r>
          </a:p>
          <a:p>
            <a:pPr>
              <a:buNone/>
            </a:pPr>
            <a:r>
              <a:rPr lang="en-US" b="1" dirty="0"/>
              <a:t>   (5) None of these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1. The age of </a:t>
            </a:r>
            <a:r>
              <a:rPr lang="en-US" b="1" dirty="0" err="1"/>
              <a:t>Arvind’s</a:t>
            </a:r>
            <a:r>
              <a:rPr lang="en-US" b="1" dirty="0"/>
              <a:t> father is 4 times his age. If 5 years ago, father’s age was 7 times of the age of his son at that time, what is </a:t>
            </a:r>
            <a:r>
              <a:rPr lang="en-US" b="1" dirty="0" err="1"/>
              <a:t>Arvind’s</a:t>
            </a:r>
            <a:r>
              <a:rPr lang="en-US" b="1" dirty="0"/>
              <a:t> father’s present age? </a:t>
            </a:r>
          </a:p>
          <a:p>
            <a:pPr marL="457200" indent="-457200">
              <a:buAutoNum type="arabicParenBoth"/>
            </a:pPr>
            <a:r>
              <a:rPr lang="en-US" b="1" dirty="0"/>
              <a:t>84 years 	</a:t>
            </a:r>
          </a:p>
          <a:p>
            <a:pPr marL="457200" indent="-457200">
              <a:buNone/>
            </a:pPr>
            <a:r>
              <a:rPr lang="en-US" b="1" dirty="0"/>
              <a:t>(2) 70 years </a:t>
            </a:r>
          </a:p>
          <a:p>
            <a:pPr marL="457200" indent="-457200">
              <a:buNone/>
            </a:pPr>
            <a:r>
              <a:rPr lang="en-US" b="1" dirty="0">
                <a:solidFill>
                  <a:srgbClr val="FF0000"/>
                </a:solidFill>
              </a:rPr>
              <a:t>(3) 40 years </a:t>
            </a:r>
            <a:r>
              <a:rPr lang="en-US" b="1" dirty="0"/>
              <a:t>	</a:t>
            </a:r>
          </a:p>
          <a:p>
            <a:pPr marL="457200" indent="-457200">
              <a:buNone/>
            </a:pPr>
            <a:r>
              <a:rPr lang="en-US" b="1" dirty="0"/>
              <a:t>(4) 35 years 	</a:t>
            </a:r>
          </a:p>
          <a:p>
            <a:pPr marL="457200" indent="-457200">
              <a:buNone/>
            </a:pPr>
            <a:r>
              <a:rPr lang="en-US" b="1" dirty="0"/>
              <a:t>(5) None of these</a:t>
            </a:r>
          </a:p>
        </p:txBody>
      </p:sp>
    </p:spTree>
    <p:extLst>
      <p:ext uri="{BB962C8B-B14F-4D97-AF65-F5344CB8AC3E}">
        <p14:creationId xmlns:p14="http://schemas.microsoft.com/office/powerpoint/2010/main" val="32776892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24. If C’s age is twice the average age of A, B and C. A’s age is one half the average of A, B and C. If B is 5 years old, the average age of A, B and C is _____. </a:t>
            </a:r>
          </a:p>
          <a:p>
            <a:pPr marL="457200" indent="-457200">
              <a:buAutoNum type="arabicParenBoth"/>
            </a:pPr>
            <a:r>
              <a:rPr lang="en-US" b="1" dirty="0"/>
              <a:t>10 years 		</a:t>
            </a:r>
          </a:p>
          <a:p>
            <a:pPr marL="457200" indent="-457200">
              <a:buNone/>
            </a:pPr>
            <a:r>
              <a:rPr lang="en-US" b="1" dirty="0"/>
              <a:t>(2) 15 years 		</a:t>
            </a:r>
          </a:p>
          <a:p>
            <a:pPr marL="457200" indent="-457200">
              <a:buNone/>
            </a:pPr>
            <a:r>
              <a:rPr lang="en-US" b="1" dirty="0"/>
              <a:t>(3) 12 years 		</a:t>
            </a:r>
          </a:p>
          <a:p>
            <a:pPr marL="457200" indent="-457200">
              <a:buNone/>
            </a:pPr>
            <a:r>
              <a:rPr lang="en-US" b="1" dirty="0"/>
              <a:t>(4) 9 years </a:t>
            </a:r>
          </a:p>
          <a:p>
            <a:pPr marL="457200" indent="-457200">
              <a:buNone/>
            </a:pPr>
            <a:r>
              <a:rPr lang="en-US" b="1" dirty="0"/>
              <a:t>(5) None of these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24. If C’s age is twice the average age of A, B and C. A’s age is one half the average of A, B and C. If B is 5 years old, the average age of A, B and C is _____. </a:t>
            </a:r>
          </a:p>
          <a:p>
            <a:pPr marL="457200" indent="-457200">
              <a:buAutoNum type="arabicParenBoth"/>
            </a:pPr>
            <a:r>
              <a:rPr lang="en-US" b="1" dirty="0">
                <a:solidFill>
                  <a:srgbClr val="FF0000"/>
                </a:solidFill>
              </a:rPr>
              <a:t>10 years </a:t>
            </a:r>
            <a:r>
              <a:rPr lang="en-US" b="1" dirty="0"/>
              <a:t>		</a:t>
            </a:r>
          </a:p>
          <a:p>
            <a:pPr marL="457200" indent="-457200">
              <a:buNone/>
            </a:pPr>
            <a:r>
              <a:rPr lang="en-US" b="1" dirty="0"/>
              <a:t>(2) 15 years 		</a:t>
            </a:r>
          </a:p>
          <a:p>
            <a:pPr marL="457200" indent="-457200">
              <a:buNone/>
            </a:pPr>
            <a:r>
              <a:rPr lang="en-US" b="1" dirty="0"/>
              <a:t>(3) 12 years 		</a:t>
            </a:r>
          </a:p>
          <a:p>
            <a:pPr marL="457200" indent="-457200">
              <a:buNone/>
            </a:pPr>
            <a:r>
              <a:rPr lang="en-US" b="1" dirty="0"/>
              <a:t>(4) 9 years </a:t>
            </a:r>
          </a:p>
          <a:p>
            <a:pPr marL="457200" indent="-457200">
              <a:buNone/>
            </a:pPr>
            <a:r>
              <a:rPr lang="en-US" b="1" dirty="0"/>
              <a:t>(5) None of these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25</a:t>
            </a:r>
            <a:r>
              <a:rPr lang="en-US" b="1" dirty="0"/>
              <a:t>. A father’s age is three times the sum of the ages of his two children, but 20 years hence his age will be equal to the sum of their ages. Then the father’s age is ______. </a:t>
            </a:r>
          </a:p>
          <a:p>
            <a:pPr marL="457200" indent="-457200">
              <a:buAutoNum type="arabicParenBoth"/>
            </a:pPr>
            <a:r>
              <a:rPr lang="en-US" b="1" dirty="0"/>
              <a:t>30 years 		</a:t>
            </a:r>
          </a:p>
          <a:p>
            <a:pPr marL="457200" indent="-457200">
              <a:buNone/>
            </a:pPr>
            <a:r>
              <a:rPr lang="en-US" b="1" dirty="0"/>
              <a:t>(2) 40 years 		</a:t>
            </a:r>
          </a:p>
          <a:p>
            <a:pPr marL="457200" indent="-457200">
              <a:buNone/>
            </a:pPr>
            <a:r>
              <a:rPr lang="en-US" b="1" dirty="0"/>
              <a:t>(3) 5 years 		</a:t>
            </a:r>
          </a:p>
          <a:p>
            <a:pPr marL="457200" indent="-457200">
              <a:buNone/>
            </a:pPr>
            <a:r>
              <a:rPr lang="en-US" b="1" dirty="0"/>
              <a:t>(4) 45 years </a:t>
            </a:r>
          </a:p>
          <a:p>
            <a:pPr marL="457200" indent="-457200">
              <a:buNone/>
            </a:pPr>
            <a:r>
              <a:rPr lang="en-US" b="1" dirty="0"/>
              <a:t>(5) None of these</a:t>
            </a:r>
            <a:r>
              <a:rPr lang="en-US" b="1" dirty="0">
                <a:latin typeface="Arial Black" pitchFamily="34" charset="0"/>
              </a:rPr>
              <a:t> </a:t>
            </a:r>
            <a:r>
              <a:rPr lang="en-US" b="1" dirty="0"/>
              <a:t> </a:t>
            </a:r>
          </a:p>
          <a:p>
            <a:pPr>
              <a:buNone/>
            </a:pPr>
            <a:r>
              <a:rPr lang="en-US" b="1" dirty="0"/>
              <a:t> </a:t>
            </a:r>
          </a:p>
          <a:p>
            <a:pPr>
              <a:buNone/>
            </a:pPr>
            <a:r>
              <a:rPr lang="en-US" b="1" dirty="0"/>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25</a:t>
            </a:r>
            <a:r>
              <a:rPr lang="en-US" b="1" dirty="0"/>
              <a:t>. A father’s age is three times the sum of the ages of his two children, but 20 years hence his age will be equal to the sum of their ages. Then the father’s age is ______. </a:t>
            </a:r>
          </a:p>
          <a:p>
            <a:pPr marL="457200" indent="-457200">
              <a:buAutoNum type="arabicParenBoth"/>
            </a:pPr>
            <a:r>
              <a:rPr lang="en-US" b="1" dirty="0">
                <a:solidFill>
                  <a:srgbClr val="FF0000"/>
                </a:solidFill>
              </a:rPr>
              <a:t>30 years </a:t>
            </a:r>
            <a:r>
              <a:rPr lang="en-US" b="1" dirty="0"/>
              <a:t>		</a:t>
            </a:r>
          </a:p>
          <a:p>
            <a:pPr marL="457200" indent="-457200">
              <a:buNone/>
            </a:pPr>
            <a:r>
              <a:rPr lang="en-US" b="1" dirty="0"/>
              <a:t>(2) 40 years 		</a:t>
            </a:r>
          </a:p>
          <a:p>
            <a:pPr marL="457200" indent="-457200">
              <a:buNone/>
            </a:pPr>
            <a:r>
              <a:rPr lang="en-US" b="1" dirty="0"/>
              <a:t>(3) 5 years 		</a:t>
            </a:r>
          </a:p>
          <a:p>
            <a:pPr marL="457200" indent="-457200">
              <a:buNone/>
            </a:pPr>
            <a:r>
              <a:rPr lang="en-US" b="1" dirty="0"/>
              <a:t>(4) 45 years </a:t>
            </a:r>
          </a:p>
          <a:p>
            <a:pPr marL="457200" indent="-457200">
              <a:buNone/>
            </a:pPr>
            <a:r>
              <a:rPr lang="en-US" b="1" dirty="0"/>
              <a:t>(5) None of these</a:t>
            </a:r>
            <a:r>
              <a:rPr lang="en-US" b="1" dirty="0">
                <a:latin typeface="Arial Black" pitchFamily="34" charset="0"/>
              </a:rPr>
              <a:t> </a:t>
            </a:r>
            <a:r>
              <a:rPr lang="en-US" b="1" dirty="0"/>
              <a:t> </a:t>
            </a:r>
          </a:p>
          <a:p>
            <a:pPr>
              <a:buNone/>
            </a:pPr>
            <a:r>
              <a:rPr lang="en-US" b="1" dirty="0"/>
              <a:t> </a:t>
            </a:r>
          </a:p>
          <a:p>
            <a:pPr>
              <a:buNone/>
            </a:pPr>
            <a:r>
              <a:rPr lang="en-US" b="1" dirty="0"/>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26</a:t>
            </a:r>
            <a:r>
              <a:rPr lang="en-US" b="1" dirty="0"/>
              <a:t>. A father’s age is four times as much as the sum of the ages of his three children but 6 years hence his age will be only double the sum of their ages. Then the age of the father is ________. </a:t>
            </a:r>
          </a:p>
          <a:p>
            <a:pPr marL="457200" indent="-457200">
              <a:buAutoNum type="arabicParenBoth"/>
            </a:pPr>
            <a:r>
              <a:rPr lang="en-US" b="1" dirty="0"/>
              <a:t>30 years 		</a:t>
            </a:r>
          </a:p>
          <a:p>
            <a:pPr marL="457200" indent="-457200">
              <a:buNone/>
            </a:pPr>
            <a:r>
              <a:rPr lang="en-US" b="1" dirty="0"/>
              <a:t>(2) 40 years 		</a:t>
            </a:r>
          </a:p>
          <a:p>
            <a:pPr marL="457200" indent="-457200">
              <a:buNone/>
            </a:pPr>
            <a:r>
              <a:rPr lang="en-US" b="1" dirty="0"/>
              <a:t>(3) 60 years 		</a:t>
            </a:r>
          </a:p>
          <a:p>
            <a:pPr marL="457200" indent="-457200">
              <a:buNone/>
            </a:pPr>
            <a:r>
              <a:rPr lang="en-US" b="1" dirty="0"/>
              <a:t>(4) 45 years </a:t>
            </a:r>
          </a:p>
          <a:p>
            <a:pPr marL="457200" indent="-457200">
              <a:buNone/>
            </a:pPr>
            <a:r>
              <a:rPr lang="en-US" b="1" dirty="0"/>
              <a:t>(5) None of these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26</a:t>
            </a:r>
            <a:r>
              <a:rPr lang="en-US" b="1" dirty="0"/>
              <a:t>. A father’s age is four times as much as the sum of the ages of his three children but 6 years hence his age will be only double the sum of their ages. Then the age of the father is ________. </a:t>
            </a:r>
          </a:p>
          <a:p>
            <a:pPr marL="457200" indent="-457200">
              <a:buAutoNum type="arabicParenBoth"/>
            </a:pPr>
            <a:r>
              <a:rPr lang="en-US" b="1" dirty="0"/>
              <a:t>30 years 		</a:t>
            </a:r>
          </a:p>
          <a:p>
            <a:pPr marL="457200" indent="-457200">
              <a:buNone/>
            </a:pPr>
            <a:r>
              <a:rPr lang="en-US" b="1" dirty="0"/>
              <a:t>(2) 40 years 		</a:t>
            </a:r>
          </a:p>
          <a:p>
            <a:pPr marL="457200" indent="-457200">
              <a:buNone/>
            </a:pPr>
            <a:r>
              <a:rPr lang="en-US" b="1" dirty="0">
                <a:solidFill>
                  <a:srgbClr val="FF0000"/>
                </a:solidFill>
              </a:rPr>
              <a:t>(3) 60 years </a:t>
            </a:r>
            <a:r>
              <a:rPr lang="en-US" b="1" dirty="0"/>
              <a:t>		</a:t>
            </a:r>
          </a:p>
          <a:p>
            <a:pPr marL="457200" indent="-457200">
              <a:buNone/>
            </a:pPr>
            <a:r>
              <a:rPr lang="en-US" b="1" dirty="0"/>
              <a:t>(4) 45 years </a:t>
            </a:r>
          </a:p>
          <a:p>
            <a:pPr marL="457200" indent="-457200">
              <a:buNone/>
            </a:pPr>
            <a:r>
              <a:rPr lang="en-US" b="1" dirty="0"/>
              <a:t>(5) None of these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27</a:t>
            </a:r>
            <a:r>
              <a:rPr lang="en-US" b="1" dirty="0"/>
              <a:t>. The total ages of A, B and C at present is 90 years. Ten years ago the ratio of their ages was 1 : 2 : 3. Then the present age of B is ______. </a:t>
            </a:r>
          </a:p>
          <a:p>
            <a:pPr marL="457200" indent="-457200">
              <a:buAutoNum type="arabicParenBoth"/>
            </a:pPr>
            <a:r>
              <a:rPr lang="en-US" b="1" dirty="0"/>
              <a:t>30 years 		</a:t>
            </a:r>
          </a:p>
          <a:p>
            <a:pPr marL="457200" indent="-457200">
              <a:buNone/>
            </a:pPr>
            <a:r>
              <a:rPr lang="en-US" b="1" dirty="0"/>
              <a:t>(2) 20 years 		</a:t>
            </a:r>
          </a:p>
          <a:p>
            <a:pPr marL="457200" indent="-457200">
              <a:buNone/>
            </a:pPr>
            <a:r>
              <a:rPr lang="en-US" b="1" dirty="0"/>
              <a:t>(3) 40 years 		</a:t>
            </a:r>
          </a:p>
          <a:p>
            <a:pPr marL="457200" indent="-457200">
              <a:buNone/>
            </a:pPr>
            <a:r>
              <a:rPr lang="en-US" b="1" dirty="0"/>
              <a:t>(4) 45 years </a:t>
            </a:r>
          </a:p>
          <a:p>
            <a:pPr marL="457200" indent="-457200">
              <a:buNone/>
            </a:pPr>
            <a:r>
              <a:rPr lang="en-US" b="1" dirty="0"/>
              <a:t>(5) None of these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27</a:t>
            </a:r>
            <a:r>
              <a:rPr lang="en-US" b="1" dirty="0"/>
              <a:t>. The total ages of A, B and C at present is 90 years. Ten years ago the ratio of their ages was 1 : 2 : 3. Then the present age of B is ______. </a:t>
            </a:r>
          </a:p>
          <a:p>
            <a:pPr marL="457200" indent="-457200">
              <a:buAutoNum type="arabicParenBoth"/>
            </a:pPr>
            <a:r>
              <a:rPr lang="en-US" b="1" dirty="0">
                <a:solidFill>
                  <a:srgbClr val="FF0000"/>
                </a:solidFill>
              </a:rPr>
              <a:t>30 years </a:t>
            </a:r>
            <a:r>
              <a:rPr lang="en-US" b="1" dirty="0"/>
              <a:t>		</a:t>
            </a:r>
          </a:p>
          <a:p>
            <a:pPr marL="457200" indent="-457200">
              <a:buNone/>
            </a:pPr>
            <a:r>
              <a:rPr lang="en-US" b="1" dirty="0"/>
              <a:t>(2) 20 years 		</a:t>
            </a:r>
          </a:p>
          <a:p>
            <a:pPr marL="457200" indent="-457200">
              <a:buNone/>
            </a:pPr>
            <a:r>
              <a:rPr lang="en-US" b="1" dirty="0"/>
              <a:t>(3) 40 years 		</a:t>
            </a:r>
          </a:p>
          <a:p>
            <a:pPr marL="457200" indent="-457200">
              <a:buNone/>
            </a:pPr>
            <a:r>
              <a:rPr lang="en-US" b="1" dirty="0"/>
              <a:t>(4) 45 years </a:t>
            </a:r>
          </a:p>
          <a:p>
            <a:pPr marL="457200" indent="-457200">
              <a:buNone/>
            </a:pPr>
            <a:r>
              <a:rPr lang="en-US" b="1" dirty="0"/>
              <a:t>(5) None of these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28</a:t>
            </a:r>
            <a:r>
              <a:rPr lang="en-US" b="1" dirty="0"/>
              <a:t>. The sum of the ages of a father and son is 45 years. Five years ago, the product of their ages was four times the father’s age at that time. The present ages of the father and son respectively are ____ and _____ years. </a:t>
            </a:r>
          </a:p>
          <a:p>
            <a:pPr marL="457200" indent="-457200">
              <a:buAutoNum type="arabicParenBoth"/>
            </a:pPr>
            <a:r>
              <a:rPr lang="en-US" b="1" dirty="0"/>
              <a:t>39, 6 	</a:t>
            </a:r>
          </a:p>
          <a:p>
            <a:pPr marL="457200" indent="-457200">
              <a:buNone/>
            </a:pPr>
            <a:r>
              <a:rPr lang="en-US" b="1" dirty="0"/>
              <a:t>(2) 35, 10 	</a:t>
            </a:r>
          </a:p>
          <a:p>
            <a:pPr marL="457200" indent="-457200">
              <a:buNone/>
            </a:pPr>
            <a:r>
              <a:rPr lang="en-US" b="1" dirty="0"/>
              <a:t>(3) 36, 9 	</a:t>
            </a:r>
          </a:p>
          <a:p>
            <a:pPr marL="457200" indent="-457200">
              <a:buNone/>
            </a:pPr>
            <a:r>
              <a:rPr lang="en-US" b="1" dirty="0"/>
              <a:t>(4) 40, 10 	</a:t>
            </a:r>
          </a:p>
          <a:p>
            <a:pPr marL="457200" indent="-457200">
              <a:buNone/>
            </a:pPr>
            <a:r>
              <a:rPr lang="en-US" b="1" dirty="0"/>
              <a:t>(5) None of these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38B6140-F7CD-DC2C-6B93-701EE52070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6D65BA-A292-C8F8-F2A8-6BEDFB9DA11D}"/>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5F6A5520-45CA-F632-A613-BC1E62A4F82E}"/>
              </a:ext>
            </a:extLst>
          </p:cNvPr>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28</a:t>
            </a:r>
            <a:r>
              <a:rPr lang="en-US" b="1" dirty="0"/>
              <a:t>. The sum of the ages of a father and son is 45 years. Five years ago, the product of their ages was four times the father’s age at that time. The present ages of the father and son respectively are ____ and _____ years. </a:t>
            </a:r>
          </a:p>
          <a:p>
            <a:pPr marL="457200" indent="-457200">
              <a:buAutoNum type="arabicParenBoth"/>
            </a:pPr>
            <a:r>
              <a:rPr lang="en-US" b="1" dirty="0"/>
              <a:t>39, 6 	</a:t>
            </a:r>
          </a:p>
          <a:p>
            <a:pPr marL="457200" indent="-457200">
              <a:buNone/>
            </a:pPr>
            <a:r>
              <a:rPr lang="en-US" b="1" dirty="0"/>
              <a:t>(2) 35, 10 	</a:t>
            </a:r>
          </a:p>
          <a:p>
            <a:pPr marL="457200" indent="-457200">
              <a:buNone/>
            </a:pPr>
            <a:r>
              <a:rPr lang="en-US" b="1" dirty="0">
                <a:solidFill>
                  <a:srgbClr val="FF0000"/>
                </a:solidFill>
              </a:rPr>
              <a:t>(3) 36, 9 </a:t>
            </a:r>
            <a:r>
              <a:rPr lang="en-US" b="1" dirty="0"/>
              <a:t>	</a:t>
            </a:r>
          </a:p>
          <a:p>
            <a:pPr marL="457200" indent="-457200">
              <a:buNone/>
            </a:pPr>
            <a:r>
              <a:rPr lang="en-US" b="1" dirty="0"/>
              <a:t>(4) 40, 10 	</a:t>
            </a:r>
          </a:p>
          <a:p>
            <a:pPr marL="457200" indent="-457200">
              <a:buNone/>
            </a:pPr>
            <a:r>
              <a:rPr lang="en-US" b="1" dirty="0"/>
              <a:t>(5) None of these</a:t>
            </a:r>
          </a:p>
        </p:txBody>
      </p:sp>
    </p:spTree>
    <p:extLst>
      <p:ext uri="{BB962C8B-B14F-4D97-AF65-F5344CB8AC3E}">
        <p14:creationId xmlns:p14="http://schemas.microsoft.com/office/powerpoint/2010/main" val="1518285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2. The age of </a:t>
            </a:r>
            <a:r>
              <a:rPr lang="en-US" b="1" dirty="0" err="1"/>
              <a:t>Ramesh</a:t>
            </a:r>
            <a:r>
              <a:rPr lang="en-US" b="1" dirty="0"/>
              <a:t> is four times the age of Suresh. After ten years, the age of Ramesh will be only twice the age of Suresh. Find the present age of Suresh. </a:t>
            </a:r>
          </a:p>
          <a:p>
            <a:pPr marL="457200" indent="-457200">
              <a:buAutoNum type="arabicParenBoth"/>
            </a:pPr>
            <a:r>
              <a:rPr lang="en-US" b="1" dirty="0"/>
              <a:t>10 years 	</a:t>
            </a:r>
          </a:p>
          <a:p>
            <a:pPr marL="457200" indent="-457200">
              <a:buNone/>
            </a:pPr>
            <a:r>
              <a:rPr lang="en-US" b="1" dirty="0"/>
              <a:t>(2) 11 years 	</a:t>
            </a:r>
          </a:p>
          <a:p>
            <a:pPr marL="457200" indent="-457200">
              <a:buNone/>
            </a:pPr>
            <a:r>
              <a:rPr lang="en-US" b="1" dirty="0"/>
              <a:t>(3) 12 years 	</a:t>
            </a:r>
          </a:p>
          <a:p>
            <a:pPr marL="457200" indent="-457200">
              <a:buNone/>
            </a:pPr>
            <a:r>
              <a:rPr lang="en-US" b="1" dirty="0"/>
              <a:t>(4) 5 years 	</a:t>
            </a:r>
          </a:p>
          <a:p>
            <a:pPr marL="457200" indent="-457200">
              <a:buNone/>
            </a:pPr>
            <a:r>
              <a:rPr lang="en-US" b="1" dirty="0"/>
              <a:t>(5) None of these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29</a:t>
            </a:r>
            <a:r>
              <a:rPr lang="en-US" b="1" dirty="0"/>
              <a:t>. The ratio of the father’s and son’s age is 7 : 4. The product of their ages is 1008. The ratio of their ages after 6 years hence will be ______. </a:t>
            </a:r>
          </a:p>
          <a:p>
            <a:pPr marL="457200" indent="-457200">
              <a:buAutoNum type="arabicParenBoth"/>
            </a:pPr>
            <a:r>
              <a:rPr lang="en-US" b="1" dirty="0"/>
              <a:t>5 : 3 	</a:t>
            </a:r>
          </a:p>
          <a:p>
            <a:pPr marL="457200" indent="-457200">
              <a:buNone/>
            </a:pPr>
            <a:r>
              <a:rPr lang="en-US" b="1" dirty="0"/>
              <a:t>(2) 8 : 5 	</a:t>
            </a:r>
          </a:p>
          <a:p>
            <a:pPr marL="457200" indent="-457200">
              <a:buNone/>
            </a:pPr>
            <a:r>
              <a:rPr lang="en-US" b="1" dirty="0"/>
              <a:t>(3) 7 : 4 	</a:t>
            </a:r>
          </a:p>
          <a:p>
            <a:pPr marL="457200" indent="-457200">
              <a:buNone/>
            </a:pPr>
            <a:r>
              <a:rPr lang="en-US" b="1" dirty="0"/>
              <a:t>(4) 5 : 8 	</a:t>
            </a:r>
          </a:p>
          <a:p>
            <a:pPr marL="457200" indent="-457200">
              <a:buNone/>
            </a:pPr>
            <a:r>
              <a:rPr lang="en-US" b="1" dirty="0"/>
              <a:t>(5) None of these</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29</a:t>
            </a:r>
            <a:r>
              <a:rPr lang="en-US" b="1" dirty="0"/>
              <a:t>. The ratio of the father’s and son’s age is 7 : 4. The product of their ages is 1008. The ratio of their ages after 6 years hence will be ______. </a:t>
            </a:r>
          </a:p>
          <a:p>
            <a:pPr marL="457200" indent="-457200">
              <a:buAutoNum type="arabicParenBoth"/>
            </a:pPr>
            <a:r>
              <a:rPr lang="en-US" b="1" dirty="0"/>
              <a:t>5 : 3 	</a:t>
            </a:r>
          </a:p>
          <a:p>
            <a:pPr marL="457200" indent="-457200">
              <a:buNone/>
            </a:pPr>
            <a:r>
              <a:rPr lang="en-US" b="1" dirty="0">
                <a:solidFill>
                  <a:srgbClr val="FF0000"/>
                </a:solidFill>
              </a:rPr>
              <a:t>(2) 8 : 5 </a:t>
            </a:r>
            <a:r>
              <a:rPr lang="en-US" b="1" dirty="0"/>
              <a:t>	</a:t>
            </a:r>
          </a:p>
          <a:p>
            <a:pPr marL="457200" indent="-457200">
              <a:buNone/>
            </a:pPr>
            <a:r>
              <a:rPr lang="en-US" b="1" dirty="0"/>
              <a:t>(3) 7 : 4 	</a:t>
            </a:r>
          </a:p>
          <a:p>
            <a:pPr marL="457200" indent="-457200">
              <a:buNone/>
            </a:pPr>
            <a:r>
              <a:rPr lang="en-US" b="1" dirty="0"/>
              <a:t>(4) 5 : 8 	</a:t>
            </a:r>
          </a:p>
          <a:p>
            <a:pPr marL="457200" indent="-457200">
              <a:buNone/>
            </a:pPr>
            <a:r>
              <a:rPr lang="en-US" b="1" dirty="0"/>
              <a:t>(5) None of these</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30. If 6 years are subtracted from the present age of </a:t>
            </a:r>
            <a:r>
              <a:rPr lang="en-US" b="1" dirty="0" err="1"/>
              <a:t>Randheer</a:t>
            </a:r>
            <a:r>
              <a:rPr lang="en-US" b="1" dirty="0"/>
              <a:t> and the remainder is divided by 18, then the present age of his grandson </a:t>
            </a:r>
            <a:r>
              <a:rPr lang="en-US" b="1" dirty="0" err="1"/>
              <a:t>Anup</a:t>
            </a:r>
            <a:r>
              <a:rPr lang="en-US" b="1" dirty="0"/>
              <a:t> is obtained. If </a:t>
            </a:r>
            <a:r>
              <a:rPr lang="en-US" b="1" dirty="0" err="1"/>
              <a:t>Anup</a:t>
            </a:r>
            <a:r>
              <a:rPr lang="en-US" b="1" dirty="0"/>
              <a:t> is 2 years younger to Mahesh whose age is 5 years, then what is the age of </a:t>
            </a:r>
            <a:r>
              <a:rPr lang="en-US" b="1" dirty="0" err="1"/>
              <a:t>Randheer</a:t>
            </a:r>
            <a:r>
              <a:rPr lang="en-US" b="1" dirty="0"/>
              <a:t>? </a:t>
            </a:r>
          </a:p>
          <a:p>
            <a:pPr marL="457200" indent="-457200">
              <a:buAutoNum type="arabicParenBoth"/>
            </a:pPr>
            <a:r>
              <a:rPr lang="en-US" b="1" dirty="0"/>
              <a:t>96 years 		</a:t>
            </a:r>
          </a:p>
          <a:p>
            <a:pPr marL="457200" indent="-457200">
              <a:buNone/>
            </a:pPr>
            <a:r>
              <a:rPr lang="en-US" b="1" dirty="0"/>
              <a:t>(2) 84 years 		</a:t>
            </a:r>
          </a:p>
          <a:p>
            <a:pPr marL="457200" indent="-457200">
              <a:buNone/>
            </a:pPr>
            <a:r>
              <a:rPr lang="en-US" b="1" dirty="0"/>
              <a:t>(3) 48 years 		</a:t>
            </a:r>
          </a:p>
          <a:p>
            <a:pPr marL="457200" indent="-457200">
              <a:buNone/>
            </a:pPr>
            <a:r>
              <a:rPr lang="en-US" b="1" dirty="0"/>
              <a:t>(4) 60 years </a:t>
            </a:r>
          </a:p>
          <a:p>
            <a:pPr marL="457200" indent="-457200">
              <a:buNone/>
            </a:pPr>
            <a:r>
              <a:rPr lang="en-US" b="1" dirty="0"/>
              <a:t>(5) None of these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30. If 6 years are subtracted from the present age of </a:t>
            </a:r>
            <a:r>
              <a:rPr lang="en-US" b="1" dirty="0" err="1"/>
              <a:t>Randheer</a:t>
            </a:r>
            <a:r>
              <a:rPr lang="en-US" b="1" dirty="0"/>
              <a:t> and the remainder is divided by 18, then the present age of his grandson </a:t>
            </a:r>
            <a:r>
              <a:rPr lang="en-US" b="1" dirty="0" err="1"/>
              <a:t>Anup</a:t>
            </a:r>
            <a:r>
              <a:rPr lang="en-US" b="1" dirty="0"/>
              <a:t> is obtained. If </a:t>
            </a:r>
            <a:r>
              <a:rPr lang="en-US" b="1" dirty="0" err="1"/>
              <a:t>Anup</a:t>
            </a:r>
            <a:r>
              <a:rPr lang="en-US" b="1" dirty="0"/>
              <a:t> is 2 years younger to Mahesh whose age is 5 years, then what is the age of </a:t>
            </a:r>
            <a:r>
              <a:rPr lang="en-US" b="1" dirty="0" err="1"/>
              <a:t>Randheer</a:t>
            </a:r>
            <a:r>
              <a:rPr lang="en-US" b="1" dirty="0"/>
              <a:t>? </a:t>
            </a:r>
          </a:p>
          <a:p>
            <a:pPr marL="457200" indent="-457200">
              <a:buAutoNum type="arabicParenBoth"/>
            </a:pPr>
            <a:r>
              <a:rPr lang="en-US" b="1" dirty="0"/>
              <a:t>96 years 		</a:t>
            </a:r>
          </a:p>
          <a:p>
            <a:pPr marL="457200" indent="-457200">
              <a:buNone/>
            </a:pPr>
            <a:r>
              <a:rPr lang="en-US" b="1" dirty="0"/>
              <a:t>(2) 84 years 		</a:t>
            </a:r>
          </a:p>
          <a:p>
            <a:pPr marL="457200" indent="-457200">
              <a:buNone/>
            </a:pPr>
            <a:r>
              <a:rPr lang="en-US" b="1" dirty="0"/>
              <a:t>(3) 48 years 		</a:t>
            </a:r>
          </a:p>
          <a:p>
            <a:pPr marL="457200" indent="-457200">
              <a:buNone/>
            </a:pPr>
            <a:r>
              <a:rPr lang="en-US" b="1" dirty="0">
                <a:solidFill>
                  <a:srgbClr val="FF0000"/>
                </a:solidFill>
              </a:rPr>
              <a:t>(4) 60 years </a:t>
            </a:r>
          </a:p>
          <a:p>
            <a:pPr marL="457200" indent="-457200">
              <a:buNone/>
            </a:pPr>
            <a:r>
              <a:rPr lang="en-US" b="1" dirty="0"/>
              <a:t>(5) None of these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endParaRPr lang="en-US" b="1" dirty="0">
              <a:solidFill>
                <a:schemeClr val="tx1">
                  <a:lumMod val="95000"/>
                  <a:lumOff val="5000"/>
                </a:schemeClr>
              </a:solidFill>
              <a:latin typeface="Arial Black" pitchFamily="34" charset="0"/>
            </a:endParaRPr>
          </a:p>
          <a:p>
            <a:pPr>
              <a:buNone/>
            </a:pPr>
            <a:endParaRPr lang="en-US" b="1" dirty="0">
              <a:solidFill>
                <a:schemeClr val="tx1">
                  <a:lumMod val="95000"/>
                  <a:lumOff val="5000"/>
                </a:schemeClr>
              </a:solidFill>
              <a:latin typeface="Arial Black" pitchFamily="34" charset="0"/>
            </a:endParaRPr>
          </a:p>
          <a:p>
            <a:pPr>
              <a:buNone/>
            </a:pPr>
            <a:endParaRPr lang="en-US" b="1" dirty="0">
              <a:solidFill>
                <a:schemeClr val="tx1">
                  <a:lumMod val="95000"/>
                  <a:lumOff val="5000"/>
                </a:schemeClr>
              </a:solidFill>
              <a:latin typeface="Arial Black" pitchFamily="34" charset="0"/>
            </a:endParaRPr>
          </a:p>
          <a:p>
            <a:pPr>
              <a:buNone/>
            </a:pPr>
            <a:endParaRPr lang="en-US" b="1" dirty="0">
              <a:solidFill>
                <a:schemeClr val="tx1">
                  <a:lumMod val="95000"/>
                  <a:lumOff val="5000"/>
                </a:schemeClr>
              </a:solidFill>
              <a:latin typeface="Arial Black" pitchFamily="34" charset="0"/>
            </a:endParaRPr>
          </a:p>
          <a:p>
            <a:pPr>
              <a:buNone/>
            </a:pPr>
            <a:r>
              <a:rPr lang="en-US" b="1" dirty="0">
                <a:solidFill>
                  <a:schemeClr val="tx1">
                    <a:lumMod val="95000"/>
                    <a:lumOff val="5000"/>
                  </a:schemeClr>
                </a:solidFill>
                <a:latin typeface="Arial Black" pitchFamily="34" charset="0"/>
              </a:rPr>
              <a:t>                                        </a:t>
            </a:r>
            <a:r>
              <a:rPr lang="en-US" sz="4000" b="1" dirty="0">
                <a:solidFill>
                  <a:srgbClr val="FF0000"/>
                </a:solidFill>
                <a:latin typeface="Arial Black" pitchFamily="34" charset="0"/>
              </a:rPr>
              <a:t>THANK YOU</a:t>
            </a:r>
            <a:endParaRPr lang="en-US" sz="4000" b="1"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2. The age of </a:t>
            </a:r>
            <a:r>
              <a:rPr lang="en-US" b="1" dirty="0" err="1"/>
              <a:t>Ramesh</a:t>
            </a:r>
            <a:r>
              <a:rPr lang="en-US" b="1" dirty="0"/>
              <a:t> is four times the age of Suresh. After ten years, the age of Ramesh will be only twice the age of Suresh. Find the present age of Suresh. </a:t>
            </a:r>
          </a:p>
          <a:p>
            <a:pPr marL="457200" indent="-457200">
              <a:buAutoNum type="arabicParenBoth"/>
            </a:pPr>
            <a:r>
              <a:rPr lang="en-US" b="1" dirty="0"/>
              <a:t>10 years 	</a:t>
            </a:r>
          </a:p>
          <a:p>
            <a:pPr marL="457200" indent="-457200">
              <a:buNone/>
            </a:pPr>
            <a:r>
              <a:rPr lang="en-US" b="1" dirty="0"/>
              <a:t>(2) 11 years 	</a:t>
            </a:r>
          </a:p>
          <a:p>
            <a:pPr marL="457200" indent="-457200">
              <a:buNone/>
            </a:pPr>
            <a:r>
              <a:rPr lang="en-US" b="1" dirty="0"/>
              <a:t>(3) 12 years 	</a:t>
            </a:r>
          </a:p>
          <a:p>
            <a:pPr marL="457200" indent="-457200">
              <a:buNone/>
            </a:pPr>
            <a:r>
              <a:rPr lang="en-US" b="1" dirty="0">
                <a:solidFill>
                  <a:srgbClr val="FF0000"/>
                </a:solidFill>
              </a:rPr>
              <a:t>(4) 5 years </a:t>
            </a:r>
            <a:r>
              <a:rPr lang="en-US" b="1" dirty="0"/>
              <a:t>	</a:t>
            </a:r>
          </a:p>
          <a:p>
            <a:pPr marL="457200" indent="-457200">
              <a:buNone/>
            </a:pPr>
            <a:r>
              <a:rPr lang="en-US" b="1" dirty="0"/>
              <a:t>(5) None of these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3. 10 years ago </a:t>
            </a:r>
            <a:r>
              <a:rPr lang="en-US" b="1" dirty="0" err="1"/>
              <a:t>Chandravati’s</a:t>
            </a:r>
            <a:r>
              <a:rPr lang="en-US" b="1" dirty="0"/>
              <a:t> mother was 4 times older than her daughter. After 10 years, the mother will be twice older than the daughter. The present age of </a:t>
            </a:r>
            <a:r>
              <a:rPr lang="en-US" b="1" dirty="0" err="1"/>
              <a:t>Chandravati</a:t>
            </a:r>
            <a:r>
              <a:rPr lang="en-US" b="1" dirty="0"/>
              <a:t> is : </a:t>
            </a:r>
          </a:p>
          <a:p>
            <a:pPr marL="457200" indent="-457200">
              <a:buAutoNum type="arabicParenBoth"/>
            </a:pPr>
            <a:r>
              <a:rPr lang="en-US" b="1" dirty="0"/>
              <a:t>5 years 	</a:t>
            </a:r>
          </a:p>
          <a:p>
            <a:pPr marL="457200" indent="-457200">
              <a:buNone/>
            </a:pPr>
            <a:r>
              <a:rPr lang="en-US" b="1" dirty="0"/>
              <a:t>(2) 10 years 	</a:t>
            </a:r>
          </a:p>
          <a:p>
            <a:pPr marL="457200" indent="-457200">
              <a:buNone/>
            </a:pPr>
            <a:r>
              <a:rPr lang="en-US" b="1" dirty="0"/>
              <a:t>(3) 20 years 	</a:t>
            </a:r>
          </a:p>
          <a:p>
            <a:pPr marL="457200" indent="-457200">
              <a:buNone/>
            </a:pPr>
            <a:r>
              <a:rPr lang="en-US" b="1" dirty="0"/>
              <a:t>(4) 30 years 	</a:t>
            </a:r>
          </a:p>
          <a:p>
            <a:pPr marL="457200" indent="-457200">
              <a:buNone/>
            </a:pPr>
            <a:r>
              <a:rPr lang="en-US" b="1" dirty="0"/>
              <a:t>(5) None of these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PROBLEM BASED ON AGES</a:t>
            </a:r>
          </a:p>
          <a:p>
            <a:pPr>
              <a:buNone/>
            </a:pPr>
            <a:r>
              <a:rPr lang="en-US" b="1" dirty="0">
                <a:latin typeface="Arial Black" pitchFamily="34" charset="0"/>
              </a:rPr>
              <a:t>Q </a:t>
            </a:r>
            <a:r>
              <a:rPr lang="en-US" b="1" dirty="0"/>
              <a:t>3. 10 years ago </a:t>
            </a:r>
            <a:r>
              <a:rPr lang="en-US" b="1" dirty="0" err="1"/>
              <a:t>Chandravati’s</a:t>
            </a:r>
            <a:r>
              <a:rPr lang="en-US" b="1" dirty="0"/>
              <a:t> mother was 4 times older than her daughter. After 10 years, the mother will be twice older than the daughter. The present age of </a:t>
            </a:r>
            <a:r>
              <a:rPr lang="en-US" b="1" dirty="0" err="1"/>
              <a:t>Chandravati</a:t>
            </a:r>
            <a:r>
              <a:rPr lang="en-US" b="1" dirty="0"/>
              <a:t> is : </a:t>
            </a:r>
          </a:p>
          <a:p>
            <a:pPr marL="457200" indent="-457200">
              <a:buAutoNum type="arabicParenBoth"/>
            </a:pPr>
            <a:r>
              <a:rPr lang="en-US" b="1" dirty="0"/>
              <a:t>5 years 	</a:t>
            </a:r>
          </a:p>
          <a:p>
            <a:pPr marL="457200" indent="-457200">
              <a:buNone/>
            </a:pPr>
            <a:r>
              <a:rPr lang="en-US" b="1" dirty="0"/>
              <a:t>(2) 10 years 	</a:t>
            </a:r>
          </a:p>
          <a:p>
            <a:pPr marL="457200" indent="-457200">
              <a:buNone/>
            </a:pPr>
            <a:r>
              <a:rPr lang="en-US" b="1" dirty="0">
                <a:solidFill>
                  <a:srgbClr val="FF0000"/>
                </a:solidFill>
              </a:rPr>
              <a:t>(3) 20 years </a:t>
            </a:r>
            <a:r>
              <a:rPr lang="en-US" b="1" dirty="0"/>
              <a:t>	</a:t>
            </a:r>
          </a:p>
          <a:p>
            <a:pPr marL="457200" indent="-457200">
              <a:buNone/>
            </a:pPr>
            <a:r>
              <a:rPr lang="en-US" b="1" dirty="0"/>
              <a:t>(4) 30 years 	</a:t>
            </a:r>
          </a:p>
          <a:p>
            <a:pPr marL="457200" indent="-457200">
              <a:buNone/>
            </a:pPr>
            <a:r>
              <a:rPr lang="en-US" b="1" dirty="0"/>
              <a:t>(5) None of these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urPrep-Template.potx" id="{C3B8A6E5-A804-4E60-8D1B-A5B40FD32CD2}" vid="{258A70D1-D6EF-4570-8CD5-A0E127F22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TesturPrep-Template</Template>
  <TotalTime>892</TotalTime>
  <Words>5025</Words>
  <Application>Microsoft Office PowerPoint</Application>
  <PresentationFormat>Widescreen</PresentationFormat>
  <Paragraphs>540</Paragraphs>
  <Slides>64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Arial</vt:lpstr>
      <vt:lpstr>Arial Black</vt:lpstr>
      <vt:lpstr>Calibri</vt:lpstr>
      <vt:lpstr>Calibri Light</vt:lpstr>
      <vt:lpstr>Office Theme</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raj singh</cp:lastModifiedBy>
  <cp:revision>136</cp:revision>
  <dcterms:created xsi:type="dcterms:W3CDTF">2020-02-23T06:37:57Z</dcterms:created>
  <dcterms:modified xsi:type="dcterms:W3CDTF">2024-02-21T08:12:21Z</dcterms:modified>
</cp:coreProperties>
</file>