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81" r:id="rId2"/>
    <p:sldId id="382" r:id="rId3"/>
    <p:sldId id="383" r:id="rId4"/>
    <p:sldId id="384" r:id="rId5"/>
    <p:sldId id="309" r:id="rId6"/>
    <p:sldId id="385" r:id="rId7"/>
    <p:sldId id="333" r:id="rId8"/>
    <p:sldId id="386" r:id="rId9"/>
    <p:sldId id="334" r:id="rId10"/>
    <p:sldId id="387" r:id="rId11"/>
    <p:sldId id="335" r:id="rId12"/>
    <p:sldId id="388" r:id="rId13"/>
    <p:sldId id="336" r:id="rId14"/>
    <p:sldId id="389" r:id="rId15"/>
    <p:sldId id="337" r:id="rId16"/>
    <p:sldId id="390" r:id="rId17"/>
    <p:sldId id="338" r:id="rId18"/>
    <p:sldId id="391" r:id="rId19"/>
    <p:sldId id="339" r:id="rId20"/>
    <p:sldId id="392" r:id="rId21"/>
    <p:sldId id="340" r:id="rId22"/>
    <p:sldId id="393" r:id="rId23"/>
    <p:sldId id="341" r:id="rId24"/>
    <p:sldId id="394" r:id="rId25"/>
    <p:sldId id="342" r:id="rId26"/>
    <p:sldId id="395" r:id="rId27"/>
    <p:sldId id="343" r:id="rId28"/>
    <p:sldId id="396" r:id="rId29"/>
    <p:sldId id="344" r:id="rId30"/>
    <p:sldId id="397" r:id="rId31"/>
    <p:sldId id="345" r:id="rId32"/>
    <p:sldId id="398" r:id="rId33"/>
    <p:sldId id="346" r:id="rId34"/>
    <p:sldId id="399" r:id="rId35"/>
    <p:sldId id="347" r:id="rId36"/>
    <p:sldId id="400" r:id="rId37"/>
    <p:sldId id="348" r:id="rId38"/>
    <p:sldId id="401" r:id="rId39"/>
    <p:sldId id="349" r:id="rId40"/>
    <p:sldId id="402" r:id="rId41"/>
    <p:sldId id="380" r:id="rId42"/>
    <p:sldId id="403" r:id="rId43"/>
    <p:sldId id="350" r:id="rId44"/>
    <p:sldId id="404" r:id="rId45"/>
    <p:sldId id="351" r:id="rId46"/>
    <p:sldId id="405" r:id="rId47"/>
    <p:sldId id="352" r:id="rId48"/>
    <p:sldId id="406" r:id="rId49"/>
    <p:sldId id="353" r:id="rId50"/>
    <p:sldId id="407" r:id="rId51"/>
    <p:sldId id="354" r:id="rId52"/>
    <p:sldId id="408" r:id="rId53"/>
    <p:sldId id="355" r:id="rId54"/>
    <p:sldId id="409" r:id="rId55"/>
    <p:sldId id="356" r:id="rId56"/>
    <p:sldId id="41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80" d="100"/>
          <a:sy n="80" d="100"/>
        </p:scale>
        <p:origin x="78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2/21/2024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28</a:t>
            </a:fld>
            <a:endParaRPr lang="en-US"/>
          </a:p>
        </p:txBody>
      </p:sp>
    </p:spTree>
    <p:extLst>
      <p:ext uri="{BB962C8B-B14F-4D97-AF65-F5344CB8AC3E}">
        <p14:creationId xmlns:p14="http://schemas.microsoft.com/office/powerpoint/2010/main" val="4119588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2522870"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8952" y="1037653"/>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solidFill>
                  <a:schemeClr val="tx1">
                    <a:lumMod val="95000"/>
                    <a:lumOff val="5000"/>
                  </a:schemeClr>
                </a:solidFill>
                <a:latin typeface="Arial Black" pitchFamily="34" charset="0"/>
              </a:rPr>
              <a:t>				 </a:t>
            </a:r>
            <a:r>
              <a:rPr lang="en-US" sz="4800" b="1" dirty="0">
                <a:solidFill>
                  <a:srgbClr val="FF0000"/>
                </a:solidFill>
                <a:latin typeface="Arial Black" pitchFamily="34" charset="0"/>
              </a:rPr>
              <a:t>PARTNERSHIP</a:t>
            </a:r>
          </a:p>
          <a:p>
            <a:pPr>
              <a:buNone/>
            </a:pPr>
            <a:r>
              <a:rPr lang="en-US" b="1" dirty="0">
                <a:latin typeface="Arial Black" pitchFamily="34" charset="0"/>
              </a:rPr>
              <a:t> </a:t>
            </a:r>
            <a:endParaRPr lang="en-US" b="1" dirty="0"/>
          </a:p>
        </p:txBody>
      </p:sp>
      <p:pic>
        <p:nvPicPr>
          <p:cNvPr id="1026" name="Picture 2" descr="What is Partner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654" y="2321440"/>
            <a:ext cx="6658984" cy="415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3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3. A, B and C enter into a partnership. A advances </a:t>
            </a:r>
            <a:r>
              <a:rPr lang="en-US" b="1" dirty="0" err="1"/>
              <a:t>onethird</a:t>
            </a:r>
            <a:r>
              <a:rPr lang="en-US" b="1" dirty="0"/>
              <a:t> of the capital for one-third of the time. B contributes one-sixth of the capital for one-third of the time C contributes the remaining capital for the whole time. How should they divide a profit of 1200. </a:t>
            </a:r>
          </a:p>
          <a:p>
            <a:pPr marL="457200" indent="-457200">
              <a:buAutoNum type="arabicParenBoth"/>
            </a:pPr>
            <a:r>
              <a:rPr lang="en-US" b="1" dirty="0"/>
              <a:t>300, 200, 700 		</a:t>
            </a:r>
          </a:p>
          <a:p>
            <a:pPr marL="0" indent="0">
              <a:buNone/>
            </a:pPr>
            <a:r>
              <a:rPr lang="en-US" b="1" dirty="0">
                <a:solidFill>
                  <a:srgbClr val="FF0000"/>
                </a:solidFill>
              </a:rPr>
              <a:t>(2) 200, 100, 900 </a:t>
            </a:r>
            <a:r>
              <a:rPr lang="en-US" b="1" dirty="0"/>
              <a:t>		</a:t>
            </a:r>
          </a:p>
          <a:p>
            <a:pPr marL="0" indent="0">
              <a:buNone/>
            </a:pPr>
            <a:r>
              <a:rPr lang="en-US" b="1" dirty="0"/>
              <a:t>(3) 375, 250, 575 </a:t>
            </a:r>
          </a:p>
          <a:p>
            <a:pPr marL="457200" indent="-457200">
              <a:buNone/>
            </a:pPr>
            <a:r>
              <a:rPr lang="en-US" b="1" dirty="0"/>
              <a:t>(4) 385, 255, 475 		</a:t>
            </a:r>
          </a:p>
          <a:p>
            <a:pPr marL="457200" indent="-457200">
              <a:buNone/>
            </a:pPr>
            <a:r>
              <a:rPr lang="en-US" b="1" dirty="0"/>
              <a:t>(5) None of these</a:t>
            </a:r>
          </a:p>
        </p:txBody>
      </p:sp>
    </p:spTree>
    <p:extLst>
      <p:ext uri="{BB962C8B-B14F-4D97-AF65-F5344CB8AC3E}">
        <p14:creationId xmlns:p14="http://schemas.microsoft.com/office/powerpoint/2010/main" val="334913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4. </a:t>
            </a:r>
            <a:r>
              <a:rPr lang="en-US" b="1" dirty="0" err="1"/>
              <a:t>Manoj</a:t>
            </a:r>
            <a:r>
              <a:rPr lang="en-US" b="1" dirty="0"/>
              <a:t> got 6000 as his share out of the total profit of 9000 which he and </a:t>
            </a:r>
            <a:r>
              <a:rPr lang="en-US" b="1" dirty="0" err="1"/>
              <a:t>Ramesh</a:t>
            </a:r>
            <a:r>
              <a:rPr lang="en-US" b="1" dirty="0"/>
              <a:t> earned at the end of one year. If </a:t>
            </a:r>
            <a:r>
              <a:rPr lang="en-US" b="1" dirty="0" err="1"/>
              <a:t>Manoj</a:t>
            </a:r>
            <a:r>
              <a:rPr lang="en-US" b="1" dirty="0"/>
              <a:t> invested 20000 for 6 months, whereas </a:t>
            </a:r>
            <a:r>
              <a:rPr lang="en-US" b="1" dirty="0" err="1"/>
              <a:t>Ramesh</a:t>
            </a:r>
            <a:r>
              <a:rPr lang="en-US" b="1" dirty="0"/>
              <a:t> invested his amount for the whole year, the amount invested by </a:t>
            </a:r>
            <a:r>
              <a:rPr lang="en-US" b="1" dirty="0" err="1"/>
              <a:t>Ramesh</a:t>
            </a:r>
            <a:r>
              <a:rPr lang="en-US" b="1" dirty="0"/>
              <a:t> was– </a:t>
            </a:r>
          </a:p>
          <a:p>
            <a:pPr marL="457200" indent="-457200">
              <a:buAutoNum type="arabicParenBoth"/>
            </a:pPr>
            <a:r>
              <a:rPr lang="en-US" b="1" dirty="0"/>
              <a:t>60000 	</a:t>
            </a:r>
          </a:p>
          <a:p>
            <a:pPr marL="0" indent="0">
              <a:buNone/>
            </a:pPr>
            <a:r>
              <a:rPr lang="en-US" b="1" dirty="0"/>
              <a:t>(2) 10000 	</a:t>
            </a:r>
          </a:p>
          <a:p>
            <a:pPr marL="0" indent="0">
              <a:buNone/>
            </a:pPr>
            <a:r>
              <a:rPr lang="en-US" b="1" dirty="0"/>
              <a:t>(3) 40000 	</a:t>
            </a:r>
          </a:p>
          <a:p>
            <a:pPr marL="0" indent="0">
              <a:buNone/>
            </a:pPr>
            <a:r>
              <a:rPr lang="en-US" b="1" dirty="0"/>
              <a:t>(4) 5000 	</a:t>
            </a:r>
          </a:p>
          <a:p>
            <a:pPr marL="0" indent="0">
              <a:buNone/>
            </a:pPr>
            <a:r>
              <a:rPr lang="en-US" b="1" dirty="0"/>
              <a:t>(5) None of these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4. </a:t>
            </a:r>
            <a:r>
              <a:rPr lang="en-US" b="1" dirty="0" err="1"/>
              <a:t>Manoj</a:t>
            </a:r>
            <a:r>
              <a:rPr lang="en-US" b="1" dirty="0"/>
              <a:t> got 6000 as his share out of the total profit of 9000 which he and </a:t>
            </a:r>
            <a:r>
              <a:rPr lang="en-US" b="1" dirty="0" err="1"/>
              <a:t>Ramesh</a:t>
            </a:r>
            <a:r>
              <a:rPr lang="en-US" b="1" dirty="0"/>
              <a:t> earned at the end of one year. If </a:t>
            </a:r>
            <a:r>
              <a:rPr lang="en-US" b="1" dirty="0" err="1"/>
              <a:t>Manoj</a:t>
            </a:r>
            <a:r>
              <a:rPr lang="en-US" b="1" dirty="0"/>
              <a:t> invested 20000 for 6 months, whereas </a:t>
            </a:r>
            <a:r>
              <a:rPr lang="en-US" b="1" dirty="0" err="1"/>
              <a:t>Ramesh</a:t>
            </a:r>
            <a:r>
              <a:rPr lang="en-US" b="1" dirty="0"/>
              <a:t> invested his amount for the whole year, the amount invested by </a:t>
            </a:r>
            <a:r>
              <a:rPr lang="en-US" b="1" dirty="0" err="1"/>
              <a:t>Ramesh</a:t>
            </a:r>
            <a:r>
              <a:rPr lang="en-US" b="1" dirty="0"/>
              <a:t> was– </a:t>
            </a:r>
          </a:p>
          <a:p>
            <a:pPr marL="457200" indent="-457200">
              <a:buAutoNum type="arabicParenBoth"/>
            </a:pPr>
            <a:r>
              <a:rPr lang="en-US" b="1" dirty="0"/>
              <a:t>60000 	</a:t>
            </a:r>
          </a:p>
          <a:p>
            <a:pPr marL="0" indent="0">
              <a:buNone/>
            </a:pPr>
            <a:r>
              <a:rPr lang="en-US" b="1" dirty="0"/>
              <a:t>(2) 10000 	</a:t>
            </a:r>
          </a:p>
          <a:p>
            <a:pPr marL="0" indent="0">
              <a:buNone/>
            </a:pPr>
            <a:r>
              <a:rPr lang="en-US" b="1" dirty="0"/>
              <a:t>(3) 40000 	</a:t>
            </a:r>
          </a:p>
          <a:p>
            <a:pPr marL="0" indent="0">
              <a:buNone/>
            </a:pPr>
            <a:r>
              <a:rPr lang="en-US" b="1" dirty="0">
                <a:solidFill>
                  <a:srgbClr val="FF0000"/>
                </a:solidFill>
              </a:rPr>
              <a:t>(4) 5000 </a:t>
            </a:r>
            <a:r>
              <a:rPr lang="en-US" b="1" dirty="0"/>
              <a:t>	</a:t>
            </a:r>
          </a:p>
          <a:p>
            <a:pPr marL="0" indent="0">
              <a:buNone/>
            </a:pPr>
            <a:r>
              <a:rPr lang="en-US" b="1" dirty="0"/>
              <a:t>(5) None of these</a:t>
            </a:r>
          </a:p>
        </p:txBody>
      </p:sp>
    </p:spTree>
    <p:extLst>
      <p:ext uri="{BB962C8B-B14F-4D97-AF65-F5344CB8AC3E}">
        <p14:creationId xmlns:p14="http://schemas.microsoft.com/office/powerpoint/2010/main" val="45636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5. A and B enter into partnership investing 12000 and 16000 respectively. After 8 months, C also joins the business with a capital of 15000. The share of C in a profit of 45600 after 2 years will be– </a:t>
            </a:r>
          </a:p>
          <a:p>
            <a:pPr marL="457200" indent="-457200">
              <a:buAutoNum type="arabicParenBoth"/>
            </a:pPr>
            <a:r>
              <a:rPr lang="en-US" b="1" dirty="0"/>
              <a:t>12000 	</a:t>
            </a:r>
          </a:p>
          <a:p>
            <a:pPr marL="0" indent="0">
              <a:buNone/>
            </a:pPr>
            <a:r>
              <a:rPr lang="en-US" b="1" dirty="0"/>
              <a:t>(2) 14400 	</a:t>
            </a:r>
          </a:p>
          <a:p>
            <a:pPr marL="0" indent="0">
              <a:buNone/>
            </a:pPr>
            <a:r>
              <a:rPr lang="en-US" b="1" dirty="0"/>
              <a:t>(3) 19200 	</a:t>
            </a:r>
          </a:p>
          <a:p>
            <a:pPr marL="0" indent="0">
              <a:buNone/>
            </a:pPr>
            <a:r>
              <a:rPr lang="en-US" b="1" dirty="0"/>
              <a:t>(4) 21200 	</a:t>
            </a:r>
          </a:p>
          <a:p>
            <a:pPr marL="0" indent="0">
              <a:buNone/>
            </a:pPr>
            <a:r>
              <a:rPr lang="en-US" b="1" dirty="0"/>
              <a:t>(5) None of these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5. A and B enter into partnership investing 12000 and 16000 respectively. After 8 months, C also joins the business with a capital of 15000. The share of C in a profit of 45600 after 2 years will be– </a:t>
            </a:r>
          </a:p>
          <a:p>
            <a:pPr marL="457200" indent="-457200">
              <a:buAutoNum type="arabicParenBoth"/>
            </a:pPr>
            <a:r>
              <a:rPr lang="en-US" b="1" dirty="0">
                <a:solidFill>
                  <a:srgbClr val="FF0000"/>
                </a:solidFill>
              </a:rPr>
              <a:t>12000</a:t>
            </a:r>
            <a:r>
              <a:rPr lang="en-US" b="1" dirty="0"/>
              <a:t> 	</a:t>
            </a:r>
          </a:p>
          <a:p>
            <a:pPr marL="0" indent="0">
              <a:buNone/>
            </a:pPr>
            <a:r>
              <a:rPr lang="en-US" b="1" dirty="0"/>
              <a:t>(2) 14400 	</a:t>
            </a:r>
          </a:p>
          <a:p>
            <a:pPr marL="0" indent="0">
              <a:buNone/>
            </a:pPr>
            <a:r>
              <a:rPr lang="en-US" b="1" dirty="0"/>
              <a:t>(3) 19200 	</a:t>
            </a:r>
          </a:p>
          <a:p>
            <a:pPr marL="0" indent="0">
              <a:buNone/>
            </a:pPr>
            <a:r>
              <a:rPr lang="en-US" b="1" dirty="0"/>
              <a:t>(4) 21200 	</a:t>
            </a:r>
          </a:p>
          <a:p>
            <a:pPr marL="0" indent="0">
              <a:buNone/>
            </a:pPr>
            <a:r>
              <a:rPr lang="en-US" b="1" dirty="0"/>
              <a:t>(5) None of these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22679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6. </a:t>
            </a:r>
            <a:r>
              <a:rPr lang="en-US" b="1" dirty="0" err="1"/>
              <a:t>Kishan</a:t>
            </a:r>
            <a:r>
              <a:rPr lang="en-US" b="1" dirty="0"/>
              <a:t> and </a:t>
            </a:r>
            <a:r>
              <a:rPr lang="en-US" b="1" dirty="0" err="1"/>
              <a:t>Nandan</a:t>
            </a:r>
            <a:r>
              <a:rPr lang="en-US" b="1" dirty="0"/>
              <a:t> started a joint firm. </a:t>
            </a:r>
            <a:r>
              <a:rPr lang="en-US" b="1" dirty="0" err="1"/>
              <a:t>Kishan’s</a:t>
            </a:r>
            <a:r>
              <a:rPr lang="en-US" b="1" dirty="0"/>
              <a:t> investment was thrice the investment of </a:t>
            </a:r>
            <a:r>
              <a:rPr lang="en-US" b="1" dirty="0" err="1"/>
              <a:t>Nandan</a:t>
            </a:r>
            <a:r>
              <a:rPr lang="en-US" b="1" dirty="0"/>
              <a:t> and the period of his investment was two times the period of investment of </a:t>
            </a:r>
            <a:r>
              <a:rPr lang="en-US" b="1" dirty="0" err="1"/>
              <a:t>Nandan</a:t>
            </a:r>
            <a:r>
              <a:rPr lang="en-US" b="1" dirty="0"/>
              <a:t>. </a:t>
            </a:r>
            <a:r>
              <a:rPr lang="en-US" b="1" dirty="0" err="1"/>
              <a:t>Nandan</a:t>
            </a:r>
            <a:r>
              <a:rPr lang="en-US" b="1" dirty="0"/>
              <a:t> got 4000 as profit for his investment. Their total profit if the distribution of profit is directly proportional to the period and amount, is– </a:t>
            </a:r>
          </a:p>
          <a:p>
            <a:pPr marL="457200" indent="-457200">
              <a:buAutoNum type="arabicParenBoth"/>
            </a:pPr>
            <a:r>
              <a:rPr lang="en-US" b="1" dirty="0"/>
              <a:t>24000 	</a:t>
            </a:r>
          </a:p>
          <a:p>
            <a:pPr marL="0" indent="0">
              <a:buNone/>
            </a:pPr>
            <a:r>
              <a:rPr lang="en-US" b="1" dirty="0"/>
              <a:t>(2) 16000 	</a:t>
            </a:r>
          </a:p>
          <a:p>
            <a:pPr marL="0" indent="0">
              <a:buNone/>
            </a:pPr>
            <a:r>
              <a:rPr lang="en-US" b="1" dirty="0"/>
              <a:t>(3) 28000 	</a:t>
            </a:r>
          </a:p>
          <a:p>
            <a:pPr marL="0" indent="0">
              <a:buNone/>
            </a:pPr>
            <a:r>
              <a:rPr lang="en-US" b="1" dirty="0"/>
              <a:t>(4) 20000 	</a:t>
            </a:r>
          </a:p>
          <a:p>
            <a:pPr marL="0" indent="0">
              <a:buNone/>
            </a:pPr>
            <a:r>
              <a:rPr lang="en-US" b="1" dirty="0"/>
              <a:t>(5) None of these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6. </a:t>
            </a:r>
            <a:r>
              <a:rPr lang="en-US" b="1" dirty="0" err="1"/>
              <a:t>Kishan</a:t>
            </a:r>
            <a:r>
              <a:rPr lang="en-US" b="1" dirty="0"/>
              <a:t> and </a:t>
            </a:r>
            <a:r>
              <a:rPr lang="en-US" b="1" dirty="0" err="1"/>
              <a:t>Nandan</a:t>
            </a:r>
            <a:r>
              <a:rPr lang="en-US" b="1" dirty="0"/>
              <a:t> started a joint firm. </a:t>
            </a:r>
            <a:r>
              <a:rPr lang="en-US" b="1" dirty="0" err="1"/>
              <a:t>Kishan’s</a:t>
            </a:r>
            <a:r>
              <a:rPr lang="en-US" b="1" dirty="0"/>
              <a:t> investment was thrice the investment of </a:t>
            </a:r>
            <a:r>
              <a:rPr lang="en-US" b="1" dirty="0" err="1"/>
              <a:t>Nandan</a:t>
            </a:r>
            <a:r>
              <a:rPr lang="en-US" b="1" dirty="0"/>
              <a:t> and the period of his investment was two times the period of investment of </a:t>
            </a:r>
            <a:r>
              <a:rPr lang="en-US" b="1" dirty="0" err="1"/>
              <a:t>Nandan</a:t>
            </a:r>
            <a:r>
              <a:rPr lang="en-US" b="1" dirty="0"/>
              <a:t>. </a:t>
            </a:r>
            <a:r>
              <a:rPr lang="en-US" b="1" dirty="0" err="1"/>
              <a:t>Nandan</a:t>
            </a:r>
            <a:r>
              <a:rPr lang="en-US" b="1" dirty="0"/>
              <a:t> got 4000 as profit for his investment. Their total profit if the distribution of profit is directly proportional to the period and amount, is– </a:t>
            </a:r>
          </a:p>
          <a:p>
            <a:pPr marL="457200" indent="-457200">
              <a:buAutoNum type="arabicParenBoth"/>
            </a:pPr>
            <a:r>
              <a:rPr lang="en-US" b="1" dirty="0"/>
              <a:t>24000 	</a:t>
            </a:r>
          </a:p>
          <a:p>
            <a:pPr marL="0" indent="0">
              <a:buNone/>
            </a:pPr>
            <a:r>
              <a:rPr lang="en-US" b="1" dirty="0"/>
              <a:t>(2) 16000 	</a:t>
            </a:r>
          </a:p>
          <a:p>
            <a:pPr marL="0" indent="0">
              <a:buNone/>
            </a:pPr>
            <a:r>
              <a:rPr lang="en-US" b="1" dirty="0">
                <a:solidFill>
                  <a:srgbClr val="FF0000"/>
                </a:solidFill>
              </a:rPr>
              <a:t>(3) 28000 </a:t>
            </a:r>
            <a:r>
              <a:rPr lang="en-US" b="1" dirty="0"/>
              <a:t>	</a:t>
            </a:r>
          </a:p>
          <a:p>
            <a:pPr marL="0" indent="0">
              <a:buNone/>
            </a:pPr>
            <a:r>
              <a:rPr lang="en-US" b="1" dirty="0"/>
              <a:t>(4) 20000 	</a:t>
            </a:r>
          </a:p>
          <a:p>
            <a:pPr marL="0" indent="0">
              <a:buNone/>
            </a:pPr>
            <a:r>
              <a:rPr lang="en-US" b="1" dirty="0"/>
              <a:t>(5) None of these</a:t>
            </a:r>
          </a:p>
        </p:txBody>
      </p:sp>
    </p:spTree>
    <p:extLst>
      <p:ext uri="{BB962C8B-B14F-4D97-AF65-F5344CB8AC3E}">
        <p14:creationId xmlns:p14="http://schemas.microsoft.com/office/powerpoint/2010/main" val="170502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7. A and B enter into a partnership with their capitals in the ratio 5 : 9. At the end of 8 months, A withdraws his capital. If they receive the profits in the ratio 4 : 9, find how long B’s capital was used? </a:t>
            </a:r>
          </a:p>
          <a:p>
            <a:pPr marL="457200" indent="-457200">
              <a:buAutoNum type="arabicParenBoth"/>
            </a:pPr>
            <a:r>
              <a:rPr lang="en-US" b="1" dirty="0"/>
              <a:t>10 months 	</a:t>
            </a:r>
          </a:p>
          <a:p>
            <a:pPr marL="0" indent="0">
              <a:buNone/>
            </a:pPr>
            <a:r>
              <a:rPr lang="en-US" b="1" dirty="0"/>
              <a:t>(2) 9 months 	</a:t>
            </a:r>
          </a:p>
          <a:p>
            <a:pPr marL="0" indent="0">
              <a:buNone/>
            </a:pPr>
            <a:r>
              <a:rPr lang="en-US" b="1" dirty="0"/>
              <a:t>(3) 8 months 	</a:t>
            </a:r>
          </a:p>
          <a:p>
            <a:pPr marL="0" indent="0">
              <a:buNone/>
            </a:pPr>
            <a:r>
              <a:rPr lang="en-US" b="1" dirty="0"/>
              <a:t>(4) 4 months </a:t>
            </a:r>
          </a:p>
          <a:p>
            <a:pPr marL="457200" indent="-457200">
              <a:buNone/>
            </a:pPr>
            <a:r>
              <a:rPr lang="en-US" b="1" dirty="0"/>
              <a:t>(5) None of these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7. A and B enter into a partnership with their capitals in the ratio 5 : 9. At the end of 8 months, A withdraws his capital. If they receive the profits in the ratio 4 : 9, find how long B’s capital was used? </a:t>
            </a:r>
          </a:p>
          <a:p>
            <a:pPr marL="457200" indent="-457200">
              <a:buAutoNum type="arabicParenBoth"/>
            </a:pPr>
            <a:r>
              <a:rPr lang="en-US" b="1" dirty="0">
                <a:solidFill>
                  <a:srgbClr val="FF0000"/>
                </a:solidFill>
              </a:rPr>
              <a:t>10 months </a:t>
            </a:r>
            <a:r>
              <a:rPr lang="en-US" b="1" dirty="0"/>
              <a:t>	</a:t>
            </a:r>
          </a:p>
          <a:p>
            <a:pPr marL="0" indent="0">
              <a:buNone/>
            </a:pPr>
            <a:r>
              <a:rPr lang="en-US" b="1" dirty="0"/>
              <a:t>(2) 9 months 	</a:t>
            </a:r>
          </a:p>
          <a:p>
            <a:pPr marL="0" indent="0">
              <a:buNone/>
            </a:pPr>
            <a:r>
              <a:rPr lang="en-US" b="1" dirty="0"/>
              <a:t>(3) 8 months 	</a:t>
            </a:r>
          </a:p>
          <a:p>
            <a:pPr marL="0" indent="0">
              <a:buNone/>
            </a:pPr>
            <a:r>
              <a:rPr lang="en-US" b="1" dirty="0"/>
              <a:t>(4) 4 months </a:t>
            </a:r>
          </a:p>
          <a:p>
            <a:pPr marL="457200" indent="-457200">
              <a:buNone/>
            </a:pPr>
            <a:r>
              <a:rPr lang="en-US" b="1" dirty="0"/>
              <a:t>(5) None of these</a:t>
            </a:r>
          </a:p>
        </p:txBody>
      </p:sp>
    </p:spTree>
    <p:extLst>
      <p:ext uri="{BB962C8B-B14F-4D97-AF65-F5344CB8AC3E}">
        <p14:creationId xmlns:p14="http://schemas.microsoft.com/office/powerpoint/2010/main" val="225954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8. A started a business by investing 2700. After sometime B joined him by investing 2025. At the end of one year, the profit was divided in the ratio 2 : 1. After how many months did B join the business? </a:t>
            </a:r>
          </a:p>
          <a:p>
            <a:pPr marL="457200" indent="-457200">
              <a:buAutoNum type="arabicParenBoth"/>
            </a:pPr>
            <a:r>
              <a:rPr lang="en-US" b="1" dirty="0"/>
              <a:t>4 months 	</a:t>
            </a:r>
          </a:p>
          <a:p>
            <a:pPr marL="0" indent="0">
              <a:buNone/>
            </a:pPr>
            <a:r>
              <a:rPr lang="en-US" b="1" dirty="0"/>
              <a:t>(2) 6 months 	</a:t>
            </a:r>
          </a:p>
          <a:p>
            <a:pPr marL="0" indent="0">
              <a:buNone/>
            </a:pPr>
            <a:r>
              <a:rPr lang="en-US" b="1" dirty="0"/>
              <a:t>(3) 3 months 	</a:t>
            </a:r>
          </a:p>
          <a:p>
            <a:pPr marL="0" indent="0">
              <a:buNone/>
            </a:pPr>
            <a:r>
              <a:rPr lang="en-US" b="1" dirty="0"/>
              <a:t>(4) 2 months </a:t>
            </a:r>
          </a:p>
          <a:p>
            <a:pPr marL="457200" indent="-457200">
              <a:buNone/>
            </a:pPr>
            <a:r>
              <a:rPr lang="en-US" b="1" dirty="0"/>
              <a:t>(5) None of these</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PARTNERSHIP</a:t>
            </a:r>
          </a:p>
          <a:p>
            <a:pPr marL="0" indent="0">
              <a:buNone/>
            </a:pPr>
            <a:r>
              <a:rPr lang="en-US" sz="2600" b="1" dirty="0">
                <a:solidFill>
                  <a:srgbClr val="FF0000"/>
                </a:solidFill>
                <a:latin typeface="Arial Black" panose="020B0A04020102020204" pitchFamily="34" charset="0"/>
              </a:rPr>
              <a:t>What is a Partnership?</a:t>
            </a:r>
          </a:p>
          <a:p>
            <a:pPr marL="0" indent="0">
              <a:buNone/>
            </a:pPr>
            <a:r>
              <a:rPr lang="en-US" b="1" dirty="0"/>
              <a:t>A partnership is whenever at least two individuals hold hands with a shared objective to achieve benefits. Each accomplice contributes either time, cash or licenses to enable the association firm to harvest benefits.</a:t>
            </a:r>
          </a:p>
          <a:p>
            <a:pPr>
              <a:buFont typeface="Wingdings" panose="05000000000000000000" pitchFamily="2" charset="2"/>
              <a:buChar char="Ø"/>
            </a:pPr>
            <a:r>
              <a:rPr lang="en-US" dirty="0"/>
              <a:t>A partner who only invests money is called a </a:t>
            </a:r>
            <a:r>
              <a:rPr lang="en-US" b="1" i="1" dirty="0"/>
              <a:t>Sleeping Partner </a:t>
            </a:r>
            <a:r>
              <a:rPr lang="en-US" dirty="0"/>
              <a:t>and a partner who invests money and mainly manages the business is called the </a:t>
            </a:r>
            <a:r>
              <a:rPr lang="en-US" b="1" i="1" dirty="0"/>
              <a:t>working partner</a:t>
            </a:r>
            <a:r>
              <a:rPr lang="en-US" b="1" dirty="0"/>
              <a:t>. </a:t>
            </a:r>
            <a:r>
              <a:rPr lang="en-US" dirty="0"/>
              <a:t>Some other important points associated with partnership are given below.</a:t>
            </a:r>
          </a:p>
          <a:p>
            <a:pPr>
              <a:buFont typeface="Wingdings" panose="05000000000000000000" pitchFamily="2" charset="2"/>
              <a:buChar char="Ø"/>
            </a:pPr>
            <a:r>
              <a:rPr lang="en-US" dirty="0"/>
              <a:t>Whenever at least two individuals hold hands to make a start-up or some business it’s known as an </a:t>
            </a:r>
            <a:r>
              <a:rPr lang="en-US" i="1" dirty="0"/>
              <a:t>‘association’ </a:t>
            </a:r>
            <a:r>
              <a:rPr lang="en-US" dirty="0"/>
              <a:t>business.</a:t>
            </a:r>
          </a:p>
          <a:p>
            <a:pPr>
              <a:buFont typeface="Wingdings" panose="05000000000000000000" pitchFamily="2" charset="2"/>
              <a:buChar char="Ø"/>
            </a:pPr>
            <a:r>
              <a:rPr lang="en-US" dirty="0"/>
              <a:t>Regularly, they contribute some capital and procure some benefits. Furthermore, this benefit is circulated among accomplices either in some prefixed proportion or the proportion of their venture.</a:t>
            </a:r>
          </a:p>
          <a:p>
            <a:pPr>
              <a:buFont typeface="Wingdings" panose="05000000000000000000" pitchFamily="2" charset="2"/>
              <a:buChar char="Ø"/>
            </a:pPr>
            <a:r>
              <a:rPr lang="en-US" dirty="0"/>
              <a:t>When the periods of investment are equal, the profits or losses are in the ratio of the corresponding investments.</a:t>
            </a:r>
          </a:p>
          <a:p>
            <a:pPr>
              <a:buNone/>
            </a:pPr>
            <a:r>
              <a:rPr lang="en-US" dirty="0"/>
              <a:t>These points are better understood by knowing the types of partnerships.</a:t>
            </a:r>
            <a:endParaRPr lang="en-US" dirty="0">
              <a:solidFill>
                <a:schemeClr val="tx1">
                  <a:lumMod val="95000"/>
                  <a:lumOff val="5000"/>
                </a:schemeClr>
              </a:solidFill>
            </a:endParaRPr>
          </a:p>
          <a:p>
            <a:pPr>
              <a:buNone/>
            </a:pPr>
            <a:endParaRPr lang="en-US" dirty="0"/>
          </a:p>
        </p:txBody>
      </p:sp>
    </p:spTree>
    <p:extLst>
      <p:ext uri="{BB962C8B-B14F-4D97-AF65-F5344CB8AC3E}">
        <p14:creationId xmlns:p14="http://schemas.microsoft.com/office/powerpoint/2010/main" val="3967530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8. A started a business by investing 2700. After sometime B joined him by investing 2025. At the end of one year, the profit was divided in the ratio 2 : 1. After how many months did B join the business? </a:t>
            </a:r>
          </a:p>
          <a:p>
            <a:pPr marL="457200" indent="-457200">
              <a:buAutoNum type="arabicParenBoth"/>
            </a:pPr>
            <a:r>
              <a:rPr lang="en-US" b="1" dirty="0">
                <a:solidFill>
                  <a:srgbClr val="FF0000"/>
                </a:solidFill>
              </a:rPr>
              <a:t>4 months </a:t>
            </a:r>
            <a:r>
              <a:rPr lang="en-US" b="1" dirty="0"/>
              <a:t>	</a:t>
            </a:r>
          </a:p>
          <a:p>
            <a:pPr marL="0" indent="0">
              <a:buNone/>
            </a:pPr>
            <a:r>
              <a:rPr lang="en-US" b="1" dirty="0"/>
              <a:t>(2) 6 months 	</a:t>
            </a:r>
          </a:p>
          <a:p>
            <a:pPr marL="0" indent="0">
              <a:buNone/>
            </a:pPr>
            <a:r>
              <a:rPr lang="en-US" b="1" dirty="0"/>
              <a:t>(3) 3 months 	</a:t>
            </a:r>
          </a:p>
          <a:p>
            <a:pPr marL="0" indent="0">
              <a:buNone/>
            </a:pPr>
            <a:r>
              <a:rPr lang="en-US" b="1" dirty="0"/>
              <a:t>(4) 2 months </a:t>
            </a:r>
          </a:p>
          <a:p>
            <a:pPr marL="457200" indent="-457200">
              <a:buNone/>
            </a:pPr>
            <a:r>
              <a:rPr lang="en-US" b="1" dirty="0"/>
              <a:t>(5) None of these</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67603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9. A, B and C invested in the ratio 1 : 2 : 3; the timing of their investments being in the ratio 1 : 2 : 3. In what ratio would their profit be distributed? </a:t>
            </a:r>
          </a:p>
          <a:p>
            <a:pPr marL="457200" indent="-457200">
              <a:buAutoNum type="arabicParenBoth"/>
            </a:pPr>
            <a:r>
              <a:rPr lang="en-US" b="1" dirty="0"/>
              <a:t>3 : 2 : 1 		</a:t>
            </a:r>
          </a:p>
          <a:p>
            <a:pPr marL="0" indent="0">
              <a:buNone/>
            </a:pPr>
            <a:r>
              <a:rPr lang="en-US" b="1" dirty="0"/>
              <a:t>(2) 1 : 2 : 3 		</a:t>
            </a:r>
          </a:p>
          <a:p>
            <a:pPr marL="0" indent="0">
              <a:buNone/>
            </a:pPr>
            <a:r>
              <a:rPr lang="en-US" b="1" dirty="0"/>
              <a:t>(3) 1 : 4 : 9 		</a:t>
            </a:r>
          </a:p>
          <a:p>
            <a:pPr marL="0" indent="0">
              <a:buNone/>
            </a:pPr>
            <a:r>
              <a:rPr lang="en-US" b="1" dirty="0"/>
              <a:t>(4) 9 : 4 : 1 </a:t>
            </a:r>
          </a:p>
          <a:p>
            <a:pPr marL="457200" indent="-457200">
              <a:buNone/>
            </a:pPr>
            <a:r>
              <a:rPr lang="en-US" b="1" dirty="0"/>
              <a:t>(5) None of these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9. A, B and C invested in the ratio 1 : 2 : 3; the timing of their investments being in the ratio 1 : 2 : 3. In what ratio would their profit be distributed? </a:t>
            </a:r>
          </a:p>
          <a:p>
            <a:pPr marL="457200" indent="-457200">
              <a:buAutoNum type="arabicParenBoth"/>
            </a:pPr>
            <a:r>
              <a:rPr lang="en-US" b="1" dirty="0"/>
              <a:t>3 : 2 : 1 		</a:t>
            </a:r>
          </a:p>
          <a:p>
            <a:pPr marL="0" indent="0">
              <a:buNone/>
            </a:pPr>
            <a:r>
              <a:rPr lang="en-US" b="1" dirty="0"/>
              <a:t>(2) 1 : 2 : 3 		</a:t>
            </a:r>
          </a:p>
          <a:p>
            <a:pPr marL="0" indent="0">
              <a:buNone/>
            </a:pPr>
            <a:r>
              <a:rPr lang="en-US" b="1" dirty="0">
                <a:solidFill>
                  <a:srgbClr val="FF0000"/>
                </a:solidFill>
              </a:rPr>
              <a:t>(3) 1 : 4 : 9 </a:t>
            </a:r>
            <a:r>
              <a:rPr lang="en-US" b="1" dirty="0"/>
              <a:t>		</a:t>
            </a:r>
          </a:p>
          <a:p>
            <a:pPr marL="0" indent="0">
              <a:buNone/>
            </a:pPr>
            <a:r>
              <a:rPr lang="en-US" b="1" dirty="0"/>
              <a:t>(4) 9 : 4 : 1 </a:t>
            </a:r>
          </a:p>
          <a:p>
            <a:pPr marL="457200" indent="-457200">
              <a:buNone/>
            </a:pPr>
            <a:r>
              <a:rPr lang="en-US" b="1" dirty="0"/>
              <a:t>(5) None of these</a:t>
            </a:r>
          </a:p>
        </p:txBody>
      </p:sp>
    </p:spTree>
    <p:extLst>
      <p:ext uri="{BB962C8B-B14F-4D97-AF65-F5344CB8AC3E}">
        <p14:creationId xmlns:p14="http://schemas.microsoft.com/office/powerpoint/2010/main" val="95353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10. A, B and C invested in the ratio 2 : 5 : 7, the timing of their investments being in the ratio 3 : 4 : 5. In what ratio would their profit be distributed? </a:t>
            </a:r>
          </a:p>
          <a:p>
            <a:pPr marL="457200" indent="-457200">
              <a:buAutoNum type="arabicParenBoth"/>
            </a:pPr>
            <a:r>
              <a:rPr lang="en-US" b="1" dirty="0"/>
              <a:t>2 : 10 : 15 	</a:t>
            </a:r>
          </a:p>
          <a:p>
            <a:pPr marL="0" indent="0">
              <a:buNone/>
            </a:pPr>
            <a:r>
              <a:rPr lang="en-US" b="1" dirty="0"/>
              <a:t>(2) 15 : 10 : 2 	</a:t>
            </a:r>
          </a:p>
          <a:p>
            <a:pPr marL="0" indent="0">
              <a:buNone/>
            </a:pPr>
            <a:r>
              <a:rPr lang="en-US" b="1" dirty="0"/>
              <a:t>(3) 6 : 20 : 35 	</a:t>
            </a:r>
          </a:p>
          <a:p>
            <a:pPr marL="0" indent="0">
              <a:buNone/>
            </a:pPr>
            <a:r>
              <a:rPr lang="en-US" b="1" dirty="0"/>
              <a:t>(4) 6 : 20 : 15 </a:t>
            </a:r>
          </a:p>
          <a:p>
            <a:pPr marL="457200" indent="-457200">
              <a:buNone/>
            </a:pPr>
            <a:r>
              <a:rPr lang="en-US" b="1" dirty="0"/>
              <a:t>(5) None of these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10. A, B and C invested in the ratio 2 : 5 : 7, the timing of their investments being in the ratio 3 : 4 : 5. In what ratio would their profit be distributed? </a:t>
            </a:r>
          </a:p>
          <a:p>
            <a:pPr marL="457200" indent="-457200">
              <a:buAutoNum type="arabicParenBoth"/>
            </a:pPr>
            <a:r>
              <a:rPr lang="en-US" b="1" dirty="0"/>
              <a:t>2 : 10 : 15 	</a:t>
            </a:r>
          </a:p>
          <a:p>
            <a:pPr marL="0" indent="0">
              <a:buNone/>
            </a:pPr>
            <a:r>
              <a:rPr lang="en-US" b="1" dirty="0"/>
              <a:t>(2) 15 : 10 : 2 	</a:t>
            </a:r>
          </a:p>
          <a:p>
            <a:pPr marL="0" indent="0">
              <a:buNone/>
            </a:pPr>
            <a:r>
              <a:rPr lang="en-US" b="1" dirty="0">
                <a:solidFill>
                  <a:srgbClr val="FF0000"/>
                </a:solidFill>
              </a:rPr>
              <a:t>(3) 6 : 20 : 35 </a:t>
            </a:r>
            <a:r>
              <a:rPr lang="en-US" b="1" dirty="0"/>
              <a:t>	</a:t>
            </a:r>
          </a:p>
          <a:p>
            <a:pPr marL="0" indent="0">
              <a:buNone/>
            </a:pPr>
            <a:r>
              <a:rPr lang="en-US" b="1" dirty="0"/>
              <a:t>(4) 6 : 20 : 15 </a:t>
            </a:r>
          </a:p>
          <a:p>
            <a:pPr marL="457200" indent="-457200">
              <a:buNone/>
            </a:pPr>
            <a:r>
              <a:rPr lang="en-US" b="1" dirty="0"/>
              <a:t>(5) None of these</a:t>
            </a:r>
          </a:p>
        </p:txBody>
      </p:sp>
    </p:spTree>
    <p:extLst>
      <p:ext uri="{BB962C8B-B14F-4D97-AF65-F5344CB8AC3E}">
        <p14:creationId xmlns:p14="http://schemas.microsoft.com/office/powerpoint/2010/main" val="2432829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11. A, B and C invested capitals in the ratio 4 : 5 : 6. At the end of the business term, they received the profits in the ratio 2 : 3 : 4. Find the ratio of time for which they contributed their capitals. </a:t>
            </a:r>
          </a:p>
          <a:p>
            <a:pPr marL="457200" indent="-457200">
              <a:buAutoNum type="arabicParenBoth"/>
            </a:pPr>
            <a:r>
              <a:rPr lang="en-US" b="1" dirty="0"/>
              <a:t>6 : 5 : 8 		</a:t>
            </a:r>
          </a:p>
          <a:p>
            <a:pPr marL="0" indent="0">
              <a:buNone/>
            </a:pPr>
            <a:r>
              <a:rPr lang="en-US" b="1" dirty="0"/>
              <a:t>(2) 6 : 5 : 9 		</a:t>
            </a:r>
          </a:p>
          <a:p>
            <a:pPr marL="0" indent="0">
              <a:buNone/>
            </a:pPr>
            <a:r>
              <a:rPr lang="en-US" b="1" dirty="0"/>
              <a:t>(3) 10 : 12 : 9 		</a:t>
            </a:r>
          </a:p>
          <a:p>
            <a:pPr marL="0" indent="0">
              <a:buNone/>
            </a:pPr>
            <a:r>
              <a:rPr lang="en-US" b="1" dirty="0"/>
              <a:t>(4) 15 : 18 : 20</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11. A, B and C invested capitals in the ratio 4 : 5 : 6. At the end of the business term, they received the profits in the ratio 2 : 3 : 4. Find the ratio of time for which they contributed their capitals. </a:t>
            </a:r>
          </a:p>
          <a:p>
            <a:pPr marL="457200" indent="-457200">
              <a:buAutoNum type="arabicParenBoth"/>
            </a:pPr>
            <a:r>
              <a:rPr lang="en-US" b="1" dirty="0"/>
              <a:t>6 : 5 : 8 		</a:t>
            </a:r>
          </a:p>
          <a:p>
            <a:pPr marL="0" indent="0">
              <a:buNone/>
            </a:pPr>
            <a:r>
              <a:rPr lang="en-US" b="1" dirty="0"/>
              <a:t>(2) 6 : 5 : 9 		</a:t>
            </a:r>
          </a:p>
          <a:p>
            <a:pPr marL="0" indent="0">
              <a:buNone/>
            </a:pPr>
            <a:r>
              <a:rPr lang="en-US" b="1" dirty="0"/>
              <a:t>(3) 10 : 12 : 9 		</a:t>
            </a:r>
          </a:p>
          <a:p>
            <a:pPr marL="0" indent="0">
              <a:buNone/>
            </a:pPr>
            <a:r>
              <a:rPr lang="en-US" b="1" dirty="0">
                <a:solidFill>
                  <a:srgbClr val="FF0000"/>
                </a:solidFill>
              </a:rPr>
              <a:t>(4) 15 : 18 : 20</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975016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12. A, B and C invested capitals in the ratio 4 : 6 : 9. At the end of the business term, they received the profits in the ratio 2 : 3 : 5. Find the ratio of time for which they contributed their capitals. </a:t>
            </a:r>
          </a:p>
          <a:p>
            <a:pPr marL="457200" indent="-457200">
              <a:buAutoNum type="arabicParenBoth"/>
            </a:pPr>
            <a:r>
              <a:rPr lang="en-US" b="1" dirty="0"/>
              <a:t>1 : 1 : 9 	</a:t>
            </a:r>
          </a:p>
          <a:p>
            <a:pPr marL="0" indent="0">
              <a:buNone/>
            </a:pPr>
            <a:r>
              <a:rPr lang="en-US" b="1" dirty="0"/>
              <a:t>(2) 2 : 2 : 9 	</a:t>
            </a:r>
          </a:p>
          <a:p>
            <a:pPr marL="0" indent="0">
              <a:buNone/>
            </a:pPr>
            <a:r>
              <a:rPr lang="en-US" b="1" dirty="0"/>
              <a:t>(3) 10 : 10 : 9 	</a:t>
            </a:r>
          </a:p>
          <a:p>
            <a:pPr marL="0" indent="0">
              <a:buNone/>
            </a:pPr>
            <a:r>
              <a:rPr lang="en-US" b="1" dirty="0"/>
              <a:t>(4) 9 : 9 : 10 		</a:t>
            </a:r>
          </a:p>
          <a:p>
            <a:pPr marL="0" indent="0">
              <a:buNone/>
            </a:pPr>
            <a:r>
              <a:rPr lang="en-US" b="1" dirty="0"/>
              <a:t>(5) None of these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12. A, B and C invested capitals in the ratio 4 : 6 : 9. At the end of the business term, they received the profits in the ratio 2 : 3 : 5. Find the ratio of time for which they contributed their capitals. </a:t>
            </a:r>
          </a:p>
          <a:p>
            <a:pPr marL="457200" indent="-457200">
              <a:buAutoNum type="arabicParenBoth"/>
            </a:pPr>
            <a:r>
              <a:rPr lang="en-US" b="1" dirty="0"/>
              <a:t>1 : 1 : 9 	</a:t>
            </a:r>
          </a:p>
          <a:p>
            <a:pPr marL="0" indent="0">
              <a:buNone/>
            </a:pPr>
            <a:r>
              <a:rPr lang="en-US" b="1" dirty="0"/>
              <a:t>(2) 2 : 2 : 9 	</a:t>
            </a:r>
          </a:p>
          <a:p>
            <a:pPr marL="0" indent="0">
              <a:buNone/>
            </a:pPr>
            <a:r>
              <a:rPr lang="en-US" b="1" dirty="0"/>
              <a:t>(3) 10 : 10 : 9 	</a:t>
            </a:r>
          </a:p>
          <a:p>
            <a:pPr marL="0" indent="0">
              <a:buNone/>
            </a:pPr>
            <a:r>
              <a:rPr lang="en-US" b="1" dirty="0">
                <a:solidFill>
                  <a:srgbClr val="FF0000"/>
                </a:solidFill>
              </a:rPr>
              <a:t>(4) 9 : 9 : 10 </a:t>
            </a:r>
            <a:r>
              <a:rPr lang="en-US" b="1" dirty="0"/>
              <a:t>		</a:t>
            </a:r>
          </a:p>
          <a:p>
            <a:pPr marL="0" indent="0">
              <a:buNone/>
            </a:pPr>
            <a:r>
              <a:rPr lang="en-US" b="1" dirty="0"/>
              <a:t>(5) None of these</a:t>
            </a:r>
          </a:p>
        </p:txBody>
      </p:sp>
    </p:spTree>
    <p:extLst>
      <p:ext uri="{BB962C8B-B14F-4D97-AF65-F5344CB8AC3E}">
        <p14:creationId xmlns:p14="http://schemas.microsoft.com/office/powerpoint/2010/main" val="3520792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13. A, B and C invest their capitals in a business. If the ratio of their periods of investments are 2 : 3 : 6 and their profits are in the ratio of 4 : 5 : 6. Find the ratio in which the investments are made by A, B and C. </a:t>
            </a:r>
          </a:p>
          <a:p>
            <a:pPr marL="457200" indent="-457200">
              <a:buAutoNum type="arabicParenBoth"/>
            </a:pPr>
            <a:r>
              <a:rPr lang="en-US" b="1" dirty="0"/>
              <a:t>9 : 10 : 12 	</a:t>
            </a:r>
          </a:p>
          <a:p>
            <a:pPr marL="0" indent="0">
              <a:buNone/>
            </a:pPr>
            <a:r>
              <a:rPr lang="en-US" b="1" dirty="0"/>
              <a:t>(2) 4 : 5 : 6 		</a:t>
            </a:r>
          </a:p>
          <a:p>
            <a:pPr marL="0" indent="0">
              <a:buNone/>
            </a:pPr>
            <a:r>
              <a:rPr lang="en-US" b="1" dirty="0"/>
              <a:t>(3) 8 : 5 : 12 		</a:t>
            </a:r>
          </a:p>
          <a:p>
            <a:pPr marL="0" indent="0">
              <a:buNone/>
            </a:pPr>
            <a:r>
              <a:rPr lang="en-US" b="1" dirty="0"/>
              <a:t>(4) 6 : 5 : 3 </a:t>
            </a:r>
          </a:p>
          <a:p>
            <a:pPr marL="0" indent="0">
              <a:buNone/>
            </a:pPr>
            <a:r>
              <a:rPr lang="en-US" b="1" dirty="0"/>
              <a:t>(5) None of these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marL="0" indent="0">
              <a:buNone/>
            </a:pPr>
            <a:r>
              <a:rPr lang="en-US" sz="2600" b="1" dirty="0">
                <a:solidFill>
                  <a:srgbClr val="FF0000"/>
                </a:solidFill>
                <a:latin typeface="Arial Black" panose="020B0A04020102020204" pitchFamily="34" charset="0"/>
              </a:rPr>
              <a:t>Types of Partnerships:</a:t>
            </a:r>
            <a:endParaRPr lang="en-US" sz="2600" dirty="0">
              <a:solidFill>
                <a:srgbClr val="FF0000"/>
              </a:solidFill>
              <a:latin typeface="Arial Black" panose="020B0A04020102020204" pitchFamily="34" charset="0"/>
            </a:endParaRPr>
          </a:p>
          <a:p>
            <a:pPr marL="0" indent="0">
              <a:buNone/>
            </a:pPr>
            <a:r>
              <a:rPr lang="en-US" dirty="0"/>
              <a:t>There are mainly two types of partnership i.e. simple and compound partnerships. The details of both of them are given below.</a:t>
            </a:r>
          </a:p>
          <a:p>
            <a:pPr>
              <a:buFont typeface="Wingdings" panose="05000000000000000000" pitchFamily="2" charset="2"/>
              <a:buChar char="Ø"/>
            </a:pPr>
            <a:r>
              <a:rPr lang="en-US" b="1" dirty="0">
                <a:solidFill>
                  <a:srgbClr val="FF0000"/>
                </a:solidFill>
              </a:rPr>
              <a:t>Simple Partnership</a:t>
            </a:r>
          </a:p>
          <a:p>
            <a:pPr marL="0" indent="0">
              <a:buNone/>
            </a:pPr>
            <a:r>
              <a:rPr lang="en-US" dirty="0"/>
              <a:t>In such partnerships, the resources are invested for the same time period by all the investors i.e. the capital (or other resources) stays in the business for the same duration. In this kind of partnership, the profit is distributed in proportion to their contributed resources.</a:t>
            </a:r>
          </a:p>
          <a:p>
            <a:pPr marL="0" indent="0">
              <a:buNone/>
            </a:pPr>
            <a:r>
              <a:rPr lang="en-US" b="1" dirty="0"/>
              <a:t>Rule 1: Simple Partnership Formula</a:t>
            </a:r>
            <a:endParaRPr lang="en-US" dirty="0"/>
          </a:p>
          <a:p>
            <a:pPr marL="0" indent="0">
              <a:buNone/>
            </a:pPr>
            <a:r>
              <a:rPr lang="en-US" i="1" dirty="0"/>
              <a:t>If P and Q contributed Rs. a and b respectively for one year in a business, their profit (or loss) at that time will be-</a:t>
            </a:r>
            <a:endParaRPr lang="en-US" dirty="0"/>
          </a:p>
          <a:p>
            <a:pPr marL="0" indent="0">
              <a:buNone/>
            </a:pPr>
            <a:r>
              <a:rPr lang="en-US" i="1" dirty="0"/>
              <a:t>=&gt; </a:t>
            </a:r>
            <a:r>
              <a:rPr lang="en-US" b="1" i="1" dirty="0"/>
              <a:t>P’s benefit (or misfortune) : Q’s profit(or misfortune) = a : b</a:t>
            </a:r>
            <a:endParaRPr lang="en-US" dirty="0"/>
          </a:p>
          <a:p>
            <a:pPr>
              <a:buNone/>
            </a:pPr>
            <a:endParaRPr lang="en-US" b="1" dirty="0"/>
          </a:p>
        </p:txBody>
      </p:sp>
    </p:spTree>
    <p:extLst>
      <p:ext uri="{BB962C8B-B14F-4D97-AF65-F5344CB8AC3E}">
        <p14:creationId xmlns:p14="http://schemas.microsoft.com/office/powerpoint/2010/main" val="4072183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13. A, B and C invest their capitals in a business. If the ratio of their periods of investments are 2 : 3 : 6 and their profits are in the ratio of 4 : 5 : 6. Find the ratio in which the investments are made by A, B and C. </a:t>
            </a:r>
          </a:p>
          <a:p>
            <a:pPr marL="457200" indent="-457200">
              <a:buAutoNum type="arabicParenBoth"/>
            </a:pPr>
            <a:r>
              <a:rPr lang="en-US" b="1" dirty="0"/>
              <a:t>9 : 10 : 12 	</a:t>
            </a:r>
          </a:p>
          <a:p>
            <a:pPr marL="0" indent="0">
              <a:buNone/>
            </a:pPr>
            <a:r>
              <a:rPr lang="en-US" b="1" dirty="0"/>
              <a:t>(2) 4 : 5 : 6 		</a:t>
            </a:r>
          </a:p>
          <a:p>
            <a:pPr marL="0" indent="0">
              <a:buNone/>
            </a:pPr>
            <a:r>
              <a:rPr lang="en-US" b="1" dirty="0"/>
              <a:t>(3) 8 : 5 : 12 		</a:t>
            </a:r>
          </a:p>
          <a:p>
            <a:pPr marL="0" indent="0">
              <a:buNone/>
            </a:pPr>
            <a:r>
              <a:rPr lang="en-US" b="1" dirty="0">
                <a:solidFill>
                  <a:srgbClr val="FF0000"/>
                </a:solidFill>
              </a:rPr>
              <a:t>(4) 6 : 5 : 3 </a:t>
            </a:r>
          </a:p>
          <a:p>
            <a:pPr marL="0" indent="0">
              <a:buNone/>
            </a:pPr>
            <a:r>
              <a:rPr lang="en-US" b="1" dirty="0"/>
              <a:t>(5) None of these</a:t>
            </a:r>
          </a:p>
        </p:txBody>
      </p:sp>
    </p:spTree>
    <p:extLst>
      <p:ext uri="{BB962C8B-B14F-4D97-AF65-F5344CB8AC3E}">
        <p14:creationId xmlns:p14="http://schemas.microsoft.com/office/powerpoint/2010/main" val="337140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14. A, B and C invest their capitals in a business. If the ratio of their periods of investments are 7 : 3 : 5 and their profits are in the ratio of 2 : 1 : 2. Find the ratio in which the investments are made by A, B and C. </a:t>
            </a:r>
          </a:p>
          <a:p>
            <a:pPr marL="457200" indent="-457200">
              <a:buAutoNum type="arabicParenBoth"/>
            </a:pPr>
            <a:r>
              <a:rPr lang="en-US" b="1" dirty="0"/>
              <a:t>30 : 35 : 42 	</a:t>
            </a:r>
          </a:p>
          <a:p>
            <a:pPr marL="0" indent="0">
              <a:buNone/>
            </a:pPr>
            <a:r>
              <a:rPr lang="en-US" b="1" dirty="0"/>
              <a:t>(2) 7 : 6 : 10 		</a:t>
            </a:r>
          </a:p>
          <a:p>
            <a:pPr marL="0" indent="0">
              <a:buNone/>
            </a:pPr>
            <a:r>
              <a:rPr lang="en-US" b="1" dirty="0"/>
              <a:t>(3) 42 : 30 : 35 		</a:t>
            </a:r>
          </a:p>
          <a:p>
            <a:pPr marL="0" indent="0">
              <a:buNone/>
            </a:pPr>
            <a:r>
              <a:rPr lang="en-US" b="1" dirty="0"/>
              <a:t>(4) 42 : 25 : 35</a:t>
            </a:r>
          </a:p>
          <a:p>
            <a:pPr marL="457200" indent="-457200">
              <a:buNone/>
            </a:pPr>
            <a:r>
              <a:rPr lang="en-US" b="1" dirty="0"/>
              <a:t>(5) None of these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14. A, B and C invest their capitals in a business. If the ratio of their periods of investments are 7 : 3 : 5 and their profits are in the ratio of 2 : 1 : 2. Find the ratio in which the investments are made by A, B and C. </a:t>
            </a:r>
          </a:p>
          <a:p>
            <a:pPr marL="457200" indent="-457200">
              <a:buAutoNum type="arabicParenBoth"/>
            </a:pPr>
            <a:r>
              <a:rPr lang="en-US" b="1" dirty="0">
                <a:solidFill>
                  <a:srgbClr val="FF0000"/>
                </a:solidFill>
              </a:rPr>
              <a:t>30 : 35 : 42 </a:t>
            </a:r>
            <a:r>
              <a:rPr lang="en-US" b="1" dirty="0"/>
              <a:t>	</a:t>
            </a:r>
          </a:p>
          <a:p>
            <a:pPr marL="0" indent="0">
              <a:buNone/>
            </a:pPr>
            <a:r>
              <a:rPr lang="en-US" b="1" dirty="0"/>
              <a:t>(2) 7 : 6 : 10 		</a:t>
            </a:r>
          </a:p>
          <a:p>
            <a:pPr marL="0" indent="0">
              <a:buNone/>
            </a:pPr>
            <a:r>
              <a:rPr lang="en-US" b="1" dirty="0"/>
              <a:t>(3) 42 : 30 : 35 		</a:t>
            </a:r>
          </a:p>
          <a:p>
            <a:pPr marL="0" indent="0">
              <a:buNone/>
            </a:pPr>
            <a:r>
              <a:rPr lang="en-US" b="1" dirty="0"/>
              <a:t>(4) 42 : 25 : 35</a:t>
            </a:r>
          </a:p>
          <a:p>
            <a:pPr marL="457200" indent="-457200">
              <a:buNone/>
            </a:pPr>
            <a:r>
              <a:rPr lang="en-US" b="1" dirty="0"/>
              <a:t>(5) None of these </a:t>
            </a:r>
          </a:p>
          <a:p>
            <a:pPr>
              <a:buNone/>
            </a:pPr>
            <a:r>
              <a:rPr lang="en-US" b="1" dirty="0">
                <a:latin typeface="Arial Black" pitchFamily="34" charset="0"/>
              </a:rPr>
              <a:t> </a:t>
            </a:r>
            <a:r>
              <a:rPr lang="en-US" b="1" dirty="0"/>
              <a:t> </a:t>
            </a:r>
          </a:p>
          <a:p>
            <a:pPr>
              <a:buNone/>
            </a:pPr>
            <a:r>
              <a:rPr lang="en-US" b="1" dirty="0"/>
              <a:t> </a:t>
            </a:r>
          </a:p>
        </p:txBody>
      </p:sp>
    </p:spTree>
    <p:extLst>
      <p:ext uri="{BB962C8B-B14F-4D97-AF65-F5344CB8AC3E}">
        <p14:creationId xmlns:p14="http://schemas.microsoft.com/office/powerpoint/2010/main" val="2378987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15. A, B and C are partners. A receives 2/7 of the profit and B and C share the remaining profit equally. A’s income is increased by 240 when the profit rises from 10% to 15%. Find the capitals invested by B and C each. </a:t>
            </a:r>
          </a:p>
          <a:p>
            <a:pPr marL="457200" indent="-457200">
              <a:buAutoNum type="arabicParenBoth"/>
            </a:pPr>
            <a:r>
              <a:rPr lang="en-US" b="1" dirty="0"/>
              <a:t>2400 	</a:t>
            </a:r>
          </a:p>
          <a:p>
            <a:pPr marL="0" indent="0">
              <a:buNone/>
            </a:pPr>
            <a:r>
              <a:rPr lang="en-US" b="1" dirty="0"/>
              <a:t>(2) 1200 	</a:t>
            </a:r>
          </a:p>
          <a:p>
            <a:pPr marL="0" indent="0">
              <a:buNone/>
            </a:pPr>
            <a:r>
              <a:rPr lang="en-US" b="1" dirty="0"/>
              <a:t>(3) 4800 	</a:t>
            </a:r>
          </a:p>
          <a:p>
            <a:pPr marL="0" indent="0">
              <a:buNone/>
            </a:pPr>
            <a:r>
              <a:rPr lang="en-US" b="1" dirty="0"/>
              <a:t>(4) 6000 	</a:t>
            </a:r>
          </a:p>
          <a:p>
            <a:pPr marL="0" indent="0">
              <a:buNone/>
            </a:pPr>
            <a:r>
              <a:rPr lang="en-US" b="1" dirty="0"/>
              <a:t>(5) None of these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15. A, B and C are partners. A receives 2/7 of the profit and B and C share the remaining profit equally. A’s income is increased by 240 when the profit rises from 10% to 15%. Find the capitals invested by B and C each. </a:t>
            </a:r>
          </a:p>
          <a:p>
            <a:pPr marL="457200" indent="-457200">
              <a:buAutoNum type="arabicParenBoth"/>
            </a:pPr>
            <a:r>
              <a:rPr lang="en-US" b="1" dirty="0"/>
              <a:t>2400 	</a:t>
            </a:r>
          </a:p>
          <a:p>
            <a:pPr marL="0" indent="0">
              <a:buNone/>
            </a:pPr>
            <a:r>
              <a:rPr lang="en-US" b="1" dirty="0"/>
              <a:t>(2) 1200 	</a:t>
            </a:r>
          </a:p>
          <a:p>
            <a:pPr marL="0" indent="0">
              <a:buNone/>
            </a:pPr>
            <a:r>
              <a:rPr lang="en-US" b="1" dirty="0"/>
              <a:t>(3) 4800 	</a:t>
            </a:r>
          </a:p>
          <a:p>
            <a:pPr marL="0" indent="0">
              <a:buNone/>
            </a:pPr>
            <a:r>
              <a:rPr lang="en-US" b="1" dirty="0">
                <a:solidFill>
                  <a:srgbClr val="FF0000"/>
                </a:solidFill>
              </a:rPr>
              <a:t>(4) 6000 </a:t>
            </a:r>
            <a:r>
              <a:rPr lang="en-US" b="1" dirty="0"/>
              <a:t>	</a:t>
            </a:r>
          </a:p>
          <a:p>
            <a:pPr marL="0" indent="0">
              <a:buNone/>
            </a:pPr>
            <a:r>
              <a:rPr lang="en-US" b="1" dirty="0"/>
              <a:t>(5) None of these </a:t>
            </a:r>
          </a:p>
        </p:txBody>
      </p:sp>
    </p:spTree>
    <p:extLst>
      <p:ext uri="{BB962C8B-B14F-4D97-AF65-F5344CB8AC3E}">
        <p14:creationId xmlns:p14="http://schemas.microsoft.com/office/powerpoint/2010/main" val="3096312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16. A, B and C are partners. A receives 5/8 of the profit and B and C share the remaining profit equally. A’s income is increased by 450 when the profit rises from 4% to 9%. Find the capitals invested by B and C each. </a:t>
            </a:r>
          </a:p>
          <a:p>
            <a:pPr marL="457200" indent="-457200">
              <a:buAutoNum type="arabicParenBoth"/>
            </a:pPr>
            <a:r>
              <a:rPr lang="en-US" b="1" dirty="0"/>
              <a:t>3366 	</a:t>
            </a:r>
          </a:p>
          <a:p>
            <a:pPr marL="0" indent="0">
              <a:buNone/>
            </a:pPr>
            <a:r>
              <a:rPr lang="en-US" b="1" dirty="0"/>
              <a:t>(2) 1687.5 	</a:t>
            </a:r>
          </a:p>
          <a:p>
            <a:pPr marL="0" indent="0">
              <a:buNone/>
            </a:pPr>
            <a:r>
              <a:rPr lang="en-US" b="1" dirty="0"/>
              <a:t>(3) 3475 	</a:t>
            </a:r>
          </a:p>
          <a:p>
            <a:pPr marL="0" indent="0">
              <a:buNone/>
            </a:pPr>
            <a:r>
              <a:rPr lang="en-US" b="1" dirty="0"/>
              <a:t>(4) 2700 	</a:t>
            </a:r>
          </a:p>
          <a:p>
            <a:pPr marL="0" indent="0">
              <a:buNone/>
            </a:pPr>
            <a:r>
              <a:rPr lang="en-US" b="1" dirty="0"/>
              <a:t>(5) None of these</a:t>
            </a:r>
            <a:r>
              <a:rPr lang="en-US" b="1" dirty="0">
                <a:latin typeface="Arial Black" pitchFamily="34" charset="0"/>
              </a:rPr>
              <a:t> </a:t>
            </a:r>
            <a:r>
              <a:rPr lang="en-US" b="1"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16. A, B and C are partners. A receives 5/8 of the profit and B and C share the remaining profit equally. A’s income is increased by 450 when the profit rises from 4% to 9%. Find the capitals invested by B and C each. </a:t>
            </a:r>
          </a:p>
          <a:p>
            <a:pPr marL="457200" indent="-457200">
              <a:buAutoNum type="arabicParenBoth"/>
            </a:pPr>
            <a:r>
              <a:rPr lang="en-US" b="1" dirty="0"/>
              <a:t>3366 	</a:t>
            </a:r>
          </a:p>
          <a:p>
            <a:pPr marL="0" indent="0">
              <a:buNone/>
            </a:pPr>
            <a:r>
              <a:rPr lang="en-US" b="1" dirty="0"/>
              <a:t>(2) 1687.5 	</a:t>
            </a:r>
          </a:p>
          <a:p>
            <a:pPr marL="0" indent="0">
              <a:buNone/>
            </a:pPr>
            <a:r>
              <a:rPr lang="en-US" b="1" dirty="0"/>
              <a:t>(3) 3475 	</a:t>
            </a:r>
          </a:p>
          <a:p>
            <a:pPr marL="0" indent="0">
              <a:buNone/>
            </a:pPr>
            <a:r>
              <a:rPr lang="en-US" b="1" dirty="0">
                <a:solidFill>
                  <a:srgbClr val="FF0000"/>
                </a:solidFill>
              </a:rPr>
              <a:t>(4) 2700 </a:t>
            </a:r>
            <a:r>
              <a:rPr lang="en-US" b="1" dirty="0"/>
              <a:t>	</a:t>
            </a:r>
          </a:p>
          <a:p>
            <a:pPr marL="0" indent="0">
              <a:buNone/>
            </a:pPr>
            <a:r>
              <a:rPr lang="en-US" b="1" dirty="0"/>
              <a:t>(5) None of these</a:t>
            </a:r>
            <a:r>
              <a:rPr lang="en-US" b="1" dirty="0">
                <a:latin typeface="Arial Black" pitchFamily="34" charset="0"/>
              </a:rPr>
              <a:t> </a:t>
            </a:r>
            <a:r>
              <a:rPr lang="en-US" b="1" dirty="0"/>
              <a:t> </a:t>
            </a:r>
          </a:p>
        </p:txBody>
      </p:sp>
    </p:spTree>
    <p:extLst>
      <p:ext uri="{BB962C8B-B14F-4D97-AF65-F5344CB8AC3E}">
        <p14:creationId xmlns:p14="http://schemas.microsoft.com/office/powerpoint/2010/main" val="2094105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17. Two partners invest 26000 and 16250 respectively in a business and agree that 40% of the profit should be divided equally between them and the remaining profit is to be treated as interest on capital. If one partner gets 450 more than the other, find the total profit made in the business. </a:t>
            </a:r>
          </a:p>
          <a:p>
            <a:pPr marL="457200" indent="-457200">
              <a:buAutoNum type="arabicParenBoth"/>
            </a:pPr>
            <a:r>
              <a:rPr lang="en-US" b="1" dirty="0"/>
              <a:t>3250 	</a:t>
            </a:r>
          </a:p>
          <a:p>
            <a:pPr marL="0" indent="0">
              <a:buNone/>
            </a:pPr>
            <a:r>
              <a:rPr lang="en-US" b="1" dirty="0"/>
              <a:t>(2) 3520 	</a:t>
            </a:r>
          </a:p>
          <a:p>
            <a:pPr marL="0" indent="0">
              <a:buNone/>
            </a:pPr>
            <a:r>
              <a:rPr lang="en-US" b="1" dirty="0"/>
              <a:t>(3) 3230 	</a:t>
            </a:r>
          </a:p>
          <a:p>
            <a:pPr marL="0" indent="0">
              <a:buNone/>
            </a:pPr>
            <a:r>
              <a:rPr lang="en-US" b="1" dirty="0"/>
              <a:t>(4) 3200 	</a:t>
            </a:r>
          </a:p>
          <a:p>
            <a:pPr marL="0" indent="0">
              <a:buNone/>
            </a:pPr>
            <a:r>
              <a:rPr lang="en-US" b="1" dirty="0"/>
              <a:t>(5) None of these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17. Two partners invest 26000 and 16250 respectively in a business and agree that 40% of the profit should be divided equally between them and the remaining profit is to be treated as interest on capital. If one partner gets 450 more than the other, find the total profit made in the business. </a:t>
            </a:r>
          </a:p>
          <a:p>
            <a:pPr marL="457200" indent="-457200">
              <a:buAutoNum type="arabicParenBoth"/>
            </a:pPr>
            <a:r>
              <a:rPr lang="en-US" b="1" dirty="0">
                <a:solidFill>
                  <a:srgbClr val="FF0000"/>
                </a:solidFill>
              </a:rPr>
              <a:t>3250</a:t>
            </a:r>
            <a:r>
              <a:rPr lang="en-US" b="1" dirty="0"/>
              <a:t> 	</a:t>
            </a:r>
          </a:p>
          <a:p>
            <a:pPr marL="0" indent="0">
              <a:buNone/>
            </a:pPr>
            <a:r>
              <a:rPr lang="en-US" b="1" dirty="0"/>
              <a:t>(2) 3520 	</a:t>
            </a:r>
          </a:p>
          <a:p>
            <a:pPr marL="0" indent="0">
              <a:buNone/>
            </a:pPr>
            <a:r>
              <a:rPr lang="en-US" b="1" dirty="0"/>
              <a:t>(3) 3230 	</a:t>
            </a:r>
          </a:p>
          <a:p>
            <a:pPr marL="0" indent="0">
              <a:buNone/>
            </a:pPr>
            <a:r>
              <a:rPr lang="en-US" b="1" dirty="0"/>
              <a:t>(4) 3200 	</a:t>
            </a:r>
          </a:p>
          <a:p>
            <a:pPr marL="0" indent="0">
              <a:buNone/>
            </a:pPr>
            <a:r>
              <a:rPr lang="en-US" b="1" dirty="0"/>
              <a:t>(5) None of these</a:t>
            </a:r>
          </a:p>
        </p:txBody>
      </p:sp>
    </p:spTree>
    <p:extLst>
      <p:ext uri="{BB962C8B-B14F-4D97-AF65-F5344CB8AC3E}">
        <p14:creationId xmlns:p14="http://schemas.microsoft.com/office/powerpoint/2010/main" val="664486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18. Two partners invest 17000 and 13000 respectively in a business and agree that 75% of the profit should be divided equally between them and the remaining profit is to be treated as interest on capital. If one partner gets 532 more than the other, find the total profit made in the business. </a:t>
            </a:r>
          </a:p>
          <a:p>
            <a:pPr marL="457200" indent="-457200">
              <a:buAutoNum type="arabicParenBoth"/>
            </a:pPr>
            <a:r>
              <a:rPr lang="en-US" b="1" dirty="0"/>
              <a:t>16960 	</a:t>
            </a:r>
          </a:p>
          <a:p>
            <a:pPr marL="0" indent="0">
              <a:buNone/>
            </a:pPr>
            <a:r>
              <a:rPr lang="en-US" b="1" dirty="0"/>
              <a:t>(2) 14960 	</a:t>
            </a:r>
          </a:p>
          <a:p>
            <a:pPr marL="0" indent="0">
              <a:buNone/>
            </a:pPr>
            <a:r>
              <a:rPr lang="en-US" b="1" dirty="0"/>
              <a:t>(3) 16950 	</a:t>
            </a:r>
          </a:p>
          <a:p>
            <a:pPr marL="0" indent="0">
              <a:buNone/>
            </a:pPr>
            <a:r>
              <a:rPr lang="en-US" b="1" dirty="0"/>
              <a:t>(4) 15960 	</a:t>
            </a:r>
          </a:p>
          <a:p>
            <a:pPr marL="0" indent="0">
              <a:buNone/>
            </a:pPr>
            <a:r>
              <a:rPr lang="en-US" b="1" dirty="0"/>
              <a:t>(5) None of these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PARTNERSHIP</a:t>
            </a:r>
          </a:p>
          <a:p>
            <a:pPr>
              <a:buFont typeface="Wingdings" panose="05000000000000000000" pitchFamily="2" charset="2"/>
              <a:buChar char="Ø"/>
            </a:pPr>
            <a:r>
              <a:rPr lang="en-US" sz="2600" b="1" dirty="0">
                <a:solidFill>
                  <a:srgbClr val="FF0000"/>
                </a:solidFill>
              </a:rPr>
              <a:t>Compound Partnership</a:t>
            </a:r>
            <a:endParaRPr lang="en-US" sz="2600" dirty="0">
              <a:solidFill>
                <a:srgbClr val="FF0000"/>
              </a:solidFill>
            </a:endParaRPr>
          </a:p>
          <a:p>
            <a:pPr marL="0" indent="0">
              <a:buNone/>
            </a:pPr>
            <a:r>
              <a:rPr lang="en-US" dirty="0"/>
              <a:t>In a compound partnership, the money is invested for different periods of time by different investors. In this, the benefit-sharing proportion is ascertained by duplicating the capital contributed with the unit of time (generally months).</a:t>
            </a:r>
          </a:p>
          <a:p>
            <a:pPr marL="0" indent="0">
              <a:buNone/>
            </a:pPr>
            <a:r>
              <a:rPr lang="en-US" b="1" dirty="0"/>
              <a:t>Rule 2: Compound Partnership Formula</a:t>
            </a:r>
            <a:endParaRPr lang="en-US" dirty="0"/>
          </a:p>
          <a:p>
            <a:pPr marL="0" indent="0">
              <a:buNone/>
            </a:pPr>
            <a:r>
              <a:rPr lang="en-US" b="1" dirty="0"/>
              <a:t>=&gt; P1 : P2 = C1 × T1 : C2 × T2</a:t>
            </a:r>
            <a:endParaRPr lang="en-US" dirty="0"/>
          </a:p>
          <a:p>
            <a:pPr marL="0" indent="0">
              <a:buNone/>
            </a:pPr>
            <a:r>
              <a:rPr lang="en-US" dirty="0"/>
              <a:t>Here,</a:t>
            </a:r>
          </a:p>
          <a:p>
            <a:pPr marL="0" indent="0">
              <a:buNone/>
            </a:pPr>
            <a:r>
              <a:rPr lang="en-US" dirty="0"/>
              <a:t>P1 = Partner 1’s Profit.</a:t>
            </a:r>
          </a:p>
          <a:p>
            <a:pPr marL="0" indent="0">
              <a:buNone/>
            </a:pPr>
            <a:r>
              <a:rPr lang="en-US" dirty="0"/>
              <a:t>C1 = Partner 1’s Capital.</a:t>
            </a:r>
          </a:p>
          <a:p>
            <a:pPr marL="0" indent="0">
              <a:buNone/>
            </a:pPr>
            <a:r>
              <a:rPr lang="en-US" dirty="0"/>
              <a:t>T1 = Time period for which Partner 1 contributed his capital.</a:t>
            </a:r>
          </a:p>
          <a:p>
            <a:pPr marL="0" indent="0">
              <a:buNone/>
            </a:pPr>
            <a:r>
              <a:rPr lang="en-US" dirty="0"/>
              <a:t>P2 = Partner 2’s Profit.</a:t>
            </a:r>
          </a:p>
          <a:p>
            <a:pPr marL="0" indent="0">
              <a:buNone/>
            </a:pPr>
            <a:r>
              <a:rPr lang="en-US" dirty="0"/>
              <a:t>C2 = Partner 2’s Capital.</a:t>
            </a:r>
          </a:p>
          <a:p>
            <a:pPr marL="0" indent="0">
              <a:buNone/>
            </a:pPr>
            <a:r>
              <a:rPr lang="en-US" dirty="0"/>
              <a:t>T2 = Time period for which Partner 2 contributed his capital.</a:t>
            </a:r>
          </a:p>
          <a:p>
            <a:pPr marL="0" indent="0">
              <a:buNone/>
            </a:pPr>
            <a:endParaRPr lang="en-US" sz="2600" b="1" dirty="0"/>
          </a:p>
        </p:txBody>
      </p:sp>
    </p:spTree>
    <p:extLst>
      <p:ext uri="{BB962C8B-B14F-4D97-AF65-F5344CB8AC3E}">
        <p14:creationId xmlns:p14="http://schemas.microsoft.com/office/powerpoint/2010/main" val="3824704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18. Two partners invest 17000 and 13000 respectively in a business and agree that 75% of the profit should be divided equally between them and the remaining profit is to be treated as interest on capital. If one partner gets 532 more than the other, find the total profit made in the business. </a:t>
            </a:r>
          </a:p>
          <a:p>
            <a:pPr marL="457200" indent="-457200">
              <a:buAutoNum type="arabicParenBoth"/>
            </a:pPr>
            <a:r>
              <a:rPr lang="en-US" b="1" dirty="0"/>
              <a:t>16960 	</a:t>
            </a:r>
          </a:p>
          <a:p>
            <a:pPr marL="0" indent="0">
              <a:buNone/>
            </a:pPr>
            <a:r>
              <a:rPr lang="en-US" b="1" dirty="0"/>
              <a:t>(2) 14960 	</a:t>
            </a:r>
          </a:p>
          <a:p>
            <a:pPr marL="0" indent="0">
              <a:buNone/>
            </a:pPr>
            <a:r>
              <a:rPr lang="en-US" b="1" dirty="0"/>
              <a:t>(3) 16950 	</a:t>
            </a:r>
          </a:p>
          <a:p>
            <a:pPr marL="0" indent="0">
              <a:buNone/>
            </a:pPr>
            <a:r>
              <a:rPr lang="en-US" b="1" dirty="0">
                <a:solidFill>
                  <a:srgbClr val="FF0000"/>
                </a:solidFill>
              </a:rPr>
              <a:t>(4) 15960 </a:t>
            </a:r>
            <a:r>
              <a:rPr lang="en-US" b="1" dirty="0"/>
              <a:t>	</a:t>
            </a:r>
          </a:p>
          <a:p>
            <a:pPr marL="0" indent="0">
              <a:buNone/>
            </a:pPr>
            <a:r>
              <a:rPr lang="en-US" b="1" dirty="0"/>
              <a:t>(5) None of these</a:t>
            </a:r>
          </a:p>
        </p:txBody>
      </p:sp>
    </p:spTree>
    <p:extLst>
      <p:ext uri="{BB962C8B-B14F-4D97-AF65-F5344CB8AC3E}">
        <p14:creationId xmlns:p14="http://schemas.microsoft.com/office/powerpoint/2010/main" val="1244452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19. A and B invested in the ratio 5 : 3 in a business. If 10% of the total profit goes to charity and A’s share is 900, find the total profit. </a:t>
            </a:r>
          </a:p>
          <a:p>
            <a:pPr marL="457200" indent="-457200">
              <a:buAutoNum type="arabicParenBoth"/>
            </a:pPr>
            <a:r>
              <a:rPr lang="en-US" b="1" dirty="0"/>
              <a:t>1600 	</a:t>
            </a:r>
          </a:p>
          <a:p>
            <a:pPr marL="0" indent="0">
              <a:buNone/>
            </a:pPr>
            <a:r>
              <a:rPr lang="en-US" b="1" dirty="0"/>
              <a:t>(2) 1400 	</a:t>
            </a:r>
          </a:p>
          <a:p>
            <a:pPr marL="0" indent="0">
              <a:buNone/>
            </a:pPr>
            <a:r>
              <a:rPr lang="en-US" b="1" dirty="0"/>
              <a:t>(3) 1500 	</a:t>
            </a:r>
          </a:p>
          <a:p>
            <a:pPr marL="0" indent="0">
              <a:buNone/>
            </a:pPr>
            <a:r>
              <a:rPr lang="en-US" b="1" dirty="0"/>
              <a:t>(4) 1800 	</a:t>
            </a:r>
          </a:p>
          <a:p>
            <a:pPr marL="0" indent="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19. A and B invested in the ratio 5 : 3 in a business. If 10% of the total profit goes to charity and A’s share is 900, find the total profit. </a:t>
            </a:r>
          </a:p>
          <a:p>
            <a:pPr marL="457200" indent="-457200">
              <a:buAutoNum type="arabicParenBoth"/>
            </a:pPr>
            <a:r>
              <a:rPr lang="en-US" b="1" dirty="0">
                <a:solidFill>
                  <a:srgbClr val="FF0000"/>
                </a:solidFill>
              </a:rPr>
              <a:t>1600 </a:t>
            </a:r>
            <a:r>
              <a:rPr lang="en-US" b="1" dirty="0"/>
              <a:t>	</a:t>
            </a:r>
          </a:p>
          <a:p>
            <a:pPr marL="0" indent="0">
              <a:buNone/>
            </a:pPr>
            <a:r>
              <a:rPr lang="en-US" b="1" dirty="0"/>
              <a:t>(2) 1400 	</a:t>
            </a:r>
          </a:p>
          <a:p>
            <a:pPr marL="0" indent="0">
              <a:buNone/>
            </a:pPr>
            <a:r>
              <a:rPr lang="en-US" b="1" dirty="0"/>
              <a:t>(3) 1500 	</a:t>
            </a:r>
          </a:p>
          <a:p>
            <a:pPr marL="0" indent="0">
              <a:buNone/>
            </a:pPr>
            <a:r>
              <a:rPr lang="en-US" b="1" dirty="0"/>
              <a:t>(4) 1800 	</a:t>
            </a:r>
          </a:p>
          <a:p>
            <a:pPr marL="0" indent="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extLst>
      <p:ext uri="{BB962C8B-B14F-4D97-AF65-F5344CB8AC3E}">
        <p14:creationId xmlns:p14="http://schemas.microsoft.com/office/powerpoint/2010/main" val="3471262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20. A and B invested in the ratio 4 : 9 in a business. If 8% of the total profit goes to charity and A’s share is 460, find the total profit. </a:t>
            </a:r>
          </a:p>
          <a:p>
            <a:pPr marL="457200" indent="-457200">
              <a:buAutoNum type="arabicParenBoth"/>
            </a:pPr>
            <a:r>
              <a:rPr lang="en-US" b="1" dirty="0"/>
              <a:t>2625 	</a:t>
            </a:r>
          </a:p>
          <a:p>
            <a:pPr marL="0" indent="0">
              <a:buNone/>
            </a:pPr>
            <a:r>
              <a:rPr lang="en-US" b="1" dirty="0"/>
              <a:t>(2) 2526 	</a:t>
            </a:r>
          </a:p>
          <a:p>
            <a:pPr marL="0" indent="0">
              <a:buNone/>
            </a:pPr>
            <a:r>
              <a:rPr lang="en-US" b="1" dirty="0"/>
              <a:t>(3) 1526 	</a:t>
            </a:r>
          </a:p>
          <a:p>
            <a:pPr marL="0" indent="0">
              <a:buNone/>
            </a:pPr>
            <a:r>
              <a:rPr lang="en-US" b="1" dirty="0"/>
              <a:t>(4) 1625 	</a:t>
            </a:r>
          </a:p>
          <a:p>
            <a:pPr marL="0" indent="0">
              <a:buNone/>
            </a:pPr>
            <a:r>
              <a:rPr lang="en-US" b="1" dirty="0"/>
              <a:t>(5) None of these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20. A and B invested in the ratio 4 : 9 in a business. If 8% of the total profit goes to charity and A’s share is 460, find the total profit. </a:t>
            </a:r>
          </a:p>
          <a:p>
            <a:pPr marL="457200" indent="-457200">
              <a:buAutoNum type="arabicParenBoth"/>
            </a:pPr>
            <a:r>
              <a:rPr lang="en-US" b="1" dirty="0"/>
              <a:t>2625 	</a:t>
            </a:r>
          </a:p>
          <a:p>
            <a:pPr marL="0" indent="0">
              <a:buNone/>
            </a:pPr>
            <a:r>
              <a:rPr lang="en-US" b="1" dirty="0"/>
              <a:t>(2) 2526 	</a:t>
            </a:r>
          </a:p>
          <a:p>
            <a:pPr marL="0" indent="0">
              <a:buNone/>
            </a:pPr>
            <a:r>
              <a:rPr lang="en-US" b="1" dirty="0"/>
              <a:t>(3) 1526 	</a:t>
            </a:r>
          </a:p>
          <a:p>
            <a:pPr marL="0" indent="0">
              <a:buNone/>
            </a:pPr>
            <a:r>
              <a:rPr lang="en-US" b="1" dirty="0">
                <a:solidFill>
                  <a:srgbClr val="FF0000"/>
                </a:solidFill>
              </a:rPr>
              <a:t>(4) 1625 </a:t>
            </a:r>
            <a:r>
              <a:rPr lang="en-US" b="1" dirty="0"/>
              <a:t>	</a:t>
            </a:r>
          </a:p>
          <a:p>
            <a:pPr marL="0" indent="0">
              <a:buNone/>
            </a:pPr>
            <a:r>
              <a:rPr lang="en-US" b="1" dirty="0"/>
              <a:t>(5) None of these</a:t>
            </a:r>
          </a:p>
        </p:txBody>
      </p:sp>
    </p:spTree>
    <p:extLst>
      <p:ext uri="{BB962C8B-B14F-4D97-AF65-F5344CB8AC3E}">
        <p14:creationId xmlns:p14="http://schemas.microsoft.com/office/powerpoint/2010/main" val="102555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21. Three partners A, B and C together invested 14400 in a business. At the end of the year, A got 1250, B got 2500 and C got 3750 as profit. How much amount did C invest? </a:t>
            </a:r>
          </a:p>
          <a:p>
            <a:pPr marL="457200" indent="-457200">
              <a:buAutoNum type="arabicParenBoth"/>
            </a:pPr>
            <a:r>
              <a:rPr lang="en-US" b="1" dirty="0"/>
              <a:t>2400 	</a:t>
            </a:r>
          </a:p>
          <a:p>
            <a:pPr marL="0" indent="0">
              <a:buNone/>
            </a:pPr>
            <a:r>
              <a:rPr lang="en-US" b="1" dirty="0"/>
              <a:t>(2) 4800 	</a:t>
            </a:r>
          </a:p>
          <a:p>
            <a:pPr marL="0" indent="0">
              <a:buNone/>
            </a:pPr>
            <a:r>
              <a:rPr lang="en-US" b="1" dirty="0"/>
              <a:t>(3) 7200 	</a:t>
            </a:r>
          </a:p>
          <a:p>
            <a:pPr marL="0" indent="0">
              <a:buNone/>
            </a:pPr>
            <a:r>
              <a:rPr lang="en-US" b="1" dirty="0"/>
              <a:t>(4) 9600 	</a:t>
            </a:r>
          </a:p>
          <a:p>
            <a:pPr marL="0" indent="0">
              <a:buNone/>
            </a:pPr>
            <a:r>
              <a:rPr lang="en-US" b="1" dirty="0"/>
              <a:t>(5) None of these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21. Three partners A, B and C together invested 14400 in a business. At the end of the year, A got 1250, B got 2500 and C got 3750 as profit. How much amount did C invest? </a:t>
            </a:r>
          </a:p>
          <a:p>
            <a:pPr marL="457200" indent="-457200">
              <a:buAutoNum type="arabicParenBoth"/>
            </a:pPr>
            <a:r>
              <a:rPr lang="en-US" b="1" dirty="0"/>
              <a:t>2400 	</a:t>
            </a:r>
          </a:p>
          <a:p>
            <a:pPr marL="0" indent="0">
              <a:buNone/>
            </a:pPr>
            <a:r>
              <a:rPr lang="en-US" b="1" dirty="0"/>
              <a:t>(2) 4800 	</a:t>
            </a:r>
          </a:p>
          <a:p>
            <a:pPr marL="0" indent="0">
              <a:buNone/>
            </a:pPr>
            <a:r>
              <a:rPr lang="en-US" b="1" dirty="0">
                <a:solidFill>
                  <a:srgbClr val="FF0000"/>
                </a:solidFill>
              </a:rPr>
              <a:t>(3) 7200 </a:t>
            </a:r>
            <a:r>
              <a:rPr lang="en-US" b="1" dirty="0"/>
              <a:t>	</a:t>
            </a:r>
          </a:p>
          <a:p>
            <a:pPr marL="0" indent="0">
              <a:buNone/>
            </a:pPr>
            <a:r>
              <a:rPr lang="en-US" b="1" dirty="0"/>
              <a:t>(4) 9600 	</a:t>
            </a:r>
          </a:p>
          <a:p>
            <a:pPr marL="0" indent="0">
              <a:buNone/>
            </a:pPr>
            <a:r>
              <a:rPr lang="en-US" b="1" dirty="0"/>
              <a:t>(5) None of these</a:t>
            </a:r>
          </a:p>
        </p:txBody>
      </p:sp>
    </p:spTree>
    <p:extLst>
      <p:ext uri="{BB962C8B-B14F-4D97-AF65-F5344CB8AC3E}">
        <p14:creationId xmlns:p14="http://schemas.microsoft.com/office/powerpoint/2010/main" val="2337047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22. Three partners A, B and C together invested 36000 in a business. At the end of the year, A got 4200, B got 7000 and C got 9800 a profit. How much amount did B invest? </a:t>
            </a:r>
          </a:p>
          <a:p>
            <a:pPr marL="457200" indent="-457200">
              <a:buAutoNum type="arabicParenBoth"/>
            </a:pPr>
            <a:r>
              <a:rPr lang="en-US" b="1" dirty="0"/>
              <a:t>7200 	</a:t>
            </a:r>
          </a:p>
          <a:p>
            <a:pPr marL="0" indent="0">
              <a:buNone/>
            </a:pPr>
            <a:r>
              <a:rPr lang="en-US" b="1" dirty="0"/>
              <a:t>(2) 12000 	</a:t>
            </a:r>
          </a:p>
          <a:p>
            <a:pPr marL="0" indent="0">
              <a:buNone/>
            </a:pPr>
            <a:r>
              <a:rPr lang="en-US" b="1" dirty="0"/>
              <a:t>(3) 16800 	</a:t>
            </a:r>
          </a:p>
          <a:p>
            <a:pPr marL="0" indent="0">
              <a:buNone/>
            </a:pPr>
            <a:r>
              <a:rPr lang="en-US" b="1" dirty="0"/>
              <a:t>(4) 12500 	</a:t>
            </a:r>
          </a:p>
          <a:p>
            <a:pPr marL="0" indent="0">
              <a:buNone/>
            </a:pPr>
            <a:r>
              <a:rPr lang="en-US" b="1" dirty="0"/>
              <a:t>(5) None of these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22. Three partners A, B and C together invested 36000 in a business. At the end of the year, A got 4200, B got 7000 and C got 9800 a profit. How much amount did B invest? </a:t>
            </a:r>
          </a:p>
          <a:p>
            <a:pPr marL="457200" indent="-457200">
              <a:buAutoNum type="arabicParenBoth"/>
            </a:pPr>
            <a:r>
              <a:rPr lang="en-US" b="1" dirty="0"/>
              <a:t>7200 	</a:t>
            </a:r>
          </a:p>
          <a:p>
            <a:pPr marL="0" indent="0">
              <a:buNone/>
            </a:pPr>
            <a:r>
              <a:rPr lang="en-US" b="1" dirty="0">
                <a:solidFill>
                  <a:srgbClr val="FF0000"/>
                </a:solidFill>
              </a:rPr>
              <a:t>(2) 12000 </a:t>
            </a:r>
            <a:r>
              <a:rPr lang="en-US" b="1" dirty="0"/>
              <a:t>	</a:t>
            </a:r>
          </a:p>
          <a:p>
            <a:pPr marL="0" indent="0">
              <a:buNone/>
            </a:pPr>
            <a:r>
              <a:rPr lang="en-US" b="1" dirty="0"/>
              <a:t>(3) 16800 	</a:t>
            </a:r>
          </a:p>
          <a:p>
            <a:pPr marL="0" indent="0">
              <a:buNone/>
            </a:pPr>
            <a:r>
              <a:rPr lang="en-US" b="1" dirty="0"/>
              <a:t>(4) 12500 	</a:t>
            </a:r>
          </a:p>
          <a:p>
            <a:pPr marL="0" indent="0">
              <a:buNone/>
            </a:pPr>
            <a:r>
              <a:rPr lang="en-US" b="1" dirty="0"/>
              <a:t>(5) None of these</a:t>
            </a:r>
          </a:p>
        </p:txBody>
      </p:sp>
    </p:spTree>
    <p:extLst>
      <p:ext uri="{BB962C8B-B14F-4D97-AF65-F5344CB8AC3E}">
        <p14:creationId xmlns:p14="http://schemas.microsoft.com/office/powerpoint/2010/main" val="2975196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23. A puts 375 more in a business than B, but B has invested his capital for 4 months while A has invested his for 8 months. If the share of A is 75 more than that of B out of the total profit of 125, find the capital contributed by B?</a:t>
            </a:r>
          </a:p>
          <a:p>
            <a:pPr>
              <a:buNone/>
            </a:pPr>
            <a:r>
              <a:rPr lang="en-US" b="1" dirty="0"/>
              <a:t>(1) 750 	</a:t>
            </a:r>
          </a:p>
          <a:p>
            <a:pPr>
              <a:buNone/>
            </a:pPr>
            <a:r>
              <a:rPr lang="en-US" b="1" dirty="0"/>
              <a:t>(2) 375 	</a:t>
            </a:r>
          </a:p>
          <a:p>
            <a:pPr>
              <a:buNone/>
            </a:pPr>
            <a:r>
              <a:rPr lang="en-US" b="1" dirty="0"/>
              <a:t>(3) 735 	</a:t>
            </a:r>
          </a:p>
          <a:p>
            <a:pPr>
              <a:buNone/>
            </a:pPr>
            <a:r>
              <a:rPr lang="en-US" b="1" dirty="0"/>
              <a:t>(4) 573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 A starts a business with 1000. B joins him after 6 months with 4000. C puts a sum of 5000 for 4 months only. At the end of the year the business gave a profit of 2800. How should the profit be divided among them? </a:t>
            </a:r>
          </a:p>
          <a:p>
            <a:pPr marL="457200" indent="-457200">
              <a:buAutoNum type="arabicParenBoth"/>
            </a:pPr>
            <a:r>
              <a:rPr lang="en-US" b="1" dirty="0"/>
              <a:t>600, 1200, 1000 	</a:t>
            </a:r>
          </a:p>
          <a:p>
            <a:pPr marL="457200" indent="-457200">
              <a:buAutoNum type="arabicParenBoth"/>
            </a:pPr>
            <a:r>
              <a:rPr lang="en-US" b="1" dirty="0"/>
              <a:t>(2) 800, 600, 1400 		</a:t>
            </a:r>
          </a:p>
          <a:p>
            <a:pPr marL="457200" indent="-457200">
              <a:buAutoNum type="arabicParenBoth"/>
            </a:pPr>
            <a:r>
              <a:rPr lang="en-US" b="1" dirty="0"/>
              <a:t>(3) 1000, 1200 600 0</a:t>
            </a:r>
          </a:p>
          <a:p>
            <a:pPr>
              <a:buNone/>
            </a:pPr>
            <a:r>
              <a:rPr lang="en-US" b="1" dirty="0"/>
              <a:t>(4) 1200, 600, 1000 	</a:t>
            </a:r>
          </a:p>
          <a:p>
            <a:pPr>
              <a:buNone/>
            </a:pPr>
            <a:r>
              <a:rPr lang="en-US" b="1" dirty="0"/>
              <a:t>(5) None of these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23. A puts 375 more in a business than B, but B has invested his capital for 4 months while A has invested his for 8 months. If the share of A is 75 more than that of B out of the total profit of 125, find the capital contributed by B?</a:t>
            </a:r>
          </a:p>
          <a:p>
            <a:pPr>
              <a:buNone/>
            </a:pPr>
            <a:r>
              <a:rPr lang="en-US" b="1" dirty="0"/>
              <a:t>(1) 750 	</a:t>
            </a:r>
          </a:p>
          <a:p>
            <a:pPr>
              <a:buNone/>
            </a:pPr>
            <a:r>
              <a:rPr lang="en-US" b="1" dirty="0">
                <a:solidFill>
                  <a:srgbClr val="FF0000"/>
                </a:solidFill>
              </a:rPr>
              <a:t>(2) 375 </a:t>
            </a:r>
            <a:r>
              <a:rPr lang="en-US" b="1" dirty="0"/>
              <a:t>	</a:t>
            </a:r>
          </a:p>
          <a:p>
            <a:pPr>
              <a:buNone/>
            </a:pPr>
            <a:r>
              <a:rPr lang="en-US" b="1" dirty="0"/>
              <a:t>(3) 735 	</a:t>
            </a:r>
          </a:p>
          <a:p>
            <a:pPr>
              <a:buNone/>
            </a:pPr>
            <a:r>
              <a:rPr lang="en-US" b="1" dirty="0"/>
              <a:t>(4) 573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55479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24. A puts 768 more in a business than B, but B has invested his capital for 7 months while A has invested his for 4 months. If the share of A is 42 more than that of B out of the total profits of 358, find the capital contributed by B? </a:t>
            </a:r>
          </a:p>
          <a:p>
            <a:pPr>
              <a:buNone/>
            </a:pPr>
            <a:r>
              <a:rPr lang="en-US" b="1" dirty="0"/>
              <a:t>(1) 642 	</a:t>
            </a:r>
          </a:p>
          <a:p>
            <a:pPr>
              <a:buNone/>
            </a:pPr>
            <a:r>
              <a:rPr lang="en-US" b="1" dirty="0"/>
              <a:t>(2) 1400 	</a:t>
            </a:r>
          </a:p>
          <a:p>
            <a:pPr>
              <a:buNone/>
            </a:pPr>
            <a:r>
              <a:rPr lang="en-US" b="1" dirty="0"/>
              <a:t>(3) 632 	</a:t>
            </a:r>
          </a:p>
          <a:p>
            <a:pPr>
              <a:buNone/>
            </a:pPr>
            <a:r>
              <a:rPr lang="en-US" b="1" dirty="0"/>
              <a:t>(4) 462 	</a:t>
            </a:r>
          </a:p>
          <a:p>
            <a:pPr>
              <a:buNone/>
            </a:pPr>
            <a:r>
              <a:rPr lang="en-US" b="1" dirty="0"/>
              <a:t>(5) None of these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24. A puts 768 more in a business than B, but B has invested his capital for 7 months while A has invested his for 4 months. If the share of A is 42 more than that of B out of the total profits of 358, find the capital contributed by B? </a:t>
            </a:r>
          </a:p>
          <a:p>
            <a:pPr>
              <a:buNone/>
            </a:pPr>
            <a:r>
              <a:rPr lang="en-US" b="1" dirty="0"/>
              <a:t>(1) 642 	</a:t>
            </a:r>
          </a:p>
          <a:p>
            <a:pPr>
              <a:buNone/>
            </a:pPr>
            <a:r>
              <a:rPr lang="en-US" b="1" dirty="0"/>
              <a:t>(2) 1400 	</a:t>
            </a:r>
          </a:p>
          <a:p>
            <a:pPr>
              <a:buNone/>
            </a:pPr>
            <a:r>
              <a:rPr lang="en-US" b="1" dirty="0">
                <a:solidFill>
                  <a:srgbClr val="FF0000"/>
                </a:solidFill>
              </a:rPr>
              <a:t>(3) 632 </a:t>
            </a:r>
            <a:r>
              <a:rPr lang="en-US" b="1" dirty="0"/>
              <a:t>	</a:t>
            </a:r>
          </a:p>
          <a:p>
            <a:pPr>
              <a:buNone/>
            </a:pPr>
            <a:r>
              <a:rPr lang="en-US" b="1" dirty="0"/>
              <a:t>(4) 462 	</a:t>
            </a:r>
          </a:p>
          <a:p>
            <a:pPr>
              <a:buNone/>
            </a:pPr>
            <a:r>
              <a:rPr lang="en-US" b="1" dirty="0"/>
              <a:t>(5) None of these</a:t>
            </a:r>
          </a:p>
        </p:txBody>
      </p:sp>
    </p:spTree>
    <p:extLst>
      <p:ext uri="{BB962C8B-B14F-4D97-AF65-F5344CB8AC3E}">
        <p14:creationId xmlns:p14="http://schemas.microsoft.com/office/powerpoint/2010/main" val="310076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25. A and B invest 3000 and 4000 in a business. A receives 10 per month out of the profit as a remuneration for running the business and the rest of profit is divided in proportion to the investments. If in year ‘A’ totally receives 390, what does B receive? </a:t>
            </a:r>
          </a:p>
          <a:p>
            <a:pPr marL="457200" indent="-457200">
              <a:buAutoNum type="arabicParenBoth"/>
            </a:pPr>
            <a:r>
              <a:rPr lang="en-US" b="1" dirty="0"/>
              <a:t>630 	</a:t>
            </a:r>
          </a:p>
          <a:p>
            <a:pPr marL="0" indent="0">
              <a:buNone/>
            </a:pPr>
            <a:r>
              <a:rPr lang="en-US" b="1" dirty="0"/>
              <a:t>(2) 360 	</a:t>
            </a:r>
          </a:p>
          <a:p>
            <a:pPr marL="0" indent="0">
              <a:buNone/>
            </a:pPr>
            <a:r>
              <a:rPr lang="en-US" b="1" dirty="0"/>
              <a:t>(3) 480 	</a:t>
            </a:r>
          </a:p>
          <a:p>
            <a:pPr marL="0" indent="0">
              <a:buNone/>
            </a:pPr>
            <a:r>
              <a:rPr lang="en-US" b="1" dirty="0"/>
              <a:t>(4) 380 	</a:t>
            </a:r>
          </a:p>
          <a:p>
            <a:pPr marL="0" indent="0">
              <a:buNone/>
            </a:pPr>
            <a:r>
              <a:rPr lang="en-US" b="1" dirty="0"/>
              <a:t>(5) None of these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25. A and B invest 3000 and 4000 in a business. A receives 10 per month out of the profit as a remuneration for running the business and the rest of profit is divided in proportion to the investments. If in year ‘A’ totally receives 390, what does B receive? </a:t>
            </a:r>
          </a:p>
          <a:p>
            <a:pPr marL="457200" indent="-457200">
              <a:buAutoNum type="arabicParenBoth"/>
            </a:pPr>
            <a:r>
              <a:rPr lang="en-US" b="1" dirty="0"/>
              <a:t>630 	</a:t>
            </a:r>
          </a:p>
          <a:p>
            <a:pPr marL="0" indent="0">
              <a:buNone/>
            </a:pPr>
            <a:r>
              <a:rPr lang="en-US" b="1" dirty="0">
                <a:solidFill>
                  <a:srgbClr val="FF0000"/>
                </a:solidFill>
              </a:rPr>
              <a:t>(2) 360 </a:t>
            </a:r>
            <a:r>
              <a:rPr lang="en-US" b="1" dirty="0"/>
              <a:t>	</a:t>
            </a:r>
          </a:p>
          <a:p>
            <a:pPr marL="0" indent="0">
              <a:buNone/>
            </a:pPr>
            <a:r>
              <a:rPr lang="en-US" b="1" dirty="0"/>
              <a:t>(3) 480 	</a:t>
            </a:r>
          </a:p>
          <a:p>
            <a:pPr marL="0" indent="0">
              <a:buNone/>
            </a:pPr>
            <a:r>
              <a:rPr lang="en-US" b="1" dirty="0"/>
              <a:t>(4) 380 	</a:t>
            </a:r>
          </a:p>
          <a:p>
            <a:pPr marL="0" indent="0">
              <a:buNone/>
            </a:pPr>
            <a:r>
              <a:rPr lang="en-US" b="1" dirty="0"/>
              <a:t>(5) None of these</a:t>
            </a:r>
          </a:p>
        </p:txBody>
      </p:sp>
    </p:spTree>
    <p:extLst>
      <p:ext uri="{BB962C8B-B14F-4D97-AF65-F5344CB8AC3E}">
        <p14:creationId xmlns:p14="http://schemas.microsoft.com/office/powerpoint/2010/main" val="2552006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26. A sum of money is to be divided among A, B and C in the ratio 2 : 3 : 7. If the total share of A and B together is 1500 less than C, what is A’s share in it? </a:t>
            </a:r>
          </a:p>
          <a:p>
            <a:pPr>
              <a:buNone/>
            </a:pPr>
            <a:r>
              <a:rPr lang="en-US" b="1" dirty="0"/>
              <a:t>(1) 1000 	</a:t>
            </a:r>
          </a:p>
          <a:p>
            <a:pPr>
              <a:buNone/>
            </a:pPr>
            <a:r>
              <a:rPr lang="en-US" b="1" dirty="0"/>
              <a:t>(2) 1500 	</a:t>
            </a:r>
          </a:p>
          <a:p>
            <a:pPr>
              <a:buNone/>
            </a:pPr>
            <a:r>
              <a:rPr lang="en-US" b="1" dirty="0"/>
              <a:t>(3) 2000 	</a:t>
            </a:r>
          </a:p>
          <a:p>
            <a:pPr>
              <a:buNone/>
            </a:pPr>
            <a:r>
              <a:rPr lang="en-US" b="1" dirty="0"/>
              <a:t>(4) Data inadequate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26. A sum of money is to be divided among A, B and C in the ratio 2 : 3 : 7. If the total share of A and B together is 1500 less than C, what is A’s share in it? </a:t>
            </a:r>
          </a:p>
          <a:p>
            <a:pPr>
              <a:buNone/>
            </a:pPr>
            <a:r>
              <a:rPr lang="en-US" b="1" dirty="0"/>
              <a:t>(1) 1000 	</a:t>
            </a:r>
          </a:p>
          <a:p>
            <a:pPr>
              <a:buNone/>
            </a:pPr>
            <a:r>
              <a:rPr lang="en-US" b="1" dirty="0">
                <a:solidFill>
                  <a:srgbClr val="FF0000"/>
                </a:solidFill>
              </a:rPr>
              <a:t>(2) 1500 </a:t>
            </a:r>
            <a:r>
              <a:rPr lang="en-US" b="1" dirty="0"/>
              <a:t>	</a:t>
            </a:r>
          </a:p>
          <a:p>
            <a:pPr>
              <a:buNone/>
            </a:pPr>
            <a:r>
              <a:rPr lang="en-US" b="1" dirty="0"/>
              <a:t>(3) 2000 	</a:t>
            </a:r>
          </a:p>
          <a:p>
            <a:pPr>
              <a:buNone/>
            </a:pPr>
            <a:r>
              <a:rPr lang="en-US" b="1" dirty="0"/>
              <a:t>(4) Data inadequate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66838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 A starts a business with 1000. B joins him after 6 months with 4000. C puts a sum of 5000 for 4 months only. At the end of the year the business gave a profit of 2800. How should the profit be divided among them? </a:t>
            </a:r>
          </a:p>
          <a:p>
            <a:pPr marL="457200" indent="-457200">
              <a:buAutoNum type="arabicParenBoth"/>
            </a:pPr>
            <a:r>
              <a:rPr lang="en-US" b="1" dirty="0">
                <a:solidFill>
                  <a:srgbClr val="FF0000"/>
                </a:solidFill>
              </a:rPr>
              <a:t>600, 1200, 1000 </a:t>
            </a:r>
            <a:r>
              <a:rPr lang="en-US" b="1" dirty="0"/>
              <a:t>	</a:t>
            </a:r>
          </a:p>
          <a:p>
            <a:pPr marL="457200" indent="-457200">
              <a:buAutoNum type="arabicParenBoth"/>
            </a:pPr>
            <a:r>
              <a:rPr lang="en-US" b="1" dirty="0"/>
              <a:t>(2) 800, 600, 1400 		</a:t>
            </a:r>
          </a:p>
          <a:p>
            <a:pPr marL="457200" indent="-457200">
              <a:buAutoNum type="arabicParenBoth"/>
            </a:pPr>
            <a:r>
              <a:rPr lang="en-US" b="1" dirty="0"/>
              <a:t>(3) 1000, 1200 600 </a:t>
            </a:r>
          </a:p>
          <a:p>
            <a:pPr>
              <a:buNone/>
            </a:pPr>
            <a:r>
              <a:rPr lang="en-US" b="1" dirty="0"/>
              <a:t>(4) 1200, 600, 1000 	</a:t>
            </a:r>
          </a:p>
          <a:p>
            <a:pPr>
              <a:buNone/>
            </a:pPr>
            <a:r>
              <a:rPr lang="en-US" b="1" dirty="0"/>
              <a:t>(5) None of these</a:t>
            </a:r>
          </a:p>
        </p:txBody>
      </p:sp>
    </p:spTree>
    <p:extLst>
      <p:ext uri="{BB962C8B-B14F-4D97-AF65-F5344CB8AC3E}">
        <p14:creationId xmlns:p14="http://schemas.microsoft.com/office/powerpoint/2010/main" val="388427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 2. A and B enter into a partnership for a year. A contributes 3000 and B 4000. After 4 months they admit C, who contributes 4500. If B withdraws his contribution after 6 months, how would they share a profit of 1000 at the end of the year? </a:t>
            </a:r>
          </a:p>
          <a:p>
            <a:pPr marL="457200" indent="-457200">
              <a:buAutoNum type="arabicParenBoth"/>
            </a:pPr>
            <a:r>
              <a:rPr lang="en-US" b="1" dirty="0"/>
              <a:t>250, 200, 550 	</a:t>
            </a:r>
          </a:p>
          <a:p>
            <a:pPr marL="0" indent="0">
              <a:buNone/>
            </a:pPr>
            <a:r>
              <a:rPr lang="en-US" b="1" dirty="0"/>
              <a:t>(2) 150, 200, 650 	</a:t>
            </a:r>
          </a:p>
          <a:p>
            <a:pPr marL="0" indent="0">
              <a:buNone/>
            </a:pPr>
            <a:r>
              <a:rPr lang="en-US" b="1" dirty="0"/>
              <a:t>(3) 375, 250, 375 </a:t>
            </a:r>
          </a:p>
          <a:p>
            <a:pPr marL="0" indent="0">
              <a:buNone/>
            </a:pPr>
            <a:r>
              <a:rPr lang="en-US" b="1" dirty="0"/>
              <a:t>(4) Data inadequate </a:t>
            </a:r>
          </a:p>
          <a:p>
            <a:pPr marL="457200" indent="-457200">
              <a:buNone/>
            </a:pPr>
            <a:r>
              <a:rPr lang="en-US" b="1" dirty="0"/>
              <a:t>(5) None of these</a:t>
            </a:r>
            <a:r>
              <a:rPr lang="en-US" b="1" dirty="0">
                <a:latin typeface="Arial Black" pitchFamily="34" charset="0"/>
              </a:rPr>
              <a:t> </a:t>
            </a:r>
            <a:r>
              <a:rPr lang="en-US" b="1" dirty="0"/>
              <a:t> </a:t>
            </a:r>
          </a:p>
          <a:p>
            <a:pPr>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 2. A and B enter into a partnership for a year. A contributes 3000 and B 4000. After 4 months they admit C, who contributes 4500. If B withdraws his contribution after 6 months, how would they share a profit of 1000 at the end of the year? </a:t>
            </a:r>
          </a:p>
          <a:p>
            <a:pPr marL="457200" indent="-457200">
              <a:buAutoNum type="arabicParenBoth"/>
            </a:pPr>
            <a:r>
              <a:rPr lang="en-US" b="1" dirty="0"/>
              <a:t>250, 200, 550 	</a:t>
            </a:r>
          </a:p>
          <a:p>
            <a:pPr marL="0" indent="0">
              <a:buNone/>
            </a:pPr>
            <a:r>
              <a:rPr lang="en-US" b="1" dirty="0"/>
              <a:t>(2) 150, 200, 650 	</a:t>
            </a:r>
          </a:p>
          <a:p>
            <a:pPr marL="0" indent="0">
              <a:buNone/>
            </a:pPr>
            <a:r>
              <a:rPr lang="en-US" b="1" dirty="0"/>
              <a:t>(3) </a:t>
            </a:r>
            <a:r>
              <a:rPr lang="en-US" b="1" dirty="0">
                <a:solidFill>
                  <a:srgbClr val="FF0000"/>
                </a:solidFill>
              </a:rPr>
              <a:t>375, 250, 375 </a:t>
            </a:r>
          </a:p>
          <a:p>
            <a:pPr marL="0" indent="0">
              <a:buNone/>
            </a:pPr>
            <a:r>
              <a:rPr lang="en-US" b="1" dirty="0"/>
              <a:t>(4) Data inadequate </a:t>
            </a:r>
          </a:p>
          <a:p>
            <a:pPr marL="457200" indent="-457200">
              <a:buNone/>
            </a:pPr>
            <a:r>
              <a:rPr lang="en-US" b="1" dirty="0"/>
              <a:t>(5) None of these</a:t>
            </a:r>
            <a:r>
              <a:rPr lang="en-US" b="1" dirty="0">
                <a:latin typeface="Arial Black" pitchFamily="34" charset="0"/>
              </a:rPr>
              <a:t> </a:t>
            </a:r>
            <a:r>
              <a:rPr lang="en-US" b="1" dirty="0"/>
              <a:t> </a:t>
            </a:r>
          </a:p>
          <a:p>
            <a:pPr>
              <a:buNone/>
            </a:pPr>
            <a:endParaRPr lang="en-US" b="1" dirty="0"/>
          </a:p>
        </p:txBody>
      </p:sp>
    </p:spTree>
    <p:extLst>
      <p:ext uri="{BB962C8B-B14F-4D97-AF65-F5344CB8AC3E}">
        <p14:creationId xmlns:p14="http://schemas.microsoft.com/office/powerpoint/2010/main" val="20878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3. A, B and C enter into a partnership. A advances </a:t>
            </a:r>
            <a:r>
              <a:rPr lang="en-US" b="1" dirty="0" err="1"/>
              <a:t>onethird</a:t>
            </a:r>
            <a:r>
              <a:rPr lang="en-US" b="1" dirty="0"/>
              <a:t> of the capital for one-third of the time. B contributes one-sixth of the capital for one-third of the time C contributes the remaining capital for the whole time. How should they divide a profit of 1200. </a:t>
            </a:r>
          </a:p>
          <a:p>
            <a:pPr marL="457200" indent="-457200">
              <a:buAutoNum type="arabicParenBoth"/>
            </a:pPr>
            <a:r>
              <a:rPr lang="en-US" b="1" dirty="0"/>
              <a:t>300, 200, 700 		</a:t>
            </a:r>
          </a:p>
          <a:p>
            <a:pPr marL="0" indent="0">
              <a:buNone/>
            </a:pPr>
            <a:r>
              <a:rPr lang="en-US" b="1" dirty="0"/>
              <a:t>(2) 200, 100, 900 		</a:t>
            </a:r>
          </a:p>
          <a:p>
            <a:pPr marL="0" indent="0">
              <a:buNone/>
            </a:pPr>
            <a:r>
              <a:rPr lang="en-US" b="1" dirty="0"/>
              <a:t>(3) 375, 250, 575 </a:t>
            </a:r>
          </a:p>
          <a:p>
            <a:pPr marL="457200" indent="-457200">
              <a:buNone/>
            </a:pPr>
            <a:r>
              <a:rPr lang="en-US" b="1" dirty="0"/>
              <a:t>(4) 385, 255, 475 		</a:t>
            </a:r>
          </a:p>
          <a:p>
            <a:pPr marL="457200" indent="-457200">
              <a:buNone/>
            </a:pPr>
            <a:r>
              <a:rPr lang="en-US" b="1" dirty="0"/>
              <a:t>(5) None of these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712</TotalTime>
  <Words>4877</Words>
  <Application>Microsoft Office PowerPoint</Application>
  <PresentationFormat>Widescreen</PresentationFormat>
  <Paragraphs>481</Paragraphs>
  <Slides>56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Arial Black</vt:lpstr>
      <vt:lpstr>Calibri</vt:lpstr>
      <vt:lpstr>Calibri Light</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114</cp:revision>
  <dcterms:created xsi:type="dcterms:W3CDTF">2020-02-23T06:37:57Z</dcterms:created>
  <dcterms:modified xsi:type="dcterms:W3CDTF">2024-02-21T04:00:09Z</dcterms:modified>
</cp:coreProperties>
</file>