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54" y="-498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0471" y="3443565"/>
            <a:ext cx="5633720" cy="35022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0245">
              <a:lnSpc>
                <a:spcPct val="100000"/>
              </a:lnSpc>
              <a:spcBef>
                <a:spcPts val="100"/>
              </a:spcBef>
            </a:pPr>
            <a:r>
              <a:rPr sz="1700" b="1" spc="-15" dirty="0">
                <a:latin typeface="Carlito"/>
                <a:cs typeface="Carlito"/>
              </a:rPr>
              <a:t>PROJECT</a:t>
            </a:r>
            <a:r>
              <a:rPr sz="1700" b="1" spc="-10" dirty="0">
                <a:latin typeface="Carlito"/>
                <a:cs typeface="Carlito"/>
              </a:rPr>
              <a:t> REPORT</a:t>
            </a:r>
            <a:endParaRPr sz="1700" dirty="0">
              <a:latin typeface="Carlito"/>
              <a:cs typeface="Carlito"/>
            </a:endParaRPr>
          </a:p>
          <a:p>
            <a:pPr marL="1449070" marR="5080" indent="-1437005">
              <a:lnSpc>
                <a:spcPct val="157400"/>
              </a:lnSpc>
              <a:spcBef>
                <a:spcPts val="40"/>
              </a:spcBef>
            </a:pPr>
            <a:r>
              <a:rPr sz="1400" spc="-10" dirty="0">
                <a:latin typeface="Carlito"/>
                <a:cs typeface="Carlito"/>
              </a:rPr>
              <a:t>PostCom2DR: </a:t>
            </a:r>
            <a:r>
              <a:rPr sz="1400" spc="-5" dirty="0">
                <a:latin typeface="Carlito"/>
                <a:cs typeface="Carlito"/>
              </a:rPr>
              <a:t>Utilizing </a:t>
            </a:r>
            <a:r>
              <a:rPr sz="1400" spc="-10" dirty="0">
                <a:latin typeface="Carlito"/>
                <a:cs typeface="Carlito"/>
              </a:rPr>
              <a:t>information from post </a:t>
            </a:r>
            <a:r>
              <a:rPr sz="1400" spc="-5" dirty="0">
                <a:latin typeface="Carlito"/>
                <a:cs typeface="Carlito"/>
              </a:rPr>
              <a:t>and </a:t>
            </a:r>
            <a:r>
              <a:rPr sz="1400" spc="-10" dirty="0">
                <a:latin typeface="Carlito"/>
                <a:cs typeface="Carlito"/>
              </a:rPr>
              <a:t>comments to detect rumors  Submitted to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Sanasam Ranbir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Singh</a:t>
            </a:r>
            <a:endParaRPr sz="1400" dirty="0">
              <a:latin typeface="Carlito"/>
              <a:cs typeface="Carlito"/>
            </a:endParaRPr>
          </a:p>
          <a:p>
            <a:pPr marL="2303145" marR="1719580" indent="-335280">
              <a:lnSpc>
                <a:spcPct val="157400"/>
              </a:lnSpc>
            </a:pPr>
            <a:r>
              <a:rPr sz="1400" spc="-10" dirty="0">
                <a:latin typeface="Carlito"/>
                <a:cs typeface="Carlito"/>
              </a:rPr>
              <a:t>Mentored </a:t>
            </a:r>
            <a:r>
              <a:rPr sz="1400" spc="-5" dirty="0">
                <a:latin typeface="Carlito"/>
                <a:cs typeface="Carlito"/>
              </a:rPr>
              <a:t>by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Sujit </a:t>
            </a:r>
            <a:r>
              <a:rPr sz="1400" spc="-10" dirty="0">
                <a:latin typeface="Carlito"/>
                <a:cs typeface="Carlito"/>
              </a:rPr>
              <a:t>Kumar  </a:t>
            </a:r>
            <a:r>
              <a:rPr sz="1400" spc="-5" dirty="0">
                <a:latin typeface="Carlito"/>
                <a:cs typeface="Carlito"/>
              </a:rPr>
              <a:t>IIT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GUWAHATI</a:t>
            </a:r>
            <a:endParaRPr sz="14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sz="1400" spc="-5" dirty="0">
                <a:latin typeface="Carlito"/>
                <a:cs typeface="Carlito"/>
              </a:rPr>
              <a:t>07-05-2022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Submitted </a:t>
            </a:r>
            <a:r>
              <a:rPr sz="1400" spc="-5" dirty="0">
                <a:latin typeface="Carlito"/>
                <a:cs typeface="Carlito"/>
              </a:rPr>
              <a:t>by </a:t>
            </a:r>
            <a:r>
              <a:rPr lang="en-IN" sz="1400" dirty="0">
                <a:latin typeface="Carlito"/>
                <a:cs typeface="Carlito"/>
              </a:rPr>
              <a:t>–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lang="en-IN" sz="1400" dirty="0">
                <a:latin typeface="Carlito"/>
                <a:cs typeface="Carlito"/>
              </a:rPr>
              <a:t>Team Project</a:t>
            </a:r>
          </a:p>
          <a:p>
            <a:pPr algn="ctr">
              <a:lnSpc>
                <a:spcPct val="100000"/>
              </a:lnSpc>
            </a:pPr>
            <a:r>
              <a:rPr lang="en-IN" sz="1400" spc="-15" dirty="0">
                <a:latin typeface="Carlito"/>
                <a:cs typeface="Carlito"/>
              </a:rPr>
              <a:t>Pushkar Sharma </a:t>
            </a:r>
            <a:r>
              <a:rPr sz="1400" spc="-5" dirty="0">
                <a:latin typeface="Carlito"/>
                <a:cs typeface="Carlito"/>
              </a:rPr>
              <a:t>2141</a:t>
            </a:r>
            <a:r>
              <a:rPr lang="en-IN" sz="1400" spc="-5" dirty="0">
                <a:latin typeface="Carlito"/>
                <a:cs typeface="Carlito"/>
              </a:rPr>
              <a:t>6100</a:t>
            </a:r>
          </a:p>
          <a:p>
            <a:pPr algn="ctr">
              <a:lnSpc>
                <a:spcPct val="100000"/>
              </a:lnSpc>
            </a:pPr>
            <a:r>
              <a:rPr lang="en-IN" sz="1400" spc="-10" dirty="0">
                <a:latin typeface="Carlito"/>
                <a:cs typeface="Carlito"/>
              </a:rPr>
              <a:t>Ananda Mukherjee </a:t>
            </a:r>
            <a:r>
              <a:rPr lang="en-IN" sz="1400" spc="-5" dirty="0">
                <a:latin typeface="Carlito"/>
                <a:cs typeface="Carlito"/>
              </a:rPr>
              <a:t>214161001</a:t>
            </a:r>
          </a:p>
          <a:p>
            <a:pPr algn="ctr">
              <a:lnSpc>
                <a:spcPct val="100000"/>
              </a:lnSpc>
            </a:pPr>
            <a:r>
              <a:rPr lang="en-IN" sz="1400" spc="-5" dirty="0">
                <a:latin typeface="Carlito"/>
                <a:cs typeface="Carlito"/>
              </a:rPr>
              <a:t>Rajendra </a:t>
            </a:r>
            <a:r>
              <a:rPr lang="en-IN" sz="1400" spc="-5" dirty="0" err="1">
                <a:latin typeface="Carlito"/>
                <a:cs typeface="Carlito"/>
              </a:rPr>
              <a:t>Kujur</a:t>
            </a:r>
            <a:r>
              <a:rPr lang="en-IN" sz="1400" spc="-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2141</a:t>
            </a:r>
            <a:r>
              <a:rPr lang="en-IN" sz="1400" spc="-5">
                <a:latin typeface="Carlito"/>
                <a:cs typeface="Carlito"/>
              </a:rPr>
              <a:t>61008</a:t>
            </a:r>
          </a:p>
          <a:p>
            <a:pPr algn="ctr">
              <a:lnSpc>
                <a:spcPct val="100000"/>
              </a:lnSpc>
            </a:pPr>
            <a:r>
              <a:rPr lang="en-IN" sz="1400" spc="-5">
                <a:latin typeface="Carlito"/>
                <a:cs typeface="Carlito"/>
              </a:rPr>
              <a:t>Vimal </a:t>
            </a:r>
            <a:r>
              <a:rPr lang="en-IN" sz="1400" spc="-5" dirty="0">
                <a:latin typeface="Carlito"/>
                <a:cs typeface="Carlito"/>
              </a:rPr>
              <a:t>Singh 214161013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25521" y="1028700"/>
            <a:ext cx="1924050" cy="192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300" y="1183232"/>
            <a:ext cx="29902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rlito"/>
                <a:cs typeface="Carlito"/>
              </a:rPr>
              <a:t>Gossipcop </a:t>
            </a:r>
            <a:r>
              <a:rPr sz="1100" spc="-10" dirty="0">
                <a:latin typeface="Carlito"/>
                <a:cs typeface="Carlito"/>
              </a:rPr>
              <a:t>after just </a:t>
            </a:r>
            <a:r>
              <a:rPr sz="1100" dirty="0">
                <a:latin typeface="Carlito"/>
                <a:cs typeface="Carlito"/>
              </a:rPr>
              <a:t>5 </a:t>
            </a:r>
            <a:r>
              <a:rPr sz="1100" spc="-5" dirty="0">
                <a:latin typeface="Carlito"/>
                <a:cs typeface="Carlito"/>
              </a:rPr>
              <a:t>epochs </a:t>
            </a:r>
            <a:r>
              <a:rPr sz="1100" spc="-10" dirty="0">
                <a:latin typeface="Carlito"/>
                <a:cs typeface="Carlito"/>
              </a:rPr>
              <a:t>gives val accuracy</a:t>
            </a:r>
            <a:r>
              <a:rPr sz="110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77%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300" y="2583404"/>
            <a:ext cx="6298565" cy="123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rlito"/>
                <a:cs typeface="Carlito"/>
              </a:rPr>
              <a:t>(g)</a:t>
            </a:r>
            <a:r>
              <a:rPr sz="1100" b="1" spc="-10" dirty="0">
                <a:latin typeface="Carlito"/>
                <a:cs typeface="Carlito"/>
              </a:rPr>
              <a:t>Observation from experimental</a:t>
            </a:r>
            <a:r>
              <a:rPr sz="1100" b="1" spc="5" dirty="0">
                <a:latin typeface="Carlito"/>
                <a:cs typeface="Carlito"/>
              </a:rPr>
              <a:t> </a:t>
            </a:r>
            <a:r>
              <a:rPr sz="1100" b="1" spc="-10" dirty="0">
                <a:latin typeface="Carlito"/>
                <a:cs typeface="Carlito"/>
              </a:rPr>
              <a:t>results.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500">
              <a:latin typeface="Carlito"/>
              <a:cs typeface="Carlito"/>
            </a:endParaRPr>
          </a:p>
          <a:p>
            <a:pPr marL="75565">
              <a:lnSpc>
                <a:spcPct val="100000"/>
              </a:lnSpc>
              <a:spcBef>
                <a:spcPts val="5"/>
              </a:spcBef>
            </a:pPr>
            <a:r>
              <a:rPr sz="1100" spc="-25" dirty="0">
                <a:latin typeface="Carlito"/>
                <a:cs typeface="Carlito"/>
              </a:rPr>
              <a:t>We </a:t>
            </a:r>
            <a:r>
              <a:rPr sz="1100" spc="-5" dirty="0">
                <a:latin typeface="Carlito"/>
                <a:cs typeface="Carlito"/>
              </a:rPr>
              <a:t>see the model does </a:t>
            </a:r>
            <a:r>
              <a:rPr sz="1100" dirty="0">
                <a:latin typeface="Carlito"/>
                <a:cs typeface="Carlito"/>
              </a:rPr>
              <a:t>a </a:t>
            </a:r>
            <a:r>
              <a:rPr sz="1100" spc="-10" dirty="0">
                <a:latin typeface="Carlito"/>
                <a:cs typeface="Carlito"/>
              </a:rPr>
              <a:t>wonderful </a:t>
            </a:r>
            <a:r>
              <a:rPr sz="1100" spc="-5" dirty="0">
                <a:latin typeface="Carlito"/>
                <a:cs typeface="Carlito"/>
              </a:rPr>
              <a:t>job in </a:t>
            </a:r>
            <a:r>
              <a:rPr sz="1100" spc="-10" dirty="0">
                <a:latin typeface="Carlito"/>
                <a:cs typeface="Carlito"/>
              </a:rPr>
              <a:t>accurately predicting </a:t>
            </a:r>
            <a:r>
              <a:rPr sz="1100" spc="-5" dirty="0">
                <a:latin typeface="Carlito"/>
                <a:cs typeface="Carlito"/>
              </a:rPr>
              <a:t>the rumor with </a:t>
            </a:r>
            <a:r>
              <a:rPr sz="1100" dirty="0">
                <a:latin typeface="Carlito"/>
                <a:cs typeface="Carlito"/>
              </a:rPr>
              <a:t>a </a:t>
            </a:r>
            <a:r>
              <a:rPr sz="1100" spc="-10" dirty="0">
                <a:latin typeface="Carlito"/>
                <a:cs typeface="Carlito"/>
              </a:rPr>
              <a:t>val accuracy </a:t>
            </a:r>
            <a:r>
              <a:rPr sz="1100" spc="-5" dirty="0">
                <a:latin typeface="Carlito"/>
                <a:cs typeface="Carlito"/>
              </a:rPr>
              <a:t>of</a:t>
            </a:r>
            <a:r>
              <a:rPr sz="1100" spc="7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91%</a:t>
            </a:r>
            <a:endParaRPr sz="1100">
              <a:latin typeface="Carlito"/>
              <a:cs typeface="Carlito"/>
            </a:endParaRPr>
          </a:p>
          <a:p>
            <a:pPr marL="12700" marR="5080">
              <a:lnSpc>
                <a:spcPct val="109800"/>
              </a:lnSpc>
              <a:spcBef>
                <a:spcPts val="800"/>
              </a:spcBef>
            </a:pPr>
            <a:r>
              <a:rPr sz="1100" spc="-10" dirty="0">
                <a:latin typeface="Carlito"/>
                <a:cs typeface="Carlito"/>
              </a:rPr>
              <a:t>For twitter </a:t>
            </a:r>
            <a:r>
              <a:rPr sz="1100" spc="-5" dirty="0">
                <a:latin typeface="Carlito"/>
                <a:cs typeface="Carlito"/>
              </a:rPr>
              <a:t>15 </a:t>
            </a:r>
            <a:r>
              <a:rPr sz="1100" spc="-10" dirty="0">
                <a:latin typeface="Carlito"/>
                <a:cs typeface="Carlito"/>
              </a:rPr>
              <a:t>data. </a:t>
            </a:r>
            <a:r>
              <a:rPr sz="1100" spc="-5" dirty="0">
                <a:latin typeface="Carlito"/>
                <a:cs typeface="Carlito"/>
              </a:rPr>
              <a:t>The model is </a:t>
            </a:r>
            <a:r>
              <a:rPr sz="1100" spc="-10" dirty="0">
                <a:latin typeface="Carlito"/>
                <a:cs typeface="Carlito"/>
              </a:rPr>
              <a:t>still </a:t>
            </a:r>
            <a:r>
              <a:rPr sz="1100" spc="-5" dirty="0">
                <a:latin typeface="Carlito"/>
                <a:cs typeface="Carlito"/>
              </a:rPr>
              <a:t>running </a:t>
            </a:r>
            <a:r>
              <a:rPr sz="1100" spc="-10" dirty="0">
                <a:latin typeface="Carlito"/>
                <a:cs typeface="Carlito"/>
              </a:rPr>
              <a:t>for gossipcop </a:t>
            </a:r>
            <a:r>
              <a:rPr sz="1100" spc="-5" dirty="0">
                <a:latin typeface="Carlito"/>
                <a:cs typeface="Carlito"/>
              </a:rPr>
              <a:t>and </a:t>
            </a:r>
            <a:r>
              <a:rPr sz="1100" spc="-10" dirty="0">
                <a:latin typeface="Carlito"/>
                <a:cs typeface="Carlito"/>
              </a:rPr>
              <a:t>politifact </a:t>
            </a:r>
            <a:r>
              <a:rPr sz="1100" spc="-5" dirty="0">
                <a:latin typeface="Carlito"/>
                <a:cs typeface="Carlito"/>
              </a:rPr>
              <a:t>.( </a:t>
            </a:r>
            <a:r>
              <a:rPr sz="1100" spc="-10" dirty="0">
                <a:latin typeface="Carlito"/>
                <a:cs typeface="Carlito"/>
              </a:rPr>
              <a:t>For </a:t>
            </a:r>
            <a:r>
              <a:rPr sz="1100" dirty="0">
                <a:latin typeface="Carlito"/>
                <a:cs typeface="Carlito"/>
              </a:rPr>
              <a:t>5 </a:t>
            </a:r>
            <a:r>
              <a:rPr sz="1100" spc="-5" dirty="0">
                <a:latin typeface="Carlito"/>
                <a:cs typeface="Carlito"/>
              </a:rPr>
              <a:t>epoch </a:t>
            </a:r>
            <a:r>
              <a:rPr sz="1100" dirty="0">
                <a:latin typeface="Carlito"/>
                <a:cs typeface="Carlito"/>
              </a:rPr>
              <a:t>, </a:t>
            </a:r>
            <a:r>
              <a:rPr sz="1100" spc="-10" dirty="0">
                <a:latin typeface="Carlito"/>
                <a:cs typeface="Carlito"/>
              </a:rPr>
              <a:t>you </a:t>
            </a:r>
            <a:r>
              <a:rPr sz="1100" spc="-5" dirty="0">
                <a:latin typeface="Carlito"/>
                <a:cs typeface="Carlito"/>
              </a:rPr>
              <a:t>can see the </a:t>
            </a:r>
            <a:r>
              <a:rPr sz="1100" spc="-10" dirty="0">
                <a:latin typeface="Carlito"/>
                <a:cs typeface="Carlito"/>
              </a:rPr>
              <a:t>above  accuracy </a:t>
            </a:r>
            <a:r>
              <a:rPr sz="1100" dirty="0">
                <a:latin typeface="Carlito"/>
                <a:cs typeface="Carlito"/>
              </a:rPr>
              <a:t>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0000" y="1485772"/>
            <a:ext cx="59436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300" y="1567026"/>
            <a:ext cx="6693534" cy="728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rlito"/>
                <a:cs typeface="Carlito"/>
              </a:rPr>
              <a:t>PHASE</a:t>
            </a:r>
            <a:r>
              <a:rPr sz="1700" b="1" spc="-10" dirty="0">
                <a:latin typeface="Carlito"/>
                <a:cs typeface="Carlito"/>
              </a:rPr>
              <a:t> </a:t>
            </a:r>
            <a:r>
              <a:rPr sz="1700" b="1" spc="-5" dirty="0">
                <a:latin typeface="Carlito"/>
                <a:cs typeface="Carlito"/>
              </a:rPr>
              <a:t>1: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400" b="1" spc="-5" dirty="0">
                <a:latin typeface="Carlito"/>
                <a:cs typeface="Carlito"/>
              </a:rPr>
              <a:t>1.</a:t>
            </a:r>
            <a:r>
              <a:rPr sz="1400" b="1" spc="-10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INTRODUCTION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09800"/>
              </a:lnSpc>
              <a:spcBef>
                <a:spcPts val="815"/>
              </a:spcBef>
            </a:pPr>
            <a:r>
              <a:rPr sz="1300" spc="-5" dirty="0">
                <a:latin typeface="Carlito"/>
                <a:cs typeface="Carlito"/>
              </a:rPr>
              <a:t>(a) </a:t>
            </a:r>
            <a:r>
              <a:rPr sz="1300" spc="-10" dirty="0">
                <a:latin typeface="Carlito"/>
                <a:cs typeface="Carlito"/>
              </a:rPr>
              <a:t>Brief introduction </a:t>
            </a:r>
            <a:r>
              <a:rPr sz="1300" spc="-5" dirty="0">
                <a:latin typeface="Carlito"/>
                <a:cs typeface="Carlito"/>
              </a:rPr>
              <a:t>and </a:t>
            </a:r>
            <a:r>
              <a:rPr sz="1300" spc="-10" dirty="0">
                <a:latin typeface="Carlito"/>
                <a:cs typeface="Carlito"/>
              </a:rPr>
              <a:t>background </a:t>
            </a:r>
            <a:r>
              <a:rPr sz="1300" spc="-5" dirty="0">
                <a:latin typeface="Carlito"/>
                <a:cs typeface="Carlito"/>
              </a:rPr>
              <a:t>of </a:t>
            </a:r>
            <a:r>
              <a:rPr sz="1300" spc="-10" dirty="0">
                <a:latin typeface="Carlito"/>
                <a:cs typeface="Carlito"/>
              </a:rPr>
              <a:t>research </a:t>
            </a:r>
            <a:r>
              <a:rPr sz="1300" spc="-15" dirty="0">
                <a:latin typeface="Carlito"/>
                <a:cs typeface="Carlito"/>
              </a:rPr>
              <a:t>problem.The </a:t>
            </a:r>
            <a:r>
              <a:rPr sz="1300" spc="-10" dirty="0">
                <a:latin typeface="Carlito"/>
                <a:cs typeface="Carlito"/>
              </a:rPr>
              <a:t>development </a:t>
            </a:r>
            <a:r>
              <a:rPr sz="1300" spc="-5" dirty="0">
                <a:latin typeface="Carlito"/>
                <a:cs typeface="Carlito"/>
              </a:rPr>
              <a:t>of social media has  </a:t>
            </a:r>
            <a:r>
              <a:rPr sz="1300" spc="-10" dirty="0">
                <a:latin typeface="Carlito"/>
                <a:cs typeface="Carlito"/>
              </a:rPr>
              <a:t>caused </a:t>
            </a:r>
            <a:r>
              <a:rPr sz="1300" dirty="0">
                <a:latin typeface="Carlito"/>
                <a:cs typeface="Carlito"/>
              </a:rPr>
              <a:t>a </a:t>
            </a:r>
            <a:r>
              <a:rPr sz="1300" spc="-5" dirty="0">
                <a:latin typeface="Carlito"/>
                <a:cs typeface="Carlito"/>
              </a:rPr>
              <a:t>boom in </a:t>
            </a:r>
            <a:r>
              <a:rPr sz="1300" spc="-10" dirty="0">
                <a:latin typeface="Carlito"/>
                <a:cs typeface="Carlito"/>
              </a:rPr>
              <a:t>information </a:t>
            </a:r>
            <a:r>
              <a:rPr sz="1300" spc="-5" dirty="0">
                <a:latin typeface="Carlito"/>
                <a:cs typeface="Carlito"/>
              </a:rPr>
              <a:t>sharing, but it also </a:t>
            </a:r>
            <a:r>
              <a:rPr sz="1300" spc="-10" dirty="0">
                <a:latin typeface="Carlito"/>
                <a:cs typeface="Carlito"/>
              </a:rPr>
              <a:t>provides </a:t>
            </a:r>
            <a:r>
              <a:rPr sz="1300" spc="-5" dirty="0">
                <a:latin typeface="Carlito"/>
                <a:cs typeface="Carlito"/>
              </a:rPr>
              <a:t>an ideal </a:t>
            </a:r>
            <a:r>
              <a:rPr sz="1300" spc="-10" dirty="0">
                <a:latin typeface="Carlito"/>
                <a:cs typeface="Carlito"/>
              </a:rPr>
              <a:t>platform </a:t>
            </a:r>
            <a:r>
              <a:rPr sz="1300" spc="-15" dirty="0">
                <a:latin typeface="Carlito"/>
                <a:cs typeface="Carlito"/>
              </a:rPr>
              <a:t>for </a:t>
            </a:r>
            <a:r>
              <a:rPr sz="1300" spc="-5" dirty="0">
                <a:latin typeface="Carlito"/>
                <a:cs typeface="Carlito"/>
              </a:rPr>
              <a:t>publishing and  </a:t>
            </a:r>
            <a:r>
              <a:rPr sz="1300" spc="-10" dirty="0">
                <a:latin typeface="Carlito"/>
                <a:cs typeface="Carlito"/>
              </a:rPr>
              <a:t>spreading rumors. </a:t>
            </a:r>
            <a:r>
              <a:rPr sz="1300" spc="-5" dirty="0">
                <a:latin typeface="Carlito"/>
                <a:cs typeface="Carlito"/>
              </a:rPr>
              <a:t>On social media </a:t>
            </a:r>
            <a:r>
              <a:rPr sz="1300" spc="-10" dirty="0">
                <a:latin typeface="Carlito"/>
                <a:cs typeface="Carlito"/>
              </a:rPr>
              <a:t>platforms, there are </a:t>
            </a:r>
            <a:r>
              <a:rPr sz="1300" dirty="0">
                <a:latin typeface="Carlito"/>
                <a:cs typeface="Carlito"/>
              </a:rPr>
              <a:t>a </a:t>
            </a:r>
            <a:r>
              <a:rPr sz="1300" spc="-5" dirty="0">
                <a:latin typeface="Carlito"/>
                <a:cs typeface="Carlito"/>
              </a:rPr>
              <a:t>lot of </a:t>
            </a:r>
            <a:r>
              <a:rPr sz="1300" spc="-10" dirty="0">
                <a:latin typeface="Carlito"/>
                <a:cs typeface="Carlito"/>
              </a:rPr>
              <a:t>comments, </a:t>
            </a:r>
            <a:r>
              <a:rPr sz="1300" spc="-5" dirty="0">
                <a:latin typeface="Carlito"/>
                <a:cs typeface="Carlito"/>
              </a:rPr>
              <a:t>which </a:t>
            </a:r>
            <a:r>
              <a:rPr sz="1300" spc="-10" dirty="0">
                <a:latin typeface="Carlito"/>
                <a:cs typeface="Carlito"/>
              </a:rPr>
              <a:t>contain </a:t>
            </a:r>
            <a:r>
              <a:rPr sz="1300" spc="-5" dirty="0">
                <a:latin typeface="Carlito"/>
                <a:cs typeface="Carlito"/>
              </a:rPr>
              <a:t>the </a:t>
            </a:r>
            <a:r>
              <a:rPr sz="1300" spc="-10" dirty="0">
                <a:latin typeface="Carlito"/>
                <a:cs typeface="Carlito"/>
              </a:rPr>
              <a:t>user’s  most direct views </a:t>
            </a:r>
            <a:r>
              <a:rPr sz="1300" spc="-5" dirty="0">
                <a:latin typeface="Carlito"/>
                <a:cs typeface="Carlito"/>
              </a:rPr>
              <a:t>and </a:t>
            </a:r>
            <a:r>
              <a:rPr sz="1300" spc="-10" dirty="0">
                <a:latin typeface="Carlito"/>
                <a:cs typeface="Carlito"/>
              </a:rPr>
              <a:t>reactions to </a:t>
            </a:r>
            <a:r>
              <a:rPr sz="1300" spc="-5" dirty="0">
                <a:latin typeface="Carlito"/>
                <a:cs typeface="Carlito"/>
              </a:rPr>
              <a:t>the </a:t>
            </a:r>
            <a:r>
              <a:rPr sz="1300" spc="-10" dirty="0">
                <a:latin typeface="Carlito"/>
                <a:cs typeface="Carlito"/>
              </a:rPr>
              <a:t>post. </a:t>
            </a:r>
            <a:r>
              <a:rPr sz="1300" spc="-5" dirty="0">
                <a:latin typeface="Carlito"/>
                <a:cs typeface="Carlito"/>
              </a:rPr>
              <a:t>They </a:t>
            </a:r>
            <a:r>
              <a:rPr sz="1300" spc="-10" dirty="0">
                <a:latin typeface="Carlito"/>
                <a:cs typeface="Carlito"/>
              </a:rPr>
              <a:t>can </a:t>
            </a:r>
            <a:r>
              <a:rPr sz="1300" spc="-5" dirty="0">
                <a:latin typeface="Carlito"/>
                <a:cs typeface="Carlito"/>
              </a:rPr>
              <a:t>be </a:t>
            </a:r>
            <a:r>
              <a:rPr sz="1300" spc="-10" dirty="0">
                <a:latin typeface="Carlito"/>
                <a:cs typeface="Carlito"/>
              </a:rPr>
              <a:t>utilized </a:t>
            </a:r>
            <a:r>
              <a:rPr sz="1300" spc="-5" dirty="0">
                <a:latin typeface="Carlito"/>
                <a:cs typeface="Carlito"/>
              </a:rPr>
              <a:t>as clues </a:t>
            </a:r>
            <a:r>
              <a:rPr sz="1300" spc="-10" dirty="0">
                <a:latin typeface="Carlito"/>
                <a:cs typeface="Carlito"/>
              </a:rPr>
              <a:t>to detect rumors.  </a:t>
            </a:r>
            <a:r>
              <a:rPr sz="1300" spc="-20" dirty="0">
                <a:latin typeface="Carlito"/>
                <a:cs typeface="Carlito"/>
              </a:rPr>
              <a:t>Recently, </a:t>
            </a:r>
            <a:r>
              <a:rPr sz="1300" spc="-5" dirty="0">
                <a:latin typeface="Carlito"/>
                <a:cs typeface="Carlito"/>
              </a:rPr>
              <a:t>some methods </a:t>
            </a:r>
            <a:r>
              <a:rPr sz="1300" spc="-10" dirty="0">
                <a:latin typeface="Carlito"/>
                <a:cs typeface="Carlito"/>
              </a:rPr>
              <a:t>are proposed to detect rumors through posts </a:t>
            </a:r>
            <a:r>
              <a:rPr sz="1300" spc="-5" dirty="0">
                <a:latin typeface="Carlito"/>
                <a:cs typeface="Carlito"/>
              </a:rPr>
              <a:t>and </a:t>
            </a:r>
            <a:r>
              <a:rPr sz="1300" spc="-10" dirty="0">
                <a:latin typeface="Carlito"/>
                <a:cs typeface="Carlito"/>
              </a:rPr>
              <a:t>comments </a:t>
            </a:r>
            <a:r>
              <a:rPr sz="1300" spc="-5" dirty="0">
                <a:latin typeface="Carlito"/>
                <a:cs typeface="Carlito"/>
              </a:rPr>
              <a:t>which usually  </a:t>
            </a:r>
            <a:r>
              <a:rPr sz="1300" spc="-10" dirty="0">
                <a:latin typeface="Carlito"/>
                <a:cs typeface="Carlito"/>
              </a:rPr>
              <a:t>focus </a:t>
            </a:r>
            <a:r>
              <a:rPr sz="1300" spc="-5" dirty="0">
                <a:latin typeface="Carlito"/>
                <a:cs typeface="Carlito"/>
              </a:rPr>
              <a:t>on the </a:t>
            </a:r>
            <a:r>
              <a:rPr sz="1300" spc="-10" dirty="0">
                <a:latin typeface="Carlito"/>
                <a:cs typeface="Carlito"/>
              </a:rPr>
              <a:t>content information. </a:t>
            </a:r>
            <a:r>
              <a:rPr sz="1300" spc="-5" dirty="0">
                <a:latin typeface="Carlito"/>
                <a:cs typeface="Carlito"/>
              </a:rPr>
              <a:t>With the </a:t>
            </a:r>
            <a:r>
              <a:rPr sz="1300" spc="-10" dirty="0">
                <a:latin typeface="Carlito"/>
                <a:cs typeface="Carlito"/>
              </a:rPr>
              <a:t>rapid development </a:t>
            </a:r>
            <a:r>
              <a:rPr sz="1300" spc="-5" dirty="0">
                <a:latin typeface="Carlito"/>
                <a:cs typeface="Carlito"/>
              </a:rPr>
              <a:t>of the </a:t>
            </a:r>
            <a:r>
              <a:rPr sz="1300" spc="-10" dirty="0">
                <a:latin typeface="Carlito"/>
                <a:cs typeface="Carlito"/>
              </a:rPr>
              <a:t>Internet, </a:t>
            </a:r>
            <a:r>
              <a:rPr sz="1300" spc="-5" dirty="0">
                <a:latin typeface="Carlito"/>
                <a:cs typeface="Carlito"/>
              </a:rPr>
              <a:t>social media has  </a:t>
            </a:r>
            <a:r>
              <a:rPr sz="1300" spc="-10" dirty="0">
                <a:latin typeface="Carlito"/>
                <a:cs typeface="Carlito"/>
              </a:rPr>
              <a:t>become </a:t>
            </a:r>
            <a:r>
              <a:rPr sz="1300" spc="-5" dirty="0">
                <a:latin typeface="Carlito"/>
                <a:cs typeface="Carlito"/>
              </a:rPr>
              <a:t>the main </a:t>
            </a:r>
            <a:r>
              <a:rPr sz="1300" spc="-10" dirty="0">
                <a:latin typeface="Carlito"/>
                <a:cs typeface="Carlito"/>
              </a:rPr>
              <a:t>platform </a:t>
            </a:r>
            <a:r>
              <a:rPr sz="1300" spc="-15" dirty="0">
                <a:latin typeface="Carlito"/>
                <a:cs typeface="Carlito"/>
              </a:rPr>
              <a:t>for </a:t>
            </a:r>
            <a:r>
              <a:rPr sz="1300" spc="-10" dirty="0">
                <a:latin typeface="Carlito"/>
                <a:cs typeface="Carlito"/>
              </a:rPr>
              <a:t>users to obtain information </a:t>
            </a:r>
            <a:r>
              <a:rPr sz="1300" spc="-5" dirty="0">
                <a:latin typeface="Carlito"/>
                <a:cs typeface="Carlito"/>
              </a:rPr>
              <a:t>and </a:t>
            </a:r>
            <a:r>
              <a:rPr sz="1300" spc="-15" dirty="0">
                <a:latin typeface="Carlito"/>
                <a:cs typeface="Carlito"/>
              </a:rPr>
              <a:t>exchange </a:t>
            </a:r>
            <a:r>
              <a:rPr sz="1300" spc="-5" dirty="0">
                <a:latin typeface="Carlito"/>
                <a:cs typeface="Carlito"/>
              </a:rPr>
              <a:t>opinions. Due </a:t>
            </a:r>
            <a:r>
              <a:rPr sz="1300" spc="-10" dirty="0">
                <a:latin typeface="Carlito"/>
                <a:cs typeface="Carlito"/>
              </a:rPr>
              <a:t>to </a:t>
            </a:r>
            <a:r>
              <a:rPr sz="1300" dirty="0">
                <a:latin typeface="Carlito"/>
                <a:cs typeface="Carlito"/>
              </a:rPr>
              <a:t>a </a:t>
            </a:r>
            <a:r>
              <a:rPr sz="1300" spc="-10" dirty="0">
                <a:latin typeface="Carlito"/>
                <a:cs typeface="Carlito"/>
              </a:rPr>
              <a:t>large  </a:t>
            </a:r>
            <a:r>
              <a:rPr sz="1300" spc="-5" dirty="0">
                <a:latin typeface="Carlito"/>
                <a:cs typeface="Carlito"/>
              </a:rPr>
              <a:t>number of </a:t>
            </a:r>
            <a:r>
              <a:rPr sz="1300" spc="-10" dirty="0">
                <a:latin typeface="Carlito"/>
                <a:cs typeface="Carlito"/>
              </a:rPr>
              <a:t>users </a:t>
            </a:r>
            <a:r>
              <a:rPr sz="1300" spc="-5" dirty="0">
                <a:latin typeface="Carlito"/>
                <a:cs typeface="Carlito"/>
              </a:rPr>
              <a:t>and </a:t>
            </a:r>
            <a:r>
              <a:rPr sz="1300" spc="-10" dirty="0">
                <a:latin typeface="Carlito"/>
                <a:cs typeface="Carlito"/>
              </a:rPr>
              <a:t>easy </a:t>
            </a:r>
            <a:r>
              <a:rPr sz="1300" spc="-5" dirty="0">
                <a:latin typeface="Carlito"/>
                <a:cs typeface="Carlito"/>
              </a:rPr>
              <a:t>access </a:t>
            </a:r>
            <a:r>
              <a:rPr sz="1300" spc="-10" dirty="0">
                <a:latin typeface="Carlito"/>
                <a:cs typeface="Carlito"/>
              </a:rPr>
              <a:t>to </a:t>
            </a:r>
            <a:r>
              <a:rPr sz="1300" spc="-5" dirty="0">
                <a:latin typeface="Carlito"/>
                <a:cs typeface="Carlito"/>
              </a:rPr>
              <a:t>social media, </a:t>
            </a:r>
            <a:r>
              <a:rPr sz="1300" spc="-10" dirty="0">
                <a:latin typeface="Carlito"/>
                <a:cs typeface="Carlito"/>
              </a:rPr>
              <a:t>rumors can spread </a:t>
            </a:r>
            <a:r>
              <a:rPr sz="1300" spc="-5" dirty="0">
                <a:latin typeface="Carlito"/>
                <a:cs typeface="Carlito"/>
              </a:rPr>
              <a:t>widely and quickly on social  media, bringing </a:t>
            </a:r>
            <a:r>
              <a:rPr sz="1300" spc="-10" dirty="0">
                <a:latin typeface="Carlito"/>
                <a:cs typeface="Carlito"/>
              </a:rPr>
              <a:t>huge </a:t>
            </a:r>
            <a:r>
              <a:rPr sz="1300" spc="-5" dirty="0">
                <a:latin typeface="Carlito"/>
                <a:cs typeface="Carlito"/>
              </a:rPr>
              <a:t>harm </a:t>
            </a:r>
            <a:r>
              <a:rPr sz="1300" spc="-10" dirty="0">
                <a:latin typeface="Carlito"/>
                <a:cs typeface="Carlito"/>
              </a:rPr>
              <a:t>to </a:t>
            </a:r>
            <a:r>
              <a:rPr sz="1300" spc="-5" dirty="0">
                <a:latin typeface="Carlito"/>
                <a:cs typeface="Carlito"/>
              </a:rPr>
              <a:t>society and </a:t>
            </a:r>
            <a:r>
              <a:rPr sz="1300" spc="-10" dirty="0">
                <a:latin typeface="Carlito"/>
                <a:cs typeface="Carlito"/>
              </a:rPr>
              <a:t>causing </a:t>
            </a:r>
            <a:r>
              <a:rPr sz="1300" dirty="0">
                <a:latin typeface="Carlito"/>
                <a:cs typeface="Carlito"/>
              </a:rPr>
              <a:t>a </a:t>
            </a:r>
            <a:r>
              <a:rPr sz="1300" spc="-10" dirty="0">
                <a:latin typeface="Carlito"/>
                <a:cs typeface="Carlito"/>
              </a:rPr>
              <a:t>great threat to </a:t>
            </a:r>
            <a:r>
              <a:rPr sz="1300" spc="-5" dirty="0">
                <a:latin typeface="Carlito"/>
                <a:cs typeface="Carlito"/>
              </a:rPr>
              <a:t>social </a:t>
            </a:r>
            <a:r>
              <a:rPr sz="1300" spc="-20" dirty="0">
                <a:latin typeface="Carlito"/>
                <a:cs typeface="Carlito"/>
              </a:rPr>
              <a:t>stability. </a:t>
            </a:r>
            <a:r>
              <a:rPr sz="1300" spc="-5" dirty="0">
                <a:latin typeface="Carlito"/>
                <a:cs typeface="Carlito"/>
              </a:rPr>
              <a:t>During the  </a:t>
            </a:r>
            <a:r>
              <a:rPr sz="1300" spc="-10" dirty="0">
                <a:latin typeface="Carlito"/>
                <a:cs typeface="Carlito"/>
              </a:rPr>
              <a:t>outbreak </a:t>
            </a:r>
            <a:r>
              <a:rPr sz="1300" spc="-5" dirty="0">
                <a:latin typeface="Carlito"/>
                <a:cs typeface="Carlito"/>
              </a:rPr>
              <a:t>of </a:t>
            </a:r>
            <a:r>
              <a:rPr sz="1300" spc="-10" dirty="0">
                <a:latin typeface="Carlito"/>
                <a:cs typeface="Carlito"/>
              </a:rPr>
              <a:t>COVID-19 </a:t>
            </a:r>
            <a:r>
              <a:rPr sz="1300" spc="-5" dirty="0">
                <a:latin typeface="Carlito"/>
                <a:cs typeface="Carlito"/>
              </a:rPr>
              <a:t>in 2020, some people made up </a:t>
            </a:r>
            <a:r>
              <a:rPr sz="1300" dirty="0">
                <a:latin typeface="Carlito"/>
                <a:cs typeface="Carlito"/>
              </a:rPr>
              <a:t>a </a:t>
            </a:r>
            <a:r>
              <a:rPr sz="1300" spc="-5" dirty="0">
                <a:latin typeface="Carlito"/>
                <a:cs typeface="Carlito"/>
              </a:rPr>
              <a:t>lot of </a:t>
            </a:r>
            <a:r>
              <a:rPr sz="1300" spc="-10" dirty="0">
                <a:latin typeface="Carlito"/>
                <a:cs typeface="Carlito"/>
              </a:rPr>
              <a:t>rumors </a:t>
            </a:r>
            <a:r>
              <a:rPr sz="1300" spc="-5" dirty="0">
                <a:latin typeface="Carlito"/>
                <a:cs typeface="Carlito"/>
              </a:rPr>
              <a:t>about the </a:t>
            </a:r>
            <a:r>
              <a:rPr sz="1300" spc="-10" dirty="0">
                <a:latin typeface="Carlito"/>
                <a:cs typeface="Carlito"/>
              </a:rPr>
              <a:t>spread </a:t>
            </a:r>
            <a:r>
              <a:rPr sz="1300" spc="-5" dirty="0">
                <a:latin typeface="Carlito"/>
                <a:cs typeface="Carlito"/>
              </a:rPr>
              <a:t>of the  epidemic on the social </a:t>
            </a:r>
            <a:r>
              <a:rPr sz="1300" spc="-10" dirty="0">
                <a:latin typeface="Carlito"/>
                <a:cs typeface="Carlito"/>
              </a:rPr>
              <a:t>platform, coupled </a:t>
            </a:r>
            <a:r>
              <a:rPr sz="1300" spc="-5" dirty="0">
                <a:latin typeface="Carlito"/>
                <a:cs typeface="Carlito"/>
              </a:rPr>
              <a:t>with the </a:t>
            </a:r>
            <a:r>
              <a:rPr sz="1300" spc="-10" dirty="0">
                <a:latin typeface="Carlito"/>
                <a:cs typeface="Carlito"/>
              </a:rPr>
              <a:t>incitement </a:t>
            </a:r>
            <a:r>
              <a:rPr sz="1300" spc="-5" dirty="0">
                <a:latin typeface="Carlito"/>
                <a:cs typeface="Carlito"/>
              </a:rPr>
              <a:t>of some </a:t>
            </a:r>
            <a:r>
              <a:rPr sz="1300" spc="-10" dirty="0">
                <a:latin typeface="Carlito"/>
                <a:cs typeface="Carlito"/>
              </a:rPr>
              <a:t>comments, causing great  </a:t>
            </a:r>
            <a:r>
              <a:rPr sz="1300" spc="-5" dirty="0">
                <a:latin typeface="Carlito"/>
                <a:cs typeface="Carlito"/>
              </a:rPr>
              <a:t>social panic. The </a:t>
            </a:r>
            <a:r>
              <a:rPr sz="1300" spc="-10" dirty="0">
                <a:latin typeface="Carlito"/>
                <a:cs typeface="Carlito"/>
              </a:rPr>
              <a:t>widespread dissemination </a:t>
            </a:r>
            <a:r>
              <a:rPr sz="1300" spc="-5" dirty="0">
                <a:latin typeface="Carlito"/>
                <a:cs typeface="Carlito"/>
              </a:rPr>
              <a:t>of </a:t>
            </a:r>
            <a:r>
              <a:rPr sz="1300" spc="-10" dirty="0">
                <a:latin typeface="Carlito"/>
                <a:cs typeface="Carlito"/>
              </a:rPr>
              <a:t>rumors </a:t>
            </a:r>
            <a:r>
              <a:rPr sz="1300" spc="-5" dirty="0">
                <a:latin typeface="Carlito"/>
                <a:cs typeface="Carlito"/>
              </a:rPr>
              <a:t>has </a:t>
            </a:r>
            <a:r>
              <a:rPr sz="1300" spc="-15" dirty="0">
                <a:latin typeface="Carlito"/>
                <a:cs typeface="Carlito"/>
              </a:rPr>
              <a:t>affected </a:t>
            </a:r>
            <a:r>
              <a:rPr sz="1300" spc="-5" dirty="0">
                <a:latin typeface="Carlito"/>
                <a:cs typeface="Carlito"/>
              </a:rPr>
              <a:t>our normal </a:t>
            </a:r>
            <a:r>
              <a:rPr sz="1300" spc="-10" dirty="0">
                <a:latin typeface="Carlito"/>
                <a:cs typeface="Carlito"/>
              </a:rPr>
              <a:t>lives </a:t>
            </a:r>
            <a:r>
              <a:rPr sz="1300" spc="-5" dirty="0">
                <a:latin typeface="Carlito"/>
                <a:cs typeface="Carlito"/>
              </a:rPr>
              <a:t>in all aspects.  Thus, rumor </a:t>
            </a:r>
            <a:r>
              <a:rPr sz="1300" spc="-10" dirty="0">
                <a:latin typeface="Carlito"/>
                <a:cs typeface="Carlito"/>
              </a:rPr>
              <a:t>detection </a:t>
            </a:r>
            <a:r>
              <a:rPr sz="1300" spc="-5" dirty="0">
                <a:latin typeface="Carlito"/>
                <a:cs typeface="Carlito"/>
              </a:rPr>
              <a:t>on social media is </a:t>
            </a:r>
            <a:r>
              <a:rPr sz="1300" spc="-10" dirty="0">
                <a:latin typeface="Carlito"/>
                <a:cs typeface="Carlito"/>
              </a:rPr>
              <a:t>imminent. </a:t>
            </a:r>
            <a:r>
              <a:rPr sz="1300" spc="-60" dirty="0">
                <a:latin typeface="Carlito"/>
                <a:cs typeface="Carlito"/>
              </a:rPr>
              <a:t>To </a:t>
            </a:r>
            <a:r>
              <a:rPr sz="1300" spc="-5" dirty="0">
                <a:latin typeface="Carlito"/>
                <a:cs typeface="Carlito"/>
              </a:rPr>
              <a:t>debunk </a:t>
            </a:r>
            <a:r>
              <a:rPr sz="1300" spc="-10" dirty="0">
                <a:latin typeface="Carlito"/>
                <a:cs typeface="Carlito"/>
              </a:rPr>
              <a:t>rumors </a:t>
            </a:r>
            <a:r>
              <a:rPr sz="1300" spc="-5" dirty="0">
                <a:latin typeface="Carlito"/>
                <a:cs typeface="Carlito"/>
              </a:rPr>
              <a:t>and </a:t>
            </a:r>
            <a:r>
              <a:rPr sz="1300" spc="-10" dirty="0">
                <a:latin typeface="Carlito"/>
                <a:cs typeface="Carlito"/>
              </a:rPr>
              <a:t>minimize </a:t>
            </a:r>
            <a:r>
              <a:rPr sz="1300" spc="-5" dirty="0">
                <a:latin typeface="Carlito"/>
                <a:cs typeface="Carlito"/>
              </a:rPr>
              <a:t>their harmful  </a:t>
            </a:r>
            <a:r>
              <a:rPr sz="1300" spc="-15" dirty="0">
                <a:latin typeface="Carlito"/>
                <a:cs typeface="Carlito"/>
              </a:rPr>
              <a:t>effects, </a:t>
            </a:r>
            <a:r>
              <a:rPr sz="1300" spc="-10" dirty="0">
                <a:latin typeface="Carlito"/>
                <a:cs typeface="Carlito"/>
              </a:rPr>
              <a:t>many </a:t>
            </a:r>
            <a:r>
              <a:rPr sz="1300" spc="-15" dirty="0">
                <a:latin typeface="Carlito"/>
                <a:cs typeface="Carlito"/>
              </a:rPr>
              <a:t>efforts have </a:t>
            </a:r>
            <a:r>
              <a:rPr sz="1300" spc="-5" dirty="0">
                <a:latin typeface="Carlito"/>
                <a:cs typeface="Carlito"/>
              </a:rPr>
              <a:t>been made. </a:t>
            </a:r>
            <a:r>
              <a:rPr sz="1300" spc="-10" dirty="0">
                <a:latin typeface="Carlito"/>
                <a:cs typeface="Carlito"/>
              </a:rPr>
              <a:t>Existing research can </a:t>
            </a:r>
            <a:r>
              <a:rPr sz="1300" spc="-5" dirty="0">
                <a:latin typeface="Carlito"/>
                <a:cs typeface="Carlito"/>
              </a:rPr>
              <a:t>be divided </a:t>
            </a:r>
            <a:r>
              <a:rPr sz="1300" spc="-10" dirty="0">
                <a:latin typeface="Carlito"/>
                <a:cs typeface="Carlito"/>
              </a:rPr>
              <a:t>into three categories:  </a:t>
            </a:r>
            <a:r>
              <a:rPr sz="1300" spc="-15" dirty="0">
                <a:latin typeface="Carlito"/>
                <a:cs typeface="Carlito"/>
              </a:rPr>
              <a:t>content-based </a:t>
            </a:r>
            <a:r>
              <a:rPr sz="1300" spc="-5" dirty="0">
                <a:latin typeface="Carlito"/>
                <a:cs typeface="Carlito"/>
              </a:rPr>
              <a:t>methods, </a:t>
            </a:r>
            <a:r>
              <a:rPr sz="1300" spc="-10" dirty="0">
                <a:latin typeface="Carlito"/>
                <a:cs typeface="Carlito"/>
              </a:rPr>
              <a:t>user-based </a:t>
            </a:r>
            <a:r>
              <a:rPr sz="1300" spc="-5" dirty="0">
                <a:latin typeface="Carlito"/>
                <a:cs typeface="Carlito"/>
              </a:rPr>
              <a:t>methods, and </a:t>
            </a:r>
            <a:r>
              <a:rPr sz="1300" spc="-10" dirty="0">
                <a:latin typeface="Carlito"/>
                <a:cs typeface="Carlito"/>
              </a:rPr>
              <a:t>propagation-based</a:t>
            </a:r>
            <a:r>
              <a:rPr sz="1300" spc="1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methods.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arlito"/>
                <a:cs typeface="Carlito"/>
              </a:rPr>
              <a:t>1.2 </a:t>
            </a:r>
            <a:r>
              <a:rPr sz="1400" b="1" spc="-10" dirty="0">
                <a:latin typeface="Carlito"/>
                <a:cs typeface="Carlito"/>
              </a:rPr>
              <a:t>RESEARCH PROBLEM</a:t>
            </a:r>
            <a:endParaRPr sz="1400">
              <a:latin typeface="Carlito"/>
              <a:cs typeface="Carlito"/>
            </a:endParaRPr>
          </a:p>
          <a:p>
            <a:pPr marL="12700" marR="358140" indent="1043940">
              <a:lnSpc>
                <a:spcPct val="109800"/>
              </a:lnSpc>
              <a:spcBef>
                <a:spcPts val="800"/>
              </a:spcBef>
            </a:pPr>
            <a:r>
              <a:rPr sz="1400" spc="-30" dirty="0">
                <a:latin typeface="Carlito"/>
                <a:cs typeface="Carlito"/>
              </a:rPr>
              <a:t>We </a:t>
            </a:r>
            <a:r>
              <a:rPr sz="1400" spc="-10" dirty="0">
                <a:latin typeface="Carlito"/>
                <a:cs typeface="Carlito"/>
              </a:rPr>
              <a:t>propose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novel </a:t>
            </a:r>
            <a:r>
              <a:rPr sz="1400" spc="-5" dirty="0">
                <a:latin typeface="Carlito"/>
                <a:cs typeface="Carlito"/>
              </a:rPr>
              <a:t>model, </a:t>
            </a:r>
            <a:r>
              <a:rPr sz="1400" spc="-10" dirty="0">
                <a:latin typeface="Carlito"/>
                <a:cs typeface="Carlito"/>
              </a:rPr>
              <a:t>PostCom2DR, </a:t>
            </a:r>
            <a:r>
              <a:rPr sz="1400" spc="-15" dirty="0">
                <a:latin typeface="Carlito"/>
                <a:cs typeface="Carlito"/>
              </a:rPr>
              <a:t>for </a:t>
            </a:r>
            <a:r>
              <a:rPr sz="1400" spc="-5" dirty="0">
                <a:latin typeface="Carlito"/>
                <a:cs typeface="Carlito"/>
              </a:rPr>
              <a:t>rumor </a:t>
            </a:r>
            <a:r>
              <a:rPr sz="1400" spc="-10" dirty="0">
                <a:latin typeface="Carlito"/>
                <a:cs typeface="Carlito"/>
              </a:rPr>
              <a:t>detection. </a:t>
            </a:r>
            <a:r>
              <a:rPr sz="1400" spc="-5" dirty="0">
                <a:latin typeface="Carlito"/>
                <a:cs typeface="Carlito"/>
              </a:rPr>
              <a:t>In  </a:t>
            </a:r>
            <a:r>
              <a:rPr sz="1400" spc="-10" dirty="0">
                <a:latin typeface="Carlito"/>
                <a:cs typeface="Carlito"/>
              </a:rPr>
              <a:t>PostCom2DR,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reply graph between posts </a:t>
            </a:r>
            <a:r>
              <a:rPr sz="1400" spc="-5" dirty="0">
                <a:latin typeface="Carlito"/>
                <a:cs typeface="Carlito"/>
              </a:rPr>
              <a:t>and </a:t>
            </a:r>
            <a:r>
              <a:rPr sz="1400" spc="-10" dirty="0">
                <a:latin typeface="Carlito"/>
                <a:cs typeface="Carlito"/>
              </a:rPr>
              <a:t>comments </a:t>
            </a:r>
            <a:r>
              <a:rPr sz="1400" spc="-5" dirty="0">
                <a:latin typeface="Carlito"/>
                <a:cs typeface="Carlito"/>
              </a:rPr>
              <a:t>is </a:t>
            </a:r>
            <a:r>
              <a:rPr sz="1400" spc="-15" dirty="0">
                <a:latin typeface="Carlito"/>
                <a:cs typeface="Carlito"/>
              </a:rPr>
              <a:t>first </a:t>
            </a:r>
            <a:r>
              <a:rPr sz="1400" spc="-10" dirty="0">
                <a:latin typeface="Carlito"/>
                <a:cs typeface="Carlito"/>
              </a:rPr>
              <a:t>created. </a:t>
            </a:r>
            <a:r>
              <a:rPr sz="1400" spc="-5" dirty="0">
                <a:latin typeface="Carlito"/>
                <a:cs typeface="Carlito"/>
              </a:rPr>
              <a:t>Then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bilevel  </a:t>
            </a:r>
            <a:r>
              <a:rPr sz="1400" spc="-5" dirty="0">
                <a:latin typeface="Carlito"/>
                <a:cs typeface="Carlito"/>
              </a:rPr>
              <a:t>GCN and </a:t>
            </a:r>
            <a:r>
              <a:rPr sz="1400" spc="-15" dirty="0">
                <a:latin typeface="Carlito"/>
                <a:cs typeface="Carlito"/>
              </a:rPr>
              <a:t>self-attention </a:t>
            </a:r>
            <a:r>
              <a:rPr sz="1400" spc="-5" dirty="0">
                <a:latin typeface="Carlito"/>
                <a:cs typeface="Carlito"/>
              </a:rPr>
              <a:t>mechanism </a:t>
            </a:r>
            <a:r>
              <a:rPr sz="1400" spc="-10" dirty="0">
                <a:latin typeface="Carlito"/>
                <a:cs typeface="Carlito"/>
              </a:rPr>
              <a:t>are </a:t>
            </a:r>
            <a:r>
              <a:rPr sz="1400" spc="-5" dirty="0">
                <a:latin typeface="Carlito"/>
                <a:cs typeface="Carlito"/>
              </a:rPr>
              <a:t>built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learn the </a:t>
            </a:r>
            <a:r>
              <a:rPr sz="1400" spc="-10" dirty="0">
                <a:latin typeface="Carlito"/>
                <a:cs typeface="Carlito"/>
              </a:rPr>
              <a:t>representation </a:t>
            </a:r>
            <a:r>
              <a:rPr sz="1400" spc="-5" dirty="0">
                <a:latin typeface="Carlito"/>
                <a:cs typeface="Carlito"/>
              </a:rPr>
              <a:t>of</a:t>
            </a:r>
            <a:r>
              <a:rPr sz="1400" spc="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comments.</a:t>
            </a:r>
            <a:endParaRPr sz="1400">
              <a:latin typeface="Carlito"/>
              <a:cs typeface="Carlito"/>
            </a:endParaRPr>
          </a:p>
          <a:p>
            <a:pPr marL="12700" marR="5715">
              <a:lnSpc>
                <a:spcPct val="109800"/>
              </a:lnSpc>
            </a:pPr>
            <a:r>
              <a:rPr sz="1400" spc="-20" dirty="0">
                <a:latin typeface="Carlito"/>
                <a:cs typeface="Carlito"/>
              </a:rPr>
              <a:t>Secondly,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5" dirty="0">
                <a:latin typeface="Carlito"/>
                <a:cs typeface="Carlito"/>
              </a:rPr>
              <a:t>post-comment </a:t>
            </a:r>
            <a:r>
              <a:rPr sz="1400" spc="-10" dirty="0">
                <a:latin typeface="Carlito"/>
                <a:cs typeface="Carlito"/>
              </a:rPr>
              <a:t>co-attention </a:t>
            </a:r>
            <a:r>
              <a:rPr sz="1400" spc="-5" dirty="0">
                <a:latin typeface="Carlito"/>
                <a:cs typeface="Carlito"/>
              </a:rPr>
              <a:t>mechanism is </a:t>
            </a:r>
            <a:r>
              <a:rPr sz="1400" spc="-10" dirty="0">
                <a:latin typeface="Carlito"/>
                <a:cs typeface="Carlito"/>
              </a:rPr>
              <a:t>introduced to selectively </a:t>
            </a:r>
            <a:r>
              <a:rPr sz="1400" spc="-5" dirty="0">
                <a:latin typeface="Carlito"/>
                <a:cs typeface="Carlito"/>
              </a:rPr>
              <a:t>fuse  </a:t>
            </a:r>
            <a:r>
              <a:rPr sz="1400" spc="-10" dirty="0">
                <a:latin typeface="Carlito"/>
                <a:cs typeface="Carlito"/>
              </a:rPr>
              <a:t>information, </a:t>
            </a:r>
            <a:r>
              <a:rPr sz="1400" spc="-5" dirty="0">
                <a:latin typeface="Carlito"/>
                <a:cs typeface="Carlito"/>
              </a:rPr>
              <a:t>and this helps the model </a:t>
            </a:r>
            <a:r>
              <a:rPr sz="1400" spc="-10" dirty="0">
                <a:latin typeface="Carlito"/>
                <a:cs typeface="Carlito"/>
              </a:rPr>
              <a:t>focus </a:t>
            </a:r>
            <a:r>
              <a:rPr sz="1400" spc="-5" dirty="0">
                <a:latin typeface="Carlito"/>
                <a:cs typeface="Carlito"/>
              </a:rPr>
              <a:t>on </a:t>
            </a:r>
            <a:r>
              <a:rPr sz="1400" spc="-10" dirty="0">
                <a:latin typeface="Carlito"/>
                <a:cs typeface="Carlito"/>
              </a:rPr>
              <a:t>more </a:t>
            </a:r>
            <a:r>
              <a:rPr sz="1400" spc="-15" dirty="0">
                <a:latin typeface="Carlito"/>
                <a:cs typeface="Carlito"/>
              </a:rPr>
              <a:t>relevant </a:t>
            </a:r>
            <a:r>
              <a:rPr sz="1400" spc="-10" dirty="0">
                <a:latin typeface="Carlito"/>
                <a:cs typeface="Carlito"/>
              </a:rPr>
              <a:t>information. Through </a:t>
            </a:r>
            <a:r>
              <a:rPr sz="1400" spc="-5" dirty="0">
                <a:latin typeface="Carlito"/>
                <a:cs typeface="Carlito"/>
              </a:rPr>
              <a:t>the  </a:t>
            </a:r>
            <a:r>
              <a:rPr sz="1400" spc="-10" dirty="0">
                <a:latin typeface="Carlito"/>
                <a:cs typeface="Carlito"/>
              </a:rPr>
              <a:t>above </a:t>
            </a:r>
            <a:r>
              <a:rPr sz="1400" spc="-5" dirty="0">
                <a:latin typeface="Carlito"/>
                <a:cs typeface="Carlito"/>
              </a:rPr>
              <a:t>modules, </a:t>
            </a:r>
            <a:r>
              <a:rPr sz="1400" spc="-10" dirty="0">
                <a:latin typeface="Carlito"/>
                <a:cs typeface="Carlito"/>
              </a:rPr>
              <a:t>we can get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global </a:t>
            </a:r>
            <a:r>
              <a:rPr sz="1400" spc="-10" dirty="0">
                <a:latin typeface="Carlito"/>
                <a:cs typeface="Carlito"/>
              </a:rPr>
              <a:t>representation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posts </a:t>
            </a:r>
            <a:r>
              <a:rPr sz="1400" spc="-5" dirty="0">
                <a:latin typeface="Carlito"/>
                <a:cs typeface="Carlito"/>
              </a:rPr>
              <a:t>and </a:t>
            </a:r>
            <a:r>
              <a:rPr sz="1400" spc="-10" dirty="0">
                <a:latin typeface="Carlito"/>
                <a:cs typeface="Carlito"/>
              </a:rPr>
              <a:t>comments. </a:t>
            </a:r>
            <a:r>
              <a:rPr sz="1400" spc="-5" dirty="0">
                <a:latin typeface="Carlito"/>
                <a:cs typeface="Carlito"/>
              </a:rPr>
              <a:t>In addition,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1D  CNN is built </a:t>
            </a:r>
            <a:r>
              <a:rPr sz="1400" spc="-10" dirty="0">
                <a:latin typeface="Carlito"/>
                <a:cs typeface="Carlito"/>
              </a:rPr>
              <a:t>to capture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local topic </a:t>
            </a:r>
            <a:r>
              <a:rPr sz="1400" spc="-5" dirty="0">
                <a:latin typeface="Carlito"/>
                <a:cs typeface="Carlito"/>
              </a:rPr>
              <a:t>drift on time series inside the </a:t>
            </a:r>
            <a:r>
              <a:rPr sz="1400" spc="-10" dirty="0">
                <a:latin typeface="Carlito"/>
                <a:cs typeface="Carlito"/>
              </a:rPr>
              <a:t>comments. </a:t>
            </a:r>
            <a:r>
              <a:rPr sz="1400" spc="-20" dirty="0">
                <a:latin typeface="Carlito"/>
                <a:cs typeface="Carlito"/>
              </a:rPr>
              <a:t>Finally, </a:t>
            </a:r>
            <a:r>
              <a:rPr sz="1400" spc="-10" dirty="0">
                <a:latin typeface="Carlito"/>
                <a:cs typeface="Carlito"/>
              </a:rPr>
              <a:t>we  </a:t>
            </a:r>
            <a:r>
              <a:rPr sz="1400" spc="-15" dirty="0">
                <a:latin typeface="Carlito"/>
                <a:cs typeface="Carlito"/>
              </a:rPr>
              <a:t>concatenate </a:t>
            </a:r>
            <a:r>
              <a:rPr sz="1400" spc="-5" dirty="0">
                <a:latin typeface="Carlito"/>
                <a:cs typeface="Carlito"/>
              </a:rPr>
              <a:t>the global </a:t>
            </a:r>
            <a:r>
              <a:rPr sz="1400" spc="-10" dirty="0">
                <a:latin typeface="Carlito"/>
                <a:cs typeface="Carlito"/>
              </a:rPr>
              <a:t>representation </a:t>
            </a:r>
            <a:r>
              <a:rPr sz="1400" spc="-5" dirty="0">
                <a:latin typeface="Carlito"/>
                <a:cs typeface="Carlito"/>
              </a:rPr>
              <a:t>and </a:t>
            </a:r>
            <a:r>
              <a:rPr sz="1400" spc="-10" dirty="0">
                <a:latin typeface="Carlito"/>
                <a:cs typeface="Carlito"/>
              </a:rPr>
              <a:t>local representation </a:t>
            </a:r>
            <a:r>
              <a:rPr sz="1400" spc="-15" dirty="0">
                <a:latin typeface="Carlito"/>
                <a:cs typeface="Carlito"/>
              </a:rPr>
              <a:t>for </a:t>
            </a:r>
            <a:r>
              <a:rPr sz="1400" spc="-5" dirty="0">
                <a:latin typeface="Carlito"/>
                <a:cs typeface="Carlito"/>
              </a:rPr>
              <a:t>rumor</a:t>
            </a:r>
            <a:r>
              <a:rPr sz="1400" spc="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detection.</a:t>
            </a:r>
            <a:endParaRPr sz="1400">
              <a:latin typeface="Carlito"/>
              <a:cs typeface="Carlito"/>
            </a:endParaRPr>
          </a:p>
          <a:p>
            <a:pPr marL="12700" marR="174625" algn="just">
              <a:lnSpc>
                <a:spcPct val="109800"/>
              </a:lnSpc>
            </a:pPr>
            <a:r>
              <a:rPr sz="1400" spc="-10" dirty="0">
                <a:latin typeface="Carlito"/>
                <a:cs typeface="Carlito"/>
              </a:rPr>
              <a:t>Extensive experiments conducted </a:t>
            </a:r>
            <a:r>
              <a:rPr sz="1400" spc="-5" dirty="0">
                <a:latin typeface="Carlito"/>
                <a:cs typeface="Carlito"/>
              </a:rPr>
              <a:t>on Chinese and English </a:t>
            </a:r>
            <a:r>
              <a:rPr sz="1400" spc="-10" dirty="0">
                <a:latin typeface="Carlito"/>
                <a:cs typeface="Carlito"/>
              </a:rPr>
              <a:t>datasets </a:t>
            </a:r>
            <a:r>
              <a:rPr sz="1400" spc="-5" dirty="0">
                <a:latin typeface="Carlito"/>
                <a:cs typeface="Carlito"/>
              </a:rPr>
              <a:t>show </a:t>
            </a:r>
            <a:r>
              <a:rPr sz="1400" spc="-10" dirty="0">
                <a:latin typeface="Carlito"/>
                <a:cs typeface="Carlito"/>
              </a:rPr>
              <a:t>that PostCom2DR  significantly outperforms </a:t>
            </a:r>
            <a:r>
              <a:rPr sz="1400" spc="-5" dirty="0">
                <a:latin typeface="Carlito"/>
                <a:cs typeface="Carlito"/>
              </a:rPr>
              <a:t>other </a:t>
            </a:r>
            <a:r>
              <a:rPr sz="1400" spc="-15" dirty="0">
                <a:latin typeface="Carlito"/>
                <a:cs typeface="Carlito"/>
              </a:rPr>
              <a:t>state-of-the-art </a:t>
            </a:r>
            <a:r>
              <a:rPr sz="1400" spc="-5" dirty="0">
                <a:latin typeface="Carlito"/>
                <a:cs typeface="Carlito"/>
              </a:rPr>
              <a:t>models on both rumor </a:t>
            </a:r>
            <a:r>
              <a:rPr sz="1400" spc="-10" dirty="0">
                <a:latin typeface="Carlito"/>
                <a:cs typeface="Carlito"/>
              </a:rPr>
              <a:t>detection </a:t>
            </a:r>
            <a:r>
              <a:rPr sz="1400" spc="-5" dirty="0">
                <a:latin typeface="Carlito"/>
                <a:cs typeface="Carlito"/>
              </a:rPr>
              <a:t>and early  </a:t>
            </a:r>
            <a:r>
              <a:rPr sz="1400" spc="-10" dirty="0">
                <a:latin typeface="Carlito"/>
                <a:cs typeface="Carlito"/>
              </a:rPr>
              <a:t>detection.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300" y="1731299"/>
            <a:ext cx="6646545" cy="671449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400" spc="-5" dirty="0">
                <a:latin typeface="Carlito"/>
                <a:cs typeface="Carlito"/>
              </a:rPr>
              <a:t>2. </a:t>
            </a:r>
            <a:r>
              <a:rPr sz="1400" b="1" spc="-10" dirty="0">
                <a:latin typeface="Carlito"/>
                <a:cs typeface="Carlito"/>
              </a:rPr>
              <a:t>CHALLENGES </a:t>
            </a:r>
            <a:r>
              <a:rPr sz="1400" b="1" spc="-5" dirty="0">
                <a:latin typeface="Carlito"/>
                <a:cs typeface="Carlito"/>
              </a:rPr>
              <a:t>IN </a:t>
            </a:r>
            <a:r>
              <a:rPr sz="1400" b="1" spc="-10" dirty="0">
                <a:latin typeface="Carlito"/>
                <a:cs typeface="Carlito"/>
              </a:rPr>
              <a:t>RESEARCH</a:t>
            </a:r>
            <a:r>
              <a:rPr sz="1400" b="1" spc="-5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PROBLEM</a:t>
            </a:r>
            <a:endParaRPr sz="1400">
              <a:latin typeface="Carlito"/>
              <a:cs typeface="Carlito"/>
            </a:endParaRPr>
          </a:p>
          <a:p>
            <a:pPr marL="12700" marR="321945">
              <a:lnSpc>
                <a:spcPct val="109800"/>
              </a:lnSpc>
              <a:spcBef>
                <a:spcPts val="795"/>
              </a:spcBef>
            </a:pPr>
            <a:r>
              <a:rPr sz="1400" spc="-5" dirty="0">
                <a:latin typeface="Carlito"/>
                <a:cs typeface="Carlito"/>
              </a:rPr>
              <a:t>(b) </a:t>
            </a:r>
            <a:r>
              <a:rPr sz="1400" spc="-10" dirty="0">
                <a:latin typeface="Carlito"/>
                <a:cs typeface="Carlito"/>
              </a:rPr>
              <a:t>Challenge </a:t>
            </a:r>
            <a:r>
              <a:rPr sz="1400" spc="-5" dirty="0">
                <a:latin typeface="Carlito"/>
                <a:cs typeface="Carlito"/>
              </a:rPr>
              <a:t>in </a:t>
            </a:r>
            <a:r>
              <a:rPr sz="1400" spc="-10" dirty="0">
                <a:latin typeface="Carlito"/>
                <a:cs typeface="Carlito"/>
              </a:rPr>
              <a:t>research problem: </a:t>
            </a:r>
            <a:r>
              <a:rPr sz="1400" spc="-5" dirty="0">
                <a:latin typeface="Carlito"/>
                <a:cs typeface="Carlito"/>
              </a:rPr>
              <a:t>Discuss </a:t>
            </a:r>
            <a:r>
              <a:rPr sz="1400" spc="-10" dirty="0">
                <a:latin typeface="Carlito"/>
                <a:cs typeface="Carlito"/>
              </a:rPr>
              <a:t>various challenges </a:t>
            </a:r>
            <a:r>
              <a:rPr sz="1400" spc="-5" dirty="0">
                <a:latin typeface="Carlito"/>
                <a:cs typeface="Carlito"/>
              </a:rPr>
              <a:t>in the </a:t>
            </a:r>
            <a:r>
              <a:rPr sz="1400" spc="-10" dirty="0">
                <a:latin typeface="Carlito"/>
                <a:cs typeface="Carlito"/>
              </a:rPr>
              <a:t>respective research  problem.</a:t>
            </a:r>
            <a:endParaRPr sz="1400">
              <a:latin typeface="Carlito"/>
              <a:cs typeface="Carlito"/>
            </a:endParaRPr>
          </a:p>
          <a:p>
            <a:pPr marL="12700" marR="70485">
              <a:lnSpc>
                <a:spcPct val="109800"/>
              </a:lnSpc>
              <a:spcBef>
                <a:spcPts val="800"/>
              </a:spcBef>
            </a:pP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current work </a:t>
            </a:r>
            <a:r>
              <a:rPr sz="1400" spc="-5" dirty="0">
                <a:latin typeface="Carlito"/>
                <a:cs typeface="Carlito"/>
              </a:rPr>
              <a:t>of rumor </a:t>
            </a:r>
            <a:r>
              <a:rPr sz="1400" spc="-10" dirty="0">
                <a:latin typeface="Carlito"/>
                <a:cs typeface="Carlito"/>
              </a:rPr>
              <a:t>detection </a:t>
            </a:r>
            <a:r>
              <a:rPr sz="1400" spc="-5" dirty="0">
                <a:latin typeface="Carlito"/>
                <a:cs typeface="Carlito"/>
              </a:rPr>
              <a:t>is </a:t>
            </a:r>
            <a:r>
              <a:rPr sz="1400" spc="-10" dirty="0">
                <a:latin typeface="Carlito"/>
                <a:cs typeface="Carlito"/>
              </a:rPr>
              <a:t>facing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challenge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5" dirty="0">
                <a:latin typeface="Carlito"/>
                <a:cs typeface="Carlito"/>
              </a:rPr>
              <a:t>interpretability, </a:t>
            </a:r>
            <a:r>
              <a:rPr sz="1400" spc="-5" dirty="0">
                <a:latin typeface="Carlito"/>
                <a:cs typeface="Carlito"/>
              </a:rPr>
              <a:t>and it is  </a:t>
            </a:r>
            <a:r>
              <a:rPr sz="1400" spc="-10" dirty="0">
                <a:latin typeface="Carlito"/>
                <a:cs typeface="Carlito"/>
              </a:rPr>
              <a:t>important to provide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direct </a:t>
            </a:r>
            <a:r>
              <a:rPr sz="1400" spc="-5" dirty="0">
                <a:latin typeface="Carlito"/>
                <a:cs typeface="Carlito"/>
              </a:rPr>
              <a:t>basis </a:t>
            </a:r>
            <a:r>
              <a:rPr sz="1400" spc="-15" dirty="0">
                <a:latin typeface="Carlito"/>
                <a:cs typeface="Carlito"/>
              </a:rPr>
              <a:t>for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detection results. </a:t>
            </a:r>
            <a:r>
              <a:rPr sz="1400" spc="-5" dirty="0">
                <a:latin typeface="Carlito"/>
                <a:cs typeface="Carlito"/>
              </a:rPr>
              <a:t>Our model </a:t>
            </a:r>
            <a:r>
              <a:rPr sz="1400" spc="-10" dirty="0">
                <a:latin typeface="Carlito"/>
                <a:cs typeface="Carlito"/>
              </a:rPr>
              <a:t>can </a:t>
            </a:r>
            <a:r>
              <a:rPr sz="1400" spc="-5" dirty="0">
                <a:latin typeface="Carlito"/>
                <a:cs typeface="Carlito"/>
              </a:rPr>
              <a:t>use the mutual  </a:t>
            </a:r>
            <a:r>
              <a:rPr sz="1400" spc="-15" dirty="0">
                <a:latin typeface="Carlito"/>
                <a:cs typeface="Carlito"/>
              </a:rPr>
              <a:t>attention </a:t>
            </a:r>
            <a:r>
              <a:rPr sz="1400" spc="-5" dirty="0">
                <a:latin typeface="Carlito"/>
                <a:cs typeface="Carlito"/>
              </a:rPr>
              <a:t>mechanism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select </a:t>
            </a:r>
            <a:r>
              <a:rPr sz="1400" spc="-10" dirty="0">
                <a:latin typeface="Carlito"/>
                <a:cs typeface="Carlito"/>
              </a:rPr>
              <a:t>more </a:t>
            </a:r>
            <a:r>
              <a:rPr sz="1400" spc="-15" dirty="0">
                <a:latin typeface="Carlito"/>
                <a:cs typeface="Carlito"/>
              </a:rPr>
              <a:t>post-related content </a:t>
            </a:r>
            <a:r>
              <a:rPr sz="1400" spc="-10" dirty="0">
                <a:latin typeface="Carlito"/>
                <a:cs typeface="Carlito"/>
              </a:rPr>
              <a:t>from comments </a:t>
            </a:r>
            <a:r>
              <a:rPr sz="1400" spc="-5" dirty="0">
                <a:latin typeface="Carlito"/>
                <a:cs typeface="Carlito"/>
              </a:rPr>
              <a:t>and vice </a:t>
            </a:r>
            <a:r>
              <a:rPr sz="1400" spc="-10" dirty="0">
                <a:latin typeface="Carlito"/>
                <a:cs typeface="Carlito"/>
              </a:rPr>
              <a:t>versa,  </a:t>
            </a:r>
            <a:r>
              <a:rPr sz="1400" spc="-5" dirty="0">
                <a:latin typeface="Carlito"/>
                <a:cs typeface="Carlito"/>
              </a:rPr>
              <a:t>which is </a:t>
            </a:r>
            <a:r>
              <a:rPr sz="1400" spc="-10" dirty="0">
                <a:latin typeface="Carlito"/>
                <a:cs typeface="Carlito"/>
              </a:rPr>
              <a:t>demonstrated </a:t>
            </a:r>
            <a:r>
              <a:rPr sz="1400" spc="-5" dirty="0">
                <a:latin typeface="Carlito"/>
                <a:cs typeface="Carlito"/>
              </a:rPr>
              <a:t>in the Case </a:t>
            </a:r>
            <a:r>
              <a:rPr sz="1400" spc="-20" dirty="0">
                <a:latin typeface="Carlito"/>
                <a:cs typeface="Carlito"/>
              </a:rPr>
              <a:t>Study. </a:t>
            </a:r>
            <a:r>
              <a:rPr sz="1400" spc="-15" dirty="0">
                <a:latin typeface="Carlito"/>
                <a:cs typeface="Carlito"/>
              </a:rPr>
              <a:t>Therefore, </a:t>
            </a:r>
            <a:r>
              <a:rPr sz="1400" spc="-5" dirty="0">
                <a:latin typeface="Carlito"/>
                <a:cs typeface="Carlito"/>
              </a:rPr>
              <a:t>the mutual </a:t>
            </a:r>
            <a:r>
              <a:rPr sz="1400" spc="-15" dirty="0">
                <a:latin typeface="Carlito"/>
                <a:cs typeface="Carlito"/>
              </a:rPr>
              <a:t>attention </a:t>
            </a:r>
            <a:r>
              <a:rPr sz="1400" spc="-5" dirty="0">
                <a:latin typeface="Carlito"/>
                <a:cs typeface="Carlito"/>
              </a:rPr>
              <a:t>mechanism  module enables our model </a:t>
            </a:r>
            <a:r>
              <a:rPr sz="1400" spc="-10" dirty="0">
                <a:latin typeface="Carlito"/>
                <a:cs typeface="Carlito"/>
              </a:rPr>
              <a:t>to eliminate </a:t>
            </a:r>
            <a:r>
              <a:rPr sz="1400" spc="-5" dirty="0">
                <a:latin typeface="Carlito"/>
                <a:cs typeface="Carlito"/>
              </a:rPr>
              <a:t>noise or </a:t>
            </a:r>
            <a:r>
              <a:rPr sz="1400" spc="-10" dirty="0">
                <a:latin typeface="Carlito"/>
                <a:cs typeface="Carlito"/>
              </a:rPr>
              <a:t>irrelevant information </a:t>
            </a:r>
            <a:r>
              <a:rPr sz="1400" spc="-5" dirty="0">
                <a:latin typeface="Carlito"/>
                <a:cs typeface="Carlito"/>
              </a:rPr>
              <a:t>when </a:t>
            </a:r>
            <a:r>
              <a:rPr sz="1400" spc="-10" dirty="0">
                <a:latin typeface="Carlito"/>
                <a:cs typeface="Carlito"/>
              </a:rPr>
              <a:t>aggregating  information. </a:t>
            </a:r>
            <a:r>
              <a:rPr sz="1400" spc="-25" dirty="0">
                <a:latin typeface="Carlito"/>
                <a:cs typeface="Carlito"/>
              </a:rPr>
              <a:t>However, </a:t>
            </a:r>
            <a:r>
              <a:rPr sz="1400" spc="-5" dirty="0">
                <a:latin typeface="Carlito"/>
                <a:cs typeface="Carlito"/>
              </a:rPr>
              <a:t>the model </a:t>
            </a:r>
            <a:r>
              <a:rPr sz="1400" spc="-10" dirty="0">
                <a:latin typeface="Carlito"/>
                <a:cs typeface="Carlito"/>
              </a:rPr>
              <a:t>failed to </a:t>
            </a:r>
            <a:r>
              <a:rPr sz="1400" spc="-5" dirty="0">
                <a:latin typeface="Carlito"/>
                <a:cs typeface="Carlito"/>
              </a:rPr>
              <a:t>select </a:t>
            </a:r>
            <a:r>
              <a:rPr sz="1400" spc="-10" dirty="0">
                <a:latin typeface="Carlito"/>
                <a:cs typeface="Carlito"/>
              </a:rPr>
              <a:t>explanatory comments </a:t>
            </a:r>
            <a:r>
              <a:rPr sz="1400" spc="-15" dirty="0">
                <a:latin typeface="Carlito"/>
                <a:cs typeface="Carlito"/>
              </a:rPr>
              <a:t>for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results </a:t>
            </a:r>
            <a:r>
              <a:rPr sz="1400" spc="-5" dirty="0">
                <a:latin typeface="Carlito"/>
                <a:cs typeface="Carlito"/>
              </a:rPr>
              <a:t>of  rumor </a:t>
            </a:r>
            <a:r>
              <a:rPr sz="1400" spc="-10" dirty="0">
                <a:latin typeface="Carlito"/>
                <a:cs typeface="Carlito"/>
              </a:rPr>
              <a:t>detection. </a:t>
            </a:r>
            <a:r>
              <a:rPr sz="1400" spc="-30" dirty="0">
                <a:latin typeface="Carlito"/>
                <a:cs typeface="Carlito"/>
              </a:rPr>
              <a:t>We </a:t>
            </a:r>
            <a:r>
              <a:rPr sz="1400" spc="-5" dirty="0">
                <a:latin typeface="Carlito"/>
                <a:cs typeface="Carlito"/>
              </a:rPr>
              <a:t>will look </a:t>
            </a:r>
            <a:r>
              <a:rPr sz="1400" spc="-10" dirty="0">
                <a:latin typeface="Carlito"/>
                <a:cs typeface="Carlito"/>
              </a:rPr>
              <a:t>into </a:t>
            </a:r>
            <a:r>
              <a:rPr sz="1400" spc="-5" dirty="0">
                <a:latin typeface="Carlito"/>
                <a:cs typeface="Carlito"/>
              </a:rPr>
              <a:t>how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add </a:t>
            </a:r>
            <a:r>
              <a:rPr sz="1400" spc="-10" dirty="0">
                <a:latin typeface="Carlito"/>
                <a:cs typeface="Carlito"/>
              </a:rPr>
              <a:t>more direct </a:t>
            </a:r>
            <a:r>
              <a:rPr sz="1400" spc="-5" dirty="0">
                <a:latin typeface="Carlito"/>
                <a:cs typeface="Carlito"/>
              </a:rPr>
              <a:t>evidence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rumor </a:t>
            </a:r>
            <a:r>
              <a:rPr sz="1400" spc="-10" dirty="0">
                <a:latin typeface="Carlito"/>
                <a:cs typeface="Carlito"/>
              </a:rPr>
              <a:t>detection </a:t>
            </a:r>
            <a:r>
              <a:rPr sz="1400" spc="-5" dirty="0">
                <a:latin typeface="Carlito"/>
                <a:cs typeface="Carlito"/>
              </a:rPr>
              <a:t>in  </a:t>
            </a:r>
            <a:r>
              <a:rPr sz="1400" spc="-10" dirty="0">
                <a:latin typeface="Carlito"/>
                <a:cs typeface="Carlito"/>
              </a:rPr>
              <a:t>future work. </a:t>
            </a:r>
            <a:r>
              <a:rPr sz="1400" spc="-5" dirty="0">
                <a:latin typeface="Carlito"/>
                <a:cs typeface="Carlito"/>
              </a:rPr>
              <a:t>In addition, </a:t>
            </a:r>
            <a:r>
              <a:rPr sz="1400" spc="-10" dirty="0">
                <a:latin typeface="Carlito"/>
                <a:cs typeface="Carlito"/>
              </a:rPr>
              <a:t>there </a:t>
            </a:r>
            <a:r>
              <a:rPr sz="1400" spc="-5" dirty="0">
                <a:latin typeface="Carlito"/>
                <a:cs typeface="Carlito"/>
              </a:rPr>
              <a:t>is some other </a:t>
            </a:r>
            <a:r>
              <a:rPr sz="1400" spc="-10" dirty="0">
                <a:latin typeface="Carlito"/>
                <a:cs typeface="Carlito"/>
              </a:rPr>
              <a:t>valuable information </a:t>
            </a:r>
            <a:r>
              <a:rPr sz="1400" spc="-5" dirty="0">
                <a:latin typeface="Carlito"/>
                <a:cs typeface="Carlito"/>
              </a:rPr>
              <a:t>on social media, such as  </a:t>
            </a:r>
            <a:r>
              <a:rPr sz="1400" spc="-10" dirty="0">
                <a:latin typeface="Carlito"/>
                <a:cs typeface="Carlito"/>
              </a:rPr>
              <a:t>pictures, </a:t>
            </a:r>
            <a:r>
              <a:rPr sz="1400" spc="-5" dirty="0">
                <a:latin typeface="Carlito"/>
                <a:cs typeface="Carlito"/>
              </a:rPr>
              <a:t>videos, and other </a:t>
            </a:r>
            <a:r>
              <a:rPr sz="1400" spc="-10" dirty="0">
                <a:latin typeface="Carlito"/>
                <a:cs typeface="Carlito"/>
              </a:rPr>
              <a:t>information, </a:t>
            </a:r>
            <a:r>
              <a:rPr sz="1400" spc="-5" dirty="0">
                <a:latin typeface="Carlito"/>
                <a:cs typeface="Carlito"/>
              </a:rPr>
              <a:t>which is </a:t>
            </a:r>
            <a:r>
              <a:rPr sz="1400" spc="-10" dirty="0">
                <a:latin typeface="Carlito"/>
                <a:cs typeface="Carlito"/>
              </a:rPr>
              <a:t>undoubtedly valuable </a:t>
            </a:r>
            <a:r>
              <a:rPr sz="1400" spc="-15" dirty="0">
                <a:latin typeface="Carlito"/>
                <a:cs typeface="Carlito"/>
              </a:rPr>
              <a:t>for </a:t>
            </a:r>
            <a:r>
              <a:rPr sz="1400" spc="-5" dirty="0">
                <a:latin typeface="Carlito"/>
                <a:cs typeface="Carlito"/>
              </a:rPr>
              <a:t>rumor </a:t>
            </a:r>
            <a:r>
              <a:rPr sz="1400" spc="-10" dirty="0">
                <a:latin typeface="Carlito"/>
                <a:cs typeface="Carlito"/>
              </a:rPr>
              <a:t>detection  tasks. </a:t>
            </a:r>
            <a:r>
              <a:rPr sz="1400" spc="-25" dirty="0">
                <a:latin typeface="Carlito"/>
                <a:cs typeface="Carlito"/>
              </a:rPr>
              <a:t>However, </a:t>
            </a:r>
            <a:r>
              <a:rPr sz="1400" spc="-10" dirty="0">
                <a:latin typeface="Carlito"/>
                <a:cs typeface="Carlito"/>
              </a:rPr>
              <a:t>we </a:t>
            </a:r>
            <a:r>
              <a:rPr sz="1400" spc="-15" dirty="0">
                <a:latin typeface="Carlito"/>
                <a:cs typeface="Carlito"/>
              </a:rPr>
              <a:t>have </a:t>
            </a:r>
            <a:r>
              <a:rPr sz="1400" spc="-5" dirty="0">
                <a:latin typeface="Carlito"/>
                <a:cs typeface="Carlito"/>
              </a:rPr>
              <a:t>not used these </a:t>
            </a:r>
            <a:r>
              <a:rPr sz="1400" spc="-10" dirty="0">
                <a:latin typeface="Carlito"/>
                <a:cs typeface="Carlito"/>
              </a:rPr>
              <a:t>messages </a:t>
            </a:r>
            <a:r>
              <a:rPr sz="1400" spc="-5" dirty="0">
                <a:latin typeface="Carlito"/>
                <a:cs typeface="Carlito"/>
              </a:rPr>
              <a:t>in our </a:t>
            </a:r>
            <a:r>
              <a:rPr sz="1400" spc="-10" dirty="0">
                <a:latin typeface="Carlito"/>
                <a:cs typeface="Carlito"/>
              </a:rPr>
              <a:t>current</a:t>
            </a:r>
            <a:r>
              <a:rPr sz="1400" spc="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work.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3.</a:t>
            </a:r>
            <a:r>
              <a:rPr sz="1400" b="1" spc="-10" dirty="0">
                <a:latin typeface="Carlito"/>
                <a:cs typeface="Carlito"/>
              </a:rPr>
              <a:t>PROPOSED </a:t>
            </a:r>
            <a:r>
              <a:rPr sz="1400" b="1" spc="-5" dirty="0">
                <a:latin typeface="Carlito"/>
                <a:cs typeface="Carlito"/>
              </a:rPr>
              <a:t>MODEL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spc="-5" dirty="0">
                <a:latin typeface="Carlito"/>
                <a:cs typeface="Carlito"/>
              </a:rPr>
              <a:t>(c) Discuss paper </a:t>
            </a:r>
            <a:r>
              <a:rPr sz="1400" spc="-10" dirty="0">
                <a:latin typeface="Carlito"/>
                <a:cs typeface="Carlito"/>
              </a:rPr>
              <a:t>proposed </a:t>
            </a:r>
            <a:r>
              <a:rPr sz="1400" spc="-5" dirty="0">
                <a:latin typeface="Carlito"/>
                <a:cs typeface="Carlito"/>
              </a:rPr>
              <a:t>models in </a:t>
            </a:r>
            <a:r>
              <a:rPr sz="1400" spc="-10" dirty="0">
                <a:latin typeface="Carlito"/>
                <a:cs typeface="Carlito"/>
              </a:rPr>
              <a:t>detail.</a:t>
            </a:r>
            <a:endParaRPr sz="1400">
              <a:latin typeface="Carlito"/>
              <a:cs typeface="Carlito"/>
            </a:endParaRPr>
          </a:p>
          <a:p>
            <a:pPr marL="12700" marR="35560">
              <a:lnSpc>
                <a:spcPct val="109800"/>
              </a:lnSpc>
              <a:spcBef>
                <a:spcPts val="800"/>
              </a:spcBef>
            </a:pPr>
            <a:r>
              <a:rPr sz="1400" spc="-30" dirty="0">
                <a:latin typeface="Carlito"/>
                <a:cs typeface="Carlito"/>
              </a:rPr>
              <a:t>We </a:t>
            </a:r>
            <a:r>
              <a:rPr sz="1400" spc="-10" dirty="0">
                <a:latin typeface="Carlito"/>
                <a:cs typeface="Carlito"/>
              </a:rPr>
              <a:t>present experiments to </a:t>
            </a:r>
            <a:r>
              <a:rPr sz="1400" spc="-15" dirty="0">
                <a:latin typeface="Carlito"/>
                <a:cs typeface="Carlito"/>
              </a:rPr>
              <a:t>evaluate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effectiveness </a:t>
            </a:r>
            <a:r>
              <a:rPr sz="1400" spc="-5" dirty="0">
                <a:latin typeface="Carlito"/>
                <a:cs typeface="Carlito"/>
              </a:rPr>
              <a:t>of the </a:t>
            </a:r>
            <a:r>
              <a:rPr sz="1400" spc="-10" dirty="0">
                <a:latin typeface="Carlito"/>
                <a:cs typeface="Carlito"/>
              </a:rPr>
              <a:t>proposed PostCom2DR </a:t>
            </a:r>
            <a:r>
              <a:rPr sz="1400" spc="-5" dirty="0">
                <a:latin typeface="Carlito"/>
                <a:cs typeface="Carlito"/>
              </a:rPr>
              <a:t>model.  </a:t>
            </a:r>
            <a:r>
              <a:rPr sz="1400" spc="-15" dirty="0">
                <a:latin typeface="Carlito"/>
                <a:cs typeface="Carlito"/>
              </a:rPr>
              <a:t>Specifically, </a:t>
            </a:r>
            <a:r>
              <a:rPr sz="1400" spc="-10" dirty="0">
                <a:latin typeface="Carlito"/>
                <a:cs typeface="Carlito"/>
              </a:rPr>
              <a:t>we </a:t>
            </a:r>
            <a:r>
              <a:rPr sz="1400" spc="-5" dirty="0">
                <a:latin typeface="Carlito"/>
                <a:cs typeface="Carlito"/>
              </a:rPr>
              <a:t>aim </a:t>
            </a:r>
            <a:r>
              <a:rPr sz="1400" spc="-10" dirty="0">
                <a:latin typeface="Carlito"/>
                <a:cs typeface="Carlito"/>
              </a:rPr>
              <a:t>to answer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following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questions: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09800"/>
              </a:lnSpc>
              <a:spcBef>
                <a:spcPts val="800"/>
              </a:spcBef>
            </a:pPr>
            <a:r>
              <a:rPr sz="1400" spc="-10" dirty="0">
                <a:latin typeface="Carlito"/>
                <a:cs typeface="Carlito"/>
              </a:rPr>
              <a:t>RQ1 </a:t>
            </a:r>
            <a:r>
              <a:rPr sz="1400" spc="-5" dirty="0">
                <a:latin typeface="Carlito"/>
                <a:cs typeface="Carlito"/>
              </a:rPr>
              <a:t>Can </a:t>
            </a:r>
            <a:r>
              <a:rPr sz="1400" spc="-10" dirty="0">
                <a:latin typeface="Carlito"/>
                <a:cs typeface="Carlito"/>
              </a:rPr>
              <a:t>PostCom2DR outperform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5" dirty="0">
                <a:latin typeface="Carlito"/>
                <a:cs typeface="Carlito"/>
              </a:rPr>
              <a:t>state-of-the-art </a:t>
            </a:r>
            <a:r>
              <a:rPr sz="1400" spc="-5" dirty="0">
                <a:latin typeface="Carlito"/>
                <a:cs typeface="Carlito"/>
              </a:rPr>
              <a:t>methods on </a:t>
            </a:r>
            <a:r>
              <a:rPr sz="1400" spc="-10" dirty="0">
                <a:latin typeface="Carlito"/>
                <a:cs typeface="Carlito"/>
              </a:rPr>
              <a:t>experimental datasets </a:t>
            </a:r>
            <a:r>
              <a:rPr sz="1400" spc="-5" dirty="0">
                <a:latin typeface="Carlito"/>
                <a:cs typeface="Carlito"/>
              </a:rPr>
              <a:t>in 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rumor </a:t>
            </a:r>
            <a:r>
              <a:rPr sz="1400" spc="-10" dirty="0">
                <a:latin typeface="Carlito"/>
                <a:cs typeface="Carlito"/>
              </a:rPr>
              <a:t>classification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task?</a:t>
            </a:r>
            <a:endParaRPr sz="1400">
              <a:latin typeface="Carlito"/>
              <a:cs typeface="Carlito"/>
            </a:endParaRPr>
          </a:p>
          <a:p>
            <a:pPr marL="12700" marR="496570">
              <a:lnSpc>
                <a:spcPct val="157400"/>
              </a:lnSpc>
            </a:pPr>
            <a:r>
              <a:rPr sz="1400" spc="-10" dirty="0">
                <a:latin typeface="Carlito"/>
                <a:cs typeface="Carlito"/>
              </a:rPr>
              <a:t>RQ2 </a:t>
            </a:r>
            <a:r>
              <a:rPr sz="1400" spc="-5" dirty="0">
                <a:latin typeface="Carlito"/>
                <a:cs typeface="Carlito"/>
              </a:rPr>
              <a:t>Does each </a:t>
            </a:r>
            <a:r>
              <a:rPr sz="1400" spc="-10" dirty="0">
                <a:latin typeface="Carlito"/>
                <a:cs typeface="Carlito"/>
              </a:rPr>
              <a:t>component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PostCom2DR </a:t>
            </a:r>
            <a:r>
              <a:rPr sz="1400" spc="-5" dirty="0">
                <a:latin typeface="Carlito"/>
                <a:cs typeface="Carlito"/>
              </a:rPr>
              <a:t>help </a:t>
            </a:r>
            <a:r>
              <a:rPr sz="1400" spc="-10" dirty="0">
                <a:latin typeface="Carlito"/>
                <a:cs typeface="Carlito"/>
              </a:rPr>
              <a:t>improve classification performance?  RQ3 </a:t>
            </a:r>
            <a:r>
              <a:rPr sz="1400" spc="-5" dirty="0">
                <a:latin typeface="Carlito"/>
                <a:cs typeface="Carlito"/>
              </a:rPr>
              <a:t>Can </a:t>
            </a:r>
            <a:r>
              <a:rPr sz="1400" spc="-10" dirty="0">
                <a:latin typeface="Carlito"/>
                <a:cs typeface="Carlito"/>
              </a:rPr>
              <a:t>PostCom2DR </a:t>
            </a:r>
            <a:r>
              <a:rPr sz="1400" spc="-5" dirty="0">
                <a:latin typeface="Carlito"/>
                <a:cs typeface="Carlito"/>
              </a:rPr>
              <a:t>show early </a:t>
            </a:r>
            <a:r>
              <a:rPr sz="1400" spc="-10" dirty="0">
                <a:latin typeface="Carlito"/>
                <a:cs typeface="Carlito"/>
              </a:rPr>
              <a:t>detection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performance?</a:t>
            </a:r>
            <a:endParaRPr sz="1400">
              <a:latin typeface="Carlito"/>
              <a:cs typeface="Carlito"/>
            </a:endParaRPr>
          </a:p>
          <a:p>
            <a:pPr marL="12700" marR="201930">
              <a:lnSpc>
                <a:spcPct val="109800"/>
              </a:lnSpc>
              <a:spcBef>
                <a:spcPts val="800"/>
              </a:spcBef>
            </a:pPr>
            <a:r>
              <a:rPr sz="1400" spc="-10" dirty="0">
                <a:latin typeface="Carlito"/>
                <a:cs typeface="Carlito"/>
              </a:rPr>
              <a:t>RQ4 </a:t>
            </a:r>
            <a:r>
              <a:rPr sz="1400" spc="-5" dirty="0">
                <a:latin typeface="Carlito"/>
                <a:cs typeface="Carlito"/>
              </a:rPr>
              <a:t>Whether the sequence </a:t>
            </a:r>
            <a:r>
              <a:rPr sz="1400" spc="-10" dirty="0">
                <a:latin typeface="Carlito"/>
                <a:cs typeface="Carlito"/>
              </a:rPr>
              <a:t>differences </a:t>
            </a:r>
            <a:r>
              <a:rPr sz="1400" spc="-5" dirty="0">
                <a:latin typeface="Carlito"/>
                <a:cs typeface="Carlito"/>
              </a:rPr>
              <a:t>of the </a:t>
            </a:r>
            <a:r>
              <a:rPr sz="1400" spc="-10" dirty="0">
                <a:latin typeface="Carlito"/>
                <a:cs typeface="Carlito"/>
              </a:rPr>
              <a:t>three components: reply structure, </a:t>
            </a:r>
            <a:r>
              <a:rPr sz="1400" spc="-5" dirty="0">
                <a:latin typeface="Carlito"/>
                <a:cs typeface="Carlito"/>
              </a:rPr>
              <a:t>mutual  selection, and </a:t>
            </a:r>
            <a:r>
              <a:rPr sz="1400" spc="-10" dirty="0">
                <a:latin typeface="Carlito"/>
                <a:cs typeface="Carlito"/>
              </a:rPr>
              <a:t>topic </a:t>
            </a:r>
            <a:r>
              <a:rPr sz="1400" spc="-5" dirty="0">
                <a:latin typeface="Carlito"/>
                <a:cs typeface="Carlito"/>
              </a:rPr>
              <a:t>drift will </a:t>
            </a:r>
            <a:r>
              <a:rPr sz="1400" spc="-15" dirty="0">
                <a:latin typeface="Carlito"/>
                <a:cs typeface="Carlito"/>
              </a:rPr>
              <a:t>affect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results?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300" y="1211461"/>
            <a:ext cx="6681470" cy="3039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0820">
              <a:lnSpc>
                <a:spcPct val="109800"/>
              </a:lnSpc>
              <a:spcBef>
                <a:spcPts val="100"/>
              </a:spcBef>
              <a:buFont typeface="Noto Sans Symbols2"/>
              <a:buChar char="⦁"/>
              <a:tabLst>
                <a:tab pos="469265" algn="l"/>
                <a:tab pos="469900" algn="l"/>
              </a:tabLst>
            </a:pPr>
            <a:r>
              <a:rPr sz="1400" spc="-30" dirty="0">
                <a:latin typeface="Carlito"/>
                <a:cs typeface="Carlito"/>
              </a:rPr>
              <a:t>We </a:t>
            </a:r>
            <a:r>
              <a:rPr sz="1400" spc="-10" dirty="0">
                <a:latin typeface="Carlito"/>
                <a:cs typeface="Carlito"/>
              </a:rPr>
              <a:t>evaluated </a:t>
            </a:r>
            <a:r>
              <a:rPr sz="1400" spc="-5" dirty="0">
                <a:latin typeface="Carlito"/>
                <a:cs typeface="Carlito"/>
              </a:rPr>
              <a:t>our method on </a:t>
            </a:r>
            <a:r>
              <a:rPr sz="1400" spc="-10" dirty="0">
                <a:latin typeface="Carlito"/>
                <a:cs typeface="Carlito"/>
              </a:rPr>
              <a:t>three datasets, </a:t>
            </a:r>
            <a:r>
              <a:rPr sz="1400" spc="-5" dirty="0">
                <a:latin typeface="Carlito"/>
                <a:cs typeface="Carlito"/>
              </a:rPr>
              <a:t>which include </a:t>
            </a:r>
            <a:r>
              <a:rPr sz="1400" spc="-10" dirty="0">
                <a:latin typeface="Carlito"/>
                <a:cs typeface="Carlito"/>
              </a:rPr>
              <a:t>two </a:t>
            </a:r>
            <a:r>
              <a:rPr sz="1400" spc="-5" dirty="0">
                <a:latin typeface="Carlito"/>
                <a:cs typeface="Carlito"/>
              </a:rPr>
              <a:t>Chinese </a:t>
            </a:r>
            <a:r>
              <a:rPr sz="1400" spc="-10" dirty="0">
                <a:latin typeface="Carlito"/>
                <a:cs typeface="Carlito"/>
              </a:rPr>
              <a:t>datasets:  </a:t>
            </a:r>
            <a:r>
              <a:rPr sz="1400" spc="-5" dirty="0">
                <a:latin typeface="Carlito"/>
                <a:cs typeface="Carlito"/>
              </a:rPr>
              <a:t>Rumdect and </a:t>
            </a:r>
            <a:r>
              <a:rPr sz="1400" spc="-20" dirty="0">
                <a:latin typeface="Carlito"/>
                <a:cs typeface="Carlito"/>
              </a:rPr>
              <a:t>Weibo, </a:t>
            </a:r>
            <a:r>
              <a:rPr sz="1400" spc="-5" dirty="0">
                <a:latin typeface="Carlito"/>
                <a:cs typeface="Carlito"/>
              </a:rPr>
              <a:t>and one English </a:t>
            </a:r>
            <a:r>
              <a:rPr sz="1400" spc="-10" dirty="0">
                <a:latin typeface="Carlito"/>
                <a:cs typeface="Carlito"/>
              </a:rPr>
              <a:t>dataset: </a:t>
            </a:r>
            <a:r>
              <a:rPr sz="1400" spc="-5" dirty="0">
                <a:latin typeface="Carlito"/>
                <a:cs typeface="Carlito"/>
              </a:rPr>
              <a:t>GossipCop. </a:t>
            </a:r>
            <a:r>
              <a:rPr sz="1400" spc="-10" dirty="0">
                <a:latin typeface="Carlito"/>
                <a:cs typeface="Carlito"/>
              </a:rPr>
              <a:t>Each dataset </a:t>
            </a:r>
            <a:r>
              <a:rPr sz="1400" spc="-5" dirty="0">
                <a:latin typeface="Carlito"/>
                <a:cs typeface="Carlito"/>
              </a:rPr>
              <a:t>has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collection </a:t>
            </a:r>
            <a:r>
              <a:rPr sz="1400" spc="-5" dirty="0">
                <a:latin typeface="Carlito"/>
                <a:cs typeface="Carlito"/>
              </a:rPr>
              <a:t>of  </a:t>
            </a:r>
            <a:r>
              <a:rPr sz="1400" spc="-10" dirty="0">
                <a:latin typeface="Carlito"/>
                <a:cs typeface="Carlito"/>
              </a:rPr>
              <a:t>posts from </a:t>
            </a:r>
            <a:r>
              <a:rPr sz="1400" spc="-5" dirty="0">
                <a:latin typeface="Carlito"/>
                <a:cs typeface="Carlito"/>
              </a:rPr>
              <a:t>social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media.</a:t>
            </a:r>
            <a:endParaRPr sz="1400">
              <a:latin typeface="Carlito"/>
              <a:cs typeface="Carlito"/>
            </a:endParaRPr>
          </a:p>
          <a:p>
            <a:pPr marL="12700" marR="218440">
              <a:lnSpc>
                <a:spcPct val="109800"/>
              </a:lnSpc>
              <a:spcBef>
                <a:spcPts val="800"/>
              </a:spcBef>
              <a:buFont typeface="Noto Sans Symbols2"/>
              <a:buChar char="⦁"/>
              <a:tabLst>
                <a:tab pos="469265" algn="l"/>
                <a:tab pos="469900" algn="l"/>
              </a:tabLst>
            </a:pPr>
            <a:r>
              <a:rPr sz="1400" spc="-65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verify our model, </a:t>
            </a:r>
            <a:r>
              <a:rPr sz="1400" spc="-10" dirty="0">
                <a:latin typeface="Carlito"/>
                <a:cs typeface="Carlito"/>
              </a:rPr>
              <a:t>we </a:t>
            </a:r>
            <a:r>
              <a:rPr sz="1400" spc="-15" dirty="0">
                <a:latin typeface="Carlito"/>
                <a:cs typeface="Carlito"/>
              </a:rPr>
              <a:t>make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detailed comparison </a:t>
            </a:r>
            <a:r>
              <a:rPr sz="1400" spc="-5" dirty="0">
                <a:latin typeface="Carlito"/>
                <a:cs typeface="Carlito"/>
              </a:rPr>
              <a:t>of our </a:t>
            </a:r>
            <a:r>
              <a:rPr sz="1400" spc="-10" dirty="0">
                <a:latin typeface="Carlito"/>
                <a:cs typeface="Carlito"/>
              </a:rPr>
              <a:t>proposed </a:t>
            </a:r>
            <a:r>
              <a:rPr sz="1400" spc="-5" dirty="0">
                <a:latin typeface="Carlito"/>
                <a:cs typeface="Carlito"/>
              </a:rPr>
              <a:t>methods and  some of the </a:t>
            </a:r>
            <a:r>
              <a:rPr sz="1400" spc="-15" dirty="0">
                <a:latin typeface="Carlito"/>
                <a:cs typeface="Carlito"/>
              </a:rPr>
              <a:t>state-of-the-art </a:t>
            </a:r>
            <a:r>
              <a:rPr sz="1400" spc="-5" dirty="0">
                <a:latin typeface="Carlito"/>
                <a:cs typeface="Carlito"/>
              </a:rPr>
              <a:t>baselines on the rumor </a:t>
            </a:r>
            <a:r>
              <a:rPr sz="1400" spc="-10" dirty="0">
                <a:latin typeface="Carlito"/>
                <a:cs typeface="Carlito"/>
              </a:rPr>
              <a:t>detection task. </a:t>
            </a:r>
            <a:r>
              <a:rPr sz="1400" spc="-5" dirty="0">
                <a:latin typeface="Carlito"/>
                <a:cs typeface="Carlito"/>
              </a:rPr>
              <a:t>The methods </a:t>
            </a:r>
            <a:r>
              <a:rPr sz="1400" spc="-10" dirty="0">
                <a:latin typeface="Carlito"/>
                <a:cs typeface="Carlito"/>
              </a:rPr>
              <a:t>can </a:t>
            </a:r>
            <a:r>
              <a:rPr sz="1400" spc="-5" dirty="0">
                <a:latin typeface="Carlito"/>
                <a:cs typeface="Carlito"/>
              </a:rPr>
              <a:t>be  divided </a:t>
            </a:r>
            <a:r>
              <a:rPr sz="1400" spc="-10" dirty="0">
                <a:latin typeface="Carlito"/>
                <a:cs typeface="Carlito"/>
              </a:rPr>
              <a:t>into three categories: </a:t>
            </a:r>
            <a:r>
              <a:rPr sz="1400" spc="-5" dirty="0">
                <a:latin typeface="Carlito"/>
                <a:cs typeface="Carlito"/>
              </a:rPr>
              <a:t>machine learning models, </a:t>
            </a:r>
            <a:r>
              <a:rPr sz="1400" spc="-10" dirty="0">
                <a:latin typeface="Carlito"/>
                <a:cs typeface="Carlito"/>
              </a:rPr>
              <a:t>non-graph </a:t>
            </a:r>
            <a:r>
              <a:rPr sz="1400" spc="-5" dirty="0">
                <a:latin typeface="Carlito"/>
                <a:cs typeface="Carlito"/>
              </a:rPr>
              <a:t>deep learning models,  and </a:t>
            </a:r>
            <a:r>
              <a:rPr sz="1400" spc="-10" dirty="0">
                <a:latin typeface="Carlito"/>
                <a:cs typeface="Carlito"/>
              </a:rPr>
              <a:t>graph </a:t>
            </a:r>
            <a:r>
              <a:rPr sz="1400" spc="-5" dirty="0">
                <a:latin typeface="Carlito"/>
                <a:cs typeface="Carlito"/>
              </a:rPr>
              <a:t>based deep learning models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09800"/>
              </a:lnSpc>
              <a:spcBef>
                <a:spcPts val="795"/>
              </a:spcBef>
              <a:buFont typeface="Noto Sans Symbols2"/>
              <a:buChar char="⦁"/>
              <a:tabLst>
                <a:tab pos="469265" algn="l"/>
                <a:tab pos="469900" algn="l"/>
              </a:tabLst>
            </a:pP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experimental environment </a:t>
            </a:r>
            <a:r>
              <a:rPr sz="1400" spc="-5" dirty="0">
                <a:latin typeface="Carlito"/>
                <a:cs typeface="Carlito"/>
              </a:rPr>
              <a:t>is as </a:t>
            </a:r>
            <a:r>
              <a:rPr sz="1400" spc="-10" dirty="0">
                <a:latin typeface="Carlito"/>
                <a:cs typeface="Carlito"/>
              </a:rPr>
              <a:t>follows: Intel </a:t>
            </a:r>
            <a:r>
              <a:rPr sz="1400" spc="-5" dirty="0">
                <a:latin typeface="Carlito"/>
                <a:cs typeface="Carlito"/>
              </a:rPr>
              <a:t>i7 2.20 GHz </a:t>
            </a:r>
            <a:r>
              <a:rPr sz="1400" spc="-20" dirty="0">
                <a:latin typeface="Carlito"/>
                <a:cs typeface="Carlito"/>
              </a:rPr>
              <a:t>processor, </a:t>
            </a:r>
            <a:r>
              <a:rPr sz="1400" spc="-5" dirty="0">
                <a:latin typeface="Carlito"/>
                <a:cs typeface="Carlito"/>
              </a:rPr>
              <a:t>8.0 GB  </a:t>
            </a:r>
            <a:r>
              <a:rPr sz="1400" spc="-20" dirty="0">
                <a:latin typeface="Carlito"/>
                <a:cs typeface="Carlito"/>
              </a:rPr>
              <a:t>memory, </a:t>
            </a:r>
            <a:r>
              <a:rPr sz="1400" spc="-15" dirty="0">
                <a:latin typeface="Carlito"/>
                <a:cs typeface="Carlito"/>
              </a:rPr>
              <a:t>GTX-1050 </a:t>
            </a:r>
            <a:r>
              <a:rPr sz="1400" spc="-5" dirty="0">
                <a:latin typeface="Carlito"/>
                <a:cs typeface="Carlito"/>
              </a:rPr>
              <a:t>ti GPUs. And all </a:t>
            </a:r>
            <a:r>
              <a:rPr sz="1400" spc="-10" dirty="0">
                <a:latin typeface="Carlito"/>
                <a:cs typeface="Carlito"/>
              </a:rPr>
              <a:t>codes are implemented </a:t>
            </a:r>
            <a:r>
              <a:rPr sz="1400" spc="-5" dirty="0">
                <a:latin typeface="Carlito"/>
                <a:cs typeface="Carlito"/>
              </a:rPr>
              <a:t>in Python (3.7.6). </a:t>
            </a:r>
            <a:r>
              <a:rPr sz="1400" spc="-30" dirty="0">
                <a:latin typeface="Carlito"/>
                <a:cs typeface="Carlito"/>
              </a:rPr>
              <a:t>We </a:t>
            </a:r>
            <a:r>
              <a:rPr sz="1400" spc="-10" dirty="0">
                <a:latin typeface="Carlito"/>
                <a:cs typeface="Carlito"/>
              </a:rPr>
              <a:t>implement  </a:t>
            </a:r>
            <a:r>
              <a:rPr sz="1400" spc="-5" dirty="0">
                <a:latin typeface="Carlito"/>
                <a:cs typeface="Carlito"/>
              </a:rPr>
              <a:t>all machine learning-based baseline models with </a:t>
            </a:r>
            <a:r>
              <a:rPr sz="1400" spc="-10" dirty="0">
                <a:latin typeface="Carlito"/>
                <a:cs typeface="Carlito"/>
              </a:rPr>
              <a:t>scikit-learn libraries </a:t>
            </a:r>
            <a:r>
              <a:rPr sz="1400" spc="-5" dirty="0">
                <a:latin typeface="Carlito"/>
                <a:cs typeface="Carlito"/>
              </a:rPr>
              <a:t>(0.22.1). And </a:t>
            </a:r>
            <a:r>
              <a:rPr sz="1400" spc="-10" dirty="0">
                <a:latin typeface="Carlito"/>
                <a:cs typeface="Carlito"/>
              </a:rPr>
              <a:t>we  implement </a:t>
            </a:r>
            <a:r>
              <a:rPr sz="1400" spc="-5" dirty="0">
                <a:latin typeface="Carlito"/>
                <a:cs typeface="Carlito"/>
              </a:rPr>
              <a:t>all deep learning-based baseline models, as </a:t>
            </a:r>
            <a:r>
              <a:rPr sz="1400" spc="-10" dirty="0">
                <a:latin typeface="Carlito"/>
                <a:cs typeface="Carlito"/>
              </a:rPr>
              <a:t>well </a:t>
            </a:r>
            <a:r>
              <a:rPr sz="1400" spc="-5" dirty="0">
                <a:latin typeface="Carlito"/>
                <a:cs typeface="Carlito"/>
              </a:rPr>
              <a:t>as our model, with </a:t>
            </a:r>
            <a:r>
              <a:rPr sz="1400" spc="-25" dirty="0">
                <a:latin typeface="Carlito"/>
                <a:cs typeface="Carlito"/>
              </a:rPr>
              <a:t>PyTorch  </a:t>
            </a:r>
            <a:r>
              <a:rPr sz="1400" spc="-10" dirty="0">
                <a:latin typeface="Carlito"/>
                <a:cs typeface="Carlito"/>
              </a:rPr>
              <a:t>libraries </a:t>
            </a:r>
            <a:r>
              <a:rPr sz="1400" spc="-5" dirty="0">
                <a:latin typeface="Carlito"/>
                <a:cs typeface="Carlito"/>
              </a:rPr>
              <a:t>(1.4.0)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300" y="4898197"/>
            <a:ext cx="6610984" cy="270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9545">
              <a:lnSpc>
                <a:spcPct val="109800"/>
              </a:lnSpc>
              <a:spcBef>
                <a:spcPts val="100"/>
              </a:spcBef>
            </a:pPr>
            <a:r>
              <a:rPr sz="1400" spc="-65" dirty="0">
                <a:latin typeface="Carlito"/>
                <a:cs typeface="Carlito"/>
              </a:rPr>
              <a:t>To </a:t>
            </a:r>
            <a:r>
              <a:rPr sz="1400" spc="-10" dirty="0">
                <a:latin typeface="Carlito"/>
                <a:cs typeface="Carlito"/>
              </a:rPr>
              <a:t>answer RQ1, we compare </a:t>
            </a:r>
            <a:r>
              <a:rPr sz="1400" spc="-5" dirty="0">
                <a:latin typeface="Carlito"/>
                <a:cs typeface="Carlito"/>
              </a:rPr>
              <a:t>our model </a:t>
            </a:r>
            <a:r>
              <a:rPr sz="1400" spc="-10" dirty="0">
                <a:latin typeface="Carlito"/>
                <a:cs typeface="Carlito"/>
              </a:rPr>
              <a:t>against several related </a:t>
            </a:r>
            <a:r>
              <a:rPr sz="1400" spc="-5" dirty="0">
                <a:latin typeface="Carlito"/>
                <a:cs typeface="Carlito"/>
              </a:rPr>
              <a:t>models </a:t>
            </a:r>
            <a:r>
              <a:rPr sz="1400" spc="-10" dirty="0">
                <a:latin typeface="Carlito"/>
                <a:cs typeface="Carlito"/>
              </a:rPr>
              <a:t>shows </a:t>
            </a:r>
            <a:r>
              <a:rPr sz="1400" spc="-5" dirty="0">
                <a:latin typeface="Carlito"/>
                <a:cs typeface="Carlito"/>
              </a:rPr>
              <a:t>the  </a:t>
            </a:r>
            <a:r>
              <a:rPr sz="1400" spc="-10" dirty="0">
                <a:latin typeface="Carlito"/>
                <a:cs typeface="Carlito"/>
              </a:rPr>
              <a:t>performance </a:t>
            </a:r>
            <a:r>
              <a:rPr sz="1400" spc="-5" dirty="0">
                <a:latin typeface="Carlito"/>
                <a:cs typeface="Carlito"/>
              </a:rPr>
              <a:t>of the </a:t>
            </a:r>
            <a:r>
              <a:rPr sz="1400" spc="-10" dirty="0">
                <a:latin typeface="Carlito"/>
                <a:cs typeface="Carlito"/>
              </a:rPr>
              <a:t>proposed </a:t>
            </a:r>
            <a:r>
              <a:rPr sz="1400" spc="-5" dirty="0">
                <a:latin typeface="Carlito"/>
                <a:cs typeface="Carlito"/>
              </a:rPr>
              <a:t>method and all the </a:t>
            </a:r>
            <a:r>
              <a:rPr sz="1400" spc="-10" dirty="0">
                <a:latin typeface="Carlito"/>
                <a:cs typeface="Carlito"/>
              </a:rPr>
              <a:t>compared </a:t>
            </a:r>
            <a:r>
              <a:rPr sz="1400" spc="-5" dirty="0">
                <a:latin typeface="Carlito"/>
                <a:cs typeface="Carlito"/>
              </a:rPr>
              <a:t>methods. </a:t>
            </a:r>
            <a:r>
              <a:rPr sz="1400" spc="-30" dirty="0">
                <a:latin typeface="Carlito"/>
                <a:cs typeface="Carlito"/>
              </a:rPr>
              <a:t>We </a:t>
            </a:r>
            <a:r>
              <a:rPr sz="1400" spc="-10" dirty="0">
                <a:latin typeface="Carlito"/>
                <a:cs typeface="Carlito"/>
              </a:rPr>
              <a:t>compare </a:t>
            </a:r>
            <a:r>
              <a:rPr sz="1400" spc="-5" dirty="0">
                <a:latin typeface="Carlito"/>
                <a:cs typeface="Carlito"/>
              </a:rPr>
              <a:t>and  </a:t>
            </a:r>
            <a:r>
              <a:rPr sz="1400" spc="-10" dirty="0">
                <a:latin typeface="Carlito"/>
                <a:cs typeface="Carlito"/>
              </a:rPr>
              <a:t>analyze </a:t>
            </a:r>
            <a:r>
              <a:rPr sz="1400" spc="-5" dirty="0">
                <a:latin typeface="Carlito"/>
                <a:cs typeface="Carlito"/>
              </a:rPr>
              <a:t>our </a:t>
            </a:r>
            <a:r>
              <a:rPr sz="1400" spc="-10" dirty="0">
                <a:latin typeface="Carlito"/>
                <a:cs typeface="Carlito"/>
              </a:rPr>
              <a:t>overall performance </a:t>
            </a:r>
            <a:r>
              <a:rPr sz="1400" spc="-65" dirty="0">
                <a:latin typeface="Carlito"/>
                <a:cs typeface="Carlito"/>
              </a:rPr>
              <a:t>To </a:t>
            </a:r>
            <a:r>
              <a:rPr sz="1400" spc="-15" dirty="0">
                <a:latin typeface="Carlito"/>
                <a:cs typeface="Carlito"/>
              </a:rPr>
              <a:t>illustrate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effectiveness </a:t>
            </a:r>
            <a:r>
              <a:rPr sz="1400" spc="-5" dirty="0">
                <a:latin typeface="Carlito"/>
                <a:cs typeface="Carlito"/>
              </a:rPr>
              <a:t>of every module of the  </a:t>
            </a:r>
            <a:r>
              <a:rPr sz="1400" spc="-10" dirty="0">
                <a:latin typeface="Carlito"/>
                <a:cs typeface="Carlito"/>
              </a:rPr>
              <a:t>PostCom2DR, we perform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series of </a:t>
            </a:r>
            <a:r>
              <a:rPr sz="1400" spc="-10" dirty="0">
                <a:latin typeface="Carlito"/>
                <a:cs typeface="Carlito"/>
              </a:rPr>
              <a:t>ablation studies (Answer to RQ2) </a:t>
            </a:r>
            <a:r>
              <a:rPr sz="1400" spc="-5" dirty="0">
                <a:latin typeface="Carlito"/>
                <a:cs typeface="Carlito"/>
              </a:rPr>
              <a:t>which include </a:t>
            </a:r>
            <a:r>
              <a:rPr sz="1400" spc="-10" dirty="0">
                <a:latin typeface="Carlito"/>
                <a:cs typeface="Carlito"/>
              </a:rPr>
              <a:t>four  </a:t>
            </a:r>
            <a:r>
              <a:rPr sz="1400" spc="-5" dirty="0">
                <a:latin typeface="Carlito"/>
                <a:cs typeface="Carlito"/>
              </a:rPr>
              <a:t>parts: </a:t>
            </a:r>
            <a:r>
              <a:rPr sz="1400" spc="-10" dirty="0">
                <a:latin typeface="Carlito"/>
                <a:cs typeface="Carlito"/>
              </a:rPr>
              <a:t>PostCom2DR-G, PostCom2DR-S, PostCom2DR-Co </a:t>
            </a:r>
            <a:r>
              <a:rPr sz="1400" spc="-5" dirty="0">
                <a:latin typeface="Carlito"/>
                <a:cs typeface="Carlito"/>
              </a:rPr>
              <a:t>and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PostCom2DR-Cn.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09800"/>
              </a:lnSpc>
              <a:spcBef>
                <a:spcPts val="800"/>
              </a:spcBef>
            </a:pPr>
            <a:r>
              <a:rPr sz="1400" spc="-65" dirty="0">
                <a:latin typeface="Carlito"/>
                <a:cs typeface="Carlito"/>
              </a:rPr>
              <a:t>To </a:t>
            </a:r>
            <a:r>
              <a:rPr sz="1400" spc="-10" dirty="0">
                <a:latin typeface="Carlito"/>
                <a:cs typeface="Carlito"/>
              </a:rPr>
              <a:t>address RQ3 </a:t>
            </a:r>
            <a:r>
              <a:rPr sz="1400" spc="-5" dirty="0">
                <a:latin typeface="Carlito"/>
                <a:cs typeface="Carlito"/>
              </a:rPr>
              <a:t>and </a:t>
            </a:r>
            <a:r>
              <a:rPr sz="1400" spc="-15" dirty="0">
                <a:latin typeface="Carlito"/>
                <a:cs typeface="Carlito"/>
              </a:rPr>
              <a:t>illustrate </a:t>
            </a:r>
            <a:r>
              <a:rPr sz="1400" spc="-5" dirty="0">
                <a:latin typeface="Carlito"/>
                <a:cs typeface="Carlito"/>
              </a:rPr>
              <a:t>the early </a:t>
            </a:r>
            <a:r>
              <a:rPr sz="1400" spc="-10" dirty="0">
                <a:latin typeface="Carlito"/>
                <a:cs typeface="Carlito"/>
              </a:rPr>
              <a:t>detection </a:t>
            </a:r>
            <a:r>
              <a:rPr sz="1400" spc="-5" dirty="0">
                <a:latin typeface="Carlito"/>
                <a:cs typeface="Carlito"/>
              </a:rPr>
              <a:t>ability of our model, </a:t>
            </a:r>
            <a:r>
              <a:rPr sz="1400" spc="-10" dirty="0">
                <a:latin typeface="Carlito"/>
                <a:cs typeface="Carlito"/>
              </a:rPr>
              <a:t>we </a:t>
            </a:r>
            <a:r>
              <a:rPr sz="1400" spc="-5" dirty="0">
                <a:latin typeface="Carlito"/>
                <a:cs typeface="Carlito"/>
              </a:rPr>
              <a:t>further </a:t>
            </a:r>
            <a:r>
              <a:rPr sz="1400" spc="-10" dirty="0">
                <a:latin typeface="Carlito"/>
                <a:cs typeface="Carlito"/>
              </a:rPr>
              <a:t>report </a:t>
            </a:r>
            <a:r>
              <a:rPr sz="1400" spc="-5" dirty="0">
                <a:latin typeface="Carlito"/>
                <a:cs typeface="Carlito"/>
              </a:rPr>
              <a:t>the  </a:t>
            </a:r>
            <a:r>
              <a:rPr sz="1400" spc="-10" dirty="0">
                <a:latin typeface="Carlito"/>
                <a:cs typeface="Carlito"/>
              </a:rPr>
              <a:t>performance </a:t>
            </a:r>
            <a:r>
              <a:rPr sz="1400" spc="-5" dirty="0">
                <a:latin typeface="Carlito"/>
                <a:cs typeface="Carlito"/>
              </a:rPr>
              <a:t>by </a:t>
            </a:r>
            <a:r>
              <a:rPr sz="1400" spc="-10" dirty="0">
                <a:latin typeface="Carlito"/>
                <a:cs typeface="Carlito"/>
              </a:rPr>
              <a:t>varying </a:t>
            </a:r>
            <a:r>
              <a:rPr sz="1400" spc="-5" dirty="0">
                <a:latin typeface="Carlito"/>
                <a:cs typeface="Carlito"/>
              </a:rPr>
              <a:t>the number of </a:t>
            </a:r>
            <a:r>
              <a:rPr sz="1400" spc="-10" dirty="0">
                <a:latin typeface="Carlito"/>
                <a:cs typeface="Carlito"/>
              </a:rPr>
              <a:t>comments </a:t>
            </a:r>
            <a:r>
              <a:rPr sz="1400" spc="-5" dirty="0">
                <a:latin typeface="Carlito"/>
                <a:cs typeface="Carlito"/>
              </a:rPr>
              <a:t>per </a:t>
            </a:r>
            <a:r>
              <a:rPr sz="1400" spc="-10" dirty="0">
                <a:latin typeface="Carlito"/>
                <a:cs typeface="Carlito"/>
              </a:rPr>
              <a:t>post. </a:t>
            </a:r>
            <a:r>
              <a:rPr sz="1400" spc="-30" dirty="0">
                <a:latin typeface="Carlito"/>
                <a:cs typeface="Carlito"/>
              </a:rPr>
              <a:t>We </a:t>
            </a:r>
            <a:r>
              <a:rPr sz="1400" spc="-10" dirty="0">
                <a:latin typeface="Carlito"/>
                <a:cs typeface="Carlito"/>
              </a:rPr>
              <a:t>control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scope </a:t>
            </a:r>
            <a:r>
              <a:rPr sz="1400" spc="-5" dirty="0">
                <a:latin typeface="Carlito"/>
                <a:cs typeface="Carlito"/>
              </a:rPr>
              <a:t>of  </a:t>
            </a:r>
            <a:r>
              <a:rPr sz="1400" spc="-10" dirty="0">
                <a:latin typeface="Carlito"/>
                <a:cs typeface="Carlito"/>
              </a:rPr>
              <a:t>detection </a:t>
            </a:r>
            <a:r>
              <a:rPr sz="1400" spc="-5" dirty="0">
                <a:latin typeface="Carlito"/>
                <a:cs typeface="Carlito"/>
              </a:rPr>
              <a:t>and only use </a:t>
            </a:r>
            <a:r>
              <a:rPr sz="1400" spc="-10" dirty="0">
                <a:latin typeface="Carlito"/>
                <a:cs typeface="Carlito"/>
              </a:rPr>
              <a:t>instances </a:t>
            </a:r>
            <a:r>
              <a:rPr sz="1400" spc="-5" dirty="0">
                <a:latin typeface="Carlito"/>
                <a:cs typeface="Carlito"/>
              </a:rPr>
              <a:t>with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small </a:t>
            </a:r>
            <a:r>
              <a:rPr sz="1400" spc="-10" dirty="0">
                <a:latin typeface="Carlito"/>
                <a:cs typeface="Carlito"/>
              </a:rPr>
              <a:t>amount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comments to </a:t>
            </a:r>
            <a:r>
              <a:rPr sz="1400" spc="-15" dirty="0">
                <a:latin typeface="Carlito"/>
                <a:cs typeface="Carlito"/>
              </a:rPr>
              <a:t>test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5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model.</a:t>
            </a:r>
            <a:endParaRPr sz="1400">
              <a:latin typeface="Carlito"/>
              <a:cs typeface="Carlito"/>
            </a:endParaRPr>
          </a:p>
          <a:p>
            <a:pPr marL="12700" marR="180975" algn="just">
              <a:lnSpc>
                <a:spcPct val="109800"/>
              </a:lnSpc>
            </a:pPr>
            <a:r>
              <a:rPr sz="1400" spc="-15" dirty="0">
                <a:latin typeface="Carlito"/>
                <a:cs typeface="Carlito"/>
              </a:rPr>
              <a:t>Specifically, </a:t>
            </a:r>
            <a:r>
              <a:rPr sz="1400" spc="-10" dirty="0">
                <a:latin typeface="Carlito"/>
                <a:cs typeface="Carlito"/>
              </a:rPr>
              <a:t>considering that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5" dirty="0">
                <a:latin typeface="Carlito"/>
                <a:cs typeface="Carlito"/>
              </a:rPr>
              <a:t>average </a:t>
            </a:r>
            <a:r>
              <a:rPr sz="1400" spc="-5" dirty="0">
                <a:latin typeface="Carlito"/>
                <a:cs typeface="Carlito"/>
              </a:rPr>
              <a:t>number of </a:t>
            </a:r>
            <a:r>
              <a:rPr sz="1400" spc="-10" dirty="0">
                <a:latin typeface="Carlito"/>
                <a:cs typeface="Carlito"/>
              </a:rPr>
              <a:t>comments </a:t>
            </a:r>
            <a:r>
              <a:rPr sz="1400" spc="-5" dirty="0">
                <a:latin typeface="Carlito"/>
                <a:cs typeface="Carlito"/>
              </a:rPr>
              <a:t>in the Rumdect </a:t>
            </a:r>
            <a:r>
              <a:rPr sz="1400" spc="-10" dirty="0">
                <a:latin typeface="Carlito"/>
                <a:cs typeface="Carlito"/>
              </a:rPr>
              <a:t>dataset </a:t>
            </a:r>
            <a:r>
              <a:rPr sz="1400" spc="-5" dirty="0">
                <a:latin typeface="Carlito"/>
                <a:cs typeface="Carlito"/>
              </a:rPr>
              <a:t>is  235, </a:t>
            </a:r>
            <a:r>
              <a:rPr sz="1400" spc="-10" dirty="0">
                <a:latin typeface="Carlito"/>
                <a:cs typeface="Carlito"/>
              </a:rPr>
              <a:t>we </a:t>
            </a:r>
            <a:r>
              <a:rPr sz="1400" spc="-5" dirty="0">
                <a:latin typeface="Carlito"/>
                <a:cs typeface="Carlito"/>
              </a:rPr>
              <a:t>use the </a:t>
            </a:r>
            <a:r>
              <a:rPr sz="1400" spc="-10" dirty="0">
                <a:latin typeface="Carlito"/>
                <a:cs typeface="Carlito"/>
              </a:rPr>
              <a:t>top </a:t>
            </a:r>
            <a:r>
              <a:rPr sz="1400" spc="-5" dirty="0">
                <a:latin typeface="Carlito"/>
                <a:cs typeface="Carlito"/>
              </a:rPr>
              <a:t>20, 50, 100, 150, 200 </a:t>
            </a:r>
            <a:r>
              <a:rPr sz="1400" spc="-10" dirty="0">
                <a:latin typeface="Carlito"/>
                <a:cs typeface="Carlito"/>
              </a:rPr>
              <a:t>numbers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comments </a:t>
            </a:r>
            <a:r>
              <a:rPr sz="1400" spc="-5" dirty="0">
                <a:latin typeface="Carlito"/>
                <a:cs typeface="Carlito"/>
              </a:rPr>
              <a:t>in the </a:t>
            </a:r>
            <a:r>
              <a:rPr sz="1400" spc="-15" dirty="0">
                <a:latin typeface="Carlito"/>
                <a:cs typeface="Carlito"/>
              </a:rPr>
              <a:t>test </a:t>
            </a:r>
            <a:r>
              <a:rPr sz="1400" spc="-5" dirty="0">
                <a:latin typeface="Carlito"/>
                <a:cs typeface="Carlito"/>
              </a:rPr>
              <a:t>set </a:t>
            </a:r>
            <a:r>
              <a:rPr sz="1400" spc="-15" dirty="0">
                <a:latin typeface="Carlito"/>
                <a:cs typeface="Carlito"/>
              </a:rPr>
              <a:t>for </a:t>
            </a:r>
            <a:r>
              <a:rPr sz="1400" spc="-5" dirty="0">
                <a:latin typeface="Carlito"/>
                <a:cs typeface="Carlito"/>
              </a:rPr>
              <a:t>rumor  early</a:t>
            </a:r>
            <a:r>
              <a:rPr sz="1400" spc="-10" dirty="0">
                <a:latin typeface="Carlito"/>
                <a:cs typeface="Carlito"/>
              </a:rPr>
              <a:t> detection.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300" y="1161253"/>
            <a:ext cx="6676390" cy="6141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7630">
              <a:lnSpc>
                <a:spcPct val="109800"/>
              </a:lnSpc>
              <a:spcBef>
                <a:spcPts val="100"/>
              </a:spcBef>
            </a:pPr>
            <a:r>
              <a:rPr sz="1400" spc="-65" dirty="0">
                <a:latin typeface="Carlito"/>
                <a:cs typeface="Carlito"/>
              </a:rPr>
              <a:t>To </a:t>
            </a:r>
            <a:r>
              <a:rPr sz="1400" spc="-10" dirty="0">
                <a:latin typeface="Carlito"/>
                <a:cs typeface="Carlito"/>
              </a:rPr>
              <a:t>answer RQ4 </a:t>
            </a:r>
            <a:r>
              <a:rPr sz="1400" spc="-5" dirty="0">
                <a:latin typeface="Carlito"/>
                <a:cs typeface="Carlito"/>
              </a:rPr>
              <a:t>and further </a:t>
            </a:r>
            <a:r>
              <a:rPr sz="1400" spc="-10" dirty="0">
                <a:latin typeface="Carlito"/>
                <a:cs typeface="Carlito"/>
              </a:rPr>
              <a:t>analyze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effectiveness </a:t>
            </a:r>
            <a:r>
              <a:rPr sz="1400" spc="-5" dirty="0">
                <a:latin typeface="Carlito"/>
                <a:cs typeface="Carlito"/>
              </a:rPr>
              <a:t>of the module, </a:t>
            </a:r>
            <a:r>
              <a:rPr sz="1400" spc="-10" dirty="0">
                <a:latin typeface="Carlito"/>
                <a:cs typeface="Carlito"/>
              </a:rPr>
              <a:t>we </a:t>
            </a:r>
            <a:r>
              <a:rPr sz="1400" spc="-15" dirty="0">
                <a:latin typeface="Carlito"/>
                <a:cs typeface="Carlito"/>
              </a:rPr>
              <a:t>have </a:t>
            </a:r>
            <a:r>
              <a:rPr sz="1400" spc="-10" dirty="0">
                <a:latin typeface="Carlito"/>
                <a:cs typeface="Carlito"/>
              </a:rPr>
              <a:t>experimented  </a:t>
            </a:r>
            <a:r>
              <a:rPr sz="1400" spc="-5" dirty="0">
                <a:latin typeface="Carlito"/>
                <a:cs typeface="Carlito"/>
              </a:rPr>
              <a:t>with </a:t>
            </a:r>
            <a:r>
              <a:rPr sz="1400" spc="-15" dirty="0">
                <a:latin typeface="Carlito"/>
                <a:cs typeface="Carlito"/>
              </a:rPr>
              <a:t>different </a:t>
            </a:r>
            <a:r>
              <a:rPr sz="1400" spc="-20" dirty="0">
                <a:latin typeface="Carlito"/>
                <a:cs typeface="Carlito"/>
              </a:rPr>
              <a:t>ways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organizing </a:t>
            </a:r>
            <a:r>
              <a:rPr sz="1400" spc="-5" dirty="0">
                <a:latin typeface="Carlito"/>
                <a:cs typeface="Carlito"/>
              </a:rPr>
              <a:t>modules. </a:t>
            </a:r>
            <a:r>
              <a:rPr sz="1400" spc="-30" dirty="0">
                <a:latin typeface="Carlito"/>
                <a:cs typeface="Carlito"/>
              </a:rPr>
              <a:t>We </a:t>
            </a:r>
            <a:r>
              <a:rPr sz="1400" spc="-15" dirty="0">
                <a:latin typeface="Carlito"/>
                <a:cs typeface="Carlito"/>
              </a:rPr>
              <a:t>have </a:t>
            </a:r>
            <a:r>
              <a:rPr sz="1400" spc="-10" dirty="0">
                <a:latin typeface="Carlito"/>
                <a:cs typeface="Carlito"/>
              </a:rPr>
              <a:t>three </a:t>
            </a:r>
            <a:r>
              <a:rPr sz="1400" spc="-5" dirty="0">
                <a:latin typeface="Carlito"/>
                <a:cs typeface="Carlito"/>
              </a:rPr>
              <a:t>module </a:t>
            </a:r>
            <a:r>
              <a:rPr sz="1400" spc="-10" dirty="0">
                <a:latin typeface="Carlito"/>
                <a:cs typeface="Carlito"/>
              </a:rPr>
              <a:t>combination </a:t>
            </a:r>
            <a:r>
              <a:rPr sz="1400" spc="-5" dirty="0">
                <a:latin typeface="Carlito"/>
                <a:cs typeface="Carlito"/>
              </a:rPr>
              <a:t>modes, in  which (a) is</a:t>
            </a:r>
            <a:r>
              <a:rPr sz="1400" spc="-10" dirty="0">
                <a:latin typeface="Carlito"/>
                <a:cs typeface="Carlito"/>
              </a:rPr>
              <a:t> PostCom2DR.</a:t>
            </a:r>
            <a:endParaRPr sz="1400">
              <a:latin typeface="Carlito"/>
              <a:cs typeface="Carlito"/>
            </a:endParaRPr>
          </a:p>
          <a:p>
            <a:pPr marL="12700" marR="226060">
              <a:lnSpc>
                <a:spcPct val="109800"/>
              </a:lnSpc>
              <a:spcBef>
                <a:spcPts val="800"/>
              </a:spcBef>
            </a:pPr>
            <a:r>
              <a:rPr sz="1400" spc="-5" dirty="0">
                <a:latin typeface="Carlito"/>
                <a:cs typeface="Carlito"/>
              </a:rPr>
              <a:t>Mode b: </a:t>
            </a:r>
            <a:r>
              <a:rPr sz="1400" spc="-10" dirty="0">
                <a:latin typeface="Carlito"/>
                <a:cs typeface="Carlito"/>
              </a:rPr>
              <a:t>First, we </a:t>
            </a:r>
            <a:r>
              <a:rPr sz="1400" spc="-5" dirty="0">
                <a:latin typeface="Carlito"/>
                <a:cs typeface="Carlito"/>
              </a:rPr>
              <a:t>build the </a:t>
            </a:r>
            <a:r>
              <a:rPr sz="1400" spc="-10" dirty="0">
                <a:latin typeface="Carlito"/>
                <a:cs typeface="Carlito"/>
              </a:rPr>
              <a:t>reply graph </a:t>
            </a:r>
            <a:r>
              <a:rPr sz="1400" spc="-5" dirty="0">
                <a:latin typeface="Carlito"/>
                <a:cs typeface="Carlito"/>
              </a:rPr>
              <a:t>and use </a:t>
            </a:r>
            <a:r>
              <a:rPr sz="1400" spc="-10" dirty="0">
                <a:latin typeface="Carlito"/>
                <a:cs typeface="Carlito"/>
              </a:rPr>
              <a:t>Bilevel-GCN </a:t>
            </a:r>
            <a:r>
              <a:rPr sz="1400" spc="-5" dirty="0">
                <a:latin typeface="Carlito"/>
                <a:cs typeface="Carlito"/>
              </a:rPr>
              <a:t>and </a:t>
            </a:r>
            <a:r>
              <a:rPr sz="1400" spc="-10" dirty="0">
                <a:latin typeface="Carlito"/>
                <a:cs typeface="Carlito"/>
              </a:rPr>
              <a:t>comments </a:t>
            </a:r>
            <a:r>
              <a:rPr sz="1400" spc="-15" dirty="0">
                <a:latin typeface="Carlito"/>
                <a:cs typeface="Carlito"/>
              </a:rPr>
              <a:t>self-attention  </a:t>
            </a:r>
            <a:r>
              <a:rPr sz="1400" spc="-5" dirty="0">
                <a:latin typeface="Carlito"/>
                <a:cs typeface="Carlito"/>
              </a:rPr>
              <a:t>mechanism </a:t>
            </a:r>
            <a:r>
              <a:rPr sz="1400" spc="-10" dirty="0">
                <a:latin typeface="Carlito"/>
                <a:cs typeface="Carlito"/>
              </a:rPr>
              <a:t>to get comments representation. </a:t>
            </a:r>
            <a:r>
              <a:rPr sz="1400" spc="-5" dirty="0">
                <a:latin typeface="Carlito"/>
                <a:cs typeface="Carlito"/>
              </a:rPr>
              <a:t>Then, CNN is applied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enhance </a:t>
            </a:r>
            <a:r>
              <a:rPr sz="1400" spc="-10" dirty="0">
                <a:latin typeface="Carlito"/>
                <a:cs typeface="Carlito"/>
              </a:rPr>
              <a:t>comments  representation. </a:t>
            </a:r>
            <a:r>
              <a:rPr sz="1400" spc="-20" dirty="0">
                <a:latin typeface="Carlito"/>
                <a:cs typeface="Carlito"/>
              </a:rPr>
              <a:t>Finally, </a:t>
            </a:r>
            <a:r>
              <a:rPr sz="1400" spc="-15" dirty="0">
                <a:latin typeface="Carlito"/>
                <a:cs typeface="Carlito"/>
              </a:rPr>
              <a:t>post-comment </a:t>
            </a:r>
            <a:r>
              <a:rPr sz="1400" spc="-10" dirty="0">
                <a:latin typeface="Carlito"/>
                <a:cs typeface="Carlito"/>
              </a:rPr>
              <a:t>co-attention </a:t>
            </a:r>
            <a:r>
              <a:rPr sz="1400" spc="-5" dirty="0">
                <a:latin typeface="Carlito"/>
                <a:cs typeface="Carlito"/>
              </a:rPr>
              <a:t>is used </a:t>
            </a:r>
            <a:r>
              <a:rPr sz="1400" spc="-10" dirty="0">
                <a:latin typeface="Carlito"/>
                <a:cs typeface="Carlito"/>
              </a:rPr>
              <a:t>to get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aggregated  representation </a:t>
            </a:r>
            <a:r>
              <a:rPr sz="1400" spc="-15" dirty="0">
                <a:latin typeface="Carlito"/>
                <a:cs typeface="Carlito"/>
              </a:rPr>
              <a:t>for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classification.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09800"/>
              </a:lnSpc>
              <a:spcBef>
                <a:spcPts val="800"/>
              </a:spcBef>
            </a:pPr>
            <a:r>
              <a:rPr sz="1400" spc="-5" dirty="0">
                <a:latin typeface="Carlito"/>
                <a:cs typeface="Carlito"/>
              </a:rPr>
              <a:t>Mode c: </a:t>
            </a:r>
            <a:r>
              <a:rPr sz="1400" spc="-10" dirty="0">
                <a:latin typeface="Carlito"/>
                <a:cs typeface="Carlito"/>
              </a:rPr>
              <a:t>First, we capture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comment </a:t>
            </a:r>
            <a:r>
              <a:rPr sz="1400" spc="-15" dirty="0">
                <a:latin typeface="Carlito"/>
                <a:cs typeface="Carlito"/>
              </a:rPr>
              <a:t>feature </a:t>
            </a:r>
            <a:r>
              <a:rPr sz="1400" spc="-10" dirty="0">
                <a:latin typeface="Carlito"/>
                <a:cs typeface="Carlito"/>
              </a:rPr>
              <a:t>representation </a:t>
            </a:r>
            <a:r>
              <a:rPr sz="1400" spc="5" dirty="0">
                <a:latin typeface="FreeSerif"/>
                <a:cs typeface="FreeSerif"/>
              </a:rPr>
              <a:t>𝑋</a:t>
            </a:r>
            <a:r>
              <a:rPr sz="1400" spc="5" dirty="0">
                <a:latin typeface="Carlito"/>
                <a:cs typeface="Carlito"/>
              </a:rPr>
              <a:t>1 </a:t>
            </a:r>
            <a:r>
              <a:rPr sz="1400" spc="-5" dirty="0">
                <a:latin typeface="Carlito"/>
                <a:cs typeface="Carlito"/>
              </a:rPr>
              <a:t>by </a:t>
            </a:r>
            <a:r>
              <a:rPr sz="1400" spc="-10" dirty="0">
                <a:latin typeface="Carlito"/>
                <a:cs typeface="Carlito"/>
              </a:rPr>
              <a:t>Bilevel-GCN </a:t>
            </a:r>
            <a:r>
              <a:rPr sz="1400" spc="-5" dirty="0">
                <a:latin typeface="Carlito"/>
                <a:cs typeface="Carlito"/>
              </a:rPr>
              <a:t>and  </a:t>
            </a:r>
            <a:r>
              <a:rPr sz="1400" spc="-10" dirty="0">
                <a:latin typeface="Carlito"/>
                <a:cs typeface="Carlito"/>
              </a:rPr>
              <a:t>comments </a:t>
            </a:r>
            <a:r>
              <a:rPr sz="1400" spc="-15" dirty="0">
                <a:latin typeface="Carlito"/>
                <a:cs typeface="Carlito"/>
              </a:rPr>
              <a:t>self-attention. </a:t>
            </a:r>
            <a:r>
              <a:rPr sz="1400" spc="-20" dirty="0">
                <a:latin typeface="Carlito"/>
                <a:cs typeface="Carlito"/>
              </a:rPr>
              <a:t>At </a:t>
            </a:r>
            <a:r>
              <a:rPr sz="1400" spc="-5" dirty="0">
                <a:latin typeface="Carlito"/>
                <a:cs typeface="Carlito"/>
              </a:rPr>
              <a:t>the same time, </a:t>
            </a:r>
            <a:r>
              <a:rPr sz="1400" spc="-10" dirty="0">
                <a:latin typeface="Carlito"/>
                <a:cs typeface="Carlito"/>
              </a:rPr>
              <a:t>we get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comment representation </a:t>
            </a:r>
            <a:r>
              <a:rPr sz="1400" spc="5" dirty="0">
                <a:latin typeface="FreeSerif"/>
                <a:cs typeface="FreeSerif"/>
              </a:rPr>
              <a:t>𝑋</a:t>
            </a:r>
            <a:r>
              <a:rPr sz="1400" spc="5" dirty="0">
                <a:latin typeface="Carlito"/>
                <a:cs typeface="Carlito"/>
              </a:rPr>
              <a:t>2 </a:t>
            </a:r>
            <a:r>
              <a:rPr sz="1400" spc="-5" dirty="0">
                <a:latin typeface="Carlito"/>
                <a:cs typeface="Carlito"/>
              </a:rPr>
              <a:t>by CNN.  </a:t>
            </a:r>
            <a:r>
              <a:rPr sz="1400" spc="-10" dirty="0">
                <a:latin typeface="Carlito"/>
                <a:cs typeface="Carlito"/>
              </a:rPr>
              <a:t>Next, we </a:t>
            </a:r>
            <a:r>
              <a:rPr sz="1400" spc="-5" dirty="0">
                <a:latin typeface="Carlito"/>
                <a:cs typeface="Carlito"/>
              </a:rPr>
              <a:t>add the </a:t>
            </a:r>
            <a:r>
              <a:rPr sz="1400" spc="-10" dirty="0">
                <a:latin typeface="Carlito"/>
                <a:cs typeface="Carlito"/>
              </a:rPr>
              <a:t>corresponding elements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5" dirty="0">
                <a:latin typeface="FreeSerif"/>
                <a:cs typeface="FreeSerif"/>
              </a:rPr>
              <a:t>𝑋</a:t>
            </a:r>
            <a:r>
              <a:rPr sz="1400" spc="5" dirty="0">
                <a:latin typeface="Carlito"/>
                <a:cs typeface="Carlito"/>
              </a:rPr>
              <a:t>1 </a:t>
            </a:r>
            <a:r>
              <a:rPr sz="1400" spc="-5" dirty="0">
                <a:latin typeface="Carlito"/>
                <a:cs typeface="Carlito"/>
              </a:rPr>
              <a:t>and </a:t>
            </a:r>
            <a:r>
              <a:rPr sz="1400" spc="5" dirty="0">
                <a:latin typeface="FreeSerif"/>
                <a:cs typeface="FreeSerif"/>
              </a:rPr>
              <a:t>𝑋</a:t>
            </a:r>
            <a:r>
              <a:rPr sz="1400" spc="5" dirty="0">
                <a:latin typeface="Carlito"/>
                <a:cs typeface="Carlito"/>
              </a:rPr>
              <a:t>2 </a:t>
            </a:r>
            <a:r>
              <a:rPr sz="1400" spc="-10" dirty="0">
                <a:latin typeface="Carlito"/>
                <a:cs typeface="Carlito"/>
              </a:rPr>
              <a:t>to get </a:t>
            </a:r>
            <a:r>
              <a:rPr sz="1400" spc="-5" dirty="0">
                <a:latin typeface="Carlito"/>
                <a:cs typeface="Carlito"/>
              </a:rPr>
              <a:t>the final </a:t>
            </a:r>
            <a:r>
              <a:rPr sz="1400" spc="-10" dirty="0">
                <a:latin typeface="Carlito"/>
                <a:cs typeface="Carlito"/>
              </a:rPr>
              <a:t>comment  representation. </a:t>
            </a:r>
            <a:r>
              <a:rPr sz="1400" spc="-20" dirty="0">
                <a:latin typeface="Carlito"/>
                <a:cs typeface="Carlito"/>
              </a:rPr>
              <a:t>Finally, </a:t>
            </a:r>
            <a:r>
              <a:rPr sz="1400" spc="-15" dirty="0">
                <a:latin typeface="Carlito"/>
                <a:cs typeface="Carlito"/>
              </a:rPr>
              <a:t>post-comment </a:t>
            </a:r>
            <a:r>
              <a:rPr sz="1400" spc="-10" dirty="0">
                <a:latin typeface="Carlito"/>
                <a:cs typeface="Carlito"/>
              </a:rPr>
              <a:t>co-attention </a:t>
            </a:r>
            <a:r>
              <a:rPr sz="1400" spc="-5" dirty="0">
                <a:latin typeface="Carlito"/>
                <a:cs typeface="Carlito"/>
              </a:rPr>
              <a:t>is used </a:t>
            </a:r>
            <a:r>
              <a:rPr sz="1400" spc="-10" dirty="0">
                <a:latin typeface="Carlito"/>
                <a:cs typeface="Carlito"/>
              </a:rPr>
              <a:t>to consider </a:t>
            </a:r>
            <a:r>
              <a:rPr sz="1400" spc="-5" dirty="0">
                <a:latin typeface="Carlito"/>
                <a:cs typeface="Carlito"/>
              </a:rPr>
              <a:t>mutual selection, and  the </a:t>
            </a:r>
            <a:r>
              <a:rPr sz="1400" spc="-10" dirty="0">
                <a:latin typeface="Carlito"/>
                <a:cs typeface="Carlito"/>
              </a:rPr>
              <a:t>information </a:t>
            </a:r>
            <a:r>
              <a:rPr sz="1400" spc="-5" dirty="0">
                <a:latin typeface="Carlito"/>
                <a:cs typeface="Carlito"/>
              </a:rPr>
              <a:t>is </a:t>
            </a:r>
            <a:r>
              <a:rPr sz="1400" spc="-10" dirty="0">
                <a:latin typeface="Carlito"/>
                <a:cs typeface="Carlito"/>
              </a:rPr>
              <a:t>aggregated </a:t>
            </a:r>
            <a:r>
              <a:rPr sz="1400" spc="-15" dirty="0">
                <a:latin typeface="Carlito"/>
                <a:cs typeface="Carlito"/>
              </a:rPr>
              <a:t>for </a:t>
            </a:r>
            <a:r>
              <a:rPr sz="1400" spc="-10" dirty="0">
                <a:latin typeface="Carlito"/>
                <a:cs typeface="Carlito"/>
              </a:rPr>
              <a:t>classification </a:t>
            </a:r>
            <a:r>
              <a:rPr sz="1400" spc="-5" dirty="0">
                <a:latin typeface="Carlito"/>
                <a:cs typeface="Carlito"/>
              </a:rPr>
              <a:t>by mutual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selection.</a:t>
            </a:r>
            <a:endParaRPr sz="1400">
              <a:latin typeface="Carlito"/>
              <a:cs typeface="Carlito"/>
            </a:endParaRPr>
          </a:p>
          <a:p>
            <a:pPr marL="46990">
              <a:lnSpc>
                <a:spcPct val="100000"/>
              </a:lnSpc>
              <a:spcBef>
                <a:spcPts val="960"/>
              </a:spcBef>
            </a:pPr>
            <a:r>
              <a:rPr sz="1500" b="1" dirty="0">
                <a:latin typeface="Carlito"/>
                <a:cs typeface="Carlito"/>
              </a:rPr>
              <a:t>Model</a:t>
            </a:r>
            <a:r>
              <a:rPr sz="1500" b="1" spc="-5" dirty="0">
                <a:latin typeface="Carlito"/>
                <a:cs typeface="Carlito"/>
              </a:rPr>
              <a:t> overview</a:t>
            </a:r>
            <a:endParaRPr sz="1500">
              <a:latin typeface="Carlito"/>
              <a:cs typeface="Carlito"/>
            </a:endParaRPr>
          </a:p>
          <a:p>
            <a:pPr marL="12700" marR="57785">
              <a:lnSpc>
                <a:spcPct val="109800"/>
              </a:lnSpc>
              <a:spcBef>
                <a:spcPts val="815"/>
              </a:spcBef>
            </a:pPr>
            <a:r>
              <a:rPr sz="1400" spc="-5" dirty="0">
                <a:latin typeface="Carlito"/>
                <a:cs typeface="Carlito"/>
              </a:rPr>
              <a:t>In this </a:t>
            </a:r>
            <a:r>
              <a:rPr sz="1400" spc="-25" dirty="0">
                <a:latin typeface="Carlito"/>
                <a:cs typeface="Carlito"/>
              </a:rPr>
              <a:t>paper, </a:t>
            </a:r>
            <a:r>
              <a:rPr sz="1400" spc="-10" dirty="0">
                <a:latin typeface="Carlito"/>
                <a:cs typeface="Carlito"/>
              </a:rPr>
              <a:t>we proposed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novel </a:t>
            </a:r>
            <a:r>
              <a:rPr sz="1400" spc="-5" dirty="0">
                <a:latin typeface="Carlito"/>
                <a:cs typeface="Carlito"/>
              </a:rPr>
              <a:t>model, Utilizing </a:t>
            </a:r>
            <a:r>
              <a:rPr sz="1400" spc="-10" dirty="0">
                <a:latin typeface="Carlito"/>
                <a:cs typeface="Carlito"/>
              </a:rPr>
              <a:t>Information from </a:t>
            </a:r>
            <a:r>
              <a:rPr sz="1400" spc="-15" dirty="0">
                <a:latin typeface="Carlito"/>
                <a:cs typeface="Carlito"/>
              </a:rPr>
              <a:t>Post </a:t>
            </a:r>
            <a:r>
              <a:rPr sz="1400" spc="-5" dirty="0">
                <a:latin typeface="Carlito"/>
                <a:cs typeface="Carlito"/>
              </a:rPr>
              <a:t>and </a:t>
            </a:r>
            <a:r>
              <a:rPr sz="1400" spc="-10" dirty="0">
                <a:latin typeface="Carlito"/>
                <a:cs typeface="Carlito"/>
              </a:rPr>
              <a:t>Comments to  Detect Rumors (PostCom2DR). shows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framework </a:t>
            </a:r>
            <a:r>
              <a:rPr sz="1400" spc="-5" dirty="0">
                <a:latin typeface="Carlito"/>
                <a:cs typeface="Carlito"/>
              </a:rPr>
              <a:t>of the </a:t>
            </a:r>
            <a:r>
              <a:rPr sz="1400" spc="-10" dirty="0">
                <a:latin typeface="Carlito"/>
                <a:cs typeface="Carlito"/>
              </a:rPr>
              <a:t>proposed </a:t>
            </a:r>
            <a:r>
              <a:rPr sz="1400" spc="-5" dirty="0">
                <a:latin typeface="Carlito"/>
                <a:cs typeface="Carlito"/>
              </a:rPr>
              <a:t>model. It </a:t>
            </a:r>
            <a:r>
              <a:rPr sz="1400" spc="-10" dirty="0">
                <a:latin typeface="Carlito"/>
                <a:cs typeface="Carlito"/>
              </a:rPr>
              <a:t>consists </a:t>
            </a:r>
            <a:r>
              <a:rPr sz="1400" spc="-5" dirty="0">
                <a:latin typeface="Carlito"/>
                <a:cs typeface="Carlito"/>
              </a:rPr>
              <a:t>of  </a:t>
            </a:r>
            <a:r>
              <a:rPr sz="1400" spc="-10" dirty="0">
                <a:latin typeface="Carlito"/>
                <a:cs typeface="Carlito"/>
              </a:rPr>
              <a:t>four components. </a:t>
            </a:r>
            <a:r>
              <a:rPr sz="1400" spc="-5" dirty="0">
                <a:latin typeface="Carlito"/>
                <a:cs typeface="Carlito"/>
              </a:rPr>
              <a:t>(1) </a:t>
            </a:r>
            <a:r>
              <a:rPr sz="1400" spc="-40" dirty="0">
                <a:latin typeface="Carlito"/>
                <a:cs typeface="Carlito"/>
              </a:rPr>
              <a:t>Text </a:t>
            </a:r>
            <a:r>
              <a:rPr sz="1400" spc="-5" dirty="0">
                <a:latin typeface="Carlito"/>
                <a:cs typeface="Carlito"/>
              </a:rPr>
              <a:t>Encoding, (2) Global </a:t>
            </a:r>
            <a:r>
              <a:rPr sz="1400" spc="-10" dirty="0">
                <a:latin typeface="Carlito"/>
                <a:cs typeface="Carlito"/>
              </a:rPr>
              <a:t>Representation </a:t>
            </a:r>
            <a:r>
              <a:rPr sz="1400" spc="-15" dirty="0">
                <a:latin typeface="Carlito"/>
                <a:cs typeface="Carlito"/>
              </a:rPr>
              <a:t>for Post </a:t>
            </a:r>
            <a:r>
              <a:rPr sz="1400" spc="-5" dirty="0">
                <a:latin typeface="Carlito"/>
                <a:cs typeface="Carlito"/>
              </a:rPr>
              <a:t>and </a:t>
            </a:r>
            <a:r>
              <a:rPr sz="1400" spc="-10" dirty="0">
                <a:latin typeface="Carlito"/>
                <a:cs typeface="Carlito"/>
              </a:rPr>
              <a:t>Comments, </a:t>
            </a:r>
            <a:r>
              <a:rPr sz="1400" spc="-5" dirty="0">
                <a:latin typeface="Carlito"/>
                <a:cs typeface="Carlito"/>
              </a:rPr>
              <a:t>(3)  CNN-Based </a:t>
            </a:r>
            <a:r>
              <a:rPr sz="1400" spc="-10" dirty="0">
                <a:latin typeface="Carlito"/>
                <a:cs typeface="Carlito"/>
              </a:rPr>
              <a:t>Comments Local Representation, </a:t>
            </a:r>
            <a:r>
              <a:rPr sz="1400" spc="-5" dirty="0">
                <a:latin typeface="Carlito"/>
                <a:cs typeface="Carlito"/>
              </a:rPr>
              <a:t>(4) Rumor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detection.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arlito"/>
                <a:cs typeface="Carlito"/>
              </a:rPr>
              <a:t>3.1. </a:t>
            </a:r>
            <a:r>
              <a:rPr sz="1400" b="1" spc="-40" dirty="0">
                <a:latin typeface="Carlito"/>
                <a:cs typeface="Carlito"/>
              </a:rPr>
              <a:t>Text</a:t>
            </a:r>
            <a:r>
              <a:rPr sz="1400" b="1" spc="-10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encoding</a:t>
            </a:r>
            <a:endParaRPr sz="1400">
              <a:latin typeface="Carlito"/>
              <a:cs typeface="Carlito"/>
            </a:endParaRPr>
          </a:p>
          <a:p>
            <a:pPr marL="12700" marR="8255">
              <a:lnSpc>
                <a:spcPct val="109800"/>
              </a:lnSpc>
              <a:spcBef>
                <a:spcPts val="800"/>
              </a:spcBef>
            </a:pPr>
            <a:r>
              <a:rPr sz="1400" spc="-5" dirty="0">
                <a:latin typeface="Carlito"/>
                <a:cs typeface="Carlito"/>
              </a:rPr>
              <a:t>As </a:t>
            </a:r>
            <a:r>
              <a:rPr sz="1400" spc="-10" dirty="0">
                <a:latin typeface="Carlito"/>
                <a:cs typeface="Carlito"/>
              </a:rPr>
              <a:t>rumors are intentionally written to </a:t>
            </a:r>
            <a:r>
              <a:rPr sz="1400" spc="-5" dirty="0">
                <a:latin typeface="Carlito"/>
                <a:cs typeface="Carlito"/>
              </a:rPr>
              <a:t>mislead </a:t>
            </a:r>
            <a:r>
              <a:rPr sz="1400" spc="-10" dirty="0">
                <a:latin typeface="Carlito"/>
                <a:cs typeface="Carlito"/>
              </a:rPr>
              <a:t>readers, there are differences between </a:t>
            </a:r>
            <a:r>
              <a:rPr sz="1400" spc="-5" dirty="0">
                <a:latin typeface="Carlito"/>
                <a:cs typeface="Carlito"/>
              </a:rPr>
              <a:t>rumor  and non-rumor in </a:t>
            </a:r>
            <a:r>
              <a:rPr sz="1400" spc="-10" dirty="0">
                <a:latin typeface="Carlito"/>
                <a:cs typeface="Carlito"/>
              </a:rPr>
              <a:t>terms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words </a:t>
            </a:r>
            <a:r>
              <a:rPr sz="1400" spc="-5" dirty="0">
                <a:latin typeface="Carlito"/>
                <a:cs typeface="Carlito"/>
              </a:rPr>
              <a:t>and </a:t>
            </a:r>
            <a:r>
              <a:rPr sz="1400" spc="-10" dirty="0">
                <a:latin typeface="Carlito"/>
                <a:cs typeface="Carlito"/>
              </a:rPr>
              <a:t>language styles, </a:t>
            </a:r>
            <a:r>
              <a:rPr sz="1400" spc="-5" dirty="0">
                <a:latin typeface="Carlito"/>
                <a:cs typeface="Carlito"/>
              </a:rPr>
              <a:t>which </a:t>
            </a:r>
            <a:r>
              <a:rPr sz="1400" spc="-15" dirty="0">
                <a:latin typeface="Carlito"/>
                <a:cs typeface="Carlito"/>
              </a:rPr>
              <a:t>have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potential to </a:t>
            </a:r>
            <a:r>
              <a:rPr sz="1400" spc="-5" dirty="0">
                <a:latin typeface="Carlito"/>
                <a:cs typeface="Carlito"/>
              </a:rPr>
              <a:t>help  </a:t>
            </a:r>
            <a:r>
              <a:rPr sz="1400" spc="-10" dirty="0">
                <a:latin typeface="Carlito"/>
                <a:cs typeface="Carlito"/>
              </a:rPr>
              <a:t>detect rumors. </a:t>
            </a:r>
            <a:r>
              <a:rPr sz="1400" spc="-5" dirty="0">
                <a:latin typeface="Carlito"/>
                <a:cs typeface="Carlito"/>
              </a:rPr>
              <a:t>In </a:t>
            </a:r>
            <a:r>
              <a:rPr sz="1400" spc="-10" dirty="0">
                <a:latin typeface="Carlito"/>
                <a:cs typeface="Carlito"/>
              </a:rPr>
              <a:t>order to </a:t>
            </a:r>
            <a:r>
              <a:rPr sz="1400" spc="-15" dirty="0">
                <a:latin typeface="Carlito"/>
                <a:cs typeface="Carlito"/>
              </a:rPr>
              <a:t>make </a:t>
            </a:r>
            <a:r>
              <a:rPr sz="1400" spc="-5" dirty="0">
                <a:latin typeface="Carlito"/>
                <a:cs typeface="Carlito"/>
              </a:rPr>
              <a:t>full use of the </a:t>
            </a:r>
            <a:r>
              <a:rPr sz="1400" spc="-10" dirty="0">
                <a:latin typeface="Carlito"/>
                <a:cs typeface="Carlito"/>
              </a:rPr>
              <a:t>information </a:t>
            </a:r>
            <a:r>
              <a:rPr sz="1400" spc="-5" dirty="0">
                <a:latin typeface="Carlito"/>
                <a:cs typeface="Carlito"/>
              </a:rPr>
              <a:t>of each </a:t>
            </a:r>
            <a:r>
              <a:rPr sz="1400" spc="-10" dirty="0">
                <a:latin typeface="Carlito"/>
                <a:cs typeface="Carlito"/>
              </a:rPr>
              <a:t>word, post </a:t>
            </a:r>
            <a:r>
              <a:rPr sz="1400" spc="-5" dirty="0">
                <a:latin typeface="Carlito"/>
                <a:cs typeface="Carlito"/>
              </a:rPr>
              <a:t>and  </a:t>
            </a:r>
            <a:r>
              <a:rPr sz="1400" spc="-10" dirty="0">
                <a:latin typeface="Carlito"/>
                <a:cs typeface="Carlito"/>
              </a:rPr>
              <a:t>comments are represented </a:t>
            </a:r>
            <a:r>
              <a:rPr sz="1400" spc="-5" dirty="0">
                <a:latin typeface="Carlito"/>
                <a:cs typeface="Carlito"/>
              </a:rPr>
              <a:t>by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word-level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encode.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300" y="4413882"/>
            <a:ext cx="6597650" cy="344614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80035" lvl="1" indent="-267970">
              <a:lnSpc>
                <a:spcPct val="100000"/>
              </a:lnSpc>
              <a:spcBef>
                <a:spcPts val="1065"/>
              </a:spcBef>
              <a:buAutoNum type="arabicPeriod" startAt="2"/>
              <a:tabLst>
                <a:tab pos="280670" algn="l"/>
              </a:tabLst>
            </a:pPr>
            <a:r>
              <a:rPr sz="1400" b="1" spc="-5" dirty="0">
                <a:latin typeface="Carlito"/>
                <a:cs typeface="Carlito"/>
              </a:rPr>
              <a:t>Global </a:t>
            </a:r>
            <a:r>
              <a:rPr sz="1400" b="1" spc="-10" dirty="0">
                <a:latin typeface="Carlito"/>
                <a:cs typeface="Carlito"/>
              </a:rPr>
              <a:t>representation for post </a:t>
            </a:r>
            <a:r>
              <a:rPr sz="1400" b="1" spc="-5" dirty="0">
                <a:latin typeface="Carlito"/>
                <a:cs typeface="Carlito"/>
              </a:rPr>
              <a:t>and</a:t>
            </a:r>
            <a:r>
              <a:rPr sz="1400" b="1" spc="5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comments</a:t>
            </a:r>
            <a:endParaRPr sz="1400">
              <a:latin typeface="Carlito"/>
              <a:cs typeface="Carlito"/>
            </a:endParaRPr>
          </a:p>
          <a:p>
            <a:pPr marL="12700" marR="9525">
              <a:lnSpc>
                <a:spcPct val="109800"/>
              </a:lnSpc>
              <a:spcBef>
                <a:spcPts val="795"/>
              </a:spcBef>
            </a:pPr>
            <a:r>
              <a:rPr sz="1400" spc="-5" dirty="0">
                <a:latin typeface="Carlito"/>
                <a:cs typeface="Carlito"/>
              </a:rPr>
              <a:t>In this section, </a:t>
            </a:r>
            <a:r>
              <a:rPr sz="1400" spc="-10" dirty="0">
                <a:latin typeface="Carlito"/>
                <a:cs typeface="Carlito"/>
              </a:rPr>
              <a:t>we </a:t>
            </a:r>
            <a:r>
              <a:rPr sz="1400" spc="-5" dirty="0">
                <a:latin typeface="Carlito"/>
                <a:cs typeface="Carlito"/>
              </a:rPr>
              <a:t>set up </a:t>
            </a:r>
            <a:r>
              <a:rPr sz="1400" spc="-10" dirty="0">
                <a:latin typeface="Carlito"/>
                <a:cs typeface="Carlito"/>
              </a:rPr>
              <a:t>four </a:t>
            </a:r>
            <a:r>
              <a:rPr sz="1400" spc="-15" dirty="0">
                <a:latin typeface="Carlito"/>
                <a:cs typeface="Carlito"/>
              </a:rPr>
              <a:t>steps </a:t>
            </a:r>
            <a:r>
              <a:rPr sz="1400" spc="-10" dirty="0">
                <a:latin typeface="Carlito"/>
                <a:cs typeface="Carlito"/>
              </a:rPr>
              <a:t>to get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global </a:t>
            </a:r>
            <a:r>
              <a:rPr sz="1400" spc="-10" dirty="0">
                <a:latin typeface="Carlito"/>
                <a:cs typeface="Carlito"/>
              </a:rPr>
              <a:t>representation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post </a:t>
            </a:r>
            <a:r>
              <a:rPr sz="1400" spc="-5" dirty="0">
                <a:latin typeface="Carlito"/>
                <a:cs typeface="Carlito"/>
              </a:rPr>
              <a:t>and </a:t>
            </a:r>
            <a:r>
              <a:rPr sz="1400" spc="-10" dirty="0">
                <a:latin typeface="Carlito"/>
                <a:cs typeface="Carlito"/>
              </a:rPr>
              <a:t>comments. 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5" dirty="0">
                <a:latin typeface="Carlito"/>
                <a:cs typeface="Carlito"/>
              </a:rPr>
              <a:t>first </a:t>
            </a:r>
            <a:r>
              <a:rPr sz="1400" spc="-5" dirty="0">
                <a:latin typeface="Carlito"/>
                <a:cs typeface="Carlito"/>
              </a:rPr>
              <a:t>is </a:t>
            </a:r>
            <a:r>
              <a:rPr sz="1400" spc="-10" dirty="0">
                <a:latin typeface="Carlito"/>
                <a:cs typeface="Carlito"/>
              </a:rPr>
              <a:t>to construct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reply graph. </a:t>
            </a:r>
            <a:r>
              <a:rPr sz="1400" spc="-5" dirty="0">
                <a:latin typeface="Carlito"/>
                <a:cs typeface="Carlito"/>
              </a:rPr>
              <a:t>Then,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bilevel graph convolution network </a:t>
            </a:r>
            <a:r>
              <a:rPr sz="1400" spc="-5" dirty="0">
                <a:latin typeface="Carlito"/>
                <a:cs typeface="Carlito"/>
              </a:rPr>
              <a:t>is built in  the </a:t>
            </a:r>
            <a:r>
              <a:rPr sz="1400" spc="-10" dirty="0">
                <a:latin typeface="Carlito"/>
                <a:cs typeface="Carlito"/>
              </a:rPr>
              <a:t>second </a:t>
            </a:r>
            <a:r>
              <a:rPr sz="1400" spc="-5" dirty="0">
                <a:latin typeface="Carlito"/>
                <a:cs typeface="Carlito"/>
              </a:rPr>
              <a:t>part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15" dirty="0">
                <a:latin typeface="Carlito"/>
                <a:cs typeface="Carlito"/>
              </a:rPr>
              <a:t>integrate </a:t>
            </a:r>
            <a:r>
              <a:rPr sz="1400" spc="-10" dirty="0">
                <a:latin typeface="Carlito"/>
                <a:cs typeface="Carlito"/>
              </a:rPr>
              <a:t>information through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reply graph </a:t>
            </a:r>
            <a:r>
              <a:rPr sz="1400" spc="-5" dirty="0">
                <a:latin typeface="Carlito"/>
                <a:cs typeface="Carlito"/>
              </a:rPr>
              <a:t>and </a:t>
            </a:r>
            <a:r>
              <a:rPr sz="1400" spc="-10" dirty="0">
                <a:latin typeface="Carlito"/>
                <a:cs typeface="Carlito"/>
              </a:rPr>
              <a:t>obtain </a:t>
            </a:r>
            <a:r>
              <a:rPr sz="1400" spc="-5" dirty="0">
                <a:latin typeface="Carlito"/>
                <a:cs typeface="Carlito"/>
              </a:rPr>
              <a:t>enhanced  </a:t>
            </a:r>
            <a:r>
              <a:rPr sz="1400" spc="-10" dirty="0">
                <a:latin typeface="Carlito"/>
                <a:cs typeface="Carlito"/>
              </a:rPr>
              <a:t>comments representation.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third </a:t>
            </a:r>
            <a:r>
              <a:rPr sz="1400" spc="-5" dirty="0">
                <a:latin typeface="Carlito"/>
                <a:cs typeface="Carlito"/>
              </a:rPr>
              <a:t>part is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comments </a:t>
            </a:r>
            <a:r>
              <a:rPr sz="1400" spc="-15" dirty="0">
                <a:latin typeface="Carlito"/>
                <a:cs typeface="Carlito"/>
              </a:rPr>
              <a:t>self-attention </a:t>
            </a:r>
            <a:r>
              <a:rPr sz="1400" spc="-5" dirty="0">
                <a:latin typeface="Carlito"/>
                <a:cs typeface="Carlito"/>
              </a:rPr>
              <a:t>mechanism, which is  used </a:t>
            </a:r>
            <a:r>
              <a:rPr sz="1400" spc="-10" dirty="0">
                <a:latin typeface="Carlito"/>
                <a:cs typeface="Carlito"/>
              </a:rPr>
              <a:t>to consider </a:t>
            </a:r>
            <a:r>
              <a:rPr sz="1400" spc="-5" dirty="0">
                <a:latin typeface="Carlito"/>
                <a:cs typeface="Carlito"/>
              </a:rPr>
              <a:t>the influence of </a:t>
            </a:r>
            <a:r>
              <a:rPr sz="1400" spc="-15" dirty="0">
                <a:latin typeface="Carlito"/>
                <a:cs typeface="Carlito"/>
              </a:rPr>
              <a:t>any </a:t>
            </a:r>
            <a:r>
              <a:rPr sz="1400" spc="-10" dirty="0">
                <a:latin typeface="Carlito"/>
                <a:cs typeface="Carlito"/>
              </a:rPr>
              <a:t>comment.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fourth </a:t>
            </a:r>
            <a:r>
              <a:rPr sz="1400" spc="-5" dirty="0">
                <a:latin typeface="Carlito"/>
                <a:cs typeface="Carlito"/>
              </a:rPr>
              <a:t>part is </a:t>
            </a:r>
            <a:r>
              <a:rPr sz="1400" dirty="0">
                <a:latin typeface="Carlito"/>
                <a:cs typeface="Carlito"/>
              </a:rPr>
              <a:t>a</a:t>
            </a:r>
            <a:r>
              <a:rPr sz="1400" spc="50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post-comment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09800"/>
              </a:lnSpc>
            </a:pPr>
            <a:r>
              <a:rPr sz="1400" spc="-10" dirty="0">
                <a:latin typeface="Carlito"/>
                <a:cs typeface="Carlito"/>
              </a:rPr>
              <a:t>co-attention that can </a:t>
            </a:r>
            <a:r>
              <a:rPr sz="1400" spc="-5" dirty="0">
                <a:latin typeface="Carlito"/>
                <a:cs typeface="Carlito"/>
              </a:rPr>
              <a:t>learn the mutual selection </a:t>
            </a:r>
            <a:r>
              <a:rPr sz="1400" spc="-10" dirty="0">
                <a:latin typeface="Carlito"/>
                <a:cs typeface="Carlito"/>
              </a:rPr>
              <a:t>between post </a:t>
            </a:r>
            <a:r>
              <a:rPr sz="1400" spc="-5" dirty="0">
                <a:latin typeface="Carlito"/>
                <a:cs typeface="Carlito"/>
              </a:rPr>
              <a:t>and </a:t>
            </a:r>
            <a:r>
              <a:rPr sz="1400" spc="-10" dirty="0">
                <a:latin typeface="Carlito"/>
                <a:cs typeface="Carlito"/>
              </a:rPr>
              <a:t>comments to </a:t>
            </a:r>
            <a:r>
              <a:rPr sz="1400" spc="-5" dirty="0">
                <a:latin typeface="Carlito"/>
                <a:cs typeface="Carlito"/>
              </a:rPr>
              <a:t>help </a:t>
            </a:r>
            <a:r>
              <a:rPr sz="1400" spc="-10" dirty="0">
                <a:latin typeface="Carlito"/>
                <a:cs typeface="Carlito"/>
              </a:rPr>
              <a:t>grasp 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important information </a:t>
            </a:r>
            <a:r>
              <a:rPr sz="1400" spc="-5" dirty="0">
                <a:latin typeface="Carlito"/>
                <a:cs typeface="Carlito"/>
              </a:rPr>
              <a:t>in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them.</a:t>
            </a:r>
            <a:endParaRPr sz="1400">
              <a:latin typeface="Carlito"/>
              <a:cs typeface="Carlito"/>
            </a:endParaRPr>
          </a:p>
          <a:p>
            <a:pPr marL="417830" lvl="2" indent="-405765">
              <a:lnSpc>
                <a:spcPct val="100000"/>
              </a:lnSpc>
              <a:spcBef>
                <a:spcPts val="965"/>
              </a:spcBef>
              <a:buAutoNum type="arabicPeriod"/>
              <a:tabLst>
                <a:tab pos="418465" algn="l"/>
              </a:tabLst>
            </a:pPr>
            <a:r>
              <a:rPr sz="1400" b="1" spc="-10" dirty="0">
                <a:latin typeface="Carlito"/>
                <a:cs typeface="Carlito"/>
              </a:rPr>
              <a:t>Construct reply</a:t>
            </a:r>
            <a:r>
              <a:rPr sz="1400" b="1" spc="-5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graph</a:t>
            </a:r>
            <a:endParaRPr sz="1400">
              <a:latin typeface="Carlito"/>
              <a:cs typeface="Carlito"/>
            </a:endParaRPr>
          </a:p>
          <a:p>
            <a:pPr marL="417830" lvl="2" indent="-405765">
              <a:lnSpc>
                <a:spcPct val="100000"/>
              </a:lnSpc>
              <a:spcBef>
                <a:spcPts val="965"/>
              </a:spcBef>
              <a:buAutoNum type="arabicPeriod"/>
              <a:tabLst>
                <a:tab pos="418465" algn="l"/>
              </a:tabLst>
            </a:pPr>
            <a:r>
              <a:rPr sz="1400" b="1" spc="-10" dirty="0">
                <a:latin typeface="Carlito"/>
                <a:cs typeface="Carlito"/>
              </a:rPr>
              <a:t>Bilevel graph convolutional</a:t>
            </a:r>
            <a:r>
              <a:rPr sz="1400" b="1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network</a:t>
            </a:r>
            <a:endParaRPr sz="1400">
              <a:latin typeface="Carlito"/>
              <a:cs typeface="Carlito"/>
            </a:endParaRPr>
          </a:p>
          <a:p>
            <a:pPr marL="417830" lvl="2" indent="-405765">
              <a:lnSpc>
                <a:spcPct val="100000"/>
              </a:lnSpc>
              <a:spcBef>
                <a:spcPts val="965"/>
              </a:spcBef>
              <a:buAutoNum type="arabicPeriod"/>
              <a:tabLst>
                <a:tab pos="418465" algn="l"/>
              </a:tabLst>
            </a:pPr>
            <a:r>
              <a:rPr sz="1400" b="1" spc="-10" dirty="0">
                <a:latin typeface="Carlito"/>
                <a:cs typeface="Carlito"/>
              </a:rPr>
              <a:t>Comments</a:t>
            </a:r>
            <a:r>
              <a:rPr sz="1400" b="1" spc="-5" dirty="0">
                <a:latin typeface="Carlito"/>
                <a:cs typeface="Carlito"/>
              </a:rPr>
              <a:t> </a:t>
            </a:r>
            <a:r>
              <a:rPr sz="1400" b="1" spc="-15" dirty="0">
                <a:latin typeface="Carlito"/>
                <a:cs typeface="Carlito"/>
              </a:rPr>
              <a:t>self-attention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b="1" spc="-5" dirty="0">
                <a:latin typeface="Carlito"/>
                <a:cs typeface="Carlito"/>
              </a:rPr>
              <a:t>3.2.3 </a:t>
            </a:r>
            <a:r>
              <a:rPr sz="1400" b="1" spc="-15" dirty="0">
                <a:latin typeface="Carlito"/>
                <a:cs typeface="Carlito"/>
              </a:rPr>
              <a:t>Post-comment</a:t>
            </a:r>
            <a:r>
              <a:rPr sz="1400" b="1" spc="-10" dirty="0">
                <a:latin typeface="Carlito"/>
                <a:cs typeface="Carlito"/>
              </a:rPr>
              <a:t> co-attention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9050" y="933450"/>
            <a:ext cx="6662968" cy="3457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300" y="3996544"/>
            <a:ext cx="6687820" cy="513651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100" b="1" spc="-5" dirty="0">
                <a:latin typeface="Carlito"/>
                <a:cs typeface="Carlito"/>
              </a:rPr>
              <a:t>3.3 CNN-based </a:t>
            </a:r>
            <a:r>
              <a:rPr sz="1100" b="1" spc="-10" dirty="0">
                <a:latin typeface="Carlito"/>
                <a:cs typeface="Carlito"/>
              </a:rPr>
              <a:t>comments </a:t>
            </a:r>
            <a:r>
              <a:rPr sz="1100" b="1" spc="-5" dirty="0">
                <a:latin typeface="Carlito"/>
                <a:cs typeface="Carlito"/>
              </a:rPr>
              <a:t>local </a:t>
            </a:r>
            <a:r>
              <a:rPr sz="1100" b="1" spc="-10" dirty="0">
                <a:latin typeface="Carlito"/>
                <a:cs typeface="Carlito"/>
              </a:rPr>
              <a:t>representation</a:t>
            </a:r>
            <a:endParaRPr sz="1100">
              <a:latin typeface="Carlito"/>
              <a:cs typeface="Carlito"/>
            </a:endParaRPr>
          </a:p>
          <a:p>
            <a:pPr marL="12700" marR="50800">
              <a:lnSpc>
                <a:spcPct val="109800"/>
              </a:lnSpc>
              <a:spcBef>
                <a:spcPts val="755"/>
              </a:spcBef>
            </a:pPr>
            <a:r>
              <a:rPr sz="1400" spc="-10" dirty="0">
                <a:latin typeface="Carlito"/>
                <a:cs typeface="Carlito"/>
              </a:rPr>
              <a:t>There </a:t>
            </a:r>
            <a:r>
              <a:rPr sz="1400" spc="-5" dirty="0">
                <a:latin typeface="Carlito"/>
                <a:cs typeface="Carlito"/>
              </a:rPr>
              <a:t>is the </a:t>
            </a:r>
            <a:r>
              <a:rPr sz="1400" spc="-10" dirty="0">
                <a:latin typeface="Carlito"/>
                <a:cs typeface="Carlito"/>
              </a:rPr>
              <a:t>topic </a:t>
            </a:r>
            <a:r>
              <a:rPr sz="1400" spc="-5" dirty="0">
                <a:latin typeface="Carlito"/>
                <a:cs typeface="Carlito"/>
              </a:rPr>
              <a:t>drift within the </a:t>
            </a:r>
            <a:r>
              <a:rPr sz="1400" spc="-10" dirty="0">
                <a:latin typeface="Carlito"/>
                <a:cs typeface="Carlito"/>
              </a:rPr>
              <a:t>comments. </a:t>
            </a:r>
            <a:r>
              <a:rPr sz="1400" spc="-5" dirty="0">
                <a:latin typeface="Carlito"/>
                <a:cs typeface="Carlito"/>
              </a:rPr>
              <a:t>When making </a:t>
            </a:r>
            <a:r>
              <a:rPr sz="1400" spc="-10" dirty="0">
                <a:latin typeface="Carlito"/>
                <a:cs typeface="Carlito"/>
              </a:rPr>
              <a:t>comments, users </a:t>
            </a:r>
            <a:r>
              <a:rPr sz="1400" spc="-15" dirty="0">
                <a:latin typeface="Carlito"/>
                <a:cs typeface="Carlito"/>
              </a:rPr>
              <a:t>always </a:t>
            </a:r>
            <a:r>
              <a:rPr sz="1400" spc="-20" dirty="0">
                <a:latin typeface="Carlito"/>
                <a:cs typeface="Carlito"/>
              </a:rPr>
              <a:t>take  </a:t>
            </a:r>
            <a:r>
              <a:rPr sz="1400" spc="-10" dirty="0">
                <a:latin typeface="Carlito"/>
                <a:cs typeface="Carlito"/>
              </a:rPr>
              <a:t>into account </a:t>
            </a:r>
            <a:r>
              <a:rPr sz="1400" spc="-5" dirty="0">
                <a:latin typeface="Carlito"/>
                <a:cs typeface="Carlito"/>
              </a:rPr>
              <a:t>those </a:t>
            </a:r>
            <a:r>
              <a:rPr sz="1400" spc="-10" dirty="0">
                <a:latin typeface="Carlito"/>
                <a:cs typeface="Carlito"/>
              </a:rPr>
              <a:t>topics that </a:t>
            </a:r>
            <a:r>
              <a:rPr sz="1400" spc="-15" dirty="0">
                <a:latin typeface="Carlito"/>
                <a:cs typeface="Carlito"/>
              </a:rPr>
              <a:t>have </a:t>
            </a:r>
            <a:r>
              <a:rPr sz="1400" spc="-5" dirty="0">
                <a:latin typeface="Carlito"/>
                <a:cs typeface="Carlito"/>
              </a:rPr>
              <a:t>been </a:t>
            </a:r>
            <a:r>
              <a:rPr sz="1400" spc="-15" dirty="0">
                <a:latin typeface="Carlito"/>
                <a:cs typeface="Carlito"/>
              </a:rPr>
              <a:t>talked </a:t>
            </a:r>
            <a:r>
              <a:rPr sz="1400" spc="-5" dirty="0">
                <a:latin typeface="Carlito"/>
                <a:cs typeface="Carlito"/>
              </a:rPr>
              <a:t>about during this period. Capturing  </a:t>
            </a:r>
            <a:r>
              <a:rPr sz="1400" spc="-10" dirty="0">
                <a:latin typeface="Carlito"/>
                <a:cs typeface="Carlito"/>
              </a:rPr>
              <a:t>comments </a:t>
            </a:r>
            <a:r>
              <a:rPr sz="1400" spc="-5" dirty="0">
                <a:latin typeface="Carlito"/>
                <a:cs typeface="Carlito"/>
              </a:rPr>
              <a:t>in each time period is </a:t>
            </a:r>
            <a:r>
              <a:rPr sz="1400" spc="-10" dirty="0">
                <a:latin typeface="Carlito"/>
                <a:cs typeface="Carlito"/>
              </a:rPr>
              <a:t>helpful to get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change </a:t>
            </a:r>
            <a:r>
              <a:rPr sz="1400" spc="-5" dirty="0">
                <a:latin typeface="Carlito"/>
                <a:cs typeface="Carlito"/>
              </a:rPr>
              <a:t>of the </a:t>
            </a:r>
            <a:r>
              <a:rPr sz="1400" spc="-10" dirty="0">
                <a:latin typeface="Carlito"/>
                <a:cs typeface="Carlito"/>
              </a:rPr>
              <a:t>comment topic </a:t>
            </a:r>
            <a:r>
              <a:rPr sz="1400" spc="-5" dirty="0">
                <a:latin typeface="Carlito"/>
                <a:cs typeface="Carlito"/>
              </a:rPr>
              <a:t>and is  </a:t>
            </a:r>
            <a:r>
              <a:rPr sz="1400" spc="-10" dirty="0">
                <a:latin typeface="Carlito"/>
                <a:cs typeface="Carlito"/>
              </a:rPr>
              <a:t>useful </a:t>
            </a:r>
            <a:r>
              <a:rPr sz="1400" spc="-15" dirty="0">
                <a:latin typeface="Carlito"/>
                <a:cs typeface="Carlito"/>
              </a:rPr>
              <a:t>for </a:t>
            </a:r>
            <a:r>
              <a:rPr sz="1400" spc="-5" dirty="0">
                <a:latin typeface="Carlito"/>
                <a:cs typeface="Carlito"/>
              </a:rPr>
              <a:t>rumor </a:t>
            </a:r>
            <a:r>
              <a:rPr sz="1400" spc="-10" dirty="0">
                <a:latin typeface="Carlito"/>
                <a:cs typeface="Carlito"/>
              </a:rPr>
              <a:t>detection. Here we </a:t>
            </a:r>
            <a:r>
              <a:rPr sz="1400" spc="-5" dirty="0">
                <a:latin typeface="Carlito"/>
                <a:cs typeface="Carlito"/>
              </a:rPr>
              <a:t>use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convolutional network </a:t>
            </a:r>
            <a:r>
              <a:rPr sz="1400" spc="-5" dirty="0">
                <a:latin typeface="Carlito"/>
                <a:cs typeface="Carlito"/>
              </a:rPr>
              <a:t>(CNN)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enhance the  </a:t>
            </a:r>
            <a:r>
              <a:rPr sz="1400" spc="-10" dirty="0">
                <a:latin typeface="Carlito"/>
                <a:cs typeface="Carlito"/>
              </a:rPr>
              <a:t>representation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comments, </a:t>
            </a:r>
            <a:r>
              <a:rPr sz="1400" spc="-5" dirty="0">
                <a:latin typeface="Carlito"/>
                <a:cs typeface="Carlito"/>
              </a:rPr>
              <a:t>which </a:t>
            </a:r>
            <a:r>
              <a:rPr sz="1400" spc="-10" dirty="0">
                <a:latin typeface="Carlito"/>
                <a:cs typeface="Carlito"/>
              </a:rPr>
              <a:t>we call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local representation. For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comment </a:t>
            </a:r>
            <a:r>
              <a:rPr sz="1400" spc="-5" dirty="0">
                <a:latin typeface="Carlito"/>
                <a:cs typeface="Carlito"/>
              </a:rPr>
              <a:t>set</a:t>
            </a:r>
            <a:r>
              <a:rPr sz="1400" spc="75" dirty="0">
                <a:latin typeface="Carlito"/>
                <a:cs typeface="Carlito"/>
              </a:rPr>
              <a:t> </a:t>
            </a:r>
            <a:r>
              <a:rPr sz="1400" spc="90" dirty="0">
                <a:latin typeface="FreeSerif"/>
                <a:cs typeface="FreeSerif"/>
              </a:rPr>
              <a:t>𝐶</a:t>
            </a:r>
            <a:endParaRPr sz="1400">
              <a:latin typeface="FreeSerif"/>
              <a:cs typeface="FreeSerif"/>
            </a:endParaRPr>
          </a:p>
          <a:p>
            <a:pPr marL="12700" marR="5080">
              <a:lnSpc>
                <a:spcPct val="109800"/>
              </a:lnSpc>
            </a:pPr>
            <a:r>
              <a:rPr sz="1400" dirty="0">
                <a:latin typeface="Carlito"/>
                <a:cs typeface="Carlito"/>
              </a:rPr>
              <a:t>. </a:t>
            </a:r>
            <a:r>
              <a:rPr sz="1400" spc="-30" dirty="0">
                <a:latin typeface="Carlito"/>
                <a:cs typeface="Carlito"/>
              </a:rPr>
              <a:t>We </a:t>
            </a:r>
            <a:r>
              <a:rPr sz="1400" spc="-10" dirty="0">
                <a:latin typeface="Carlito"/>
                <a:cs typeface="Carlito"/>
              </a:rPr>
              <a:t>define </a:t>
            </a:r>
            <a:r>
              <a:rPr sz="1400" dirty="0">
                <a:latin typeface="FreeSerif"/>
                <a:cs typeface="FreeSerif"/>
              </a:rPr>
              <a:t>𝑃 </a:t>
            </a:r>
            <a:r>
              <a:rPr sz="1400" spc="90" dirty="0">
                <a:latin typeface="FreeSerif"/>
                <a:cs typeface="FreeSerif"/>
              </a:rPr>
              <a:t>𝐶 </a:t>
            </a:r>
            <a:r>
              <a:rPr sz="1400" dirty="0">
                <a:latin typeface="Carlito"/>
                <a:cs typeface="Carlito"/>
              </a:rPr>
              <a:t>= </a:t>
            </a:r>
            <a:r>
              <a:rPr sz="1400" spc="-60" dirty="0">
                <a:latin typeface="FreeSerif"/>
                <a:cs typeface="FreeSerif"/>
              </a:rPr>
              <a:t>⟨𝑐</a:t>
            </a:r>
            <a:r>
              <a:rPr sz="1400" spc="-60" dirty="0">
                <a:latin typeface="Carlito"/>
                <a:cs typeface="Carlito"/>
              </a:rPr>
              <a:t>1, </a:t>
            </a:r>
            <a:r>
              <a:rPr sz="1400" spc="-80" dirty="0">
                <a:latin typeface="FreeSerif"/>
                <a:cs typeface="FreeSerif"/>
              </a:rPr>
              <a:t>𝑐</a:t>
            </a:r>
            <a:r>
              <a:rPr sz="1400" spc="-80" dirty="0">
                <a:latin typeface="Carlito"/>
                <a:cs typeface="Carlito"/>
              </a:rPr>
              <a:t>2, </a:t>
            </a:r>
            <a:r>
              <a:rPr sz="1400" dirty="0">
                <a:latin typeface="FreeSerif"/>
                <a:cs typeface="FreeSerif"/>
              </a:rPr>
              <a:t>… </a:t>
            </a:r>
            <a:r>
              <a:rPr sz="1400" dirty="0">
                <a:latin typeface="Carlito"/>
                <a:cs typeface="Carlito"/>
              </a:rPr>
              <a:t>, </a:t>
            </a:r>
            <a:r>
              <a:rPr sz="1400" spc="-125" dirty="0">
                <a:latin typeface="FreeSerif"/>
                <a:cs typeface="FreeSerif"/>
              </a:rPr>
              <a:t>𝑐𝑛⟩ </a:t>
            </a:r>
            <a:r>
              <a:rPr sz="1400" spc="-5" dirty="0">
                <a:latin typeface="Carlito"/>
                <a:cs typeface="Carlito"/>
              </a:rPr>
              <a:t>as the </a:t>
            </a:r>
            <a:r>
              <a:rPr sz="1400" spc="-10" dirty="0">
                <a:latin typeface="Carlito"/>
                <a:cs typeface="Carlito"/>
              </a:rPr>
              <a:t>comment </a:t>
            </a:r>
            <a:r>
              <a:rPr sz="1400" spc="-5" dirty="0">
                <a:latin typeface="Carlito"/>
                <a:cs typeface="Carlito"/>
              </a:rPr>
              <a:t>sequence </a:t>
            </a:r>
            <a:r>
              <a:rPr sz="1400" spc="-10" dirty="0">
                <a:latin typeface="Carlito"/>
                <a:cs typeface="Carlito"/>
              </a:rPr>
              <a:t>arranged </a:t>
            </a:r>
            <a:r>
              <a:rPr sz="1400" spc="-5" dirty="0">
                <a:latin typeface="Carlito"/>
                <a:cs typeface="Carlito"/>
              </a:rPr>
              <a:t>in </a:t>
            </a:r>
            <a:r>
              <a:rPr sz="1400" spc="-10" dirty="0">
                <a:latin typeface="Carlito"/>
                <a:cs typeface="Carlito"/>
              </a:rPr>
              <a:t>chronological </a:t>
            </a:r>
            <a:r>
              <a:rPr sz="1400" spc="-30" dirty="0">
                <a:latin typeface="Carlito"/>
                <a:cs typeface="Carlito"/>
              </a:rPr>
              <a:t>order.  We </a:t>
            </a:r>
            <a:r>
              <a:rPr sz="1400" spc="-15" dirty="0">
                <a:latin typeface="Carlito"/>
                <a:cs typeface="Carlito"/>
              </a:rPr>
              <a:t>first </a:t>
            </a:r>
            <a:r>
              <a:rPr sz="1400" spc="-5" dirty="0">
                <a:latin typeface="Carlito"/>
                <a:cs typeface="Carlito"/>
              </a:rPr>
              <a:t>apply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1- </a:t>
            </a:r>
            <a:r>
              <a:rPr sz="1400" dirty="0">
                <a:latin typeface="Carlito"/>
                <a:cs typeface="Carlito"/>
              </a:rPr>
              <a:t>D </a:t>
            </a:r>
            <a:r>
              <a:rPr sz="1400" spc="-10" dirty="0">
                <a:latin typeface="Carlito"/>
                <a:cs typeface="Carlito"/>
              </a:rPr>
              <a:t>convolution </a:t>
            </a:r>
            <a:r>
              <a:rPr sz="1400" spc="-5" dirty="0">
                <a:latin typeface="Carlito"/>
                <a:cs typeface="Carlito"/>
              </a:rPr>
              <a:t>on </a:t>
            </a:r>
            <a:r>
              <a:rPr sz="1400" spc="-65" dirty="0">
                <a:latin typeface="FreeSerif"/>
                <a:cs typeface="FreeSerif"/>
              </a:rPr>
              <a:t>𝑇 </a:t>
            </a:r>
            <a:r>
              <a:rPr sz="1400" spc="-10" dirty="0">
                <a:latin typeface="Carlito"/>
                <a:cs typeface="Carlito"/>
              </a:rPr>
              <a:t>consecutive comment vectors, </a:t>
            </a:r>
            <a:r>
              <a:rPr sz="1400" spc="-5" dirty="0">
                <a:latin typeface="Carlito"/>
                <a:cs typeface="Carlito"/>
              </a:rPr>
              <a:t>i.e., </a:t>
            </a:r>
            <a:r>
              <a:rPr sz="1400" spc="-80" dirty="0">
                <a:latin typeface="FreeSerif"/>
                <a:cs typeface="FreeSerif"/>
              </a:rPr>
              <a:t>⟨𝐜′ </a:t>
            </a:r>
            <a:r>
              <a:rPr sz="1400" spc="-229" dirty="0">
                <a:latin typeface="FreeSerif"/>
                <a:cs typeface="FreeSerif"/>
              </a:rPr>
              <a:t>𝑡</a:t>
            </a:r>
            <a:r>
              <a:rPr sz="1400" spc="-229" dirty="0">
                <a:latin typeface="Carlito"/>
                <a:cs typeface="Carlito"/>
              </a:rPr>
              <a:t>, </a:t>
            </a:r>
            <a:r>
              <a:rPr sz="1400" dirty="0">
                <a:latin typeface="FreeSerif"/>
                <a:cs typeface="FreeSerif"/>
              </a:rPr>
              <a:t>… </a:t>
            </a:r>
            <a:r>
              <a:rPr sz="1400" dirty="0">
                <a:latin typeface="Carlito"/>
                <a:cs typeface="Carlito"/>
              </a:rPr>
              <a:t>, </a:t>
            </a:r>
            <a:r>
              <a:rPr sz="1400" spc="-114" dirty="0">
                <a:latin typeface="FreeSerif"/>
                <a:cs typeface="FreeSerif"/>
              </a:rPr>
              <a:t>𝐜′ </a:t>
            </a:r>
            <a:r>
              <a:rPr sz="1400" spc="-175" dirty="0">
                <a:latin typeface="FreeSerif"/>
                <a:cs typeface="FreeSerif"/>
              </a:rPr>
              <a:t>𝑡</a:t>
            </a:r>
            <a:r>
              <a:rPr sz="1400" spc="-175" dirty="0">
                <a:latin typeface="Carlito"/>
                <a:cs typeface="Carlito"/>
              </a:rPr>
              <a:t>+</a:t>
            </a:r>
            <a:r>
              <a:rPr sz="1400" spc="-175" dirty="0">
                <a:latin typeface="FreeSerif"/>
                <a:cs typeface="FreeSerif"/>
              </a:rPr>
              <a:t>𝑇 </a:t>
            </a:r>
            <a:r>
              <a:rPr sz="1400" spc="-5" dirty="0">
                <a:latin typeface="Carlito"/>
                <a:cs typeface="Carlito"/>
              </a:rPr>
              <a:t>-1</a:t>
            </a:r>
            <a:r>
              <a:rPr sz="1400" spc="-5" dirty="0">
                <a:latin typeface="FreeSerif"/>
                <a:cs typeface="FreeSerif"/>
              </a:rPr>
              <a:t>⟩  </a:t>
            </a:r>
            <a:r>
              <a:rPr sz="1400" spc="-5" dirty="0">
                <a:latin typeface="Carlito"/>
                <a:cs typeface="Carlito"/>
              </a:rPr>
              <a:t>with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filter </a:t>
            </a:r>
            <a:r>
              <a:rPr sz="1400" spc="560" dirty="0">
                <a:latin typeface="FreeSerif"/>
                <a:cs typeface="FreeSerif"/>
              </a:rPr>
              <a:t>𝐖 </a:t>
            </a:r>
            <a:r>
              <a:rPr sz="1400" spc="-455" dirty="0">
                <a:latin typeface="FreeSerif"/>
                <a:cs typeface="FreeSerif"/>
              </a:rPr>
              <a:t>𝑓</a:t>
            </a:r>
            <a:r>
              <a:rPr sz="1400" spc="-35" dirty="0">
                <a:latin typeface="FreeSerif"/>
                <a:cs typeface="FreeSerif"/>
              </a:rPr>
              <a:t> </a:t>
            </a:r>
            <a:r>
              <a:rPr sz="1400" dirty="0">
                <a:latin typeface="FreeSerif"/>
                <a:cs typeface="FreeSerif"/>
              </a:rPr>
              <a:t>∈ </a:t>
            </a:r>
            <a:r>
              <a:rPr sz="1400" spc="-35" dirty="0">
                <a:latin typeface="Carlito"/>
                <a:cs typeface="Carlito"/>
              </a:rPr>
              <a:t>R</a:t>
            </a:r>
            <a:r>
              <a:rPr sz="1400" spc="-35" dirty="0">
                <a:latin typeface="FreeSerif"/>
                <a:cs typeface="FreeSerif"/>
              </a:rPr>
              <a:t>𝑇 </a:t>
            </a:r>
            <a:r>
              <a:rPr sz="1400" spc="-155" dirty="0">
                <a:latin typeface="Carlito"/>
                <a:cs typeface="Carlito"/>
              </a:rPr>
              <a:t>×</a:t>
            </a:r>
            <a:r>
              <a:rPr sz="1400" spc="-155" dirty="0">
                <a:latin typeface="FreeSerif"/>
                <a:cs typeface="FreeSerif"/>
              </a:rPr>
              <a:t>𝑙</a:t>
            </a:r>
            <a:r>
              <a:rPr sz="1400" spc="-155" dirty="0">
                <a:latin typeface="Carlito"/>
                <a:cs typeface="Carlito"/>
              </a:rPr>
              <a:t>, </a:t>
            </a:r>
            <a:r>
              <a:rPr sz="1400" spc="-10" dirty="0">
                <a:latin typeface="Carlito"/>
                <a:cs typeface="Carlito"/>
              </a:rPr>
              <a:t>to produce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scalar </a:t>
            </a:r>
            <a:r>
              <a:rPr sz="1400" spc="-15" dirty="0">
                <a:latin typeface="Carlito"/>
                <a:cs typeface="Carlito"/>
              </a:rPr>
              <a:t>feature </a:t>
            </a:r>
            <a:r>
              <a:rPr sz="1400" spc="-340" dirty="0">
                <a:latin typeface="FreeSerif"/>
                <a:cs typeface="FreeSerif"/>
              </a:rPr>
              <a:t>𝑥𝑡 </a:t>
            </a:r>
            <a:r>
              <a:rPr sz="1400" dirty="0">
                <a:latin typeface="FreeSerif"/>
                <a:cs typeface="FreeSerif"/>
              </a:rPr>
              <a:t>∈ </a:t>
            </a:r>
            <a:r>
              <a:rPr sz="1400" dirty="0">
                <a:latin typeface="Carlito"/>
                <a:cs typeface="Carlito"/>
              </a:rPr>
              <a:t>R </a:t>
            </a:r>
            <a:r>
              <a:rPr sz="1400" spc="-10" dirty="0">
                <a:latin typeface="Carlito"/>
                <a:cs typeface="Carlito"/>
              </a:rPr>
              <a:t>according to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following  formula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spc="-340" dirty="0">
                <a:latin typeface="FreeSerif"/>
                <a:cs typeface="FreeSerif"/>
              </a:rPr>
              <a:t>𝑥𝑡 </a:t>
            </a:r>
            <a:r>
              <a:rPr sz="1400" dirty="0">
                <a:latin typeface="Carlito"/>
                <a:cs typeface="Carlito"/>
              </a:rPr>
              <a:t>= </a:t>
            </a:r>
            <a:r>
              <a:rPr sz="1400" spc="-20" dirty="0">
                <a:latin typeface="Carlito"/>
                <a:cs typeface="Carlito"/>
              </a:rPr>
              <a:t>ReLU </a:t>
            </a:r>
            <a:r>
              <a:rPr sz="1400" spc="30" dirty="0">
                <a:latin typeface="Carlito"/>
                <a:cs typeface="Carlito"/>
              </a:rPr>
              <a:t>(</a:t>
            </a:r>
            <a:r>
              <a:rPr sz="1400" spc="30" dirty="0">
                <a:latin typeface="FreeSerif"/>
                <a:cs typeface="FreeSerif"/>
              </a:rPr>
              <a:t>𝐖𝑓 </a:t>
            </a:r>
            <a:r>
              <a:rPr sz="1400" dirty="0">
                <a:latin typeface="FreeSerif"/>
                <a:cs typeface="FreeSerif"/>
              </a:rPr>
              <a:t>⋅ </a:t>
            </a:r>
            <a:r>
              <a:rPr sz="1400" spc="-140" dirty="0">
                <a:latin typeface="FreeSerif"/>
                <a:cs typeface="FreeSerif"/>
              </a:rPr>
              <a:t>𝐂𝑡∶𝑡</a:t>
            </a:r>
            <a:r>
              <a:rPr sz="1400" spc="-140" dirty="0">
                <a:latin typeface="Carlito"/>
                <a:cs typeface="Carlito"/>
              </a:rPr>
              <a:t>+</a:t>
            </a:r>
            <a:r>
              <a:rPr sz="1400" spc="-140" dirty="0">
                <a:latin typeface="FreeSerif"/>
                <a:cs typeface="FreeSerif"/>
              </a:rPr>
              <a:t>𝑇 </a:t>
            </a:r>
            <a:r>
              <a:rPr sz="1400" spc="-5" dirty="0">
                <a:latin typeface="Carlito"/>
                <a:cs typeface="Carlito"/>
              </a:rPr>
              <a:t>-1 </a:t>
            </a:r>
            <a:r>
              <a:rPr sz="1400" dirty="0">
                <a:latin typeface="Carlito"/>
                <a:cs typeface="Carlito"/>
              </a:rPr>
              <a:t>+ </a:t>
            </a:r>
            <a:r>
              <a:rPr sz="1400" spc="-260" dirty="0">
                <a:latin typeface="FreeSerif"/>
                <a:cs typeface="FreeSerif"/>
              </a:rPr>
              <a:t>𝐛𝑓</a:t>
            </a:r>
            <a:r>
              <a:rPr sz="1400" spc="-245" dirty="0">
                <a:latin typeface="FreeSerif"/>
                <a:cs typeface="FreeSerif"/>
              </a:rPr>
              <a:t> </a:t>
            </a:r>
            <a:r>
              <a:rPr sz="1400" dirty="0">
                <a:latin typeface="Carlito"/>
                <a:cs typeface="Carlito"/>
              </a:rPr>
              <a:t>)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spc="-10" dirty="0">
                <a:latin typeface="Carlito"/>
                <a:cs typeface="Carlito"/>
              </a:rPr>
              <a:t>where </a:t>
            </a:r>
            <a:r>
              <a:rPr sz="1400" spc="-140" dirty="0">
                <a:latin typeface="FreeSerif"/>
                <a:cs typeface="FreeSerif"/>
              </a:rPr>
              <a:t>𝐂𝑡∶𝑡</a:t>
            </a:r>
            <a:r>
              <a:rPr sz="1400" spc="-140" dirty="0">
                <a:latin typeface="Carlito"/>
                <a:cs typeface="Carlito"/>
              </a:rPr>
              <a:t>+</a:t>
            </a:r>
            <a:r>
              <a:rPr sz="1400" spc="-140" dirty="0">
                <a:latin typeface="FreeSerif"/>
                <a:cs typeface="FreeSerif"/>
              </a:rPr>
              <a:t>𝑇 </a:t>
            </a:r>
            <a:r>
              <a:rPr sz="1400" spc="-5" dirty="0">
                <a:latin typeface="Carlito"/>
                <a:cs typeface="Carlito"/>
              </a:rPr>
              <a:t>-1 </a:t>
            </a:r>
            <a:r>
              <a:rPr sz="1400" dirty="0">
                <a:latin typeface="Carlito"/>
                <a:cs typeface="Carlito"/>
              </a:rPr>
              <a:t>= </a:t>
            </a:r>
            <a:r>
              <a:rPr sz="1400" spc="-80" dirty="0">
                <a:latin typeface="Carlito"/>
                <a:cs typeface="Carlito"/>
              </a:rPr>
              <a:t>[</a:t>
            </a:r>
            <a:r>
              <a:rPr sz="1400" spc="-80" dirty="0">
                <a:latin typeface="FreeSerif"/>
                <a:cs typeface="FreeSerif"/>
              </a:rPr>
              <a:t>𝐜′ </a:t>
            </a:r>
            <a:r>
              <a:rPr sz="1400" spc="-229" dirty="0">
                <a:latin typeface="FreeSerif"/>
                <a:cs typeface="FreeSerif"/>
              </a:rPr>
              <a:t>𝑡</a:t>
            </a:r>
            <a:r>
              <a:rPr sz="1400" spc="-229" dirty="0">
                <a:latin typeface="Carlito"/>
                <a:cs typeface="Carlito"/>
              </a:rPr>
              <a:t>, </a:t>
            </a:r>
            <a:r>
              <a:rPr sz="1400" dirty="0">
                <a:latin typeface="FreeSerif"/>
                <a:cs typeface="FreeSerif"/>
              </a:rPr>
              <a:t>… </a:t>
            </a:r>
            <a:r>
              <a:rPr sz="1400" dirty="0">
                <a:latin typeface="Carlito"/>
                <a:cs typeface="Carlito"/>
              </a:rPr>
              <a:t>, </a:t>
            </a:r>
            <a:r>
              <a:rPr sz="1400" spc="-114" dirty="0">
                <a:latin typeface="FreeSerif"/>
                <a:cs typeface="FreeSerif"/>
              </a:rPr>
              <a:t>𝐜′ </a:t>
            </a:r>
            <a:r>
              <a:rPr sz="1400" spc="-175" dirty="0">
                <a:latin typeface="FreeSerif"/>
                <a:cs typeface="FreeSerif"/>
              </a:rPr>
              <a:t>𝑡</a:t>
            </a:r>
            <a:r>
              <a:rPr sz="1400" spc="-175" dirty="0">
                <a:latin typeface="Carlito"/>
                <a:cs typeface="Carlito"/>
              </a:rPr>
              <a:t>+</a:t>
            </a:r>
            <a:r>
              <a:rPr sz="1400" spc="-175" dirty="0">
                <a:latin typeface="FreeSerif"/>
                <a:cs typeface="FreeSerif"/>
              </a:rPr>
              <a:t>𝑇 </a:t>
            </a:r>
            <a:r>
              <a:rPr sz="1400" spc="15" dirty="0">
                <a:latin typeface="Carlito"/>
                <a:cs typeface="Carlito"/>
              </a:rPr>
              <a:t>-1]</a:t>
            </a:r>
            <a:r>
              <a:rPr sz="1400" spc="15" dirty="0">
                <a:latin typeface="FreeSerif"/>
                <a:cs typeface="FreeSerif"/>
              </a:rPr>
              <a:t>𝐓 </a:t>
            </a:r>
            <a:r>
              <a:rPr sz="1400" dirty="0">
                <a:latin typeface="FreeSerif"/>
                <a:cs typeface="FreeSerif"/>
              </a:rPr>
              <a:t>∈ </a:t>
            </a:r>
            <a:r>
              <a:rPr sz="1400" spc="-35" dirty="0">
                <a:latin typeface="Carlito"/>
                <a:cs typeface="Carlito"/>
              </a:rPr>
              <a:t>R</a:t>
            </a:r>
            <a:r>
              <a:rPr sz="1400" spc="-35" dirty="0">
                <a:latin typeface="FreeSerif"/>
                <a:cs typeface="FreeSerif"/>
              </a:rPr>
              <a:t>𝑇 </a:t>
            </a:r>
            <a:r>
              <a:rPr sz="1400" spc="-229" dirty="0">
                <a:latin typeface="Carlito"/>
                <a:cs typeface="Carlito"/>
              </a:rPr>
              <a:t>×</a:t>
            </a:r>
            <a:r>
              <a:rPr sz="1400" spc="-229" dirty="0">
                <a:latin typeface="FreeSerif"/>
                <a:cs typeface="FreeSerif"/>
              </a:rPr>
              <a:t>𝑙 </a:t>
            </a:r>
            <a:r>
              <a:rPr sz="1400" spc="-5" dirty="0">
                <a:latin typeface="Carlito"/>
                <a:cs typeface="Carlito"/>
              </a:rPr>
              <a:t>is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matrix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vector representations from</a:t>
            </a:r>
            <a:r>
              <a:rPr sz="1400" spc="-1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the</a:t>
            </a:r>
            <a:endParaRPr sz="1400">
              <a:latin typeface="Carlito"/>
              <a:cs typeface="Carlito"/>
            </a:endParaRPr>
          </a:p>
          <a:p>
            <a:pPr marL="12700" marR="131445">
              <a:lnSpc>
                <a:spcPct val="109800"/>
              </a:lnSpc>
            </a:pPr>
            <a:r>
              <a:rPr sz="1400" spc="-155" dirty="0">
                <a:latin typeface="FreeSerif"/>
                <a:cs typeface="FreeSerif"/>
              </a:rPr>
              <a:t>𝑡</a:t>
            </a:r>
            <a:r>
              <a:rPr sz="1400" spc="-155" dirty="0">
                <a:latin typeface="Carlito"/>
                <a:cs typeface="Carlito"/>
              </a:rPr>
              <a:t>th </a:t>
            </a:r>
            <a:r>
              <a:rPr sz="1400" spc="-10" dirty="0">
                <a:latin typeface="Carlito"/>
                <a:cs typeface="Carlito"/>
              </a:rPr>
              <a:t>comment to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229" dirty="0">
                <a:latin typeface="Carlito"/>
                <a:cs typeface="Carlito"/>
              </a:rPr>
              <a:t>(</a:t>
            </a:r>
            <a:r>
              <a:rPr sz="1400" spc="-229" dirty="0">
                <a:latin typeface="FreeSerif"/>
                <a:cs typeface="FreeSerif"/>
              </a:rPr>
              <a:t>𝑡 </a:t>
            </a:r>
            <a:r>
              <a:rPr sz="1400" dirty="0">
                <a:latin typeface="Carlito"/>
                <a:cs typeface="Carlito"/>
              </a:rPr>
              <a:t>+ </a:t>
            </a:r>
            <a:r>
              <a:rPr sz="1400" spc="-65" dirty="0">
                <a:latin typeface="FreeSerif"/>
                <a:cs typeface="FreeSerif"/>
              </a:rPr>
              <a:t>𝑇 </a:t>
            </a:r>
            <a:r>
              <a:rPr sz="1400" dirty="0">
                <a:latin typeface="Carlito"/>
                <a:cs typeface="Carlito"/>
              </a:rPr>
              <a:t>- </a:t>
            </a:r>
            <a:r>
              <a:rPr sz="1400" spc="-5" dirty="0">
                <a:latin typeface="Carlito"/>
                <a:cs typeface="Carlito"/>
              </a:rPr>
              <a:t>1)th </a:t>
            </a:r>
            <a:r>
              <a:rPr sz="1400" spc="-10" dirty="0">
                <a:latin typeface="Carlito"/>
                <a:cs typeface="Carlito"/>
              </a:rPr>
              <a:t>comment </a:t>
            </a:r>
            <a:r>
              <a:rPr sz="1400" spc="-5" dirty="0">
                <a:latin typeface="Carlito"/>
                <a:cs typeface="Carlito"/>
              </a:rPr>
              <a:t>on the </a:t>
            </a:r>
            <a:r>
              <a:rPr sz="1400" spc="-10" dirty="0">
                <a:latin typeface="Carlito"/>
                <a:cs typeface="Carlito"/>
              </a:rPr>
              <a:t>comment </a:t>
            </a:r>
            <a:r>
              <a:rPr sz="1400" spc="-5" dirty="0">
                <a:latin typeface="Carlito"/>
                <a:cs typeface="Carlito"/>
              </a:rPr>
              <a:t>sequence </a:t>
            </a:r>
            <a:r>
              <a:rPr sz="1400" dirty="0">
                <a:latin typeface="FreeSerif"/>
                <a:cs typeface="FreeSerif"/>
              </a:rPr>
              <a:t>𝑃 </a:t>
            </a:r>
            <a:r>
              <a:rPr sz="1400" spc="90" dirty="0">
                <a:latin typeface="FreeSerif"/>
                <a:cs typeface="FreeSerif"/>
              </a:rPr>
              <a:t>𝐶 </a:t>
            </a:r>
            <a:r>
              <a:rPr sz="1400" spc="-5" dirty="0">
                <a:latin typeface="Carlito"/>
                <a:cs typeface="Carlito"/>
              </a:rPr>
              <a:t>and </a:t>
            </a:r>
            <a:r>
              <a:rPr sz="1400" spc="-260" dirty="0">
                <a:latin typeface="FreeSerif"/>
                <a:cs typeface="FreeSerif"/>
              </a:rPr>
              <a:t>𝐛𝑓 </a:t>
            </a:r>
            <a:r>
              <a:rPr sz="1400" dirty="0">
                <a:latin typeface="FreeSerif"/>
                <a:cs typeface="FreeSerif"/>
              </a:rPr>
              <a:t>∈ </a:t>
            </a:r>
            <a:r>
              <a:rPr sz="1400" dirty="0">
                <a:latin typeface="Carlito"/>
                <a:cs typeface="Carlito"/>
              </a:rPr>
              <a:t>R </a:t>
            </a:r>
            <a:r>
              <a:rPr sz="1400" spc="-5" dirty="0">
                <a:latin typeface="Carlito"/>
                <a:cs typeface="Carlito"/>
              </a:rPr>
              <a:t>is </a:t>
            </a:r>
            <a:r>
              <a:rPr sz="1400" dirty="0">
                <a:latin typeface="Carlito"/>
                <a:cs typeface="Carlito"/>
              </a:rPr>
              <a:t>a  </a:t>
            </a:r>
            <a:r>
              <a:rPr sz="1400" spc="-5" dirty="0">
                <a:latin typeface="Carlito"/>
                <a:cs typeface="Carlito"/>
              </a:rPr>
              <a:t>bias. </a:t>
            </a:r>
            <a:r>
              <a:rPr sz="1400" spc="-10" dirty="0">
                <a:latin typeface="Carlito"/>
                <a:cs typeface="Carlito"/>
              </a:rPr>
              <a:t>Note that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vector representation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340" dirty="0">
                <a:latin typeface="FreeSerif"/>
                <a:cs typeface="FreeSerif"/>
              </a:rPr>
              <a:t>𝑐𝑖 </a:t>
            </a:r>
            <a:r>
              <a:rPr sz="1400" spc="-5" dirty="0">
                <a:latin typeface="Carlito"/>
                <a:cs typeface="Carlito"/>
              </a:rPr>
              <a:t>is </a:t>
            </a:r>
            <a:r>
              <a:rPr sz="1400" spc="-114" dirty="0">
                <a:latin typeface="FreeSerif"/>
                <a:cs typeface="FreeSerif"/>
              </a:rPr>
              <a:t>𝐜′ </a:t>
            </a:r>
            <a:r>
              <a:rPr sz="1400" spc="-229" dirty="0">
                <a:latin typeface="FreeSerif"/>
                <a:cs typeface="FreeSerif"/>
              </a:rPr>
              <a:t>𝑖</a:t>
            </a:r>
            <a:r>
              <a:rPr sz="1400" spc="-229" dirty="0">
                <a:latin typeface="Carlito"/>
                <a:cs typeface="Carlito"/>
              </a:rPr>
              <a:t>, </a:t>
            </a:r>
            <a:r>
              <a:rPr sz="1400" spc="-5" dirty="0">
                <a:latin typeface="Carlito"/>
                <a:cs typeface="Carlito"/>
              </a:rPr>
              <a:t>as shown in </a:t>
            </a:r>
            <a:r>
              <a:rPr sz="1400" spc="-5" dirty="0">
                <a:solidFill>
                  <a:srgbClr val="808080"/>
                </a:solidFill>
                <a:latin typeface="Carlito"/>
                <a:cs typeface="Carlito"/>
              </a:rPr>
              <a:t>Fig</a:t>
            </a:r>
            <a:r>
              <a:rPr sz="1400" spc="-5" dirty="0">
                <a:solidFill>
                  <a:srgbClr val="0080AB"/>
                </a:solidFill>
                <a:latin typeface="Carlito"/>
                <a:cs typeface="Carlito"/>
              </a:rPr>
              <a:t>. </a:t>
            </a:r>
            <a:r>
              <a:rPr sz="1400" spc="-10" dirty="0">
                <a:latin typeface="Carlito"/>
                <a:cs typeface="Carlito"/>
              </a:rPr>
              <a:t>(Comments Encoder). 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symbol </a:t>
            </a:r>
            <a:r>
              <a:rPr sz="1400" spc="-20" dirty="0">
                <a:latin typeface="Carlito"/>
                <a:cs typeface="Carlito"/>
              </a:rPr>
              <a:t>ReLU </a:t>
            </a:r>
            <a:r>
              <a:rPr sz="1400" dirty="0">
                <a:latin typeface="Carlito"/>
                <a:cs typeface="Carlito"/>
              </a:rPr>
              <a:t>(</a:t>
            </a:r>
            <a:r>
              <a:rPr sz="1400" dirty="0">
                <a:latin typeface="AoyagiKouzanFontT"/>
                <a:cs typeface="AoyagiKouzanFontT"/>
              </a:rPr>
              <a:t>⋅</a:t>
            </a:r>
            <a:r>
              <a:rPr sz="1400" dirty="0">
                <a:latin typeface="Carlito"/>
                <a:cs typeface="Carlito"/>
              </a:rPr>
              <a:t>) </a:t>
            </a:r>
            <a:r>
              <a:rPr sz="1400" spc="-20" dirty="0">
                <a:latin typeface="Carlito"/>
                <a:cs typeface="Carlito"/>
              </a:rPr>
              <a:t>refers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element-wise rectified </a:t>
            </a:r>
            <a:r>
              <a:rPr sz="1400" spc="-5" dirty="0">
                <a:latin typeface="Carlito"/>
                <a:cs typeface="Carlito"/>
              </a:rPr>
              <a:t>linear unit function. </a:t>
            </a:r>
            <a:r>
              <a:rPr sz="1400" spc="-30" dirty="0">
                <a:latin typeface="Carlito"/>
                <a:cs typeface="Carlito"/>
              </a:rPr>
              <a:t>We </a:t>
            </a:r>
            <a:r>
              <a:rPr sz="1400" spc="-10" dirty="0">
                <a:latin typeface="Carlito"/>
                <a:cs typeface="Carlito"/>
              </a:rPr>
              <a:t>perform  </a:t>
            </a:r>
            <a:r>
              <a:rPr sz="1400" spc="-5" dirty="0">
                <a:latin typeface="Carlito"/>
                <a:cs typeface="Carlito"/>
              </a:rPr>
              <a:t>the same </a:t>
            </a:r>
            <a:r>
              <a:rPr sz="1400" spc="-10" dirty="0">
                <a:latin typeface="Carlito"/>
                <a:cs typeface="Carlito"/>
              </a:rPr>
              <a:t>convolution operation </a:t>
            </a:r>
            <a:r>
              <a:rPr sz="1400" spc="-5" dirty="0">
                <a:latin typeface="Carlito"/>
                <a:cs typeface="Carlito"/>
              </a:rPr>
              <a:t>with </a:t>
            </a:r>
            <a:r>
              <a:rPr sz="1400" dirty="0">
                <a:latin typeface="Carlito"/>
                <a:cs typeface="Carlito"/>
              </a:rPr>
              <a:t>k </a:t>
            </a:r>
            <a:r>
              <a:rPr sz="1400" spc="-10" dirty="0">
                <a:latin typeface="Carlito"/>
                <a:cs typeface="Carlito"/>
              </a:rPr>
              <a:t>filters to produce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multivariate </a:t>
            </a:r>
            <a:r>
              <a:rPr sz="1400" spc="-15" dirty="0">
                <a:latin typeface="Carlito"/>
                <a:cs typeface="Carlito"/>
              </a:rPr>
              <a:t>feature </a:t>
            </a:r>
            <a:r>
              <a:rPr sz="1400" spc="-10" dirty="0">
                <a:latin typeface="Carlito"/>
                <a:cs typeface="Carlito"/>
              </a:rPr>
              <a:t>vector </a:t>
            </a:r>
            <a:r>
              <a:rPr sz="1400" spc="-300" dirty="0">
                <a:latin typeface="FreeSerif"/>
                <a:cs typeface="FreeSerif"/>
              </a:rPr>
              <a:t>𝐱𝑡 </a:t>
            </a:r>
            <a:r>
              <a:rPr sz="1400" dirty="0">
                <a:latin typeface="FreeSerif"/>
                <a:cs typeface="FreeSerif"/>
              </a:rPr>
              <a:t>∈  </a:t>
            </a:r>
            <a:r>
              <a:rPr sz="1400" spc="-60" dirty="0">
                <a:latin typeface="Carlito"/>
                <a:cs typeface="Carlito"/>
              </a:rPr>
              <a:t>R1×</a:t>
            </a:r>
            <a:r>
              <a:rPr sz="1400" spc="-60" dirty="0">
                <a:latin typeface="FreeSerif"/>
                <a:cs typeface="FreeSerif"/>
              </a:rPr>
              <a:t>𝑘 </a:t>
            </a:r>
            <a:r>
              <a:rPr sz="1400" dirty="0">
                <a:latin typeface="Carlito"/>
                <a:cs typeface="Carlito"/>
              </a:rPr>
              <a:t>. </a:t>
            </a:r>
            <a:r>
              <a:rPr sz="1400" spc="-20" dirty="0">
                <a:latin typeface="Carlito"/>
                <a:cs typeface="Carlito"/>
              </a:rPr>
              <a:t>At </a:t>
            </a:r>
            <a:r>
              <a:rPr sz="1400" spc="-5" dirty="0">
                <a:latin typeface="Carlito"/>
                <a:cs typeface="Carlito"/>
              </a:rPr>
              <a:t>the same time, in </a:t>
            </a:r>
            <a:r>
              <a:rPr sz="1400" spc="-10" dirty="0">
                <a:latin typeface="Carlito"/>
                <a:cs typeface="Carlito"/>
              </a:rPr>
              <a:t>order to avoid </a:t>
            </a:r>
            <a:r>
              <a:rPr sz="1400" spc="-5" dirty="0">
                <a:latin typeface="Carlito"/>
                <a:cs typeface="Carlito"/>
              </a:rPr>
              <a:t>the loss of </a:t>
            </a:r>
            <a:r>
              <a:rPr sz="1400" spc="-10" dirty="0">
                <a:latin typeface="Carlito"/>
                <a:cs typeface="Carlito"/>
              </a:rPr>
              <a:t>information </a:t>
            </a:r>
            <a:r>
              <a:rPr sz="1400" spc="-5" dirty="0">
                <a:latin typeface="Carlito"/>
                <a:cs typeface="Carlito"/>
              </a:rPr>
              <a:t>as much as possible, </a:t>
            </a:r>
            <a:r>
              <a:rPr sz="1400" spc="-10" dirty="0">
                <a:latin typeface="Carlito"/>
                <a:cs typeface="Carlito"/>
              </a:rPr>
              <a:t>we  proceeded </a:t>
            </a:r>
            <a:r>
              <a:rPr sz="1400" spc="-5" dirty="0">
                <a:latin typeface="Carlito"/>
                <a:cs typeface="Carlito"/>
              </a:rPr>
              <a:t>with the padding </a:t>
            </a:r>
            <a:r>
              <a:rPr sz="1400" spc="-15" dirty="0">
                <a:latin typeface="Carlito"/>
                <a:cs typeface="Carlito"/>
              </a:rPr>
              <a:t>size </a:t>
            </a:r>
            <a:r>
              <a:rPr sz="1400" dirty="0">
                <a:latin typeface="FreeSerif"/>
                <a:cs typeface="FreeSerif"/>
              </a:rPr>
              <a:t>𝑃 </a:t>
            </a:r>
            <a:r>
              <a:rPr sz="1400" spc="-100" dirty="0">
                <a:latin typeface="FreeSerif"/>
                <a:cs typeface="FreeSerif"/>
              </a:rPr>
              <a:t>𝑎𝑑</a:t>
            </a:r>
            <a:r>
              <a:rPr sz="1400" spc="-100" dirty="0">
                <a:latin typeface="Carlito"/>
                <a:cs typeface="Carlito"/>
              </a:rPr>
              <a:t>. </a:t>
            </a:r>
            <a:r>
              <a:rPr sz="1400" spc="-5" dirty="0">
                <a:latin typeface="Carlito"/>
                <a:cs typeface="Carlito"/>
              </a:rPr>
              <a:t>In the end, </a:t>
            </a:r>
            <a:r>
              <a:rPr sz="1400" spc="-10" dirty="0">
                <a:latin typeface="Carlito"/>
                <a:cs typeface="Carlito"/>
              </a:rPr>
              <a:t>we obtain </a:t>
            </a:r>
            <a:r>
              <a:rPr sz="1400" spc="-5" dirty="0">
                <a:latin typeface="Carlito"/>
                <a:cs typeface="Carlito"/>
              </a:rPr>
              <a:t>the final </a:t>
            </a:r>
            <a:r>
              <a:rPr sz="1400" spc="-10" dirty="0">
                <a:latin typeface="Carlito"/>
                <a:cs typeface="Carlito"/>
              </a:rPr>
              <a:t>local</a:t>
            </a:r>
            <a:r>
              <a:rPr sz="1400" spc="-10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representation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spc="-250" dirty="0">
                <a:latin typeface="FreeSerif"/>
                <a:cs typeface="FreeSerif"/>
              </a:rPr>
              <a:t>𝐡𝑙𝑜𝑐𝑎𝑙 </a:t>
            </a:r>
            <a:r>
              <a:rPr sz="1400" dirty="0">
                <a:latin typeface="FreeSerif"/>
                <a:cs typeface="FreeSerif"/>
              </a:rPr>
              <a:t>∈ </a:t>
            </a:r>
            <a:r>
              <a:rPr sz="1400" spc="-60" dirty="0">
                <a:latin typeface="Carlito"/>
                <a:cs typeface="Carlito"/>
              </a:rPr>
              <a:t>R1×</a:t>
            </a:r>
            <a:r>
              <a:rPr sz="1400" spc="-60" dirty="0">
                <a:latin typeface="FreeSerif"/>
                <a:cs typeface="FreeSerif"/>
              </a:rPr>
              <a:t>𝑘 </a:t>
            </a:r>
            <a:r>
              <a:rPr sz="1400" spc="-5" dirty="0">
                <a:latin typeface="Carlito"/>
                <a:cs typeface="Carlito"/>
              </a:rPr>
              <a:t>of the </a:t>
            </a:r>
            <a:r>
              <a:rPr sz="1400" spc="-10" dirty="0">
                <a:latin typeface="Carlito"/>
                <a:cs typeface="Carlito"/>
              </a:rPr>
              <a:t>comments </a:t>
            </a:r>
            <a:r>
              <a:rPr sz="1400" spc="-5" dirty="0">
                <a:latin typeface="Carlito"/>
                <a:cs typeface="Carlito"/>
              </a:rPr>
              <a:t>by the </a:t>
            </a:r>
            <a:r>
              <a:rPr sz="1400" spc="-10" dirty="0">
                <a:latin typeface="Carlito"/>
                <a:cs typeface="Carlito"/>
              </a:rPr>
              <a:t>following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operations: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spc="-250" dirty="0">
                <a:latin typeface="FreeSerif"/>
                <a:cs typeface="FreeSerif"/>
              </a:rPr>
              <a:t>𝐡𝑙𝑜𝑐𝑎𝑙 </a:t>
            </a:r>
            <a:r>
              <a:rPr sz="1400" dirty="0">
                <a:latin typeface="Carlito"/>
                <a:cs typeface="Carlito"/>
              </a:rPr>
              <a:t>= </a:t>
            </a:r>
            <a:r>
              <a:rPr sz="1400" spc="-10" dirty="0">
                <a:latin typeface="Carlito"/>
                <a:cs typeface="Carlito"/>
              </a:rPr>
              <a:t>max </a:t>
            </a:r>
            <a:r>
              <a:rPr sz="1400" spc="-40" dirty="0">
                <a:latin typeface="Carlito"/>
                <a:cs typeface="Carlito"/>
              </a:rPr>
              <a:t>(</a:t>
            </a:r>
            <a:r>
              <a:rPr sz="1400" spc="-40" dirty="0">
                <a:latin typeface="FreeSerif"/>
                <a:cs typeface="FreeSerif"/>
              </a:rPr>
              <a:t>𝐱</a:t>
            </a:r>
            <a:r>
              <a:rPr sz="1400" spc="-40" dirty="0">
                <a:latin typeface="Carlito"/>
                <a:cs typeface="Carlito"/>
              </a:rPr>
              <a:t>1, </a:t>
            </a:r>
            <a:r>
              <a:rPr sz="1400" dirty="0">
                <a:latin typeface="FreeSerif"/>
                <a:cs typeface="FreeSerif"/>
              </a:rPr>
              <a:t>… </a:t>
            </a:r>
            <a:r>
              <a:rPr sz="1400" dirty="0">
                <a:latin typeface="Carlito"/>
                <a:cs typeface="Carlito"/>
              </a:rPr>
              <a:t>, </a:t>
            </a:r>
            <a:r>
              <a:rPr sz="1400" spc="-60" dirty="0">
                <a:latin typeface="FreeSerif"/>
                <a:cs typeface="FreeSerif"/>
              </a:rPr>
              <a:t>𝐱𝑛</a:t>
            </a:r>
            <a:r>
              <a:rPr sz="1400" spc="-60" dirty="0">
                <a:latin typeface="Carlito"/>
                <a:cs typeface="Carlito"/>
              </a:rPr>
              <a:t>+2</a:t>
            </a:r>
            <a:r>
              <a:rPr sz="1400" spc="-60" dirty="0">
                <a:latin typeface="FreeSerif"/>
                <a:cs typeface="FreeSerif"/>
              </a:rPr>
              <a:t>𝑃 </a:t>
            </a:r>
            <a:r>
              <a:rPr sz="1400" spc="-90" dirty="0">
                <a:latin typeface="FreeSerif"/>
                <a:cs typeface="FreeSerif"/>
              </a:rPr>
              <a:t>𝑎𝑑</a:t>
            </a:r>
            <a:r>
              <a:rPr sz="1400" spc="-90" dirty="0">
                <a:latin typeface="Carlito"/>
                <a:cs typeface="Carlito"/>
              </a:rPr>
              <a:t>-</a:t>
            </a:r>
            <a:r>
              <a:rPr sz="1400" spc="-90" dirty="0">
                <a:latin typeface="FreeSerif"/>
                <a:cs typeface="FreeSerif"/>
              </a:rPr>
              <a:t>𝑇</a:t>
            </a:r>
            <a:r>
              <a:rPr sz="1400" spc="-5" dirty="0">
                <a:latin typeface="FreeSerif"/>
                <a:cs typeface="FreeSerif"/>
              </a:rPr>
              <a:t> </a:t>
            </a:r>
            <a:r>
              <a:rPr sz="1400" spc="-5" dirty="0">
                <a:latin typeface="Carlito"/>
                <a:cs typeface="Carlito"/>
              </a:rPr>
              <a:t>+1)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9050" y="1028700"/>
            <a:ext cx="6673413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300" y="774032"/>
            <a:ext cx="6637655" cy="220408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400" b="1" spc="-5" dirty="0">
                <a:latin typeface="Carlito"/>
                <a:cs typeface="Carlito"/>
              </a:rPr>
              <a:t>PHASE</a:t>
            </a:r>
            <a:r>
              <a:rPr sz="1400" b="1" spc="-10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2: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spc="-5" dirty="0">
                <a:latin typeface="Carlito"/>
                <a:cs typeface="Carlito"/>
              </a:rPr>
              <a:t>(a</a:t>
            </a:r>
            <a:r>
              <a:rPr sz="1400" b="1" spc="-5" dirty="0">
                <a:latin typeface="Carlito"/>
                <a:cs typeface="Carlito"/>
              </a:rPr>
              <a:t>) </a:t>
            </a:r>
            <a:r>
              <a:rPr sz="1400" b="1" spc="-10" dirty="0">
                <a:latin typeface="Carlito"/>
                <a:cs typeface="Carlito"/>
              </a:rPr>
              <a:t>Limitations </a:t>
            </a:r>
            <a:r>
              <a:rPr sz="1400" b="1" spc="-5" dirty="0">
                <a:latin typeface="Carlito"/>
                <a:cs typeface="Carlito"/>
              </a:rPr>
              <a:t>of </a:t>
            </a:r>
            <a:r>
              <a:rPr sz="1400" b="1" spc="-10" dirty="0">
                <a:latin typeface="Carlito"/>
                <a:cs typeface="Carlito"/>
              </a:rPr>
              <a:t>proposed </a:t>
            </a:r>
            <a:r>
              <a:rPr sz="1400" b="1" spc="-5" dirty="0">
                <a:latin typeface="Carlito"/>
                <a:cs typeface="Carlito"/>
              </a:rPr>
              <a:t>model in </a:t>
            </a:r>
            <a:r>
              <a:rPr sz="1400" b="1" spc="-10" dirty="0">
                <a:latin typeface="Carlito"/>
                <a:cs typeface="Carlito"/>
              </a:rPr>
              <a:t>research</a:t>
            </a:r>
            <a:r>
              <a:rPr sz="1400" b="1" spc="5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paper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09800"/>
              </a:lnSpc>
              <a:spcBef>
                <a:spcPts val="800"/>
              </a:spcBef>
            </a:pP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current work </a:t>
            </a:r>
            <a:r>
              <a:rPr sz="1400" spc="-5" dirty="0">
                <a:latin typeface="Carlito"/>
                <a:cs typeface="Carlito"/>
              </a:rPr>
              <a:t>of rumor </a:t>
            </a:r>
            <a:r>
              <a:rPr sz="1400" spc="-10" dirty="0">
                <a:latin typeface="Carlito"/>
                <a:cs typeface="Carlito"/>
              </a:rPr>
              <a:t>detection </a:t>
            </a:r>
            <a:r>
              <a:rPr sz="1400" spc="-5" dirty="0">
                <a:latin typeface="Carlito"/>
                <a:cs typeface="Carlito"/>
              </a:rPr>
              <a:t>is </a:t>
            </a:r>
            <a:r>
              <a:rPr sz="1400" spc="-10" dirty="0">
                <a:latin typeface="Carlito"/>
                <a:cs typeface="Carlito"/>
              </a:rPr>
              <a:t>facing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challenge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5" dirty="0">
                <a:latin typeface="Carlito"/>
                <a:cs typeface="Carlito"/>
              </a:rPr>
              <a:t>interpretability, </a:t>
            </a:r>
            <a:r>
              <a:rPr sz="1400" spc="-5" dirty="0">
                <a:latin typeface="Carlito"/>
                <a:cs typeface="Carlito"/>
              </a:rPr>
              <a:t>and it is  </a:t>
            </a:r>
            <a:r>
              <a:rPr sz="1400" spc="-10" dirty="0">
                <a:latin typeface="Carlito"/>
                <a:cs typeface="Carlito"/>
              </a:rPr>
              <a:t>important to provide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direct </a:t>
            </a:r>
            <a:r>
              <a:rPr sz="1400" spc="-5" dirty="0">
                <a:latin typeface="Carlito"/>
                <a:cs typeface="Carlito"/>
              </a:rPr>
              <a:t>basis </a:t>
            </a:r>
            <a:r>
              <a:rPr sz="1400" spc="-15" dirty="0">
                <a:latin typeface="Carlito"/>
                <a:cs typeface="Carlito"/>
              </a:rPr>
              <a:t>for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detection results. For </a:t>
            </a:r>
            <a:r>
              <a:rPr sz="1400" spc="-5" dirty="0">
                <a:latin typeface="Carlito"/>
                <a:cs typeface="Carlito"/>
              </a:rPr>
              <a:t>this model they </a:t>
            </a:r>
            <a:r>
              <a:rPr sz="1400" spc="-10" dirty="0">
                <a:latin typeface="Carlito"/>
                <a:cs typeface="Carlito"/>
              </a:rPr>
              <a:t>can </a:t>
            </a:r>
            <a:r>
              <a:rPr sz="1400" spc="-5" dirty="0">
                <a:latin typeface="Carlito"/>
                <a:cs typeface="Carlito"/>
              </a:rPr>
              <a:t>use the  mutual </a:t>
            </a:r>
            <a:r>
              <a:rPr sz="1400" spc="-15" dirty="0">
                <a:latin typeface="Carlito"/>
                <a:cs typeface="Carlito"/>
              </a:rPr>
              <a:t>attention </a:t>
            </a:r>
            <a:r>
              <a:rPr sz="1400" spc="-5" dirty="0">
                <a:latin typeface="Carlito"/>
                <a:cs typeface="Carlito"/>
              </a:rPr>
              <a:t>mechanism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select </a:t>
            </a:r>
            <a:r>
              <a:rPr sz="1400" spc="-10" dirty="0">
                <a:latin typeface="Carlito"/>
                <a:cs typeface="Carlito"/>
              </a:rPr>
              <a:t>more </a:t>
            </a:r>
            <a:r>
              <a:rPr sz="1400" spc="-15" dirty="0">
                <a:latin typeface="Carlito"/>
                <a:cs typeface="Carlito"/>
              </a:rPr>
              <a:t>post-related content </a:t>
            </a:r>
            <a:r>
              <a:rPr sz="1400" spc="-10" dirty="0">
                <a:latin typeface="Carlito"/>
                <a:cs typeface="Carlito"/>
              </a:rPr>
              <a:t>from comments </a:t>
            </a:r>
            <a:r>
              <a:rPr sz="1400" spc="-5" dirty="0">
                <a:latin typeface="Carlito"/>
                <a:cs typeface="Carlito"/>
              </a:rPr>
              <a:t>and vice  </a:t>
            </a:r>
            <a:r>
              <a:rPr sz="1400" spc="-10" dirty="0">
                <a:latin typeface="Carlito"/>
                <a:cs typeface="Carlito"/>
              </a:rPr>
              <a:t>versa. </a:t>
            </a:r>
            <a:r>
              <a:rPr sz="1400" spc="-15" dirty="0">
                <a:latin typeface="Carlito"/>
                <a:cs typeface="Carlito"/>
              </a:rPr>
              <a:t>Therefore, </a:t>
            </a:r>
            <a:r>
              <a:rPr sz="1400" spc="-5" dirty="0">
                <a:latin typeface="Carlito"/>
                <a:cs typeface="Carlito"/>
              </a:rPr>
              <a:t>the mutual </a:t>
            </a:r>
            <a:r>
              <a:rPr sz="1400" spc="-15" dirty="0">
                <a:latin typeface="Carlito"/>
                <a:cs typeface="Carlito"/>
              </a:rPr>
              <a:t>attention </a:t>
            </a:r>
            <a:r>
              <a:rPr sz="1400" spc="-5" dirty="0">
                <a:latin typeface="Carlito"/>
                <a:cs typeface="Carlito"/>
              </a:rPr>
              <a:t>mechanism module enables the model </a:t>
            </a:r>
            <a:r>
              <a:rPr sz="1400" spc="-10" dirty="0">
                <a:latin typeface="Carlito"/>
                <a:cs typeface="Carlito"/>
              </a:rPr>
              <a:t>to eliminate  </a:t>
            </a:r>
            <a:r>
              <a:rPr sz="1400" spc="-5" dirty="0">
                <a:latin typeface="Carlito"/>
                <a:cs typeface="Carlito"/>
              </a:rPr>
              <a:t>noise or </a:t>
            </a:r>
            <a:r>
              <a:rPr sz="1400" spc="-10" dirty="0">
                <a:latin typeface="Carlito"/>
                <a:cs typeface="Carlito"/>
              </a:rPr>
              <a:t>irrelevant information </a:t>
            </a:r>
            <a:r>
              <a:rPr sz="1400" spc="-5" dirty="0">
                <a:latin typeface="Carlito"/>
                <a:cs typeface="Carlito"/>
              </a:rPr>
              <a:t>when </a:t>
            </a:r>
            <a:r>
              <a:rPr sz="1400" spc="-10" dirty="0">
                <a:latin typeface="Carlito"/>
                <a:cs typeface="Carlito"/>
              </a:rPr>
              <a:t>aggregating information. </a:t>
            </a:r>
            <a:r>
              <a:rPr sz="1400" spc="-25" dirty="0">
                <a:latin typeface="Carlito"/>
                <a:cs typeface="Carlito"/>
              </a:rPr>
              <a:t>However, </a:t>
            </a:r>
            <a:r>
              <a:rPr sz="1400" spc="-5" dirty="0">
                <a:latin typeface="Carlito"/>
                <a:cs typeface="Carlito"/>
              </a:rPr>
              <a:t>the model </a:t>
            </a:r>
            <a:r>
              <a:rPr sz="1400" spc="-10" dirty="0">
                <a:latin typeface="Carlito"/>
                <a:cs typeface="Carlito"/>
              </a:rPr>
              <a:t>failed to  </a:t>
            </a:r>
            <a:r>
              <a:rPr sz="1400" spc="-5" dirty="0">
                <a:latin typeface="Carlito"/>
                <a:cs typeface="Carlito"/>
              </a:rPr>
              <a:t>select </a:t>
            </a:r>
            <a:r>
              <a:rPr sz="1400" spc="-10" dirty="0">
                <a:latin typeface="Carlito"/>
                <a:cs typeface="Carlito"/>
              </a:rPr>
              <a:t>explanatory comments </a:t>
            </a:r>
            <a:r>
              <a:rPr sz="1400" spc="-15" dirty="0">
                <a:latin typeface="Carlito"/>
                <a:cs typeface="Carlito"/>
              </a:rPr>
              <a:t>for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results </a:t>
            </a:r>
            <a:r>
              <a:rPr sz="1400" spc="-5" dirty="0">
                <a:latin typeface="Carlito"/>
                <a:cs typeface="Carlito"/>
              </a:rPr>
              <a:t>of rumor</a:t>
            </a:r>
            <a:r>
              <a:rPr sz="1400" spc="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detection.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300" y="3523854"/>
            <a:ext cx="6529705" cy="217995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400" spc="-5" dirty="0">
                <a:latin typeface="Carlito"/>
                <a:cs typeface="Carlito"/>
              </a:rPr>
              <a:t>(b) </a:t>
            </a:r>
            <a:r>
              <a:rPr sz="1400" b="1" spc="-10" dirty="0">
                <a:latin typeface="Carlito"/>
                <a:cs typeface="Carlito"/>
              </a:rPr>
              <a:t>Objective </a:t>
            </a:r>
            <a:r>
              <a:rPr sz="1400" b="1" spc="-5" dirty="0">
                <a:latin typeface="Carlito"/>
                <a:cs typeface="Carlito"/>
              </a:rPr>
              <a:t>of phase </a:t>
            </a:r>
            <a:r>
              <a:rPr sz="1400" b="1" dirty="0">
                <a:latin typeface="Carlito"/>
                <a:cs typeface="Carlito"/>
              </a:rPr>
              <a:t>2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09800"/>
              </a:lnSpc>
              <a:spcBef>
                <a:spcPts val="800"/>
              </a:spcBef>
            </a:pPr>
            <a:r>
              <a:rPr sz="1400" spc="-10" dirty="0">
                <a:latin typeface="Carlito"/>
                <a:cs typeface="Carlito"/>
              </a:rPr>
              <a:t>Objective </a:t>
            </a:r>
            <a:r>
              <a:rPr sz="1400" spc="-5" dirty="0">
                <a:latin typeface="Carlito"/>
                <a:cs typeface="Carlito"/>
              </a:rPr>
              <a:t>is </a:t>
            </a:r>
            <a:r>
              <a:rPr sz="1400" spc="-10" dirty="0">
                <a:latin typeface="Carlito"/>
                <a:cs typeface="Carlito"/>
              </a:rPr>
              <a:t>to implement </a:t>
            </a:r>
            <a:r>
              <a:rPr sz="1400" spc="-5" dirty="0">
                <a:latin typeface="Carlito"/>
                <a:cs typeface="Carlito"/>
              </a:rPr>
              <a:t>the model </a:t>
            </a:r>
            <a:r>
              <a:rPr sz="1400" spc="-10" dirty="0">
                <a:latin typeface="Carlito"/>
                <a:cs typeface="Carlito"/>
              </a:rPr>
              <a:t>given </a:t>
            </a:r>
            <a:r>
              <a:rPr sz="1400" spc="-5" dirty="0">
                <a:latin typeface="Carlito"/>
                <a:cs typeface="Carlito"/>
              </a:rPr>
              <a:t>in the paper and </a:t>
            </a:r>
            <a:r>
              <a:rPr sz="1400" spc="-10" dirty="0">
                <a:latin typeface="Carlito"/>
                <a:cs typeface="Carlito"/>
              </a:rPr>
              <a:t>improve </a:t>
            </a:r>
            <a:r>
              <a:rPr sz="1400" spc="-5" dirty="0">
                <a:latin typeface="Carlito"/>
                <a:cs typeface="Carlito"/>
              </a:rPr>
              <a:t>its </a:t>
            </a:r>
            <a:r>
              <a:rPr sz="1400" spc="-10" dirty="0">
                <a:latin typeface="Carlito"/>
                <a:cs typeface="Carlito"/>
              </a:rPr>
              <a:t>accuracy </a:t>
            </a:r>
            <a:r>
              <a:rPr sz="1400" spc="-5" dirty="0">
                <a:latin typeface="Carlito"/>
                <a:cs typeface="Carlito"/>
              </a:rPr>
              <a:t>using the  </a:t>
            </a:r>
            <a:r>
              <a:rPr sz="1400" spc="-10" dirty="0">
                <a:latin typeface="Carlito"/>
                <a:cs typeface="Carlito"/>
              </a:rPr>
              <a:t>dataset </a:t>
            </a:r>
            <a:r>
              <a:rPr sz="1400" spc="-5" dirty="0">
                <a:latin typeface="Carlito"/>
                <a:cs typeface="Carlito"/>
              </a:rPr>
              <a:t>GossipCop </a:t>
            </a:r>
            <a:r>
              <a:rPr sz="1400" spc="-10" dirty="0">
                <a:latin typeface="Carlito"/>
                <a:cs typeface="Carlito"/>
              </a:rPr>
              <a:t>,PolitiFact </a:t>
            </a:r>
            <a:r>
              <a:rPr sz="1400" spc="-25" dirty="0">
                <a:latin typeface="Carlito"/>
                <a:cs typeface="Carlito"/>
              </a:rPr>
              <a:t>,Twitter15 </a:t>
            </a:r>
            <a:r>
              <a:rPr sz="1400" spc="-5" dirty="0">
                <a:latin typeface="Carlito"/>
                <a:cs typeface="Carlito"/>
              </a:rPr>
              <a:t>and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Twitter16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c)</a:t>
            </a:r>
            <a:r>
              <a:rPr sz="1400" b="1" spc="-10" dirty="0">
                <a:latin typeface="Carlito"/>
                <a:cs typeface="Carlito"/>
              </a:rPr>
              <a:t>Explanation </a:t>
            </a:r>
            <a:r>
              <a:rPr sz="1400" b="1" spc="-5" dirty="0">
                <a:latin typeface="Carlito"/>
                <a:cs typeface="Carlito"/>
              </a:rPr>
              <a:t>of </a:t>
            </a:r>
            <a:r>
              <a:rPr sz="1400" b="1" spc="-10" dirty="0">
                <a:latin typeface="Carlito"/>
                <a:cs typeface="Carlito"/>
              </a:rPr>
              <a:t>intuitions </a:t>
            </a:r>
            <a:r>
              <a:rPr sz="1400" b="1" spc="-5" dirty="0">
                <a:latin typeface="Carlito"/>
                <a:cs typeface="Carlito"/>
              </a:rPr>
              <a:t>behind</a:t>
            </a:r>
            <a:r>
              <a:rPr sz="1400" b="1" spc="5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objective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rlito"/>
                <a:cs typeface="Carlito"/>
              </a:rPr>
              <a:t>(d)</a:t>
            </a:r>
            <a:r>
              <a:rPr sz="1100" b="1" spc="-5" dirty="0">
                <a:latin typeface="Carlito"/>
                <a:cs typeface="Carlito"/>
              </a:rPr>
              <a:t>Supporting </a:t>
            </a:r>
            <a:r>
              <a:rPr sz="1100" b="1" spc="-10" dirty="0">
                <a:latin typeface="Carlito"/>
                <a:cs typeface="Carlito"/>
              </a:rPr>
              <a:t>experimental </a:t>
            </a:r>
            <a:r>
              <a:rPr sz="1100" b="1" spc="-5" dirty="0">
                <a:latin typeface="Carlito"/>
                <a:cs typeface="Carlito"/>
              </a:rPr>
              <a:t>setup.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5488" y="6118157"/>
            <a:ext cx="5908751" cy="3247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300" y="897606"/>
            <a:ext cx="5708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rlito"/>
                <a:cs typeface="Carlito"/>
              </a:rPr>
              <a:t>(f)</a:t>
            </a:r>
            <a:r>
              <a:rPr sz="1100" b="1" spc="-5" dirty="0">
                <a:latin typeface="Carlito"/>
                <a:cs typeface="Carlito"/>
              </a:rPr>
              <a:t>Results</a:t>
            </a:r>
            <a:endParaRPr sz="11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8800" y="1473193"/>
          <a:ext cx="5943600" cy="901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64769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Model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25" dirty="0">
                          <a:latin typeface="Carlito"/>
                          <a:cs typeface="Carlito"/>
                        </a:rPr>
                        <a:t>Val</a:t>
                      </a:r>
                      <a:r>
                        <a:rPr sz="1100" spc="-10" dirty="0">
                          <a:latin typeface="Carlito"/>
                          <a:cs typeface="Carlito"/>
                        </a:rPr>
                        <a:t> Accuracy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25" dirty="0">
                          <a:latin typeface="Carlito"/>
                          <a:cs typeface="Carlito"/>
                        </a:rPr>
                        <a:t>Val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F1</a:t>
                      </a:r>
                      <a:r>
                        <a:rPr sz="11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10" dirty="0">
                          <a:latin typeface="Carlito"/>
                          <a:cs typeface="Carlito"/>
                        </a:rPr>
                        <a:t>Score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799">
                <a:tc>
                  <a:txBody>
                    <a:bodyPr/>
                    <a:lstStyle/>
                    <a:p>
                      <a:pPr marL="64769">
                        <a:lnSpc>
                          <a:spcPts val="129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t15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9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89.4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9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91.6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64769">
                        <a:lnSpc>
                          <a:spcPts val="1275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t16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75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84.2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75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87.5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64769">
                        <a:lnSpc>
                          <a:spcPts val="1255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GossipCop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55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77.3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55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77.5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799"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  <a:spcBef>
                          <a:spcPts val="60"/>
                        </a:spcBef>
                      </a:pPr>
                      <a:r>
                        <a:rPr sz="1100" spc="-10" dirty="0">
                          <a:latin typeface="Carlito"/>
                          <a:cs typeface="Carlito"/>
                        </a:rPr>
                        <a:t>Polit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  <a:spcBef>
                          <a:spcPts val="60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78.4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  <a:spcBef>
                          <a:spcPts val="60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79.3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8860" y="2949952"/>
            <a:ext cx="17430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rlito"/>
                <a:cs typeface="Carlito"/>
              </a:rPr>
              <a:t>Accuracy/F1 </a:t>
            </a:r>
            <a:r>
              <a:rPr sz="1100" spc="-5" dirty="0">
                <a:latin typeface="Carlito"/>
                <a:cs typeface="Carlito"/>
              </a:rPr>
              <a:t>of </a:t>
            </a:r>
            <a:r>
              <a:rPr sz="1100" spc="-10" dirty="0">
                <a:latin typeface="Carlito"/>
                <a:cs typeface="Carlito"/>
              </a:rPr>
              <a:t>twitter </a:t>
            </a:r>
            <a:r>
              <a:rPr sz="1100" spc="-5" dirty="0">
                <a:latin typeface="Carlito"/>
                <a:cs typeface="Carlito"/>
              </a:rPr>
              <a:t>15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data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300" y="6578863"/>
            <a:ext cx="15544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rlito"/>
                <a:cs typeface="Carlito"/>
              </a:rPr>
              <a:t>Accuracy </a:t>
            </a:r>
            <a:r>
              <a:rPr sz="1100" spc="-5" dirty="0">
                <a:latin typeface="Carlito"/>
                <a:cs typeface="Carlito"/>
              </a:rPr>
              <a:t>of </a:t>
            </a:r>
            <a:r>
              <a:rPr sz="1100" spc="-10" dirty="0">
                <a:latin typeface="Carlito"/>
                <a:cs typeface="Carlito"/>
              </a:rPr>
              <a:t>twitter </a:t>
            </a:r>
            <a:r>
              <a:rPr sz="1100" spc="-5" dirty="0">
                <a:latin typeface="Carlito"/>
                <a:cs typeface="Carlito"/>
              </a:rPr>
              <a:t>16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data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0000" y="3252495"/>
            <a:ext cx="594360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0000" y="6881406"/>
            <a:ext cx="5943600" cy="2762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2048</Words>
  <Application>Microsoft Office PowerPoint</Application>
  <PresentationFormat>Custom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AoyagiKouzanFontT</vt:lpstr>
      <vt:lpstr>Calibri</vt:lpstr>
      <vt:lpstr>Carlito</vt:lpstr>
      <vt:lpstr>FreeSerif</vt:lpstr>
      <vt:lpstr>Noto Sans Symbols2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smdmReport</dc:title>
  <cp:lastModifiedBy>palak sharma</cp:lastModifiedBy>
  <cp:revision>1</cp:revision>
  <dcterms:created xsi:type="dcterms:W3CDTF">2022-09-25T12:24:27Z</dcterms:created>
  <dcterms:modified xsi:type="dcterms:W3CDTF">2022-09-25T12:30:35Z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2022-09-25T00:00:00Z</vt:filetime>
  </property>
</Properties>
</file>