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handoutMasterIdLst>
    <p:handoutMasterId r:id="rId13"/>
  </p:handoutMasterIdLst>
  <p:sldIdLst>
    <p:sldId id="256" r:id="rId2"/>
    <p:sldId id="257" r:id="rId3"/>
    <p:sldId id="259" r:id="rId4"/>
    <p:sldId id="267" r:id="rId5"/>
    <p:sldId id="260" r:id="rId6"/>
    <p:sldId id="258" r:id="rId7"/>
    <p:sldId id="262" r:id="rId8"/>
    <p:sldId id="264" r:id="rId9"/>
    <p:sldId id="265" r:id="rId10"/>
    <p:sldId id="269" r:id="rId11"/>
  </p:sldIdLst>
  <p:sldSz cx="12192000" cy="6858000"/>
  <p:notesSz cx="6858000" cy="9144000"/>
  <p:defaultTextStyle>
    <a:defPPr rtl="0">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1E43A4-7B76-4A9A-886A-557F79F2F580}" v="1" dt="2022-05-07T04:27:18.219"/>
    <p1510:client id="{5248BE92-D771-FD98-C607-B1CA4F8EB037}" v="59" dt="2022-05-09T06:53:50.716"/>
    <p1510:client id="{79392DE0-1C8A-4B39-917C-599CF99D2B2D}" v="267" dt="2022-05-07T04:02:48.406"/>
    <p1510:client id="{8EED83ED-A0B3-643F-87A3-223F57CD4B01}" v="189" dt="2022-05-07T05:05:56.398"/>
    <p1510:client id="{9786CD1E-1980-3A7F-791A-34CE94F62387}" v="2" dt="2022-05-09T05:02:55.741"/>
    <p1510:client id="{F3526AC1-F5DB-C923-BA22-6F5F773576C0}" v="790" dt="2022-05-07T08:52:56.0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8CE6F2-B65E-4CCC-8A07-C956A58E1DA5}"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B2419C35-110A-4E75-94F6-E710807CF0D6}">
      <dgm:prSet/>
      <dgm:spPr/>
      <dgm:t>
        <a:bodyPr/>
        <a:lstStyle/>
        <a:p>
          <a:r>
            <a:rPr lang="en-GB"/>
            <a:t>Removed the missing value rows</a:t>
          </a:r>
          <a:endParaRPr lang="en-US"/>
        </a:p>
      </dgm:t>
    </dgm:pt>
    <dgm:pt modelId="{AD7D00C8-D715-4DEE-9035-17A78B7B8444}" type="parTrans" cxnId="{5CFCEBD5-FC3D-42BB-A355-6B161BBF5DE0}">
      <dgm:prSet/>
      <dgm:spPr/>
      <dgm:t>
        <a:bodyPr/>
        <a:lstStyle/>
        <a:p>
          <a:endParaRPr lang="en-US"/>
        </a:p>
      </dgm:t>
    </dgm:pt>
    <dgm:pt modelId="{56363877-DE19-4D0E-9825-8DDEEA72887E}" type="sibTrans" cxnId="{5CFCEBD5-FC3D-42BB-A355-6B161BBF5DE0}">
      <dgm:prSet/>
      <dgm:spPr/>
      <dgm:t>
        <a:bodyPr/>
        <a:lstStyle/>
        <a:p>
          <a:endParaRPr lang="en-US"/>
        </a:p>
      </dgm:t>
    </dgm:pt>
    <dgm:pt modelId="{B7DA7348-6185-4049-AAD2-B8EFE08B1ED5}">
      <dgm:prSet/>
      <dgm:spPr/>
      <dgm:t>
        <a:bodyPr/>
        <a:lstStyle/>
        <a:p>
          <a:pPr rtl="0"/>
          <a:r>
            <a:rPr lang="en-GB"/>
            <a:t>Categorical Values</a:t>
          </a:r>
          <a:r>
            <a:rPr lang="en-GB">
              <a:latin typeface="Gill Sans MT" panose="020B0502020104020203"/>
            </a:rPr>
            <a:t> updated to numeric values</a:t>
          </a:r>
          <a:endParaRPr lang="en-US">
            <a:latin typeface="Gill Sans MT" panose="020B0502020104020203"/>
          </a:endParaRPr>
        </a:p>
      </dgm:t>
    </dgm:pt>
    <dgm:pt modelId="{B1A4EC01-8210-43D3-A0CB-FCA5CBB1CDBC}" type="parTrans" cxnId="{E07B2305-FD88-4BF1-895A-E427B8A79B4D}">
      <dgm:prSet/>
      <dgm:spPr/>
      <dgm:t>
        <a:bodyPr/>
        <a:lstStyle/>
        <a:p>
          <a:endParaRPr lang="en-US"/>
        </a:p>
      </dgm:t>
    </dgm:pt>
    <dgm:pt modelId="{34C6AF16-80F9-4830-9CEE-3EFD1AC818F3}" type="sibTrans" cxnId="{E07B2305-FD88-4BF1-895A-E427B8A79B4D}">
      <dgm:prSet/>
      <dgm:spPr/>
      <dgm:t>
        <a:bodyPr/>
        <a:lstStyle/>
        <a:p>
          <a:endParaRPr lang="en-US"/>
        </a:p>
      </dgm:t>
    </dgm:pt>
    <dgm:pt modelId="{7FF6C807-CDAC-4BF3-AB40-F7B9C67A3349}">
      <dgm:prSet phldr="0"/>
      <dgm:spPr/>
      <dgm:t>
        <a:bodyPr/>
        <a:lstStyle/>
        <a:p>
          <a:pPr rtl="0"/>
          <a:r>
            <a:rPr lang="en-GB">
              <a:latin typeface="Gill Sans MT" panose="020B0502020104020203"/>
            </a:rPr>
            <a:t>Status: 0(Developing), 1(Developed)</a:t>
          </a:r>
        </a:p>
      </dgm:t>
    </dgm:pt>
    <dgm:pt modelId="{94ED4BC3-8E15-4EB2-913A-00122A032A46}" type="parTrans" cxnId="{12C46203-4EFA-463D-9161-5BD437B5EB75}">
      <dgm:prSet/>
      <dgm:spPr/>
    </dgm:pt>
    <dgm:pt modelId="{63C90544-88C7-446A-81A7-5305D77D656C}" type="sibTrans" cxnId="{12C46203-4EFA-463D-9161-5BD437B5EB75}">
      <dgm:prSet/>
      <dgm:spPr/>
    </dgm:pt>
    <dgm:pt modelId="{460753D7-DABC-40DC-9C3E-414679809763}">
      <dgm:prSet phldr="0"/>
      <dgm:spPr/>
      <dgm:t>
        <a:bodyPr/>
        <a:lstStyle/>
        <a:p>
          <a:r>
            <a:rPr lang="en-GB">
              <a:latin typeface="Gill Sans MT" panose="020B0502020104020203"/>
            </a:rPr>
            <a:t>Country Values: 0, 1, 2 …. N</a:t>
          </a:r>
          <a:endParaRPr lang="en-US"/>
        </a:p>
      </dgm:t>
    </dgm:pt>
    <dgm:pt modelId="{75EBB31D-4EC7-4DF1-8A65-B97E40C8CC44}" type="parTrans" cxnId="{45DFB41A-8191-4C6D-A88A-8822AFA6A906}">
      <dgm:prSet/>
      <dgm:spPr/>
    </dgm:pt>
    <dgm:pt modelId="{A958C724-644A-413D-8EED-8424012E0B52}" type="sibTrans" cxnId="{45DFB41A-8191-4C6D-A88A-8822AFA6A906}">
      <dgm:prSet/>
      <dgm:spPr/>
    </dgm:pt>
    <dgm:pt modelId="{CBC390CC-C6D3-4F1B-94DA-E2E470C3B584}" type="pres">
      <dgm:prSet presAssocID="{6D8CE6F2-B65E-4CCC-8A07-C956A58E1DA5}" presName="linear" presStyleCnt="0">
        <dgm:presLayoutVars>
          <dgm:animLvl val="lvl"/>
          <dgm:resizeHandles val="exact"/>
        </dgm:presLayoutVars>
      </dgm:prSet>
      <dgm:spPr/>
    </dgm:pt>
    <dgm:pt modelId="{6E3A2C3F-CC21-4E48-832B-61E8971219A1}" type="pres">
      <dgm:prSet presAssocID="{B2419C35-110A-4E75-94F6-E710807CF0D6}" presName="parentText" presStyleLbl="node1" presStyleIdx="0" presStyleCnt="4">
        <dgm:presLayoutVars>
          <dgm:chMax val="0"/>
          <dgm:bulletEnabled val="1"/>
        </dgm:presLayoutVars>
      </dgm:prSet>
      <dgm:spPr/>
    </dgm:pt>
    <dgm:pt modelId="{3093D54A-BDDB-4DF6-A4CA-02D6B994B7E6}" type="pres">
      <dgm:prSet presAssocID="{56363877-DE19-4D0E-9825-8DDEEA72887E}" presName="spacer" presStyleCnt="0"/>
      <dgm:spPr/>
    </dgm:pt>
    <dgm:pt modelId="{3D61CD9B-2B09-4D8D-99F4-90B9062A12F2}" type="pres">
      <dgm:prSet presAssocID="{B7DA7348-6185-4049-AAD2-B8EFE08B1ED5}" presName="parentText" presStyleLbl="node1" presStyleIdx="1" presStyleCnt="4">
        <dgm:presLayoutVars>
          <dgm:chMax val="0"/>
          <dgm:bulletEnabled val="1"/>
        </dgm:presLayoutVars>
      </dgm:prSet>
      <dgm:spPr/>
    </dgm:pt>
    <dgm:pt modelId="{6A51B943-B9A4-45E1-A993-4C1251D8A70B}" type="pres">
      <dgm:prSet presAssocID="{34C6AF16-80F9-4830-9CEE-3EFD1AC818F3}" presName="spacer" presStyleCnt="0"/>
      <dgm:spPr/>
    </dgm:pt>
    <dgm:pt modelId="{C2C01193-EBD4-406C-A646-ED3DD2B52A38}" type="pres">
      <dgm:prSet presAssocID="{460753D7-DABC-40DC-9C3E-414679809763}" presName="parentText" presStyleLbl="node1" presStyleIdx="2" presStyleCnt="4">
        <dgm:presLayoutVars>
          <dgm:chMax val="0"/>
          <dgm:bulletEnabled val="1"/>
        </dgm:presLayoutVars>
      </dgm:prSet>
      <dgm:spPr/>
    </dgm:pt>
    <dgm:pt modelId="{115DD1FD-292E-4F59-A5B2-D637B452BDB1}" type="pres">
      <dgm:prSet presAssocID="{A958C724-644A-413D-8EED-8424012E0B52}" presName="spacer" presStyleCnt="0"/>
      <dgm:spPr/>
    </dgm:pt>
    <dgm:pt modelId="{6364B25C-BEE2-467B-A34C-6AD674C91E42}" type="pres">
      <dgm:prSet presAssocID="{7FF6C807-CDAC-4BF3-AB40-F7B9C67A3349}" presName="parentText" presStyleLbl="node1" presStyleIdx="3" presStyleCnt="4">
        <dgm:presLayoutVars>
          <dgm:chMax val="0"/>
          <dgm:bulletEnabled val="1"/>
        </dgm:presLayoutVars>
      </dgm:prSet>
      <dgm:spPr/>
    </dgm:pt>
  </dgm:ptLst>
  <dgm:cxnLst>
    <dgm:cxn modelId="{12C46203-4EFA-463D-9161-5BD437B5EB75}" srcId="{6D8CE6F2-B65E-4CCC-8A07-C956A58E1DA5}" destId="{7FF6C807-CDAC-4BF3-AB40-F7B9C67A3349}" srcOrd="3" destOrd="0" parTransId="{94ED4BC3-8E15-4EB2-913A-00122A032A46}" sibTransId="{63C90544-88C7-446A-81A7-5305D77D656C}"/>
    <dgm:cxn modelId="{E07B2305-FD88-4BF1-895A-E427B8A79B4D}" srcId="{6D8CE6F2-B65E-4CCC-8A07-C956A58E1DA5}" destId="{B7DA7348-6185-4049-AAD2-B8EFE08B1ED5}" srcOrd="1" destOrd="0" parTransId="{B1A4EC01-8210-43D3-A0CB-FCA5CBB1CDBC}" sibTransId="{34C6AF16-80F9-4830-9CEE-3EFD1AC818F3}"/>
    <dgm:cxn modelId="{F3777605-506A-41A7-B3E8-F50F95AC9B62}" type="presOf" srcId="{B7DA7348-6185-4049-AAD2-B8EFE08B1ED5}" destId="{3D61CD9B-2B09-4D8D-99F4-90B9062A12F2}" srcOrd="0" destOrd="0" presId="urn:microsoft.com/office/officeart/2005/8/layout/vList2"/>
    <dgm:cxn modelId="{45DFB41A-8191-4C6D-A88A-8822AFA6A906}" srcId="{6D8CE6F2-B65E-4CCC-8A07-C956A58E1DA5}" destId="{460753D7-DABC-40DC-9C3E-414679809763}" srcOrd="2" destOrd="0" parTransId="{75EBB31D-4EC7-4DF1-8A65-B97E40C8CC44}" sibTransId="{A958C724-644A-413D-8EED-8424012E0B52}"/>
    <dgm:cxn modelId="{C4D0F56B-7F97-4CF8-A391-95C5BCD3DD13}" type="presOf" srcId="{B2419C35-110A-4E75-94F6-E710807CF0D6}" destId="{6E3A2C3F-CC21-4E48-832B-61E8971219A1}" srcOrd="0" destOrd="0" presId="urn:microsoft.com/office/officeart/2005/8/layout/vList2"/>
    <dgm:cxn modelId="{5CFCEBD5-FC3D-42BB-A355-6B161BBF5DE0}" srcId="{6D8CE6F2-B65E-4CCC-8A07-C956A58E1DA5}" destId="{B2419C35-110A-4E75-94F6-E710807CF0D6}" srcOrd="0" destOrd="0" parTransId="{AD7D00C8-D715-4DEE-9035-17A78B7B8444}" sibTransId="{56363877-DE19-4D0E-9825-8DDEEA72887E}"/>
    <dgm:cxn modelId="{8561D3D9-2DB0-4263-9708-8290F15DE54F}" type="presOf" srcId="{7FF6C807-CDAC-4BF3-AB40-F7B9C67A3349}" destId="{6364B25C-BEE2-467B-A34C-6AD674C91E42}" srcOrd="0" destOrd="0" presId="urn:microsoft.com/office/officeart/2005/8/layout/vList2"/>
    <dgm:cxn modelId="{4EA961E0-2A05-4294-83A9-AFEC21157077}" type="presOf" srcId="{460753D7-DABC-40DC-9C3E-414679809763}" destId="{C2C01193-EBD4-406C-A646-ED3DD2B52A38}" srcOrd="0" destOrd="0" presId="urn:microsoft.com/office/officeart/2005/8/layout/vList2"/>
    <dgm:cxn modelId="{B8F0E6EA-9A9A-490A-918C-C130151E7B30}" type="presOf" srcId="{6D8CE6F2-B65E-4CCC-8A07-C956A58E1DA5}" destId="{CBC390CC-C6D3-4F1B-94DA-E2E470C3B584}" srcOrd="0" destOrd="0" presId="urn:microsoft.com/office/officeart/2005/8/layout/vList2"/>
    <dgm:cxn modelId="{844740A0-49F4-44C1-BA2F-FAEBA6204BE2}" type="presParOf" srcId="{CBC390CC-C6D3-4F1B-94DA-E2E470C3B584}" destId="{6E3A2C3F-CC21-4E48-832B-61E8971219A1}" srcOrd="0" destOrd="0" presId="urn:microsoft.com/office/officeart/2005/8/layout/vList2"/>
    <dgm:cxn modelId="{00EE331A-3D4A-41DC-AE66-00DB26FC1947}" type="presParOf" srcId="{CBC390CC-C6D3-4F1B-94DA-E2E470C3B584}" destId="{3093D54A-BDDB-4DF6-A4CA-02D6B994B7E6}" srcOrd="1" destOrd="0" presId="urn:microsoft.com/office/officeart/2005/8/layout/vList2"/>
    <dgm:cxn modelId="{E97621ED-60A2-4E78-A5DB-35873FB4A21C}" type="presParOf" srcId="{CBC390CC-C6D3-4F1B-94DA-E2E470C3B584}" destId="{3D61CD9B-2B09-4D8D-99F4-90B9062A12F2}" srcOrd="2" destOrd="0" presId="urn:microsoft.com/office/officeart/2005/8/layout/vList2"/>
    <dgm:cxn modelId="{B6801401-1A1B-4E8E-8086-F67BBB919C60}" type="presParOf" srcId="{CBC390CC-C6D3-4F1B-94DA-E2E470C3B584}" destId="{6A51B943-B9A4-45E1-A993-4C1251D8A70B}" srcOrd="3" destOrd="0" presId="urn:microsoft.com/office/officeart/2005/8/layout/vList2"/>
    <dgm:cxn modelId="{024951FD-EE69-4B68-A7A3-7D802E359715}" type="presParOf" srcId="{CBC390CC-C6D3-4F1B-94DA-E2E470C3B584}" destId="{C2C01193-EBD4-406C-A646-ED3DD2B52A38}" srcOrd="4" destOrd="0" presId="urn:microsoft.com/office/officeart/2005/8/layout/vList2"/>
    <dgm:cxn modelId="{4577C9A2-71CD-498F-B8E6-E9D208181521}" type="presParOf" srcId="{CBC390CC-C6D3-4F1B-94DA-E2E470C3B584}" destId="{115DD1FD-292E-4F59-A5B2-D637B452BDB1}" srcOrd="5" destOrd="0" presId="urn:microsoft.com/office/officeart/2005/8/layout/vList2"/>
    <dgm:cxn modelId="{3868BF75-DB63-4A4D-95F3-E3DC952B89BB}" type="presParOf" srcId="{CBC390CC-C6D3-4F1B-94DA-E2E470C3B584}" destId="{6364B25C-BEE2-467B-A34C-6AD674C91E42}"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4E9A9F8-E9B8-443C-9F39-20FA0948477C}"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739A0617-13BF-4221-ADB0-3F4F876624D0}">
      <dgm:prSet/>
      <dgm:spPr/>
      <dgm:t>
        <a:bodyPr/>
        <a:lstStyle/>
        <a:p>
          <a:pPr rtl="0"/>
          <a:r>
            <a:rPr lang="en-GB" dirty="0"/>
            <a:t>Adult</a:t>
          </a:r>
          <a:r>
            <a:rPr lang="en-GB" dirty="0">
              <a:latin typeface="Gill Sans MT" panose="020B0502020104020203"/>
            </a:rPr>
            <a:t> Morality significantly affects the expected life expectancy.</a:t>
          </a:r>
          <a:endParaRPr lang="en-US" dirty="0"/>
        </a:p>
      </dgm:t>
    </dgm:pt>
    <dgm:pt modelId="{B4AE0364-B1EA-4397-A237-0F063E8441C3}" type="parTrans" cxnId="{46EE0FA6-00A6-41DF-84BD-2B4A7C2B41B3}">
      <dgm:prSet/>
      <dgm:spPr/>
      <dgm:t>
        <a:bodyPr/>
        <a:lstStyle/>
        <a:p>
          <a:endParaRPr lang="en-US"/>
        </a:p>
      </dgm:t>
    </dgm:pt>
    <dgm:pt modelId="{4C6D9927-FCF3-4DC2-995A-4DEE8953C7C7}" type="sibTrans" cxnId="{46EE0FA6-00A6-41DF-84BD-2B4A7C2B41B3}">
      <dgm:prSet/>
      <dgm:spPr/>
      <dgm:t>
        <a:bodyPr/>
        <a:lstStyle/>
        <a:p>
          <a:endParaRPr lang="en-US"/>
        </a:p>
      </dgm:t>
    </dgm:pt>
    <dgm:pt modelId="{C809EFB5-8543-4568-B019-3609687C4DCE}">
      <dgm:prSet/>
      <dgm:spPr/>
      <dgm:t>
        <a:bodyPr/>
        <a:lstStyle/>
        <a:p>
          <a:pPr rtl="0"/>
          <a:r>
            <a:rPr lang="en-GB" dirty="0">
              <a:latin typeface="Gill Sans MT" panose="020B0502020104020203"/>
            </a:rPr>
            <a:t>Income Composition of Resources affects the Life expectancy </a:t>
          </a:r>
          <a:endParaRPr lang="en-GB" dirty="0"/>
        </a:p>
      </dgm:t>
    </dgm:pt>
    <dgm:pt modelId="{EA6F13E8-7D11-479A-8FC3-BD084D9A5870}" type="parTrans" cxnId="{DFC3FE9A-502F-4DB1-9600-626B986F757F}">
      <dgm:prSet/>
      <dgm:spPr/>
      <dgm:t>
        <a:bodyPr/>
        <a:lstStyle/>
        <a:p>
          <a:endParaRPr lang="en-US"/>
        </a:p>
      </dgm:t>
    </dgm:pt>
    <dgm:pt modelId="{B8B820E7-E980-4041-9953-044147ADDC49}" type="sibTrans" cxnId="{DFC3FE9A-502F-4DB1-9600-626B986F757F}">
      <dgm:prSet/>
      <dgm:spPr/>
      <dgm:t>
        <a:bodyPr/>
        <a:lstStyle/>
        <a:p>
          <a:endParaRPr lang="en-US"/>
        </a:p>
      </dgm:t>
    </dgm:pt>
    <dgm:pt modelId="{47B66357-6338-4ABC-A246-B261FA2A4010}">
      <dgm:prSet/>
      <dgm:spPr/>
      <dgm:t>
        <a:bodyPr/>
        <a:lstStyle/>
        <a:p>
          <a:pPr rtl="0"/>
          <a:r>
            <a:rPr lang="en-GB" dirty="0">
              <a:latin typeface="Gill Sans MT" panose="020B0502020104020203"/>
            </a:rPr>
            <a:t>Yes, we know alchohol affects the health in a bad manner, but it is not our final predicted model, so we can say on an average its effect tends to go down.</a:t>
          </a:r>
          <a:endParaRPr lang="en-GB" dirty="0"/>
        </a:p>
      </dgm:t>
    </dgm:pt>
    <dgm:pt modelId="{2C8AF944-921A-483B-8842-A2AFC9FB8C25}" type="parTrans" cxnId="{7B211CF3-2A18-431E-83A6-9B84D7BAA56B}">
      <dgm:prSet/>
      <dgm:spPr/>
      <dgm:t>
        <a:bodyPr/>
        <a:lstStyle/>
        <a:p>
          <a:endParaRPr lang="en-US"/>
        </a:p>
      </dgm:t>
    </dgm:pt>
    <dgm:pt modelId="{6E04354B-B82C-4C48-BD4D-B4C0D82F847E}" type="sibTrans" cxnId="{7B211CF3-2A18-431E-83A6-9B84D7BAA56B}">
      <dgm:prSet/>
      <dgm:spPr/>
      <dgm:t>
        <a:bodyPr/>
        <a:lstStyle/>
        <a:p>
          <a:endParaRPr lang="en-US"/>
        </a:p>
      </dgm:t>
    </dgm:pt>
    <dgm:pt modelId="{61A0C6BB-7CC7-49BC-A9DE-8FB14DED5B2D}">
      <dgm:prSet/>
      <dgm:spPr/>
      <dgm:t>
        <a:bodyPr/>
        <a:lstStyle/>
        <a:p>
          <a:pPr rtl="0"/>
          <a:r>
            <a:rPr lang="en-GB" dirty="0">
              <a:latin typeface="Gill Sans MT" panose="020B0502020104020203"/>
            </a:rPr>
            <a:t>Model doesn't mention about the country origin so it can be concluded that density of population has nothing to do with life expectancy</a:t>
          </a:r>
          <a:endParaRPr lang="en-GB" dirty="0"/>
        </a:p>
      </dgm:t>
    </dgm:pt>
    <dgm:pt modelId="{AB1AB2F5-2C96-42E3-B584-5FA4BC04C3D2}" type="parTrans" cxnId="{5BC3D08B-355E-434B-BF65-F1C9E5DEECDD}">
      <dgm:prSet/>
      <dgm:spPr/>
      <dgm:t>
        <a:bodyPr/>
        <a:lstStyle/>
        <a:p>
          <a:endParaRPr lang="en-US"/>
        </a:p>
      </dgm:t>
    </dgm:pt>
    <dgm:pt modelId="{4DE60E85-2351-43BF-A288-2DCC02C334A7}" type="sibTrans" cxnId="{5BC3D08B-355E-434B-BF65-F1C9E5DEECDD}">
      <dgm:prSet/>
      <dgm:spPr/>
      <dgm:t>
        <a:bodyPr/>
        <a:lstStyle/>
        <a:p>
          <a:endParaRPr lang="en-US"/>
        </a:p>
      </dgm:t>
    </dgm:pt>
    <dgm:pt modelId="{2FDF6AD4-B5C8-4C08-B1A1-445410CA3BA2}">
      <dgm:prSet phldr="0"/>
      <dgm:spPr/>
      <dgm:t>
        <a:bodyPr/>
        <a:lstStyle/>
        <a:p>
          <a:pPr rtl="0"/>
          <a:r>
            <a:rPr lang="en-GB" dirty="0">
              <a:latin typeface="Gill Sans MT" panose="020B0502020104020203"/>
            </a:rPr>
            <a:t> Better health leads to higher life expectancy.</a:t>
          </a:r>
          <a:endParaRPr lang="en-GB" dirty="0"/>
        </a:p>
      </dgm:t>
    </dgm:pt>
    <dgm:pt modelId="{492429DC-AE75-4A12-AF01-4FA988405809}" type="parTrans" cxnId="{8E1770B2-3328-4745-B2A2-BF0E13CDA99C}">
      <dgm:prSet/>
      <dgm:spPr/>
      <dgm:t>
        <a:bodyPr/>
        <a:lstStyle/>
        <a:p>
          <a:endParaRPr lang="en-US"/>
        </a:p>
      </dgm:t>
    </dgm:pt>
    <dgm:pt modelId="{54CD464F-E31C-4A9F-9DBD-D08DA7208920}" type="sibTrans" cxnId="{8E1770B2-3328-4745-B2A2-BF0E13CDA99C}">
      <dgm:prSet/>
      <dgm:spPr/>
      <dgm:t>
        <a:bodyPr/>
        <a:lstStyle/>
        <a:p>
          <a:endParaRPr lang="en-US"/>
        </a:p>
      </dgm:t>
    </dgm:pt>
    <dgm:pt modelId="{CE11B410-D275-490E-B328-F2098DBB7BC8}" type="pres">
      <dgm:prSet presAssocID="{A4E9A9F8-E9B8-443C-9F39-20FA0948477C}" presName="diagram" presStyleCnt="0">
        <dgm:presLayoutVars>
          <dgm:dir/>
          <dgm:resizeHandles val="exact"/>
        </dgm:presLayoutVars>
      </dgm:prSet>
      <dgm:spPr/>
    </dgm:pt>
    <dgm:pt modelId="{F23364E5-4823-4878-8AA9-B19E53088873}" type="pres">
      <dgm:prSet presAssocID="{739A0617-13BF-4221-ADB0-3F4F876624D0}" presName="node" presStyleLbl="node1" presStyleIdx="0" presStyleCnt="5">
        <dgm:presLayoutVars>
          <dgm:bulletEnabled val="1"/>
        </dgm:presLayoutVars>
      </dgm:prSet>
      <dgm:spPr/>
    </dgm:pt>
    <dgm:pt modelId="{07083829-16C7-4919-9AFA-382C5F694A49}" type="pres">
      <dgm:prSet presAssocID="{4C6D9927-FCF3-4DC2-995A-4DEE8953C7C7}" presName="sibTrans" presStyleCnt="0"/>
      <dgm:spPr/>
    </dgm:pt>
    <dgm:pt modelId="{1A637093-50B8-4960-BAAB-CC6695FA6600}" type="pres">
      <dgm:prSet presAssocID="{C809EFB5-8543-4568-B019-3609687C4DCE}" presName="node" presStyleLbl="node1" presStyleIdx="1" presStyleCnt="5">
        <dgm:presLayoutVars>
          <dgm:bulletEnabled val="1"/>
        </dgm:presLayoutVars>
      </dgm:prSet>
      <dgm:spPr/>
    </dgm:pt>
    <dgm:pt modelId="{7239F169-59C5-45D6-9A66-DBAA6E92540C}" type="pres">
      <dgm:prSet presAssocID="{B8B820E7-E980-4041-9953-044147ADDC49}" presName="sibTrans" presStyleCnt="0"/>
      <dgm:spPr/>
    </dgm:pt>
    <dgm:pt modelId="{46481940-B239-4383-A48D-13176D5A7953}" type="pres">
      <dgm:prSet presAssocID="{47B66357-6338-4ABC-A246-B261FA2A4010}" presName="node" presStyleLbl="node1" presStyleIdx="2" presStyleCnt="5">
        <dgm:presLayoutVars>
          <dgm:bulletEnabled val="1"/>
        </dgm:presLayoutVars>
      </dgm:prSet>
      <dgm:spPr/>
    </dgm:pt>
    <dgm:pt modelId="{74ACCC1C-972F-4C9F-95AA-5EB043E6DB6D}" type="pres">
      <dgm:prSet presAssocID="{6E04354B-B82C-4C48-BD4D-B4C0D82F847E}" presName="sibTrans" presStyleCnt="0"/>
      <dgm:spPr/>
    </dgm:pt>
    <dgm:pt modelId="{2F7DF927-C2C3-4CF9-A425-7018ECEA7A4D}" type="pres">
      <dgm:prSet presAssocID="{61A0C6BB-7CC7-49BC-A9DE-8FB14DED5B2D}" presName="node" presStyleLbl="node1" presStyleIdx="3" presStyleCnt="5">
        <dgm:presLayoutVars>
          <dgm:bulletEnabled val="1"/>
        </dgm:presLayoutVars>
      </dgm:prSet>
      <dgm:spPr/>
    </dgm:pt>
    <dgm:pt modelId="{00956CDC-1F70-422D-A441-C279C58AEE39}" type="pres">
      <dgm:prSet presAssocID="{4DE60E85-2351-43BF-A288-2DCC02C334A7}" presName="sibTrans" presStyleCnt="0"/>
      <dgm:spPr/>
    </dgm:pt>
    <dgm:pt modelId="{0CE591D3-3AA0-4854-AA89-57B122D29BB1}" type="pres">
      <dgm:prSet presAssocID="{2FDF6AD4-B5C8-4C08-B1A1-445410CA3BA2}" presName="node" presStyleLbl="node1" presStyleIdx="4" presStyleCnt="5">
        <dgm:presLayoutVars>
          <dgm:bulletEnabled val="1"/>
        </dgm:presLayoutVars>
      </dgm:prSet>
      <dgm:spPr/>
    </dgm:pt>
  </dgm:ptLst>
  <dgm:cxnLst>
    <dgm:cxn modelId="{23943014-41EC-4563-A72F-5068D1E7138A}" type="presOf" srcId="{47B66357-6338-4ABC-A246-B261FA2A4010}" destId="{46481940-B239-4383-A48D-13176D5A7953}" srcOrd="0" destOrd="0" presId="urn:microsoft.com/office/officeart/2005/8/layout/default"/>
    <dgm:cxn modelId="{3F332279-93E6-4E1E-A809-A186BE3F0CF5}" type="presOf" srcId="{739A0617-13BF-4221-ADB0-3F4F876624D0}" destId="{F23364E5-4823-4878-8AA9-B19E53088873}" srcOrd="0" destOrd="0" presId="urn:microsoft.com/office/officeart/2005/8/layout/default"/>
    <dgm:cxn modelId="{5BC3D08B-355E-434B-BF65-F1C9E5DEECDD}" srcId="{A4E9A9F8-E9B8-443C-9F39-20FA0948477C}" destId="{61A0C6BB-7CC7-49BC-A9DE-8FB14DED5B2D}" srcOrd="3" destOrd="0" parTransId="{AB1AB2F5-2C96-42E3-B584-5FA4BC04C3D2}" sibTransId="{4DE60E85-2351-43BF-A288-2DCC02C334A7}"/>
    <dgm:cxn modelId="{4B7E6491-1433-43E9-8E4E-D6DE2AA05E0B}" type="presOf" srcId="{A4E9A9F8-E9B8-443C-9F39-20FA0948477C}" destId="{CE11B410-D275-490E-B328-F2098DBB7BC8}" srcOrd="0" destOrd="0" presId="urn:microsoft.com/office/officeart/2005/8/layout/default"/>
    <dgm:cxn modelId="{DFC3FE9A-502F-4DB1-9600-626B986F757F}" srcId="{A4E9A9F8-E9B8-443C-9F39-20FA0948477C}" destId="{C809EFB5-8543-4568-B019-3609687C4DCE}" srcOrd="1" destOrd="0" parTransId="{EA6F13E8-7D11-479A-8FC3-BD084D9A5870}" sibTransId="{B8B820E7-E980-4041-9953-044147ADDC49}"/>
    <dgm:cxn modelId="{46EE0FA6-00A6-41DF-84BD-2B4A7C2B41B3}" srcId="{A4E9A9F8-E9B8-443C-9F39-20FA0948477C}" destId="{739A0617-13BF-4221-ADB0-3F4F876624D0}" srcOrd="0" destOrd="0" parTransId="{B4AE0364-B1EA-4397-A237-0F063E8441C3}" sibTransId="{4C6D9927-FCF3-4DC2-995A-4DEE8953C7C7}"/>
    <dgm:cxn modelId="{F3C4E1AF-0987-407E-BA0E-1D2AEC38F315}" type="presOf" srcId="{61A0C6BB-7CC7-49BC-A9DE-8FB14DED5B2D}" destId="{2F7DF927-C2C3-4CF9-A425-7018ECEA7A4D}" srcOrd="0" destOrd="0" presId="urn:microsoft.com/office/officeart/2005/8/layout/default"/>
    <dgm:cxn modelId="{8E1770B2-3328-4745-B2A2-BF0E13CDA99C}" srcId="{A4E9A9F8-E9B8-443C-9F39-20FA0948477C}" destId="{2FDF6AD4-B5C8-4C08-B1A1-445410CA3BA2}" srcOrd="4" destOrd="0" parTransId="{492429DC-AE75-4A12-AF01-4FA988405809}" sibTransId="{54CD464F-E31C-4A9F-9DBD-D08DA7208920}"/>
    <dgm:cxn modelId="{F62346CE-EBBA-4631-9359-4B1D76ABD564}" type="presOf" srcId="{2FDF6AD4-B5C8-4C08-B1A1-445410CA3BA2}" destId="{0CE591D3-3AA0-4854-AA89-57B122D29BB1}" srcOrd="0" destOrd="0" presId="urn:microsoft.com/office/officeart/2005/8/layout/default"/>
    <dgm:cxn modelId="{6BED2FDB-16D8-4C1C-B6C4-B93045D39B2B}" type="presOf" srcId="{C809EFB5-8543-4568-B019-3609687C4DCE}" destId="{1A637093-50B8-4960-BAAB-CC6695FA6600}" srcOrd="0" destOrd="0" presId="urn:microsoft.com/office/officeart/2005/8/layout/default"/>
    <dgm:cxn modelId="{7B211CF3-2A18-431E-83A6-9B84D7BAA56B}" srcId="{A4E9A9F8-E9B8-443C-9F39-20FA0948477C}" destId="{47B66357-6338-4ABC-A246-B261FA2A4010}" srcOrd="2" destOrd="0" parTransId="{2C8AF944-921A-483B-8842-A2AFC9FB8C25}" sibTransId="{6E04354B-B82C-4C48-BD4D-B4C0D82F847E}"/>
    <dgm:cxn modelId="{444BAF6D-F492-44C6-80BF-18FA6D63A4D6}" type="presParOf" srcId="{CE11B410-D275-490E-B328-F2098DBB7BC8}" destId="{F23364E5-4823-4878-8AA9-B19E53088873}" srcOrd="0" destOrd="0" presId="urn:microsoft.com/office/officeart/2005/8/layout/default"/>
    <dgm:cxn modelId="{5470B9E7-2075-4F6D-9963-8E0D4DE5DCE8}" type="presParOf" srcId="{CE11B410-D275-490E-B328-F2098DBB7BC8}" destId="{07083829-16C7-4919-9AFA-382C5F694A49}" srcOrd="1" destOrd="0" presId="urn:microsoft.com/office/officeart/2005/8/layout/default"/>
    <dgm:cxn modelId="{157C6A79-1098-406A-AA51-01A2EEF814F9}" type="presParOf" srcId="{CE11B410-D275-490E-B328-F2098DBB7BC8}" destId="{1A637093-50B8-4960-BAAB-CC6695FA6600}" srcOrd="2" destOrd="0" presId="urn:microsoft.com/office/officeart/2005/8/layout/default"/>
    <dgm:cxn modelId="{A701803A-5CC3-449B-97FB-785E950A9893}" type="presParOf" srcId="{CE11B410-D275-490E-B328-F2098DBB7BC8}" destId="{7239F169-59C5-45D6-9A66-DBAA6E92540C}" srcOrd="3" destOrd="0" presId="urn:microsoft.com/office/officeart/2005/8/layout/default"/>
    <dgm:cxn modelId="{D201635A-354D-4838-A9E3-1C34E037E788}" type="presParOf" srcId="{CE11B410-D275-490E-B328-F2098DBB7BC8}" destId="{46481940-B239-4383-A48D-13176D5A7953}" srcOrd="4" destOrd="0" presId="urn:microsoft.com/office/officeart/2005/8/layout/default"/>
    <dgm:cxn modelId="{6A1CA4D2-9BCD-4551-AED2-15FF50C4FF44}" type="presParOf" srcId="{CE11B410-D275-490E-B328-F2098DBB7BC8}" destId="{74ACCC1C-972F-4C9F-95AA-5EB043E6DB6D}" srcOrd="5" destOrd="0" presId="urn:microsoft.com/office/officeart/2005/8/layout/default"/>
    <dgm:cxn modelId="{7F2647CD-2660-44CC-91A5-C59A8BCBD1AF}" type="presParOf" srcId="{CE11B410-D275-490E-B328-F2098DBB7BC8}" destId="{2F7DF927-C2C3-4CF9-A425-7018ECEA7A4D}" srcOrd="6" destOrd="0" presId="urn:microsoft.com/office/officeart/2005/8/layout/default"/>
    <dgm:cxn modelId="{607EAF52-1425-4E5D-B808-CE2DF8367984}" type="presParOf" srcId="{CE11B410-D275-490E-B328-F2098DBB7BC8}" destId="{00956CDC-1F70-422D-A441-C279C58AEE39}" srcOrd="7" destOrd="0" presId="urn:microsoft.com/office/officeart/2005/8/layout/default"/>
    <dgm:cxn modelId="{9DC81118-F1AB-47FE-9994-F84127B5C0AE}" type="presParOf" srcId="{CE11B410-D275-490E-B328-F2098DBB7BC8}" destId="{0CE591D3-3AA0-4854-AA89-57B122D29BB1}"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3A2C3F-CC21-4E48-832B-61E8971219A1}">
      <dsp:nvSpPr>
        <dsp:cNvPr id="0" name=""/>
        <dsp:cNvSpPr/>
      </dsp:nvSpPr>
      <dsp:spPr>
        <a:xfrm>
          <a:off x="0" y="68183"/>
          <a:ext cx="5913437" cy="1064700"/>
        </a:xfrm>
        <a:prstGeom prst="roundRect">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GB" sz="2800" kern="1200"/>
            <a:t>Removed the missing value rows</a:t>
          </a:r>
          <a:endParaRPr lang="en-US" sz="2800" kern="1200"/>
        </a:p>
      </dsp:txBody>
      <dsp:txXfrm>
        <a:off x="51974" y="120157"/>
        <a:ext cx="5809489" cy="960752"/>
      </dsp:txXfrm>
    </dsp:sp>
    <dsp:sp modelId="{3D61CD9B-2B09-4D8D-99F4-90B9062A12F2}">
      <dsp:nvSpPr>
        <dsp:cNvPr id="0" name=""/>
        <dsp:cNvSpPr/>
      </dsp:nvSpPr>
      <dsp:spPr>
        <a:xfrm>
          <a:off x="0" y="1213523"/>
          <a:ext cx="5913437" cy="1064700"/>
        </a:xfrm>
        <a:prstGeom prst="roundRect">
          <a:avLst/>
        </a:prstGeom>
        <a:gradFill rotWithShape="0">
          <a:gsLst>
            <a:gs pos="0">
              <a:schemeClr val="accent2">
                <a:hueOff val="-1130992"/>
                <a:satOff val="3728"/>
                <a:lumOff val="3987"/>
                <a:alphaOff val="0"/>
                <a:tint val="98000"/>
                <a:satMod val="110000"/>
                <a:lumMod val="104000"/>
              </a:schemeClr>
            </a:gs>
            <a:gs pos="69000">
              <a:schemeClr val="accent2">
                <a:hueOff val="-1130992"/>
                <a:satOff val="3728"/>
                <a:lumOff val="3987"/>
                <a:alphaOff val="0"/>
                <a:shade val="88000"/>
                <a:satMod val="130000"/>
                <a:lumMod val="92000"/>
              </a:schemeClr>
            </a:gs>
            <a:gs pos="100000">
              <a:schemeClr val="accent2">
                <a:hueOff val="-1130992"/>
                <a:satOff val="3728"/>
                <a:lumOff val="3987"/>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n-GB" sz="2800" kern="1200"/>
            <a:t>Categorical Values</a:t>
          </a:r>
          <a:r>
            <a:rPr lang="en-GB" sz="2800" kern="1200">
              <a:latin typeface="Gill Sans MT" panose="020B0502020104020203"/>
            </a:rPr>
            <a:t> updated to numeric values</a:t>
          </a:r>
          <a:endParaRPr lang="en-US" sz="2800" kern="1200">
            <a:latin typeface="Gill Sans MT" panose="020B0502020104020203"/>
          </a:endParaRPr>
        </a:p>
      </dsp:txBody>
      <dsp:txXfrm>
        <a:off x="51974" y="1265497"/>
        <a:ext cx="5809489" cy="960752"/>
      </dsp:txXfrm>
    </dsp:sp>
    <dsp:sp modelId="{C2C01193-EBD4-406C-A646-ED3DD2B52A38}">
      <dsp:nvSpPr>
        <dsp:cNvPr id="0" name=""/>
        <dsp:cNvSpPr/>
      </dsp:nvSpPr>
      <dsp:spPr>
        <a:xfrm>
          <a:off x="0" y="2358864"/>
          <a:ext cx="5913437" cy="1064700"/>
        </a:xfrm>
        <a:prstGeom prst="roundRect">
          <a:avLst/>
        </a:prstGeom>
        <a:gradFill rotWithShape="0">
          <a:gsLst>
            <a:gs pos="0">
              <a:schemeClr val="accent2">
                <a:hueOff val="-2261984"/>
                <a:satOff val="7457"/>
                <a:lumOff val="7974"/>
                <a:alphaOff val="0"/>
                <a:tint val="98000"/>
                <a:satMod val="110000"/>
                <a:lumMod val="104000"/>
              </a:schemeClr>
            </a:gs>
            <a:gs pos="69000">
              <a:schemeClr val="accent2">
                <a:hueOff val="-2261984"/>
                <a:satOff val="7457"/>
                <a:lumOff val="7974"/>
                <a:alphaOff val="0"/>
                <a:shade val="88000"/>
                <a:satMod val="130000"/>
                <a:lumMod val="92000"/>
              </a:schemeClr>
            </a:gs>
            <a:gs pos="100000">
              <a:schemeClr val="accent2">
                <a:hueOff val="-2261984"/>
                <a:satOff val="7457"/>
                <a:lumOff val="7974"/>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GB" sz="2800" kern="1200">
              <a:latin typeface="Gill Sans MT" panose="020B0502020104020203"/>
            </a:rPr>
            <a:t>Country Values: 0, 1, 2 …. N</a:t>
          </a:r>
          <a:endParaRPr lang="en-US" sz="2800" kern="1200"/>
        </a:p>
      </dsp:txBody>
      <dsp:txXfrm>
        <a:off x="51974" y="2410838"/>
        <a:ext cx="5809489" cy="960752"/>
      </dsp:txXfrm>
    </dsp:sp>
    <dsp:sp modelId="{6364B25C-BEE2-467B-A34C-6AD674C91E42}">
      <dsp:nvSpPr>
        <dsp:cNvPr id="0" name=""/>
        <dsp:cNvSpPr/>
      </dsp:nvSpPr>
      <dsp:spPr>
        <a:xfrm>
          <a:off x="0" y="3504204"/>
          <a:ext cx="5913437" cy="1064700"/>
        </a:xfrm>
        <a:prstGeom prst="roundRect">
          <a:avLst/>
        </a:prstGeom>
        <a:gradFill rotWithShape="0">
          <a:gsLst>
            <a:gs pos="0">
              <a:schemeClr val="accent2">
                <a:hueOff val="-3392975"/>
                <a:satOff val="11185"/>
                <a:lumOff val="11961"/>
                <a:alphaOff val="0"/>
                <a:tint val="98000"/>
                <a:satMod val="110000"/>
                <a:lumMod val="104000"/>
              </a:schemeClr>
            </a:gs>
            <a:gs pos="69000">
              <a:schemeClr val="accent2">
                <a:hueOff val="-3392975"/>
                <a:satOff val="11185"/>
                <a:lumOff val="11961"/>
                <a:alphaOff val="0"/>
                <a:shade val="88000"/>
                <a:satMod val="130000"/>
                <a:lumMod val="92000"/>
              </a:schemeClr>
            </a:gs>
            <a:gs pos="100000">
              <a:schemeClr val="accent2">
                <a:hueOff val="-3392975"/>
                <a:satOff val="11185"/>
                <a:lumOff val="11961"/>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rtl="0">
            <a:lnSpc>
              <a:spcPct val="90000"/>
            </a:lnSpc>
            <a:spcBef>
              <a:spcPct val="0"/>
            </a:spcBef>
            <a:spcAft>
              <a:spcPct val="35000"/>
            </a:spcAft>
            <a:buNone/>
          </a:pPr>
          <a:r>
            <a:rPr lang="en-GB" sz="2800" kern="1200">
              <a:latin typeface="Gill Sans MT" panose="020B0502020104020203"/>
            </a:rPr>
            <a:t>Status: 0(Developing), 1(Developed)</a:t>
          </a:r>
        </a:p>
      </dsp:txBody>
      <dsp:txXfrm>
        <a:off x="51974" y="3556178"/>
        <a:ext cx="5809489" cy="9607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3364E5-4823-4878-8AA9-B19E53088873}">
      <dsp:nvSpPr>
        <dsp:cNvPr id="0" name=""/>
        <dsp:cNvSpPr/>
      </dsp:nvSpPr>
      <dsp:spPr>
        <a:xfrm>
          <a:off x="225102" y="2172"/>
          <a:ext cx="2860678" cy="1716406"/>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GB" sz="1800" kern="1200" dirty="0"/>
            <a:t>Adult</a:t>
          </a:r>
          <a:r>
            <a:rPr lang="en-GB" sz="1800" kern="1200" dirty="0">
              <a:latin typeface="Gill Sans MT" panose="020B0502020104020203"/>
            </a:rPr>
            <a:t> Morality significantly affects the expected life expectancy.</a:t>
          </a:r>
          <a:endParaRPr lang="en-US" sz="1800" kern="1200" dirty="0"/>
        </a:p>
      </dsp:txBody>
      <dsp:txXfrm>
        <a:off x="225102" y="2172"/>
        <a:ext cx="2860678" cy="1716406"/>
      </dsp:txXfrm>
    </dsp:sp>
    <dsp:sp modelId="{1A637093-50B8-4960-BAAB-CC6695FA6600}">
      <dsp:nvSpPr>
        <dsp:cNvPr id="0" name=""/>
        <dsp:cNvSpPr/>
      </dsp:nvSpPr>
      <dsp:spPr>
        <a:xfrm>
          <a:off x="3371848" y="2172"/>
          <a:ext cx="2860678" cy="1716406"/>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GB" sz="1800" kern="1200" dirty="0">
              <a:latin typeface="Gill Sans MT" panose="020B0502020104020203"/>
            </a:rPr>
            <a:t>Income Composition of Resources affects the Life expectancy </a:t>
          </a:r>
          <a:endParaRPr lang="en-GB" sz="1800" kern="1200" dirty="0"/>
        </a:p>
      </dsp:txBody>
      <dsp:txXfrm>
        <a:off x="3371848" y="2172"/>
        <a:ext cx="2860678" cy="1716406"/>
      </dsp:txXfrm>
    </dsp:sp>
    <dsp:sp modelId="{46481940-B239-4383-A48D-13176D5A7953}">
      <dsp:nvSpPr>
        <dsp:cNvPr id="0" name=""/>
        <dsp:cNvSpPr/>
      </dsp:nvSpPr>
      <dsp:spPr>
        <a:xfrm>
          <a:off x="6518594" y="2172"/>
          <a:ext cx="2860678" cy="1716406"/>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GB" sz="1800" kern="1200" dirty="0">
              <a:latin typeface="Gill Sans MT" panose="020B0502020104020203"/>
            </a:rPr>
            <a:t>Yes, we know alchohol affects the health in a bad manner, but it is not our final predicted model, so we can say on an average its effect tends to go down.</a:t>
          </a:r>
          <a:endParaRPr lang="en-GB" sz="1800" kern="1200" dirty="0"/>
        </a:p>
      </dsp:txBody>
      <dsp:txXfrm>
        <a:off x="6518594" y="2172"/>
        <a:ext cx="2860678" cy="1716406"/>
      </dsp:txXfrm>
    </dsp:sp>
    <dsp:sp modelId="{2F7DF927-C2C3-4CF9-A425-7018ECEA7A4D}">
      <dsp:nvSpPr>
        <dsp:cNvPr id="0" name=""/>
        <dsp:cNvSpPr/>
      </dsp:nvSpPr>
      <dsp:spPr>
        <a:xfrm>
          <a:off x="1798475" y="2004647"/>
          <a:ext cx="2860678" cy="1716406"/>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GB" sz="1800" kern="1200" dirty="0">
              <a:latin typeface="Gill Sans MT" panose="020B0502020104020203"/>
            </a:rPr>
            <a:t>Model doesn't mention about the country origin so it can be concluded that density of population has nothing to do with life expectancy</a:t>
          </a:r>
          <a:endParaRPr lang="en-GB" sz="1800" kern="1200" dirty="0"/>
        </a:p>
      </dsp:txBody>
      <dsp:txXfrm>
        <a:off x="1798475" y="2004647"/>
        <a:ext cx="2860678" cy="1716406"/>
      </dsp:txXfrm>
    </dsp:sp>
    <dsp:sp modelId="{0CE591D3-3AA0-4854-AA89-57B122D29BB1}">
      <dsp:nvSpPr>
        <dsp:cNvPr id="0" name=""/>
        <dsp:cNvSpPr/>
      </dsp:nvSpPr>
      <dsp:spPr>
        <a:xfrm>
          <a:off x="4945221" y="2004647"/>
          <a:ext cx="2860678" cy="1716406"/>
        </a:xfrm>
        <a:prstGeom prst="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GB" sz="1800" kern="1200" dirty="0">
              <a:latin typeface="Gill Sans MT" panose="020B0502020104020203"/>
            </a:rPr>
            <a:t> Better health leads to higher life expectancy.</a:t>
          </a:r>
          <a:endParaRPr lang="en-GB" sz="1800" kern="1200" dirty="0"/>
        </a:p>
      </dsp:txBody>
      <dsp:txXfrm>
        <a:off x="4945221" y="2004647"/>
        <a:ext cx="2860678" cy="171640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B6CD91-6055-4BA8-803A-BE019916FEA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F1348C43-6703-4B62-B127-17C78C08B4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D08E63D-6FE9-403D-8E39-68FE971BAC76}" type="datetime1">
              <a:rPr lang="en-GB" smtClean="0"/>
              <a:t>09/05/2022</a:t>
            </a:fld>
            <a:endParaRPr lang="en-GB"/>
          </a:p>
        </p:txBody>
      </p:sp>
      <p:sp>
        <p:nvSpPr>
          <p:cNvPr id="4" name="Footer Placeholder 3">
            <a:extLst>
              <a:ext uri="{FF2B5EF4-FFF2-40B4-BE49-F238E27FC236}">
                <a16:creationId xmlns:a16="http://schemas.microsoft.com/office/drawing/2014/main" id="{7594B0BC-D758-4808-81A5-75FE72727CE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944C0294-AD44-45E1-AAD0-0F71A65A563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BDD069-5B99-44A5-9C53-893C00A1B886}" type="slidenum">
              <a:rPr lang="en-GB" smtClean="0"/>
              <a:t>‹#›</a:t>
            </a:fld>
            <a:endParaRPr lang="en-GB"/>
          </a:p>
        </p:txBody>
      </p:sp>
    </p:spTree>
    <p:extLst>
      <p:ext uri="{BB962C8B-B14F-4D97-AF65-F5344CB8AC3E}">
        <p14:creationId xmlns:p14="http://schemas.microsoft.com/office/powerpoint/2010/main" val="4849576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DF03DA-E8C9-45D1-B38B-0154ED478CCA}" type="datetime1">
              <a:rPr lang="en-GB" smtClean="0"/>
              <a:pPr/>
              <a:t>09/05/2022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2A64AD-2530-4DFF-8FAA-D42BF483CF81}" type="slidenum">
              <a:rPr lang="en-GB" noProof="0" smtClean="0"/>
              <a:t>‹#›</a:t>
            </a:fld>
            <a:endParaRPr lang="en-GB" noProof="0"/>
          </a:p>
        </p:txBody>
      </p:sp>
    </p:spTree>
    <p:extLst>
      <p:ext uri="{BB962C8B-B14F-4D97-AF65-F5344CB8AC3E}">
        <p14:creationId xmlns:p14="http://schemas.microsoft.com/office/powerpoint/2010/main" val="394802122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F82A64AD-2530-4DFF-8FAA-D42BF483CF81}" type="slidenum">
              <a:rPr lang="en-GB" smtClean="0"/>
              <a:t>1</a:t>
            </a:fld>
            <a:endParaRPr lang="en-GB"/>
          </a:p>
        </p:txBody>
      </p:sp>
    </p:spTree>
    <p:extLst>
      <p:ext uri="{BB962C8B-B14F-4D97-AF65-F5344CB8AC3E}">
        <p14:creationId xmlns:p14="http://schemas.microsoft.com/office/powerpoint/2010/main" val="3341096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rtlCol="0" anchor="b">
            <a:normAutofit/>
          </a:bodyPr>
          <a:lstStyle>
            <a:lvl1pPr algn="l">
              <a:defRPr sz="6600"/>
            </a:lvl1pPr>
          </a:lstStyle>
          <a:p>
            <a:pPr rtl="0"/>
            <a:r>
              <a:rPr lang="en-GB" noProof="0"/>
              <a:t>Click to edit Master title style</a:t>
            </a:r>
          </a:p>
        </p:txBody>
      </p:sp>
      <p:sp>
        <p:nvSpPr>
          <p:cNvPr id="3" name="Subtitle 2"/>
          <p:cNvSpPr>
            <a:spLocks noGrp="1"/>
          </p:cNvSpPr>
          <p:nvPr>
            <p:ph type="subTitle" idx="1"/>
          </p:nvPr>
        </p:nvSpPr>
        <p:spPr>
          <a:xfrm>
            <a:off x="2417780" y="3531204"/>
            <a:ext cx="8637072" cy="977621"/>
          </a:xfrm>
        </p:spPr>
        <p:txBody>
          <a:bodyPr tIns="91440" bIns="91440" rtlCol="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p>
        </p:txBody>
      </p:sp>
      <p:sp>
        <p:nvSpPr>
          <p:cNvPr id="4" name="Date Placeholder 3"/>
          <p:cNvSpPr>
            <a:spLocks noGrp="1"/>
          </p:cNvSpPr>
          <p:nvPr>
            <p:ph type="dt" sz="half" idx="10"/>
          </p:nvPr>
        </p:nvSpPr>
        <p:spPr/>
        <p:txBody>
          <a:bodyPr rtlCol="0"/>
          <a:lstStyle/>
          <a:p>
            <a:pPr rtl="0"/>
            <a:fld id="{9090987D-47D0-402B-96DE-E0A32AD146E1}" type="datetime1">
              <a:rPr lang="en-GB" noProof="0" smtClean="0"/>
              <a:t>09/05/2022</a:t>
            </a:fld>
            <a:endParaRPr lang="en-GB" noProof="0"/>
          </a:p>
        </p:txBody>
      </p:sp>
      <p:sp>
        <p:nvSpPr>
          <p:cNvPr id="5" name="Footer Placeholder 4"/>
          <p:cNvSpPr>
            <a:spLocks noGrp="1"/>
          </p:cNvSpPr>
          <p:nvPr>
            <p:ph type="ftr" sz="quarter" idx="11"/>
          </p:nvPr>
        </p:nvSpPr>
        <p:spPr>
          <a:xfrm>
            <a:off x="2416500" y="329307"/>
            <a:ext cx="4973915" cy="309201"/>
          </a:xfrm>
        </p:spPr>
        <p:txBody>
          <a:bodyPr rtlCol="0"/>
          <a:lstStyle/>
          <a:p>
            <a:pPr rtl="0"/>
            <a:endParaRPr lang="en-GB" noProof="0"/>
          </a:p>
        </p:txBody>
      </p:sp>
      <p:sp>
        <p:nvSpPr>
          <p:cNvPr id="6" name="Slide Number Placeholder 5"/>
          <p:cNvSpPr>
            <a:spLocks noGrp="1"/>
          </p:cNvSpPr>
          <p:nvPr>
            <p:ph type="sldNum" sz="quarter" idx="12"/>
          </p:nvPr>
        </p:nvSpPr>
        <p:spPr>
          <a:xfrm>
            <a:off x="1437664" y="798973"/>
            <a:ext cx="811019" cy="503578"/>
          </a:xfrm>
        </p:spPr>
        <p:txBody>
          <a:bodyPr rtlCol="0"/>
          <a:lstStyle/>
          <a:p>
            <a:pPr rtl="0"/>
            <a:fld id="{6D22F896-40B5-4ADD-8801-0D06FADFA095}" type="slidenum">
              <a:rPr lang="en-GB" noProof="0" smtClean="0"/>
              <a:t>‹#›</a:t>
            </a:fld>
            <a:endParaRPr lang="en-GB" noProof="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Vertical Text Placeholder 2"/>
          <p:cNvSpPr>
            <a:spLocks noGrp="1"/>
          </p:cNvSpPr>
          <p:nvPr>
            <p:ph type="body" orient="vert" idx="1"/>
          </p:nvPr>
        </p:nvSpPr>
        <p:spPr/>
        <p:txBody>
          <a:bodyPr vert="eaVert"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E52FF86A-4C07-466A-9036-3E493E72145F}" type="datetime1">
              <a:rPr lang="en-GB" noProof="0" smtClean="0"/>
              <a:t>09/05/2022</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rtlCol="0"/>
          <a:lstStyle>
            <a:lvl1pPr algn="l">
              <a:defRPr/>
            </a:lvl1pPr>
          </a:lstStyle>
          <a:p>
            <a:pPr rtl="0"/>
            <a:r>
              <a:rPr lang="en-GB" noProof="0"/>
              <a:t>Click to edit Master title style</a:t>
            </a:r>
          </a:p>
        </p:txBody>
      </p:sp>
      <p:sp>
        <p:nvSpPr>
          <p:cNvPr id="3" name="Vertical Text Placeholder 2"/>
          <p:cNvSpPr>
            <a:spLocks noGrp="1"/>
          </p:cNvSpPr>
          <p:nvPr>
            <p:ph type="body" orient="vert" idx="1"/>
          </p:nvPr>
        </p:nvSpPr>
        <p:spPr>
          <a:xfrm>
            <a:off x="1444672" y="798973"/>
            <a:ext cx="7828830" cy="4659889"/>
          </a:xfrm>
        </p:spPr>
        <p:txBody>
          <a:bodyPr vert="eaVert"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05421C4C-E19D-4219-A804-0FB628A9D745}" type="datetime1">
              <a:rPr lang="en-GB" noProof="0" smtClean="0"/>
              <a:t>09/05/2022</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Content Placeholder 2"/>
          <p:cNvSpPr>
            <a:spLocks noGrp="1"/>
          </p:cNvSpPr>
          <p:nvPr>
            <p:ph idx="1"/>
          </p:nvPr>
        </p:nvSpPr>
        <p:spPr/>
        <p:txBody>
          <a:bodyPr rtlCol="0" anchor="t"/>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66A3F2DC-9CE6-45BB-9AC5-30D691C62390}" type="datetime1">
              <a:rPr lang="en-GB" noProof="0" smtClean="0"/>
              <a:t>09/05/2022</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rtlCol="0" anchor="b">
            <a:normAutofit/>
          </a:bodyPr>
          <a:lstStyle>
            <a:lvl1pPr algn="l">
              <a:defRPr sz="3600"/>
            </a:lvl1pPr>
          </a:lstStyle>
          <a:p>
            <a:pPr rtl="0"/>
            <a:r>
              <a:rPr lang="en-GB" noProof="0"/>
              <a:t>Click to edit Master title style</a:t>
            </a:r>
          </a:p>
        </p:txBody>
      </p:sp>
      <p:sp>
        <p:nvSpPr>
          <p:cNvPr id="3" name="Text Placeholder 2"/>
          <p:cNvSpPr>
            <a:spLocks noGrp="1"/>
          </p:cNvSpPr>
          <p:nvPr>
            <p:ph type="body" idx="1"/>
          </p:nvPr>
        </p:nvSpPr>
        <p:spPr>
          <a:xfrm>
            <a:off x="1454239" y="3806195"/>
            <a:ext cx="8630446" cy="1012929"/>
          </a:xfrm>
        </p:spPr>
        <p:txBody>
          <a:bodyPr tIns="91440" rtlCol="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noProof="0"/>
              <a:t>Click to edit Master text styles</a:t>
            </a:r>
          </a:p>
        </p:txBody>
      </p:sp>
      <p:sp>
        <p:nvSpPr>
          <p:cNvPr id="4" name="Date Placeholder 3"/>
          <p:cNvSpPr>
            <a:spLocks noGrp="1"/>
          </p:cNvSpPr>
          <p:nvPr>
            <p:ph type="dt" sz="half" idx="10"/>
          </p:nvPr>
        </p:nvSpPr>
        <p:spPr/>
        <p:txBody>
          <a:bodyPr rtlCol="0"/>
          <a:lstStyle/>
          <a:p>
            <a:pPr rtl="0"/>
            <a:fld id="{39407FBD-926E-4B82-9753-B2AD707AA8ED}" type="datetime1">
              <a:rPr lang="en-GB" noProof="0" smtClean="0"/>
              <a:t>09/05/2022</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rtlCol="0"/>
          <a:lstStyle/>
          <a:p>
            <a:pPr rtl="0"/>
            <a:r>
              <a:rPr lang="en-GB" noProof="0"/>
              <a:t>Click to edit Master title style</a:t>
            </a:r>
          </a:p>
        </p:txBody>
      </p:sp>
      <p:sp>
        <p:nvSpPr>
          <p:cNvPr id="3" name="Content Placeholder 2"/>
          <p:cNvSpPr>
            <a:spLocks noGrp="1"/>
          </p:cNvSpPr>
          <p:nvPr>
            <p:ph sz="half" idx="1"/>
          </p:nvPr>
        </p:nvSpPr>
        <p:spPr>
          <a:xfrm>
            <a:off x="1447331" y="2010878"/>
            <a:ext cx="4645152" cy="3448595"/>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Content Placeholder 3"/>
          <p:cNvSpPr>
            <a:spLocks noGrp="1"/>
          </p:cNvSpPr>
          <p:nvPr>
            <p:ph sz="half" idx="2"/>
          </p:nvPr>
        </p:nvSpPr>
        <p:spPr>
          <a:xfrm>
            <a:off x="6413771" y="2017343"/>
            <a:ext cx="4645152" cy="3441520"/>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Date Placeholder 4"/>
          <p:cNvSpPr>
            <a:spLocks noGrp="1"/>
          </p:cNvSpPr>
          <p:nvPr>
            <p:ph type="dt" sz="half" idx="10"/>
          </p:nvPr>
        </p:nvSpPr>
        <p:spPr/>
        <p:txBody>
          <a:bodyPr rtlCol="0"/>
          <a:lstStyle/>
          <a:p>
            <a:pPr rtl="0"/>
            <a:fld id="{D13BE98E-D2F1-46E8-89C1-2BB0E688BA5E}" type="datetime1">
              <a:rPr lang="en-GB" noProof="0" smtClean="0"/>
              <a:t>09/05/2022</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rtlCol="0"/>
          <a:lstStyle/>
          <a:p>
            <a:pPr rtl="0"/>
            <a:r>
              <a:rPr lang="en-GB" noProof="0"/>
              <a:t>Click to edit Master title style</a:t>
            </a:r>
          </a:p>
        </p:txBody>
      </p:sp>
      <p:sp>
        <p:nvSpPr>
          <p:cNvPr id="3" name="Text Placeholder 2"/>
          <p:cNvSpPr>
            <a:spLocks noGrp="1"/>
          </p:cNvSpPr>
          <p:nvPr>
            <p:ph type="body" idx="1"/>
          </p:nvPr>
        </p:nvSpPr>
        <p:spPr>
          <a:xfrm>
            <a:off x="1447191" y="2019549"/>
            <a:ext cx="4645152" cy="801943"/>
          </a:xfrm>
        </p:spPr>
        <p:txBody>
          <a:bodyPr rtlCol="0"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4" name="Content Placeholder 3"/>
          <p:cNvSpPr>
            <a:spLocks noGrp="1"/>
          </p:cNvSpPr>
          <p:nvPr>
            <p:ph sz="half" idx="2"/>
          </p:nvPr>
        </p:nvSpPr>
        <p:spPr>
          <a:xfrm>
            <a:off x="1447191" y="2824269"/>
            <a:ext cx="4645152" cy="2644457"/>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p:cNvSpPr>
            <a:spLocks noGrp="1"/>
          </p:cNvSpPr>
          <p:nvPr>
            <p:ph type="body" sz="quarter" idx="3"/>
          </p:nvPr>
        </p:nvSpPr>
        <p:spPr>
          <a:xfrm>
            <a:off x="6412362" y="2023003"/>
            <a:ext cx="4645152" cy="802237"/>
          </a:xfrm>
        </p:spPr>
        <p:txBody>
          <a:bodyPr rtlCol="0"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6" name="Content Placeholder 5"/>
          <p:cNvSpPr>
            <a:spLocks noGrp="1"/>
          </p:cNvSpPr>
          <p:nvPr>
            <p:ph sz="quarter" idx="4"/>
          </p:nvPr>
        </p:nvSpPr>
        <p:spPr>
          <a:xfrm>
            <a:off x="6412362" y="2821491"/>
            <a:ext cx="4645152" cy="2637371"/>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7" name="Date Placeholder 6"/>
          <p:cNvSpPr>
            <a:spLocks noGrp="1"/>
          </p:cNvSpPr>
          <p:nvPr>
            <p:ph type="dt" sz="half" idx="10"/>
          </p:nvPr>
        </p:nvSpPr>
        <p:spPr/>
        <p:txBody>
          <a:bodyPr rtlCol="0"/>
          <a:lstStyle/>
          <a:p>
            <a:pPr rtl="0"/>
            <a:fld id="{323CE2EB-862E-41BC-802E-5F3949C067FC}" type="datetime1">
              <a:rPr lang="en-GB" noProof="0" smtClean="0"/>
              <a:t>09/05/2022</a:t>
            </a:fld>
            <a:endParaRPr lang="en-GB" noProof="0"/>
          </a:p>
        </p:txBody>
      </p:sp>
      <p:sp>
        <p:nvSpPr>
          <p:cNvPr id="8" name="Footer Placeholder 7"/>
          <p:cNvSpPr>
            <a:spLocks noGrp="1"/>
          </p:cNvSpPr>
          <p:nvPr>
            <p:ph type="ftr" sz="quarter" idx="11"/>
          </p:nvPr>
        </p:nvSpPr>
        <p:spPr/>
        <p:txBody>
          <a:bodyPr rtlCol="0"/>
          <a:lstStyle/>
          <a:p>
            <a:pPr rtl="0"/>
            <a:endParaRPr lang="en-GB" noProof="0"/>
          </a:p>
        </p:txBody>
      </p:sp>
      <p:sp>
        <p:nvSpPr>
          <p:cNvPr id="9" name="Slide Number Placeholder 8"/>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Date Placeholder 2"/>
          <p:cNvSpPr>
            <a:spLocks noGrp="1"/>
          </p:cNvSpPr>
          <p:nvPr>
            <p:ph type="dt" sz="half" idx="10"/>
          </p:nvPr>
        </p:nvSpPr>
        <p:spPr/>
        <p:txBody>
          <a:bodyPr rtlCol="0"/>
          <a:lstStyle/>
          <a:p>
            <a:pPr rtl="0"/>
            <a:fld id="{01352E18-C2BE-4273-99D2-FF7AA1B877AB}" type="datetime1">
              <a:rPr lang="en-GB" noProof="0" smtClean="0"/>
              <a:t>09/05/2022</a:t>
            </a:fld>
            <a:endParaRPr lang="en-GB" noProof="0"/>
          </a:p>
        </p:txBody>
      </p:sp>
      <p:sp>
        <p:nvSpPr>
          <p:cNvPr id="4" name="Footer Placeholder 3"/>
          <p:cNvSpPr>
            <a:spLocks noGrp="1"/>
          </p:cNvSpPr>
          <p:nvPr>
            <p:ph type="ftr" sz="quarter" idx="11"/>
          </p:nvPr>
        </p:nvSpPr>
        <p:spPr/>
        <p:txBody>
          <a:bodyPr rtlCol="0"/>
          <a:lstStyle/>
          <a:p>
            <a:pPr rtl="0"/>
            <a:endParaRPr lang="en-GB" noProof="0"/>
          </a:p>
        </p:txBody>
      </p:sp>
      <p:sp>
        <p:nvSpPr>
          <p:cNvPr id="5" name="Slide Number Placeholder 4"/>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p>
            <a:pPr rtl="0"/>
            <a:fld id="{7760473D-06DF-4867-85F6-D662C30DFA13}" type="datetime1">
              <a:rPr lang="en-GB" noProof="0" smtClean="0"/>
              <a:t>09/05/2022</a:t>
            </a:fld>
            <a:endParaRPr lang="en-GB" noProof="0"/>
          </a:p>
        </p:txBody>
      </p:sp>
      <p:sp>
        <p:nvSpPr>
          <p:cNvPr id="3" name="Footer Placeholder 2"/>
          <p:cNvSpPr>
            <a:spLocks noGrp="1"/>
          </p:cNvSpPr>
          <p:nvPr>
            <p:ph type="ftr" sz="quarter" idx="11"/>
          </p:nvPr>
        </p:nvSpPr>
        <p:spPr/>
        <p:txBody>
          <a:bodyPr rtlCol="0"/>
          <a:lstStyle/>
          <a:p>
            <a:pPr rtl="0"/>
            <a:endParaRPr lang="en-GB" noProof="0"/>
          </a:p>
        </p:txBody>
      </p:sp>
      <p:sp>
        <p:nvSpPr>
          <p:cNvPr id="4" name="Slide Number Placeholder 3"/>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rtlCol="0" anchor="b">
            <a:normAutofit/>
          </a:bodyPr>
          <a:lstStyle>
            <a:lvl1pPr algn="l">
              <a:defRPr sz="2400"/>
            </a:lvl1pPr>
          </a:lstStyle>
          <a:p>
            <a:pPr rtl="0"/>
            <a:r>
              <a:rPr lang="en-GB" noProof="0"/>
              <a:t>Click to edit Master title style</a:t>
            </a:r>
          </a:p>
        </p:txBody>
      </p:sp>
      <p:sp>
        <p:nvSpPr>
          <p:cNvPr id="3" name="Content Placeholder 2"/>
          <p:cNvSpPr>
            <a:spLocks noGrp="1"/>
          </p:cNvSpPr>
          <p:nvPr>
            <p:ph idx="1"/>
          </p:nvPr>
        </p:nvSpPr>
        <p:spPr>
          <a:xfrm>
            <a:off x="5043714" y="798974"/>
            <a:ext cx="6012470" cy="4658826"/>
          </a:xfrm>
        </p:spPr>
        <p:txBody>
          <a:bodyPr rtlCol="0" anchor="ct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Text Placeholder 3"/>
          <p:cNvSpPr>
            <a:spLocks noGrp="1"/>
          </p:cNvSpPr>
          <p:nvPr>
            <p:ph type="body" sz="half" idx="2"/>
          </p:nvPr>
        </p:nvSpPr>
        <p:spPr>
          <a:xfrm>
            <a:off x="1444671" y="3205491"/>
            <a:ext cx="3275013" cy="2248181"/>
          </a:xfrm>
        </p:spPr>
        <p:txBody>
          <a:bodyPr rtlCol="0"/>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Click to edit Master text styles</a:t>
            </a:r>
          </a:p>
        </p:txBody>
      </p:sp>
      <p:sp>
        <p:nvSpPr>
          <p:cNvPr id="5" name="Date Placeholder 4"/>
          <p:cNvSpPr>
            <a:spLocks noGrp="1"/>
          </p:cNvSpPr>
          <p:nvPr>
            <p:ph type="dt" sz="half" idx="10"/>
          </p:nvPr>
        </p:nvSpPr>
        <p:spPr/>
        <p:txBody>
          <a:bodyPr rtlCol="0"/>
          <a:lstStyle/>
          <a:p>
            <a:pPr rtl="0"/>
            <a:fld id="{47B9F554-D3AC-491F-8843-7DE46496AEF3}" type="datetime1">
              <a:rPr lang="en-GB" noProof="0" smtClean="0"/>
              <a:t>09/05/2022</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rtlCol="0" anchor="b">
            <a:normAutofit/>
          </a:bodyPr>
          <a:lstStyle>
            <a:lvl1pPr>
              <a:defRPr sz="3200"/>
            </a:lvl1pPr>
          </a:lstStyle>
          <a:p>
            <a:pPr rtl="0"/>
            <a:r>
              <a:rPr lang="en-GB" noProof="0"/>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rtlCol="0"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GB" noProof="0"/>
              <a:t>Click icon to add picture</a:t>
            </a:r>
          </a:p>
        </p:txBody>
      </p:sp>
      <p:sp>
        <p:nvSpPr>
          <p:cNvPr id="4" name="Text Placeholder 3"/>
          <p:cNvSpPr>
            <a:spLocks noGrp="1"/>
          </p:cNvSpPr>
          <p:nvPr>
            <p:ph type="body" sz="half" idx="2"/>
          </p:nvPr>
        </p:nvSpPr>
        <p:spPr>
          <a:xfrm>
            <a:off x="1450329" y="3145992"/>
            <a:ext cx="5524404" cy="2003742"/>
          </a:xfrm>
        </p:spPr>
        <p:txBody>
          <a:bodyPr rtlCol="0">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Click to edit Master text styles</a:t>
            </a:r>
          </a:p>
        </p:txBody>
      </p:sp>
      <p:sp>
        <p:nvSpPr>
          <p:cNvPr id="5" name="Date Placeholder 4"/>
          <p:cNvSpPr>
            <a:spLocks noGrp="1"/>
          </p:cNvSpPr>
          <p:nvPr>
            <p:ph type="dt" sz="half" idx="10"/>
          </p:nvPr>
        </p:nvSpPr>
        <p:spPr>
          <a:xfrm>
            <a:off x="1447382" y="5469856"/>
            <a:ext cx="5527351" cy="320123"/>
          </a:xfrm>
        </p:spPr>
        <p:txBody>
          <a:bodyPr rtlCol="0"/>
          <a:lstStyle>
            <a:lvl1pPr algn="l">
              <a:defRPr/>
            </a:lvl1pPr>
          </a:lstStyle>
          <a:p>
            <a:pPr rtl="0"/>
            <a:fld id="{BE449E18-83F2-4430-AFCD-43CA933C8070}" type="datetime1">
              <a:rPr lang="en-GB" noProof="0" smtClean="0"/>
              <a:t>09/05/2022</a:t>
            </a:fld>
            <a:endParaRPr lang="en-GB" noProof="0"/>
          </a:p>
        </p:txBody>
      </p:sp>
      <p:sp>
        <p:nvSpPr>
          <p:cNvPr id="6" name="Footer Placeholder 5"/>
          <p:cNvSpPr>
            <a:spLocks noGrp="1"/>
          </p:cNvSpPr>
          <p:nvPr>
            <p:ph type="ftr" sz="quarter" idx="11"/>
          </p:nvPr>
        </p:nvSpPr>
        <p:spPr>
          <a:xfrm>
            <a:off x="1447382" y="318640"/>
            <a:ext cx="5541004" cy="320931"/>
          </a:xfrm>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pPr rtl="0"/>
            <a:r>
              <a:rPr lang="en-GB" noProof="0"/>
              <a:t>Click to edit Master title style</a:t>
            </a:r>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pPr rtl="0"/>
            <a:fld id="{C955BE79-A457-4079-B8A4-ED2BED4AAC17}" type="datetime1">
              <a:rPr lang="en-GB" noProof="0" smtClean="0"/>
              <a:t>09/05/2022</a:t>
            </a:fld>
            <a:endParaRPr lang="en-GB" noProof="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pPr rtl="0"/>
            <a:endParaRPr lang="en-GB" noProof="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pPr rtl="0"/>
            <a:fld id="{6D22F896-40B5-4ADD-8801-0D06FADFA095}" type="slidenum">
              <a:rPr lang="en-GB" noProof="0" smtClean="0"/>
              <a:pPr rtl="0"/>
              <a:t>‹#›</a:t>
            </a:fld>
            <a:endParaRPr lang="en-GB" noProof="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93" name="Rectangle 261">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94" name="Picture 263">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95" name="Straight Connector 265">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67">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97" name="Rectangle 269">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Rectangle 271">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34665" y="1240076"/>
            <a:ext cx="3087245" cy="4584527"/>
          </a:xfrm>
        </p:spPr>
        <p:txBody>
          <a:bodyPr vert="horz" lIns="91440" tIns="45720" rIns="91440" bIns="45720" rtlCol="0" anchor="t">
            <a:normAutofit/>
          </a:bodyPr>
          <a:lstStyle/>
          <a:p>
            <a:r>
              <a:rPr lang="en-US" sz="2700" b="0" i="0" kern="1200" cap="all">
                <a:solidFill>
                  <a:srgbClr val="FFFFFF"/>
                </a:solidFill>
                <a:effectLst/>
                <a:latin typeface="+mj-lt"/>
                <a:ea typeface="+mj-ea"/>
                <a:cs typeface="+mj-cs"/>
              </a:rPr>
              <a:t>DA546: Introduction to statistical Learning</a:t>
            </a:r>
            <a:br>
              <a:rPr lang="en-US" sz="2700" b="0" i="0" kern="1200" cap="all">
                <a:solidFill>
                  <a:srgbClr val="FFFFFF"/>
                </a:solidFill>
                <a:effectLst/>
                <a:latin typeface="+mj-lt"/>
                <a:ea typeface="+mj-ea"/>
                <a:cs typeface="+mj-cs"/>
              </a:rPr>
            </a:br>
            <a:br>
              <a:rPr lang="en-US" sz="2700" b="0" i="0" kern="1200" cap="all">
                <a:solidFill>
                  <a:srgbClr val="FFFFFF"/>
                </a:solidFill>
                <a:effectLst/>
                <a:latin typeface="+mj-lt"/>
                <a:ea typeface="+mj-ea"/>
                <a:cs typeface="+mj-cs"/>
              </a:rPr>
            </a:br>
            <a:r>
              <a:rPr lang="en-US" sz="2700" b="0" i="0" kern="1200" cap="all">
                <a:solidFill>
                  <a:srgbClr val="FFFFFF"/>
                </a:solidFill>
                <a:effectLst/>
                <a:latin typeface="+mj-lt"/>
                <a:ea typeface="+mj-ea"/>
                <a:cs typeface="+mj-cs"/>
              </a:rPr>
              <a:t>regression analysis on factors affecting life expectancy</a:t>
            </a:r>
          </a:p>
        </p:txBody>
      </p:sp>
      <p:sp>
        <p:nvSpPr>
          <p:cNvPr id="3" name="Subtitle 2"/>
          <p:cNvSpPr>
            <a:spLocks noGrp="1"/>
          </p:cNvSpPr>
          <p:nvPr>
            <p:ph type="subTitle" idx="1"/>
          </p:nvPr>
        </p:nvSpPr>
        <p:spPr>
          <a:xfrm>
            <a:off x="4705594" y="1240077"/>
            <a:ext cx="6034827" cy="4916465"/>
          </a:xfrm>
        </p:spPr>
        <p:txBody>
          <a:bodyPr vert="horz" lIns="91440" tIns="45720" rIns="91440" bIns="45720" rtlCol="0" anchor="t">
            <a:normAutofit/>
          </a:bodyPr>
          <a:lstStyle/>
          <a:p>
            <a:pPr indent="-228600">
              <a:lnSpc>
                <a:spcPct val="110000"/>
              </a:lnSpc>
              <a:buFont typeface="Arial" panose="020B0604020202020204" pitchFamily="34" charset="0"/>
              <a:buChar char="•"/>
            </a:pPr>
            <a:endParaRPr lang="en-US" sz="1500" b="1"/>
          </a:p>
          <a:p>
            <a:pPr indent="-228600">
              <a:lnSpc>
                <a:spcPct val="110000"/>
              </a:lnSpc>
              <a:buFont typeface="Arial" panose="020B0604020202020204" pitchFamily="34" charset="0"/>
              <a:buChar char="•"/>
            </a:pPr>
            <a:endParaRPr lang="en-US" sz="1500" b="1"/>
          </a:p>
          <a:p>
            <a:pPr>
              <a:lnSpc>
                <a:spcPct val="110000"/>
              </a:lnSpc>
            </a:pPr>
            <a:r>
              <a:rPr lang="en-US" sz="1500" b="1"/>
              <a:t>Submitted To</a:t>
            </a:r>
          </a:p>
          <a:p>
            <a:pPr>
              <a:lnSpc>
                <a:spcPct val="110000"/>
              </a:lnSpc>
            </a:pPr>
            <a:r>
              <a:rPr lang="en-US" sz="1500" b="1"/>
              <a:t>Rhythm </a:t>
            </a:r>
            <a:r>
              <a:rPr lang="en-US" sz="1500" b="1" err="1"/>
              <a:t>grover</a:t>
            </a:r>
            <a:endParaRPr lang="en-US" sz="1500" b="1"/>
          </a:p>
          <a:p>
            <a:pPr>
              <a:lnSpc>
                <a:spcPct val="110000"/>
              </a:lnSpc>
            </a:pPr>
            <a:r>
              <a:rPr lang="en-US" sz="1500" b="1"/>
              <a:t>Assistant professor</a:t>
            </a:r>
          </a:p>
          <a:p>
            <a:pPr>
              <a:lnSpc>
                <a:spcPct val="110000"/>
              </a:lnSpc>
            </a:pPr>
            <a:r>
              <a:rPr lang="en-US" sz="1500" b="1"/>
              <a:t>Mehta family school of data science and ai</a:t>
            </a:r>
          </a:p>
          <a:p>
            <a:pPr indent="-228600">
              <a:lnSpc>
                <a:spcPct val="110000"/>
              </a:lnSpc>
              <a:buFont typeface="Arial" panose="020B0604020202020204" pitchFamily="34" charset="0"/>
              <a:buChar char="•"/>
            </a:pPr>
            <a:endParaRPr lang="en-US" sz="1500" b="1"/>
          </a:p>
          <a:p>
            <a:pPr indent="-228600">
              <a:lnSpc>
                <a:spcPct val="110000"/>
              </a:lnSpc>
              <a:buFont typeface="Arial" panose="020B0604020202020204" pitchFamily="34" charset="0"/>
              <a:buChar char="•"/>
            </a:pPr>
            <a:endParaRPr lang="en-US" sz="1500" b="1"/>
          </a:p>
          <a:p>
            <a:pPr indent="-228600">
              <a:lnSpc>
                <a:spcPct val="110000"/>
              </a:lnSpc>
              <a:buFont typeface="Arial" panose="020B0604020202020204" pitchFamily="34" charset="0"/>
              <a:buChar char="•"/>
            </a:pPr>
            <a:endParaRPr lang="en-US" sz="1500" b="1"/>
          </a:p>
          <a:p>
            <a:pPr>
              <a:lnSpc>
                <a:spcPct val="110000"/>
              </a:lnSpc>
            </a:pPr>
            <a:r>
              <a:rPr lang="en-US" sz="1500" b="1"/>
              <a:t>Submitted by</a:t>
            </a:r>
          </a:p>
          <a:p>
            <a:pPr>
              <a:lnSpc>
                <a:spcPct val="110000"/>
              </a:lnSpc>
            </a:pPr>
            <a:r>
              <a:rPr lang="en-US" sz="1500" b="1"/>
              <a:t>Rajendra </a:t>
            </a:r>
            <a:r>
              <a:rPr lang="en-US" sz="1500" b="1" err="1"/>
              <a:t>kujur</a:t>
            </a:r>
            <a:r>
              <a:rPr lang="en-US" sz="1500" b="1"/>
              <a:t> (214161008)</a:t>
            </a:r>
          </a:p>
          <a:p>
            <a:pPr>
              <a:lnSpc>
                <a:spcPct val="110000"/>
              </a:lnSpc>
            </a:pPr>
            <a:r>
              <a:rPr lang="en-US" sz="1500" b="1" err="1"/>
              <a:t>M.Tech</a:t>
            </a:r>
            <a:r>
              <a:rPr lang="en-US" sz="1500" b="1"/>
              <a:t> data Science</a:t>
            </a:r>
          </a:p>
        </p:txBody>
      </p:sp>
    </p:spTree>
    <p:extLst>
      <p:ext uri="{BB962C8B-B14F-4D97-AF65-F5344CB8AC3E}">
        <p14:creationId xmlns:p14="http://schemas.microsoft.com/office/powerpoint/2010/main" val="128632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3E91CE-8798-507B-63EB-77C00D52A518}"/>
              </a:ext>
            </a:extLst>
          </p:cNvPr>
          <p:cNvSpPr>
            <a:spLocks noGrp="1"/>
          </p:cNvSpPr>
          <p:nvPr>
            <p:ph type="title"/>
          </p:nvPr>
        </p:nvSpPr>
        <p:spPr>
          <a:xfrm>
            <a:off x="1451579" y="804519"/>
            <a:ext cx="9603275" cy="1049235"/>
          </a:xfrm>
        </p:spPr>
        <p:txBody>
          <a:bodyPr>
            <a:normAutofit/>
          </a:bodyPr>
          <a:lstStyle/>
          <a:p>
            <a:r>
              <a:rPr lang="en-GB"/>
              <a:t>Conclusion</a:t>
            </a:r>
          </a:p>
        </p:txBody>
      </p:sp>
      <p:cxnSp>
        <p:nvCxnSpPr>
          <p:cNvPr id="35" name="Straight Connector 34">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37" name="Rectangle 36">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12" name="Content Placeholder 2">
            <a:extLst>
              <a:ext uri="{FF2B5EF4-FFF2-40B4-BE49-F238E27FC236}">
                <a16:creationId xmlns:a16="http://schemas.microsoft.com/office/drawing/2014/main" id="{1BBE580F-1777-2D43-8390-7884046D29B1}"/>
              </a:ext>
            </a:extLst>
          </p:cNvPr>
          <p:cNvGraphicFramePr>
            <a:graphicFrameLocks noGrp="1"/>
          </p:cNvGraphicFramePr>
          <p:nvPr>
            <p:ph idx="1"/>
            <p:extLst>
              <p:ext uri="{D42A27DB-BD31-4B8C-83A1-F6EECF244321}">
                <p14:modId xmlns:p14="http://schemas.microsoft.com/office/powerpoint/2010/main" val="980807972"/>
              </p:ext>
            </p:extLst>
          </p:nvPr>
        </p:nvGraphicFramePr>
        <p:xfrm>
          <a:off x="1450975" y="2331497"/>
          <a:ext cx="9604375" cy="3723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92184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3E91CE-8798-507B-63EB-77C00D52A518}"/>
              </a:ext>
            </a:extLst>
          </p:cNvPr>
          <p:cNvSpPr>
            <a:spLocks noGrp="1"/>
          </p:cNvSpPr>
          <p:nvPr>
            <p:ph type="title"/>
          </p:nvPr>
        </p:nvSpPr>
        <p:spPr>
          <a:xfrm>
            <a:off x="844476" y="1600199"/>
            <a:ext cx="3539266" cy="4297680"/>
          </a:xfrm>
        </p:spPr>
        <p:txBody>
          <a:bodyPr anchor="ctr">
            <a:normAutofit/>
          </a:bodyPr>
          <a:lstStyle/>
          <a:p>
            <a:r>
              <a:rPr lang="en-GB"/>
              <a:t>Motivation</a:t>
            </a:r>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9A9BA6E-6DD7-84FF-8338-091423D0CD1D}"/>
              </a:ext>
            </a:extLst>
          </p:cNvPr>
          <p:cNvSpPr>
            <a:spLocks noGrp="1"/>
          </p:cNvSpPr>
          <p:nvPr>
            <p:ph idx="1"/>
          </p:nvPr>
        </p:nvSpPr>
        <p:spPr>
          <a:xfrm>
            <a:off x="4924851" y="924464"/>
            <a:ext cx="6762606" cy="4973415"/>
          </a:xfrm>
        </p:spPr>
        <p:txBody>
          <a:bodyPr vert="horz" lIns="91440" tIns="45720" rIns="91440" bIns="45720" rtlCol="0" anchor="ctr">
            <a:noAutofit/>
          </a:bodyPr>
          <a:lstStyle/>
          <a:p>
            <a:pPr>
              <a:lnSpc>
                <a:spcPct val="110000"/>
              </a:lnSpc>
            </a:pPr>
            <a:r>
              <a:rPr lang="en-GB" sz="1800" dirty="0">
                <a:ea typeface="+mn-lt"/>
                <a:cs typeface="+mn-lt"/>
              </a:rPr>
              <a:t>Should a country having a lower life expectancy value(&lt;65) increase its healthcare expenditure in order to improve its average lifespan?</a:t>
            </a:r>
            <a:endParaRPr lang="en-US" dirty="0"/>
          </a:p>
          <a:p>
            <a:pPr>
              <a:lnSpc>
                <a:spcPct val="110000"/>
              </a:lnSpc>
            </a:pPr>
            <a:r>
              <a:rPr lang="en-GB" sz="1800" dirty="0">
                <a:ea typeface="+mn-lt"/>
                <a:cs typeface="+mn-lt"/>
              </a:rPr>
              <a:t>How does Infant and Adult mortality rates affect life expectancy?</a:t>
            </a:r>
          </a:p>
          <a:p>
            <a:pPr>
              <a:lnSpc>
                <a:spcPct val="110000"/>
              </a:lnSpc>
            </a:pPr>
            <a:r>
              <a:rPr lang="en-GB" sz="1800" dirty="0">
                <a:ea typeface="+mn-lt"/>
                <a:cs typeface="+mn-lt"/>
              </a:rPr>
              <a:t>Does Life Expectancy has positive or negative correlation with eating habits, lifestyle, exercise.</a:t>
            </a:r>
          </a:p>
          <a:p>
            <a:pPr>
              <a:lnSpc>
                <a:spcPct val="110000"/>
              </a:lnSpc>
            </a:pPr>
            <a:r>
              <a:rPr lang="en-GB" sz="1800" dirty="0">
                <a:ea typeface="+mn-lt"/>
                <a:cs typeface="+mn-lt"/>
              </a:rPr>
              <a:t>Does Life Expectancy have positive or negative relationship with drinking alcohol? </a:t>
            </a:r>
          </a:p>
          <a:p>
            <a:pPr>
              <a:lnSpc>
                <a:spcPct val="110000"/>
              </a:lnSpc>
            </a:pPr>
            <a:r>
              <a:rPr lang="en-GB" sz="1800" dirty="0">
                <a:ea typeface="+mn-lt"/>
                <a:cs typeface="+mn-lt"/>
              </a:rPr>
              <a:t>Do densely populated countries tend to have lower life expectancy?</a:t>
            </a:r>
          </a:p>
        </p:txBody>
      </p:sp>
    </p:spTree>
    <p:extLst>
      <p:ext uri="{BB962C8B-B14F-4D97-AF65-F5344CB8AC3E}">
        <p14:creationId xmlns:p14="http://schemas.microsoft.com/office/powerpoint/2010/main" val="2548370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0216D9FD-860F-4F5C-8D9B-CE7002071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3E91CE-8798-507B-63EB-77C00D52A518}"/>
              </a:ext>
            </a:extLst>
          </p:cNvPr>
          <p:cNvSpPr>
            <a:spLocks noGrp="1"/>
          </p:cNvSpPr>
          <p:nvPr>
            <p:ph type="title"/>
          </p:nvPr>
        </p:nvSpPr>
        <p:spPr>
          <a:xfrm>
            <a:off x="882651" y="977028"/>
            <a:ext cx="3333410" cy="5237503"/>
          </a:xfrm>
        </p:spPr>
        <p:txBody>
          <a:bodyPr anchor="ctr">
            <a:normAutofit/>
          </a:bodyPr>
          <a:lstStyle/>
          <a:p>
            <a:r>
              <a:rPr lang="en-GB"/>
              <a:t>Source of dataset</a:t>
            </a:r>
          </a:p>
        </p:txBody>
      </p:sp>
      <p:sp>
        <p:nvSpPr>
          <p:cNvPr id="14" name="Rectangle 9">
            <a:extLst>
              <a:ext uri="{FF2B5EF4-FFF2-40B4-BE49-F238E27FC236}">
                <a16:creationId xmlns:a16="http://schemas.microsoft.com/office/drawing/2014/main" id="{8D074069-7026-466C-B495-20FB9578C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3993" y="0"/>
            <a:ext cx="7538007" cy="6858000"/>
          </a:xfrm>
          <a:prstGeom prst="rect">
            <a:avLst/>
          </a:prstGeom>
          <a:solidFill>
            <a:schemeClr val="tx2"/>
          </a:solidFill>
          <a:ln w="6350">
            <a:noFill/>
          </a:ln>
          <a:effectLst/>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1685D80-4D5A-471F-9215-651424F47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3787" y="0"/>
            <a:ext cx="164592" cy="6858000"/>
          </a:xfrm>
          <a:prstGeom prst="rect">
            <a:avLst/>
          </a:prstGeom>
          <a:solidFill>
            <a:schemeClr val="accent2"/>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9A9BA6E-6DD7-84FF-8338-091423D0CD1D}"/>
              </a:ext>
            </a:extLst>
          </p:cNvPr>
          <p:cNvSpPr>
            <a:spLocks noGrp="1"/>
          </p:cNvSpPr>
          <p:nvPr>
            <p:ph idx="1"/>
          </p:nvPr>
        </p:nvSpPr>
        <p:spPr>
          <a:xfrm>
            <a:off x="5791954" y="977029"/>
            <a:ext cx="5428789" cy="5237503"/>
          </a:xfrm>
        </p:spPr>
        <p:txBody>
          <a:bodyPr anchor="ctr">
            <a:normAutofit/>
          </a:bodyPr>
          <a:lstStyle/>
          <a:p>
            <a:pPr marL="0" indent="0">
              <a:buNone/>
            </a:pPr>
            <a:r>
              <a:rPr lang="en-GB">
                <a:solidFill>
                  <a:schemeClr val="bg1"/>
                </a:solidFill>
                <a:ea typeface="+mn-lt"/>
                <a:cs typeface="+mn-lt"/>
              </a:rPr>
              <a:t>The Global Health Observatory (GHO) data repository under World Health Organization (WHO) keeps track of the health status as well as many other related factors for all countries The data sets are made available to public for the purpose of health data analysis. The data set related to life expectancy, health factors for 193 countries has been collected from the same WHO data repository website and its corresponding economic data was collected from United Nation website</a:t>
            </a:r>
            <a:endParaRPr lang="en-GB">
              <a:solidFill>
                <a:schemeClr val="bg1"/>
              </a:solidFill>
            </a:endParaRPr>
          </a:p>
        </p:txBody>
      </p:sp>
    </p:spTree>
    <p:extLst>
      <p:ext uri="{BB962C8B-B14F-4D97-AF65-F5344CB8AC3E}">
        <p14:creationId xmlns:p14="http://schemas.microsoft.com/office/powerpoint/2010/main" val="609918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78" name="Rectangle 10">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9" name="Straight Connector 12">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4EB38C57-334B-7C23-F861-4095F3CEC502}"/>
              </a:ext>
            </a:extLst>
          </p:cNvPr>
          <p:cNvSpPr>
            <a:spLocks noGrp="1"/>
          </p:cNvSpPr>
          <p:nvPr>
            <p:ph type="title"/>
          </p:nvPr>
        </p:nvSpPr>
        <p:spPr>
          <a:xfrm>
            <a:off x="1451580" y="804520"/>
            <a:ext cx="3530157" cy="1049235"/>
          </a:xfrm>
        </p:spPr>
        <p:txBody>
          <a:bodyPr>
            <a:normAutofit/>
          </a:bodyPr>
          <a:lstStyle/>
          <a:p>
            <a:r>
              <a:rPr lang="en-US"/>
              <a:t>About Data set</a:t>
            </a:r>
          </a:p>
        </p:txBody>
      </p:sp>
      <p:sp>
        <p:nvSpPr>
          <p:cNvPr id="80" name="Rectangle 14">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81" name="Content Placeholder 7">
            <a:extLst>
              <a:ext uri="{FF2B5EF4-FFF2-40B4-BE49-F238E27FC236}">
                <a16:creationId xmlns:a16="http://schemas.microsoft.com/office/drawing/2014/main" id="{76E9DE4A-F37D-FC23-BB10-05B7AF535C21}"/>
              </a:ext>
            </a:extLst>
          </p:cNvPr>
          <p:cNvSpPr>
            <a:spLocks noGrp="1"/>
          </p:cNvSpPr>
          <p:nvPr>
            <p:ph idx="1"/>
          </p:nvPr>
        </p:nvSpPr>
        <p:spPr>
          <a:xfrm>
            <a:off x="1451581" y="2015732"/>
            <a:ext cx="3526523" cy="3450613"/>
          </a:xfrm>
        </p:spPr>
        <p:txBody>
          <a:bodyPr>
            <a:normAutofit/>
          </a:bodyPr>
          <a:lstStyle/>
          <a:p>
            <a:r>
              <a:rPr lang="en-US"/>
              <a:t>We have total 22 features, out of which one feature is Life expectancy (target variable), rest features (independent variables)</a:t>
            </a:r>
          </a:p>
        </p:txBody>
      </p:sp>
      <p:grpSp>
        <p:nvGrpSpPr>
          <p:cNvPr id="82" name="Group 16">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18" name="Rectangle 17">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Rectangle 18">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4" name="Rectangle 20">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able&#10;&#10;Description automatically generated">
            <a:extLst>
              <a:ext uri="{FF2B5EF4-FFF2-40B4-BE49-F238E27FC236}">
                <a16:creationId xmlns:a16="http://schemas.microsoft.com/office/drawing/2014/main" id="{FD6AB4BE-EFD6-C711-4565-235CACA758AA}"/>
              </a:ext>
            </a:extLst>
          </p:cNvPr>
          <p:cNvPicPr>
            <a:picLocks noChangeAspect="1"/>
          </p:cNvPicPr>
          <p:nvPr/>
        </p:nvPicPr>
        <p:blipFill>
          <a:blip r:embed="rId2"/>
          <a:stretch>
            <a:fillRect/>
          </a:stretch>
        </p:blipFill>
        <p:spPr>
          <a:xfrm>
            <a:off x="6093926" y="1135675"/>
            <a:ext cx="4821551" cy="3827512"/>
          </a:xfrm>
          <a:prstGeom prst="rect">
            <a:avLst/>
          </a:prstGeom>
        </p:spPr>
      </p:pic>
      <p:pic>
        <p:nvPicPr>
          <p:cNvPr id="85" name="Picture 22">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5" name="Straight Connector 24">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037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B33E91CE-8798-507B-63EB-77C00D52A518}"/>
              </a:ext>
            </a:extLst>
          </p:cNvPr>
          <p:cNvSpPr>
            <a:spLocks noGrp="1"/>
          </p:cNvSpPr>
          <p:nvPr>
            <p:ph type="title"/>
          </p:nvPr>
        </p:nvSpPr>
        <p:spPr>
          <a:xfrm>
            <a:off x="1451579" y="2216783"/>
            <a:ext cx="3272093" cy="1437745"/>
          </a:xfrm>
        </p:spPr>
        <p:txBody>
          <a:bodyPr anchor="t">
            <a:normAutofit/>
          </a:bodyPr>
          <a:lstStyle/>
          <a:p>
            <a:r>
              <a:rPr lang="en-GB"/>
              <a:t>Data pre-processing</a:t>
            </a:r>
          </a:p>
        </p:txBody>
      </p:sp>
      <p:cxnSp>
        <p:nvCxnSpPr>
          <p:cNvPr id="13" name="Straight Connector 12">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5"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a:p>
        </p:txBody>
      </p:sp>
      <p:pic>
        <p:nvPicPr>
          <p:cNvPr id="17" name="Picture 16">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9" name="Straight Connector 18">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E0E08DB0-978F-4EB5-C978-50A3946E3E51}"/>
              </a:ext>
            </a:extLst>
          </p:cNvPr>
          <p:cNvGraphicFramePr>
            <a:graphicFrameLocks noGrp="1"/>
          </p:cNvGraphicFramePr>
          <p:nvPr>
            <p:ph idx="1"/>
            <p:extLst>
              <p:ext uri="{D42A27DB-BD31-4B8C-83A1-F6EECF244321}">
                <p14:modId xmlns:p14="http://schemas.microsoft.com/office/powerpoint/2010/main" val="1003279593"/>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0" name="TextBox 19">
            <a:extLst>
              <a:ext uri="{FF2B5EF4-FFF2-40B4-BE49-F238E27FC236}">
                <a16:creationId xmlns:a16="http://schemas.microsoft.com/office/drawing/2014/main" id="{C9DD0255-B20C-0AE6-7CA0-4CA9B23F662B}"/>
              </a:ext>
            </a:extLst>
          </p:cNvPr>
          <p:cNvSpPr txBox="1"/>
          <p:nvPr/>
        </p:nvSpPr>
        <p:spPr>
          <a:xfrm>
            <a:off x="1446363" y="3709027"/>
            <a:ext cx="328953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t>Which reduced our dataset from 2938 x 22 to 1649 x 22</a:t>
            </a:r>
          </a:p>
        </p:txBody>
      </p:sp>
    </p:spTree>
    <p:extLst>
      <p:ext uri="{BB962C8B-B14F-4D97-AF65-F5344CB8AC3E}">
        <p14:creationId xmlns:p14="http://schemas.microsoft.com/office/powerpoint/2010/main" val="4125634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66" name="Rectangle 121">
            <a:extLst>
              <a:ext uri="{FF2B5EF4-FFF2-40B4-BE49-F238E27FC236}">
                <a16:creationId xmlns:a16="http://schemas.microsoft.com/office/drawing/2014/main" id="{C630F413-44CE-4746-9821-9E0107978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23">
            <a:extLst>
              <a:ext uri="{FF2B5EF4-FFF2-40B4-BE49-F238E27FC236}">
                <a16:creationId xmlns:a16="http://schemas.microsoft.com/office/drawing/2014/main" id="{22D671B1-B099-4F9C-B9CC-9D22B4DAF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2DF3FD15-7F31-B2A9-1182-76DC70B20853}"/>
              </a:ext>
            </a:extLst>
          </p:cNvPr>
          <p:cNvSpPr>
            <a:spLocks noGrp="1"/>
          </p:cNvSpPr>
          <p:nvPr>
            <p:ph type="title"/>
          </p:nvPr>
        </p:nvSpPr>
        <p:spPr>
          <a:xfrm>
            <a:off x="7555992" y="707475"/>
            <a:ext cx="3502633" cy="1369510"/>
          </a:xfrm>
        </p:spPr>
        <p:txBody>
          <a:bodyPr vert="horz" lIns="91440" tIns="45720" rIns="91440" bIns="0" rtlCol="0" anchor="t">
            <a:normAutofit/>
          </a:bodyPr>
          <a:lstStyle/>
          <a:p>
            <a:r>
              <a:rPr lang="en-US" sz="2800"/>
              <a:t>Correlation between all the all the features</a:t>
            </a:r>
          </a:p>
        </p:txBody>
      </p:sp>
      <p:cxnSp>
        <p:nvCxnSpPr>
          <p:cNvPr id="168" name="Straight Connector 125">
            <a:extLst>
              <a:ext uri="{FF2B5EF4-FFF2-40B4-BE49-F238E27FC236}">
                <a16:creationId xmlns:a16="http://schemas.microsoft.com/office/drawing/2014/main" id="{7552FBEF-FA69-427B-8245-0A518E0513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69" name="Title 1">
            <a:extLst>
              <a:ext uri="{FF2B5EF4-FFF2-40B4-BE49-F238E27FC236}">
                <a16:creationId xmlns:a16="http://schemas.microsoft.com/office/drawing/2014/main" id="{898488B7-DBD3-40E7-B54B-4DA6C5693E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a:p>
        </p:txBody>
      </p:sp>
      <p:sp>
        <p:nvSpPr>
          <p:cNvPr id="117" name="Content Placeholder 70">
            <a:extLst>
              <a:ext uri="{FF2B5EF4-FFF2-40B4-BE49-F238E27FC236}">
                <a16:creationId xmlns:a16="http://schemas.microsoft.com/office/drawing/2014/main" id="{321B5E33-51E3-7F6A-5DCF-E141A5EAF03E}"/>
              </a:ext>
            </a:extLst>
          </p:cNvPr>
          <p:cNvSpPr>
            <a:spLocks noGrp="1"/>
          </p:cNvSpPr>
          <p:nvPr>
            <p:ph idx="1"/>
          </p:nvPr>
        </p:nvSpPr>
        <p:spPr>
          <a:xfrm>
            <a:off x="7554138" y="2273608"/>
            <a:ext cx="3346338" cy="3940925"/>
          </a:xfrm>
        </p:spPr>
        <p:txBody>
          <a:bodyPr>
            <a:normAutofit lnSpcReduction="10000"/>
          </a:bodyPr>
          <a:lstStyle/>
          <a:p>
            <a:pPr marL="0" indent="0">
              <a:buNone/>
            </a:pPr>
            <a:r>
              <a:rPr lang="en-US"/>
              <a:t>Higher the correlation value, better the linear association-ship between two features</a:t>
            </a:r>
          </a:p>
          <a:p>
            <a:r>
              <a:rPr lang="en-US" b="1">
                <a:ea typeface="+mn-lt"/>
                <a:cs typeface="+mn-lt"/>
              </a:rPr>
              <a:t>Schooling</a:t>
            </a:r>
            <a:endParaRPr lang="en-US">
              <a:ea typeface="+mn-lt"/>
              <a:cs typeface="+mn-lt"/>
            </a:endParaRPr>
          </a:p>
          <a:p>
            <a:r>
              <a:rPr lang="en-US" b="1">
                <a:ea typeface="+mn-lt"/>
                <a:cs typeface="+mn-lt"/>
              </a:rPr>
              <a:t>Income composition of resources</a:t>
            </a:r>
            <a:endParaRPr lang="en-US">
              <a:ea typeface="+mn-lt"/>
              <a:cs typeface="+mn-lt"/>
            </a:endParaRPr>
          </a:p>
          <a:p>
            <a:r>
              <a:rPr lang="en-US" b="1">
                <a:ea typeface="+mn-lt"/>
                <a:cs typeface="+mn-lt"/>
              </a:rPr>
              <a:t>Adult Mortality</a:t>
            </a:r>
          </a:p>
          <a:p>
            <a:r>
              <a:rPr lang="en-US" b="1">
                <a:ea typeface="+mn-lt"/>
                <a:cs typeface="+mn-lt"/>
              </a:rPr>
              <a:t>HIV/AIDS</a:t>
            </a:r>
          </a:p>
          <a:p>
            <a:r>
              <a:rPr lang="en-US" b="1">
                <a:ea typeface="+mn-lt"/>
                <a:cs typeface="+mn-lt"/>
              </a:rPr>
              <a:t>BMI</a:t>
            </a:r>
            <a:endParaRPr lang="en-US" b="1"/>
          </a:p>
        </p:txBody>
      </p:sp>
      <p:pic>
        <p:nvPicPr>
          <p:cNvPr id="3" name="Picture 4">
            <a:extLst>
              <a:ext uri="{FF2B5EF4-FFF2-40B4-BE49-F238E27FC236}">
                <a16:creationId xmlns:a16="http://schemas.microsoft.com/office/drawing/2014/main" id="{61F62262-F338-9023-1B9E-2583691D1378}"/>
              </a:ext>
            </a:extLst>
          </p:cNvPr>
          <p:cNvPicPr>
            <a:picLocks noChangeAspect="1"/>
          </p:cNvPicPr>
          <p:nvPr/>
        </p:nvPicPr>
        <p:blipFill>
          <a:blip r:embed="rId2"/>
          <a:stretch>
            <a:fillRect/>
          </a:stretch>
        </p:blipFill>
        <p:spPr>
          <a:xfrm>
            <a:off x="109267" y="402566"/>
            <a:ext cx="7056407" cy="5894716"/>
          </a:xfrm>
          <a:prstGeom prst="rect">
            <a:avLst/>
          </a:prstGeom>
        </p:spPr>
      </p:pic>
    </p:spTree>
    <p:extLst>
      <p:ext uri="{BB962C8B-B14F-4D97-AF65-F5344CB8AC3E}">
        <p14:creationId xmlns:p14="http://schemas.microsoft.com/office/powerpoint/2010/main" val="4269677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8" name="Rectangle 9">
            <a:extLst>
              <a:ext uri="{FF2B5EF4-FFF2-40B4-BE49-F238E27FC236}">
                <a16:creationId xmlns:a16="http://schemas.microsoft.com/office/drawing/2014/main" id="{C630F413-44CE-4746-9821-9E0107978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11">
            <a:extLst>
              <a:ext uri="{FF2B5EF4-FFF2-40B4-BE49-F238E27FC236}">
                <a16:creationId xmlns:a16="http://schemas.microsoft.com/office/drawing/2014/main" id="{22D671B1-B099-4F9C-B9CC-9D22B4DAF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6EF4E225-EE72-709F-6554-F527D9B82FDE}"/>
              </a:ext>
            </a:extLst>
          </p:cNvPr>
          <p:cNvSpPr>
            <a:spLocks noGrp="1"/>
          </p:cNvSpPr>
          <p:nvPr>
            <p:ph type="title"/>
          </p:nvPr>
        </p:nvSpPr>
        <p:spPr>
          <a:xfrm>
            <a:off x="7642257" y="592457"/>
            <a:ext cx="3775803" cy="1427019"/>
          </a:xfrm>
        </p:spPr>
        <p:txBody>
          <a:bodyPr vert="horz" lIns="91440" tIns="45720" rIns="91440" bIns="45720" rtlCol="0" anchor="t">
            <a:noAutofit/>
          </a:bodyPr>
          <a:lstStyle/>
          <a:p>
            <a:r>
              <a:rPr lang="en-US" sz="2800">
                <a:ea typeface="+mj-lt"/>
                <a:cs typeface="+mj-lt"/>
              </a:rPr>
              <a:t>SCATTER PLOT WITH THE HIGHLY CO-RRELATED FEATURES</a:t>
            </a:r>
            <a:endParaRPr lang="en-GB" sz="2800">
              <a:ea typeface="+mj-lt"/>
              <a:cs typeface="+mj-lt"/>
            </a:endParaRPr>
          </a:p>
          <a:p>
            <a:endParaRPr lang="en-GB" sz="2800"/>
          </a:p>
        </p:txBody>
      </p:sp>
      <p:cxnSp>
        <p:nvCxnSpPr>
          <p:cNvPr id="30" name="Straight Connector 13">
            <a:extLst>
              <a:ext uri="{FF2B5EF4-FFF2-40B4-BE49-F238E27FC236}">
                <a16:creationId xmlns:a16="http://schemas.microsoft.com/office/drawing/2014/main" id="{7552FBEF-FA69-427B-8245-0A518E0513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31" name="Title 1">
            <a:extLst>
              <a:ext uri="{FF2B5EF4-FFF2-40B4-BE49-F238E27FC236}">
                <a16:creationId xmlns:a16="http://schemas.microsoft.com/office/drawing/2014/main" id="{898488B7-DBD3-40E7-B54B-4DA6C5693E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a:p>
        </p:txBody>
      </p:sp>
      <p:pic>
        <p:nvPicPr>
          <p:cNvPr id="3" name="Picture 3">
            <a:extLst>
              <a:ext uri="{FF2B5EF4-FFF2-40B4-BE49-F238E27FC236}">
                <a16:creationId xmlns:a16="http://schemas.microsoft.com/office/drawing/2014/main" id="{93DEF1CD-2A10-8CFE-8E5A-484C5E8AAF73}"/>
              </a:ext>
            </a:extLst>
          </p:cNvPr>
          <p:cNvPicPr>
            <a:picLocks noGrp="1" noChangeAspect="1"/>
          </p:cNvPicPr>
          <p:nvPr>
            <p:ph idx="1"/>
          </p:nvPr>
        </p:nvPicPr>
        <p:blipFill>
          <a:blip r:embed="rId2"/>
          <a:stretch>
            <a:fillRect/>
          </a:stretch>
        </p:blipFill>
        <p:spPr>
          <a:xfrm>
            <a:off x="293573" y="456920"/>
            <a:ext cx="6365582" cy="6093432"/>
          </a:xfrm>
        </p:spPr>
      </p:pic>
      <p:sp>
        <p:nvSpPr>
          <p:cNvPr id="4" name="TextBox 3">
            <a:extLst>
              <a:ext uri="{FF2B5EF4-FFF2-40B4-BE49-F238E27FC236}">
                <a16:creationId xmlns:a16="http://schemas.microsoft.com/office/drawing/2014/main" id="{FA3456F4-A081-EF02-28D1-A98C9F6E623B}"/>
              </a:ext>
            </a:extLst>
          </p:cNvPr>
          <p:cNvSpPr txBox="1"/>
          <p:nvPr/>
        </p:nvSpPr>
        <p:spPr>
          <a:xfrm>
            <a:off x="7714890" y="2424022"/>
            <a:ext cx="3433313"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t>Features in decreasing order of correlation coefficient</a:t>
            </a:r>
          </a:p>
          <a:p>
            <a:endParaRPr lang="en-US" sz="2000"/>
          </a:p>
        </p:txBody>
      </p:sp>
    </p:spTree>
    <p:extLst>
      <p:ext uri="{BB962C8B-B14F-4D97-AF65-F5344CB8AC3E}">
        <p14:creationId xmlns:p14="http://schemas.microsoft.com/office/powerpoint/2010/main" val="2082322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4E225-EE72-709F-6554-F527D9B82FDE}"/>
              </a:ext>
            </a:extLst>
          </p:cNvPr>
          <p:cNvSpPr>
            <a:spLocks noGrp="1"/>
          </p:cNvSpPr>
          <p:nvPr>
            <p:ph type="title"/>
          </p:nvPr>
        </p:nvSpPr>
        <p:spPr>
          <a:xfrm>
            <a:off x="1451579" y="804519"/>
            <a:ext cx="9603275" cy="905462"/>
          </a:xfrm>
        </p:spPr>
        <p:txBody>
          <a:bodyPr/>
          <a:lstStyle/>
          <a:p>
            <a:r>
              <a:rPr lang="en-GB"/>
              <a:t>Final output model</a:t>
            </a:r>
          </a:p>
        </p:txBody>
      </p:sp>
      <p:sp>
        <p:nvSpPr>
          <p:cNvPr id="7" name="Content Placeholder 6">
            <a:extLst>
              <a:ext uri="{FF2B5EF4-FFF2-40B4-BE49-F238E27FC236}">
                <a16:creationId xmlns:a16="http://schemas.microsoft.com/office/drawing/2014/main" id="{0FAB3956-32D5-30D9-E21F-6AB1E013F81B}"/>
              </a:ext>
            </a:extLst>
          </p:cNvPr>
          <p:cNvSpPr>
            <a:spLocks noGrp="1"/>
          </p:cNvSpPr>
          <p:nvPr>
            <p:ph idx="1"/>
          </p:nvPr>
        </p:nvSpPr>
        <p:spPr>
          <a:xfrm>
            <a:off x="7403804" y="2058864"/>
            <a:ext cx="3478522" cy="3637519"/>
          </a:xfrm>
        </p:spPr>
        <p:txBody>
          <a:bodyPr>
            <a:normAutofit/>
          </a:bodyPr>
          <a:lstStyle/>
          <a:p>
            <a:endParaRPr lang="en-US" sz="1500" dirty="0">
              <a:ea typeface="+mn-lt"/>
              <a:cs typeface="+mn-lt"/>
            </a:endParaRPr>
          </a:p>
          <a:p>
            <a:pPr marL="0" indent="0">
              <a:buNone/>
            </a:pPr>
            <a:r>
              <a:rPr lang="en-US" sz="1500" dirty="0">
                <a:ea typeface="+mn-lt"/>
                <a:cs typeface="+mn-lt"/>
              </a:rPr>
              <a:t>Life Expectancy = β0 + β1*(Adult Morta-</a:t>
            </a:r>
            <a:r>
              <a:rPr lang="en-US" sz="1500" dirty="0" err="1">
                <a:ea typeface="+mn-lt"/>
                <a:cs typeface="+mn-lt"/>
              </a:rPr>
              <a:t>lity</a:t>
            </a:r>
            <a:r>
              <a:rPr lang="en-US" sz="1500" dirty="0">
                <a:ea typeface="+mn-lt"/>
                <a:cs typeface="+mn-lt"/>
              </a:rPr>
              <a:t>) + β2*(Income  composition  of  </a:t>
            </a:r>
            <a:r>
              <a:rPr lang="en-US" sz="1500" dirty="0" err="1">
                <a:ea typeface="+mn-lt"/>
                <a:cs typeface="+mn-lt"/>
              </a:rPr>
              <a:t>reso-urces</a:t>
            </a:r>
            <a:r>
              <a:rPr lang="en-US" sz="1500" dirty="0">
                <a:ea typeface="+mn-lt"/>
                <a:cs typeface="+mn-lt"/>
              </a:rPr>
              <a:t>) + β3*Schooling + β4*HIV/AIDS + β5*BMI</a:t>
            </a:r>
            <a:endParaRPr lang="en-US" sz="1500"/>
          </a:p>
          <a:p>
            <a:pPr marL="0" indent="0">
              <a:buNone/>
            </a:pPr>
            <a:br>
              <a:rPr lang="en-US" sz="1500" dirty="0"/>
            </a:br>
            <a:r>
              <a:rPr lang="en-US" sz="1500" dirty="0">
                <a:ea typeface="+mn-lt"/>
                <a:cs typeface="+mn-lt"/>
              </a:rPr>
              <a:t>Life Expectancy = 52.28 - 0.01*Adult Mortality +12.24*Income + 0.97*Sch-</a:t>
            </a:r>
            <a:r>
              <a:rPr lang="en-US" sz="1500" dirty="0" err="1">
                <a:ea typeface="+mn-lt"/>
                <a:cs typeface="+mn-lt"/>
              </a:rPr>
              <a:t>ooling</a:t>
            </a:r>
            <a:r>
              <a:rPr lang="en-US" sz="1500" dirty="0">
                <a:ea typeface="+mn-lt"/>
                <a:cs typeface="+mn-lt"/>
              </a:rPr>
              <a:t> - 0.52*HIV/AIDS + 0.03*BMI</a:t>
            </a:r>
            <a:endParaRPr lang="en-US" sz="1500"/>
          </a:p>
        </p:txBody>
      </p:sp>
      <p:pic>
        <p:nvPicPr>
          <p:cNvPr id="4" name="Picture 4" descr="Table&#10;&#10;Description automatically generated">
            <a:extLst>
              <a:ext uri="{FF2B5EF4-FFF2-40B4-BE49-F238E27FC236}">
                <a16:creationId xmlns:a16="http://schemas.microsoft.com/office/drawing/2014/main" id="{6D85A0F2-D42F-55D0-F134-8FD35A53EEF7}"/>
              </a:ext>
            </a:extLst>
          </p:cNvPr>
          <p:cNvPicPr>
            <a:picLocks noChangeAspect="1"/>
          </p:cNvPicPr>
          <p:nvPr/>
        </p:nvPicPr>
        <p:blipFill>
          <a:blip r:embed="rId2"/>
          <a:stretch>
            <a:fillRect/>
          </a:stretch>
        </p:blipFill>
        <p:spPr>
          <a:xfrm>
            <a:off x="1456426" y="1999621"/>
            <a:ext cx="5943600" cy="3994570"/>
          </a:xfrm>
          <a:prstGeom prst="rect">
            <a:avLst/>
          </a:prstGeom>
        </p:spPr>
      </p:pic>
    </p:spTree>
    <p:extLst>
      <p:ext uri="{BB962C8B-B14F-4D97-AF65-F5344CB8AC3E}">
        <p14:creationId xmlns:p14="http://schemas.microsoft.com/office/powerpoint/2010/main" val="3878561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52" name="Rectangle 117">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53" name="Picture 119">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4" name="Straight Connector 121">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23">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56" name="Rectangle 125">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27">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6EF4E225-EE72-709F-6554-F527D9B82FDE}"/>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100"/>
              <a:t>Residual diagnostics</a:t>
            </a:r>
          </a:p>
        </p:txBody>
      </p:sp>
      <p:cxnSp>
        <p:nvCxnSpPr>
          <p:cNvPr id="158" name="Straight Connector 129">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159" name="Group 131">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133" name="Rectangle 132">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0" name="Rectangle 133">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1" name="Rectangle 135">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Chart, scatter chart&#10;&#10;Description automatically generated">
            <a:extLst>
              <a:ext uri="{FF2B5EF4-FFF2-40B4-BE49-F238E27FC236}">
                <a16:creationId xmlns:a16="http://schemas.microsoft.com/office/drawing/2014/main" id="{27296A8B-0EA1-9497-7CA2-262D477F7C8E}"/>
              </a:ext>
            </a:extLst>
          </p:cNvPr>
          <p:cNvPicPr>
            <a:picLocks noChangeAspect="1"/>
          </p:cNvPicPr>
          <p:nvPr/>
        </p:nvPicPr>
        <p:blipFill>
          <a:blip r:embed="rId3"/>
          <a:stretch>
            <a:fillRect/>
          </a:stretch>
        </p:blipFill>
        <p:spPr>
          <a:xfrm>
            <a:off x="4618374" y="1392311"/>
            <a:ext cx="6282919" cy="3314240"/>
          </a:xfrm>
          <a:prstGeom prst="rect">
            <a:avLst/>
          </a:prstGeom>
        </p:spPr>
      </p:pic>
      <p:pic>
        <p:nvPicPr>
          <p:cNvPr id="162" name="Picture 137">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63" name="Straight Connector 139">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9540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TF10001119</Template>
  <Application>Microsoft Office PowerPoint</Application>
  <PresentationFormat>Widescreen</PresentationFormat>
  <Slides>10</Slides>
  <Notes>1</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Gallery</vt:lpstr>
      <vt:lpstr>DA546: Introduction to statistical Learning  regression analysis on factors affecting life expectancy</vt:lpstr>
      <vt:lpstr>Motivation</vt:lpstr>
      <vt:lpstr>Source of dataset</vt:lpstr>
      <vt:lpstr>About Data set</vt:lpstr>
      <vt:lpstr>Data pre-processing</vt:lpstr>
      <vt:lpstr>Correlation between all the all the features</vt:lpstr>
      <vt:lpstr>SCATTER PLOT WITH THE HIGHLY CO-RRELATED FEATURES </vt:lpstr>
      <vt:lpstr>Final output model</vt:lpstr>
      <vt:lpstr>Residual diagnostics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51</cp:revision>
  <dcterms:created xsi:type="dcterms:W3CDTF">2022-05-07T03:45:51Z</dcterms:created>
  <dcterms:modified xsi:type="dcterms:W3CDTF">2022-05-09T07:40:05Z</dcterms:modified>
</cp:coreProperties>
</file>