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564"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 initials="r" lastIdx="1" clrIdx="0">
    <p:extLst>
      <p:ext uri="{19B8F6BF-5375-455C-9EA6-DF929625EA0E}">
        <p15:presenceInfo xmlns:p15="http://schemas.microsoft.com/office/powerpoint/2012/main" userId="rajend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8" autoAdjust="0"/>
    <p:restoredTop sz="94291" autoAdjust="0"/>
  </p:normalViewPr>
  <p:slideViewPr>
    <p:cSldViewPr snapToGrid="0">
      <p:cViewPr varScale="1">
        <p:scale>
          <a:sx n="65" d="100"/>
          <a:sy n="65" d="100"/>
        </p:scale>
        <p:origin x="7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055555555555557"/>
          <c:y val="6.0185185185185182E-2"/>
          <c:w val="0.56388888888888888"/>
          <c:h val="0.93981481481481477"/>
        </c:manualLayout>
      </c:layout>
      <c:pieChart>
        <c:varyColors val="1"/>
        <c:ser>
          <c:idx val="0"/>
          <c:order val="0"/>
          <c:spPr>
            <a:ln>
              <a:noFill/>
            </a:ln>
          </c:spPr>
          <c:dPt>
            <c:idx val="0"/>
            <c:bubble3D val="0"/>
            <c:spPr>
              <a:noFill/>
              <a:ln w="19050">
                <a:noFill/>
              </a:ln>
              <a:effectLst/>
            </c:spPr>
            <c:extLst>
              <c:ext xmlns:c16="http://schemas.microsoft.com/office/drawing/2014/chart" uri="{C3380CC4-5D6E-409C-BE32-E72D297353CC}">
                <c16:uniqueId val="{00000001-F79D-411C-AA46-185485EAD0F6}"/>
              </c:ext>
            </c:extLst>
          </c:dPt>
          <c:dPt>
            <c:idx val="1"/>
            <c:bubble3D val="0"/>
            <c:spPr>
              <a:solidFill>
                <a:srgbClr val="2C2C2C"/>
              </a:solidFill>
              <a:ln w="19050">
                <a:noFill/>
              </a:ln>
              <a:effectLst/>
            </c:spPr>
            <c:extLst>
              <c:ext xmlns:c16="http://schemas.microsoft.com/office/drawing/2014/chart" uri="{C3380CC4-5D6E-409C-BE32-E72D297353CC}">
                <c16:uniqueId val="{00000003-F79D-411C-AA46-185485EAD0F6}"/>
              </c:ext>
            </c:extLst>
          </c:dPt>
          <c:dPt>
            <c:idx val="2"/>
            <c:bubble3D val="0"/>
            <c:spPr>
              <a:solidFill>
                <a:sysClr val="window" lastClr="FFFFFF"/>
              </a:solidFill>
              <a:ln w="19050">
                <a:noFill/>
              </a:ln>
              <a:effectLst/>
            </c:spPr>
            <c:extLst>
              <c:ext xmlns:c16="http://schemas.microsoft.com/office/drawing/2014/chart" uri="{C3380CC4-5D6E-409C-BE32-E72D297353CC}">
                <c16:uniqueId val="{00000005-F79D-411C-AA46-185485EAD0F6}"/>
              </c:ext>
            </c:extLst>
          </c:dPt>
          <c:val>
            <c:numRef>
              <c:f>Sheet1!$F$2:$F$4</c:f>
              <c:numCache>
                <c:formatCode>General</c:formatCode>
                <c:ptCount val="3"/>
                <c:pt idx="0">
                  <c:v>25</c:v>
                </c:pt>
                <c:pt idx="1">
                  <c:v>3</c:v>
                </c:pt>
                <c:pt idx="2">
                  <c:v>172</c:v>
                </c:pt>
              </c:numCache>
            </c:numRef>
          </c:val>
          <c:extLst>
            <c:ext xmlns:c16="http://schemas.microsoft.com/office/drawing/2014/chart" uri="{C3380CC4-5D6E-409C-BE32-E72D297353CC}">
              <c16:uniqueId val="{00000006-F79D-411C-AA46-185485EAD0F6}"/>
            </c:ext>
          </c:extLst>
        </c:ser>
        <c:dLbls>
          <c:showLegendKey val="0"/>
          <c:showVal val="0"/>
          <c:showCatName val="0"/>
          <c:showSerName val="0"/>
          <c:showPercent val="0"/>
          <c:showBubbleSize val="0"/>
          <c:showLeaderLines val="0"/>
        </c:dLbls>
        <c:firstSliceAng val="27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055555555555557"/>
          <c:y val="6.0185185185185182E-2"/>
          <c:w val="0.56388888888888888"/>
          <c:h val="0.93981481481481477"/>
        </c:manualLayout>
      </c:layout>
      <c:pieChart>
        <c:varyColors val="1"/>
        <c:ser>
          <c:idx val="0"/>
          <c:order val="0"/>
          <c:spPr>
            <a:ln>
              <a:noFill/>
            </a:ln>
          </c:spPr>
          <c:dPt>
            <c:idx val="0"/>
            <c:bubble3D val="0"/>
            <c:spPr>
              <a:noFill/>
              <a:ln w="19050">
                <a:noFill/>
              </a:ln>
              <a:effectLst/>
            </c:spPr>
            <c:extLst>
              <c:ext xmlns:c16="http://schemas.microsoft.com/office/drawing/2014/chart" uri="{C3380CC4-5D6E-409C-BE32-E72D297353CC}">
                <c16:uniqueId val="{00000001-E842-4E1F-8EFB-C4682CEF99E2}"/>
              </c:ext>
            </c:extLst>
          </c:dPt>
          <c:dPt>
            <c:idx val="1"/>
            <c:bubble3D val="0"/>
            <c:spPr>
              <a:solidFill>
                <a:srgbClr val="434343"/>
              </a:solidFill>
              <a:ln w="19050">
                <a:noFill/>
              </a:ln>
              <a:effectLst/>
            </c:spPr>
            <c:extLst>
              <c:ext xmlns:c16="http://schemas.microsoft.com/office/drawing/2014/chart" uri="{C3380CC4-5D6E-409C-BE32-E72D297353CC}">
                <c16:uniqueId val="{00000003-E842-4E1F-8EFB-C4682CEF99E2}"/>
              </c:ext>
            </c:extLst>
          </c:dPt>
          <c:dPt>
            <c:idx val="2"/>
            <c:bubble3D val="0"/>
            <c:spPr>
              <a:solidFill>
                <a:sysClr val="window" lastClr="FFFFFF"/>
              </a:solidFill>
              <a:ln w="19050">
                <a:noFill/>
              </a:ln>
              <a:effectLst/>
            </c:spPr>
            <c:extLst>
              <c:ext xmlns:c16="http://schemas.microsoft.com/office/drawing/2014/chart" uri="{C3380CC4-5D6E-409C-BE32-E72D297353CC}">
                <c16:uniqueId val="{00000005-E842-4E1F-8EFB-C4682CEF99E2}"/>
              </c:ext>
            </c:extLst>
          </c:dPt>
          <c:val>
            <c:numRef>
              <c:f>Sheet1!$F$2:$F$4</c:f>
              <c:numCache>
                <c:formatCode>General</c:formatCode>
                <c:ptCount val="3"/>
                <c:pt idx="0">
                  <c:v>50</c:v>
                </c:pt>
                <c:pt idx="1">
                  <c:v>3</c:v>
                </c:pt>
                <c:pt idx="2">
                  <c:v>147</c:v>
                </c:pt>
              </c:numCache>
            </c:numRef>
          </c:val>
          <c:extLst>
            <c:ext xmlns:c16="http://schemas.microsoft.com/office/drawing/2014/chart" uri="{C3380CC4-5D6E-409C-BE32-E72D297353CC}">
              <c16:uniqueId val="{00000006-E842-4E1F-8EFB-C4682CEF99E2}"/>
            </c:ext>
          </c:extLst>
        </c:ser>
        <c:dLbls>
          <c:showLegendKey val="0"/>
          <c:showVal val="0"/>
          <c:showCatName val="0"/>
          <c:showSerName val="0"/>
          <c:showPercent val="0"/>
          <c:showBubbleSize val="0"/>
          <c:showLeaderLines val="0"/>
        </c:dLbls>
        <c:firstSliceAng val="27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055555555555557"/>
          <c:y val="6.0185185185185182E-2"/>
          <c:w val="0.56388888888888888"/>
          <c:h val="0.93981481481481477"/>
        </c:manualLayout>
      </c:layout>
      <c:pieChart>
        <c:varyColors val="1"/>
        <c:ser>
          <c:idx val="0"/>
          <c:order val="0"/>
          <c:spPr>
            <a:ln>
              <a:noFill/>
            </a:ln>
          </c:spPr>
          <c:dPt>
            <c:idx val="0"/>
            <c:bubble3D val="0"/>
            <c:spPr>
              <a:solidFill>
                <a:sysClr val="window" lastClr="FFFFFF"/>
              </a:solidFill>
              <a:ln w="19050">
                <a:noFill/>
              </a:ln>
              <a:effectLst/>
            </c:spPr>
            <c:extLst>
              <c:ext xmlns:c16="http://schemas.microsoft.com/office/drawing/2014/chart" uri="{C3380CC4-5D6E-409C-BE32-E72D297353CC}">
                <c16:uniqueId val="{00000001-3A13-45D9-ABCA-66E243B5ACB3}"/>
              </c:ext>
            </c:extLst>
          </c:dPt>
          <c:dPt>
            <c:idx val="1"/>
            <c:bubble3D val="0"/>
            <c:spPr>
              <a:solidFill>
                <a:srgbClr val="2C2C2C"/>
              </a:solidFill>
              <a:ln w="19050">
                <a:noFill/>
              </a:ln>
              <a:effectLst/>
            </c:spPr>
            <c:extLst>
              <c:ext xmlns:c16="http://schemas.microsoft.com/office/drawing/2014/chart" uri="{C3380CC4-5D6E-409C-BE32-E72D297353CC}">
                <c16:uniqueId val="{00000003-3A13-45D9-ABCA-66E243B5ACB3}"/>
              </c:ext>
            </c:extLst>
          </c:dPt>
          <c:dPt>
            <c:idx val="2"/>
            <c:bubble3D val="0"/>
            <c:spPr>
              <a:solidFill>
                <a:sysClr val="window" lastClr="FFFFFF"/>
              </a:solidFill>
              <a:ln w="19050">
                <a:noFill/>
              </a:ln>
              <a:effectLst/>
            </c:spPr>
            <c:extLst>
              <c:ext xmlns:c16="http://schemas.microsoft.com/office/drawing/2014/chart" uri="{C3380CC4-5D6E-409C-BE32-E72D297353CC}">
                <c16:uniqueId val="{00000005-3A13-45D9-ABCA-66E243B5ACB3}"/>
              </c:ext>
            </c:extLst>
          </c:dPt>
          <c:val>
            <c:numRef>
              <c:f>Sheet1!$F$2:$F$4</c:f>
              <c:numCache>
                <c:formatCode>General</c:formatCode>
                <c:ptCount val="3"/>
                <c:pt idx="0">
                  <c:v>75</c:v>
                </c:pt>
                <c:pt idx="1">
                  <c:v>3</c:v>
                </c:pt>
                <c:pt idx="2">
                  <c:v>122</c:v>
                </c:pt>
              </c:numCache>
            </c:numRef>
          </c:val>
          <c:extLst>
            <c:ext xmlns:c16="http://schemas.microsoft.com/office/drawing/2014/chart" uri="{C3380CC4-5D6E-409C-BE32-E72D297353CC}">
              <c16:uniqueId val="{00000006-3A13-45D9-ABCA-66E243B5ACB3}"/>
            </c:ext>
          </c:extLst>
        </c:ser>
        <c:dLbls>
          <c:showLegendKey val="0"/>
          <c:showVal val="0"/>
          <c:showCatName val="0"/>
          <c:showSerName val="0"/>
          <c:showPercent val="0"/>
          <c:showBubbleSize val="0"/>
          <c:showLeaderLines val="0"/>
        </c:dLbls>
        <c:firstSliceAng val="27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F8BB49B-D14A-44D1-AF30-34D13AFA08B5}" type="datetimeFigureOut">
              <a:rPr lang="en-US" smtClean="0"/>
              <a:t>12/12/2019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6670AA8-4408-481B-9DF4-B64945FFBD3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100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BB49B-D14A-44D1-AF30-34D13AFA08B5}"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289888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BB49B-D14A-44D1-AF30-34D13AFA08B5}"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29839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BB49B-D14A-44D1-AF30-34D13AFA08B5}"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197519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F8BB49B-D14A-44D1-AF30-34D13AFA08B5}" type="datetimeFigureOut">
              <a:rPr lang="en-US" smtClean="0"/>
              <a:t>12/12/2019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6670AA8-4408-481B-9DF4-B64945FFBD3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26238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8BB49B-D14A-44D1-AF30-34D13AFA08B5}"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28030040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BB49B-D14A-44D1-AF30-34D13AFA08B5}"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7129961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8BB49B-D14A-44D1-AF30-34D13AFA08B5}"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193310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BB49B-D14A-44D1-AF30-34D13AFA08B5}"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153026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F8BB49B-D14A-44D1-AF30-34D13AFA08B5}" type="datetimeFigureOut">
              <a:rPr lang="en-US" smtClean="0"/>
              <a:t>12/12/2019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6670AA8-4408-481B-9DF4-B64945FFBD3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097026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F8BB49B-D14A-44D1-AF30-34D13AFA08B5}" type="datetimeFigureOut">
              <a:rPr lang="en-US" smtClean="0"/>
              <a:t>12/12/2019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6670AA8-4408-481B-9DF4-B64945FFBD3F}" type="slidenum">
              <a:rPr lang="en-US" smtClean="0"/>
              <a:t>‹#›</a:t>
            </a:fld>
            <a:endParaRPr lang="en-US"/>
          </a:p>
        </p:txBody>
      </p:sp>
    </p:spTree>
    <p:extLst>
      <p:ext uri="{BB962C8B-B14F-4D97-AF65-F5344CB8AC3E}">
        <p14:creationId xmlns:p14="http://schemas.microsoft.com/office/powerpoint/2010/main" val="6684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F8BB49B-D14A-44D1-AF30-34D13AFA08B5}" type="datetimeFigureOut">
              <a:rPr lang="en-US" smtClean="0"/>
              <a:t>12/12/2019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6670AA8-4408-481B-9DF4-B64945FFBD3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9871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D1BE-8795-4A43-A360-CD06BD12047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B2E330-3FE9-4CC1-B7F2-77E8D1C34A4C}"/>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74429C2D-A29F-44AC-8A9B-218C6CBA8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2046"/>
            <a:ext cx="12306925" cy="7125062"/>
          </a:xfrm>
          <a:prstGeom prst="rect">
            <a:avLst/>
          </a:prstGeom>
        </p:spPr>
      </p:pic>
      <p:sp>
        <p:nvSpPr>
          <p:cNvPr id="9" name="TextBox 8">
            <a:extLst>
              <a:ext uri="{FF2B5EF4-FFF2-40B4-BE49-F238E27FC236}">
                <a16:creationId xmlns:a16="http://schemas.microsoft.com/office/drawing/2014/main" id="{A8271E34-B529-434C-98DF-9D9A8590E0B1}"/>
              </a:ext>
            </a:extLst>
          </p:cNvPr>
          <p:cNvSpPr txBox="1"/>
          <p:nvPr/>
        </p:nvSpPr>
        <p:spPr>
          <a:xfrm>
            <a:off x="5861154" y="3095469"/>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97237EB7-33E0-44AF-B58A-C3C8384001FB}"/>
              </a:ext>
            </a:extLst>
          </p:cNvPr>
          <p:cNvSpPr txBox="1"/>
          <p:nvPr/>
        </p:nvSpPr>
        <p:spPr>
          <a:xfrm>
            <a:off x="1049311" y="449705"/>
            <a:ext cx="10403174" cy="760338"/>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43E94DDA-96DF-4A5A-8D91-6354B86E6C00}"/>
              </a:ext>
            </a:extLst>
          </p:cNvPr>
          <p:cNvSpPr txBox="1"/>
          <p:nvPr/>
        </p:nvSpPr>
        <p:spPr>
          <a:xfrm>
            <a:off x="464695" y="235059"/>
            <a:ext cx="11842230" cy="646331"/>
          </a:xfrm>
          <a:prstGeom prst="rect">
            <a:avLst/>
          </a:prstGeom>
          <a:noFill/>
          <a:ln>
            <a:noFill/>
          </a:ln>
        </p:spPr>
        <p:txBody>
          <a:bodyPr wrap="square" rtlCol="0">
            <a:spAutoFit/>
          </a:bodyPr>
          <a:lstStyle/>
          <a:p>
            <a:pPr algn="ctr"/>
            <a:r>
              <a:rPr lang="en-US" sz="3600" dirty="0"/>
              <a:t>SEGMENTING COSTUMERS  OF BATHSOAP</a:t>
            </a:r>
          </a:p>
        </p:txBody>
      </p:sp>
      <p:sp>
        <p:nvSpPr>
          <p:cNvPr id="13" name="TextBox 12">
            <a:extLst>
              <a:ext uri="{FF2B5EF4-FFF2-40B4-BE49-F238E27FC236}">
                <a16:creationId xmlns:a16="http://schemas.microsoft.com/office/drawing/2014/main" id="{8D937E64-F4F2-4B41-8032-29BF94821941}"/>
              </a:ext>
            </a:extLst>
          </p:cNvPr>
          <p:cNvSpPr txBox="1"/>
          <p:nvPr/>
        </p:nvSpPr>
        <p:spPr>
          <a:xfrm>
            <a:off x="8784236" y="6055702"/>
            <a:ext cx="2668249" cy="646331"/>
          </a:xfrm>
          <a:prstGeom prst="rect">
            <a:avLst/>
          </a:prstGeom>
          <a:noFill/>
        </p:spPr>
        <p:txBody>
          <a:bodyPr wrap="square" rtlCol="0">
            <a:spAutoFit/>
          </a:bodyPr>
          <a:lstStyle/>
          <a:p>
            <a:r>
              <a:rPr lang="en-US" dirty="0"/>
              <a:t>PRESENTED BY</a:t>
            </a:r>
          </a:p>
          <a:p>
            <a:r>
              <a:rPr lang="en-US" dirty="0"/>
              <a:t>RAJENDRA PUSARAPU</a:t>
            </a:r>
          </a:p>
        </p:txBody>
      </p:sp>
    </p:spTree>
    <p:extLst>
      <p:ext uri="{BB962C8B-B14F-4D97-AF65-F5344CB8AC3E}">
        <p14:creationId xmlns:p14="http://schemas.microsoft.com/office/powerpoint/2010/main" val="41604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46B3-025D-405B-9940-81F2E67163EC}"/>
              </a:ext>
            </a:extLst>
          </p:cNvPr>
          <p:cNvSpPr>
            <a:spLocks noGrp="1"/>
          </p:cNvSpPr>
          <p:nvPr>
            <p:ph type="title"/>
          </p:nvPr>
        </p:nvSpPr>
        <p:spPr/>
        <p:txBody>
          <a:bodyPr/>
          <a:lstStyle/>
          <a:p>
            <a:pPr algn="l"/>
            <a:r>
              <a:rPr lang="en-US" dirty="0"/>
              <a:t>BUSINESS PROBLEM</a:t>
            </a:r>
          </a:p>
        </p:txBody>
      </p:sp>
      <p:pic>
        <p:nvPicPr>
          <p:cNvPr id="13" name="Content Placeholder 12">
            <a:extLst>
              <a:ext uri="{FF2B5EF4-FFF2-40B4-BE49-F238E27FC236}">
                <a16:creationId xmlns:a16="http://schemas.microsoft.com/office/drawing/2014/main" id="{89796BD3-93AF-43D9-9E8E-61CB496BC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250" y="1460090"/>
            <a:ext cx="5899350" cy="5397910"/>
          </a:xfrm>
        </p:spPr>
      </p:pic>
      <p:sp>
        <p:nvSpPr>
          <p:cNvPr id="16" name="TextBox 15">
            <a:extLst>
              <a:ext uri="{FF2B5EF4-FFF2-40B4-BE49-F238E27FC236}">
                <a16:creationId xmlns:a16="http://schemas.microsoft.com/office/drawing/2014/main" id="{FFF0341E-C47C-45EB-AC59-03E43075F0BA}"/>
              </a:ext>
            </a:extLst>
          </p:cNvPr>
          <p:cNvSpPr txBox="1"/>
          <p:nvPr/>
        </p:nvSpPr>
        <p:spPr>
          <a:xfrm>
            <a:off x="1104276" y="1874516"/>
            <a:ext cx="5446426"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 Target customers and the solution you create for them – that comprise of  their business’s unique selling position.</a:t>
            </a:r>
          </a:p>
          <a:p>
            <a:endParaRPr lang="en-US" dirty="0"/>
          </a:p>
          <a:p>
            <a:pPr marL="285750" indent="-285750">
              <a:buFont typeface="Wingdings" panose="05000000000000000000" pitchFamily="2" charset="2"/>
              <a:buChar char="v"/>
            </a:pPr>
            <a:r>
              <a:rPr lang="en-US" dirty="0"/>
              <a:t>The unique selling position matches  to the customers need, which is problem to your business capability. Find the customers demand then use your expertise ,product and service to provide the solution to that customers segment.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increase the loyalty and sales.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66873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Chart 95">
            <a:extLst>
              <a:ext uri="{FF2B5EF4-FFF2-40B4-BE49-F238E27FC236}">
                <a16:creationId xmlns:a16="http://schemas.microsoft.com/office/drawing/2014/main" id="{58A19D6A-8DE7-47C6-AF5C-1A3751FCEBCB}"/>
              </a:ext>
            </a:extLst>
          </p:cNvPr>
          <p:cNvGraphicFramePr>
            <a:graphicFrameLocks/>
          </p:cNvGraphicFramePr>
          <p:nvPr>
            <p:extLst>
              <p:ext uri="{D42A27DB-BD31-4B8C-83A1-F6EECF244321}">
                <p14:modId xmlns:p14="http://schemas.microsoft.com/office/powerpoint/2010/main" val="1515311996"/>
              </p:ext>
            </p:extLst>
          </p:nvPr>
        </p:nvGraphicFramePr>
        <p:xfrm>
          <a:off x="8314545" y="3619362"/>
          <a:ext cx="2905707" cy="1237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7" name="Chart 96">
            <a:extLst>
              <a:ext uri="{FF2B5EF4-FFF2-40B4-BE49-F238E27FC236}">
                <a16:creationId xmlns:a16="http://schemas.microsoft.com/office/drawing/2014/main" id="{DE22B2C0-77CE-4341-A552-0BBCEF956569}"/>
              </a:ext>
            </a:extLst>
          </p:cNvPr>
          <p:cNvGraphicFramePr>
            <a:graphicFrameLocks/>
          </p:cNvGraphicFramePr>
          <p:nvPr>
            <p:extLst>
              <p:ext uri="{D42A27DB-BD31-4B8C-83A1-F6EECF244321}">
                <p14:modId xmlns:p14="http://schemas.microsoft.com/office/powerpoint/2010/main" val="1060879382"/>
              </p:ext>
            </p:extLst>
          </p:nvPr>
        </p:nvGraphicFramePr>
        <p:xfrm>
          <a:off x="4574663" y="2792273"/>
          <a:ext cx="2905707" cy="15451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8" name="Chart 97">
            <a:extLst>
              <a:ext uri="{FF2B5EF4-FFF2-40B4-BE49-F238E27FC236}">
                <a16:creationId xmlns:a16="http://schemas.microsoft.com/office/drawing/2014/main" id="{D082DF16-14A8-447E-9E7C-8AA1B33BCDDA}"/>
              </a:ext>
            </a:extLst>
          </p:cNvPr>
          <p:cNvGraphicFramePr>
            <a:graphicFrameLocks/>
          </p:cNvGraphicFramePr>
          <p:nvPr>
            <p:extLst>
              <p:ext uri="{D42A27DB-BD31-4B8C-83A1-F6EECF244321}">
                <p14:modId xmlns:p14="http://schemas.microsoft.com/office/powerpoint/2010/main" val="3064217226"/>
              </p:ext>
            </p:extLst>
          </p:nvPr>
        </p:nvGraphicFramePr>
        <p:xfrm>
          <a:off x="891587" y="1917431"/>
          <a:ext cx="2905707" cy="1545172"/>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0A82F11D-20FD-4577-95A4-50B86F4EAF2C}"/>
              </a:ext>
            </a:extLst>
          </p:cNvPr>
          <p:cNvSpPr>
            <a:spLocks noGrp="1"/>
          </p:cNvSpPr>
          <p:nvPr>
            <p:ph type="title"/>
          </p:nvPr>
        </p:nvSpPr>
        <p:spPr>
          <a:xfrm>
            <a:off x="1451579" y="375144"/>
            <a:ext cx="9291215" cy="218023"/>
          </a:xfrm>
        </p:spPr>
        <p:txBody>
          <a:bodyPr anchor="ctr">
            <a:normAutofit fontScale="90000"/>
          </a:bodyPr>
          <a:lstStyle/>
          <a:p>
            <a:pPr algn="ctr"/>
            <a:r>
              <a:rPr lang="en-IN" sz="3600" dirty="0"/>
              <a:t>Classification of customers</a:t>
            </a:r>
          </a:p>
        </p:txBody>
      </p:sp>
      <p:grpSp>
        <p:nvGrpSpPr>
          <p:cNvPr id="169" name="Group 168">
            <a:extLst>
              <a:ext uri="{FF2B5EF4-FFF2-40B4-BE49-F238E27FC236}">
                <a16:creationId xmlns:a16="http://schemas.microsoft.com/office/drawing/2014/main" id="{16805BEE-C764-4312-8BEB-4EC98B1536F2}"/>
              </a:ext>
            </a:extLst>
          </p:cNvPr>
          <p:cNvGrpSpPr/>
          <p:nvPr/>
        </p:nvGrpSpPr>
        <p:grpSpPr>
          <a:xfrm>
            <a:off x="761472" y="722350"/>
            <a:ext cx="11186302" cy="7757024"/>
            <a:chOff x="761472" y="577209"/>
            <a:chExt cx="11186302" cy="7757024"/>
          </a:xfrm>
        </p:grpSpPr>
        <p:grpSp>
          <p:nvGrpSpPr>
            <p:cNvPr id="108" name="Group 107">
              <a:extLst>
                <a:ext uri="{FF2B5EF4-FFF2-40B4-BE49-F238E27FC236}">
                  <a16:creationId xmlns:a16="http://schemas.microsoft.com/office/drawing/2014/main" id="{2384802D-3E3E-42F1-929C-A1433D01C365}"/>
                </a:ext>
              </a:extLst>
            </p:cNvPr>
            <p:cNvGrpSpPr/>
            <p:nvPr/>
          </p:nvGrpSpPr>
          <p:grpSpPr>
            <a:xfrm>
              <a:off x="761472" y="577209"/>
              <a:ext cx="3542838" cy="5274336"/>
              <a:chOff x="761472" y="577209"/>
              <a:chExt cx="3542838" cy="5274336"/>
            </a:xfrm>
          </p:grpSpPr>
          <p:grpSp>
            <p:nvGrpSpPr>
              <p:cNvPr id="107" name="Group 106">
                <a:extLst>
                  <a:ext uri="{FF2B5EF4-FFF2-40B4-BE49-F238E27FC236}">
                    <a16:creationId xmlns:a16="http://schemas.microsoft.com/office/drawing/2014/main" id="{B7BCE001-56B6-435E-88B3-F79D40BDEBF8}"/>
                  </a:ext>
                </a:extLst>
              </p:cNvPr>
              <p:cNvGrpSpPr/>
              <p:nvPr/>
            </p:nvGrpSpPr>
            <p:grpSpPr>
              <a:xfrm>
                <a:off x="761472" y="1167071"/>
                <a:ext cx="3325234" cy="2947284"/>
                <a:chOff x="761472" y="1167071"/>
                <a:chExt cx="3325234" cy="2947284"/>
              </a:xfrm>
            </p:grpSpPr>
            <p:grpSp>
              <p:nvGrpSpPr>
                <p:cNvPr id="101" name="Group 100">
                  <a:extLst>
                    <a:ext uri="{FF2B5EF4-FFF2-40B4-BE49-F238E27FC236}">
                      <a16:creationId xmlns:a16="http://schemas.microsoft.com/office/drawing/2014/main" id="{5AF1416D-3E15-41EF-A4A4-9B4946DDA153}"/>
                    </a:ext>
                  </a:extLst>
                </p:cNvPr>
                <p:cNvGrpSpPr/>
                <p:nvPr/>
              </p:nvGrpSpPr>
              <p:grpSpPr>
                <a:xfrm>
                  <a:off x="1038805" y="1409535"/>
                  <a:ext cx="2766246" cy="2704820"/>
                  <a:chOff x="1038805" y="1409535"/>
                  <a:chExt cx="2766246" cy="2704820"/>
                </a:xfrm>
              </p:grpSpPr>
              <p:sp>
                <p:nvSpPr>
                  <p:cNvPr id="79" name="Rectangle 78">
                    <a:extLst>
                      <a:ext uri="{FF2B5EF4-FFF2-40B4-BE49-F238E27FC236}">
                        <a16:creationId xmlns:a16="http://schemas.microsoft.com/office/drawing/2014/main" id="{210D6723-01B7-432F-868F-0F556BBF6ABA}"/>
                      </a:ext>
                    </a:extLst>
                  </p:cNvPr>
                  <p:cNvSpPr/>
                  <p:nvPr/>
                </p:nvSpPr>
                <p:spPr>
                  <a:xfrm>
                    <a:off x="1038805" y="2765470"/>
                    <a:ext cx="275068" cy="47335"/>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4C76C70B-08BC-4F68-A00B-7D61AB3ADED8}"/>
                      </a:ext>
                    </a:extLst>
                  </p:cNvPr>
                  <p:cNvSpPr/>
                  <p:nvPr/>
                </p:nvSpPr>
                <p:spPr>
                  <a:xfrm>
                    <a:off x="3529983" y="2765470"/>
                    <a:ext cx="275068" cy="47335"/>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64A87C4-9D00-4B95-BBA5-1575FD41CEF4}"/>
                      </a:ext>
                    </a:extLst>
                  </p:cNvPr>
                  <p:cNvSpPr/>
                  <p:nvPr/>
                </p:nvSpPr>
                <p:spPr>
                  <a:xfrm rot="8100000">
                    <a:off x="3143268" y="1857346"/>
                    <a:ext cx="275068" cy="47335"/>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13EA2BE6-5EAB-4B30-9BE5-F9A1273AC64D}"/>
                      </a:ext>
                    </a:extLst>
                  </p:cNvPr>
                  <p:cNvSpPr/>
                  <p:nvPr/>
                </p:nvSpPr>
                <p:spPr>
                  <a:xfrm rot="2700000">
                    <a:off x="1402908" y="1896869"/>
                    <a:ext cx="275068" cy="47335"/>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F0C7DA8B-72AA-401F-AD04-26D5F33CCA3D}"/>
                      </a:ext>
                    </a:extLst>
                  </p:cNvPr>
                  <p:cNvSpPr/>
                  <p:nvPr/>
                </p:nvSpPr>
                <p:spPr>
                  <a:xfrm rot="5400000">
                    <a:off x="2260117" y="1523401"/>
                    <a:ext cx="275068" cy="47335"/>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B33124F7-45C0-4BFE-A37A-64DFAF1D13D4}"/>
                      </a:ext>
                    </a:extLst>
                  </p:cNvPr>
                  <p:cNvSpPr/>
                  <p:nvPr/>
                </p:nvSpPr>
                <p:spPr>
                  <a:xfrm rot="9121187">
                    <a:off x="3429612" y="2141825"/>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E87FA4FA-ED13-434E-931A-D5F25A52D29B}"/>
                      </a:ext>
                    </a:extLst>
                  </p:cNvPr>
                  <p:cNvSpPr/>
                  <p:nvPr/>
                </p:nvSpPr>
                <p:spPr>
                  <a:xfrm rot="10021187">
                    <a:off x="3550526" y="2445749"/>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AD4F1F28-9067-4DEF-ADBE-5D097B4F01AE}"/>
                      </a:ext>
                    </a:extLst>
                  </p:cNvPr>
                  <p:cNvSpPr/>
                  <p:nvPr/>
                </p:nvSpPr>
                <p:spPr>
                  <a:xfrm rot="7321187">
                    <a:off x="2960444" y="1697254"/>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8717B0D1-B11E-42DB-AEA2-74DDC2C457C5}"/>
                      </a:ext>
                    </a:extLst>
                  </p:cNvPr>
                  <p:cNvSpPr/>
                  <p:nvPr/>
                </p:nvSpPr>
                <p:spPr>
                  <a:xfrm rot="6421187">
                    <a:off x="2660177" y="1576733"/>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4A0BE6F1-0952-4D60-A45C-CEC7F86DB369}"/>
                      </a:ext>
                    </a:extLst>
                  </p:cNvPr>
                  <p:cNvSpPr/>
                  <p:nvPr/>
                </p:nvSpPr>
                <p:spPr>
                  <a:xfrm rot="4621187">
                    <a:off x="2030736" y="1599945"/>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42E6D8F1-FB39-4C62-B461-991D8A88C4F4}"/>
                      </a:ext>
                    </a:extLst>
                  </p:cNvPr>
                  <p:cNvSpPr/>
                  <p:nvPr/>
                </p:nvSpPr>
                <p:spPr>
                  <a:xfrm rot="3452772">
                    <a:off x="1739866" y="1726654"/>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E410F999-EB3A-4BB9-8DFA-78C0414D4956}"/>
                      </a:ext>
                    </a:extLst>
                  </p:cNvPr>
                  <p:cNvSpPr/>
                  <p:nvPr/>
                </p:nvSpPr>
                <p:spPr>
                  <a:xfrm rot="1652772">
                    <a:off x="1307132" y="2171661"/>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BCAA3108-4725-4ECD-B17B-9A66101D52F7}"/>
                      </a:ext>
                    </a:extLst>
                  </p:cNvPr>
                  <p:cNvSpPr/>
                  <p:nvPr/>
                </p:nvSpPr>
                <p:spPr>
                  <a:xfrm rot="752772">
                    <a:off x="1178485" y="2458135"/>
                    <a:ext cx="112336" cy="32111"/>
                  </a:xfrm>
                  <a:prstGeom prst="rect">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Block Arc 77">
                    <a:extLst>
                      <a:ext uri="{FF2B5EF4-FFF2-40B4-BE49-F238E27FC236}">
                        <a16:creationId xmlns:a16="http://schemas.microsoft.com/office/drawing/2014/main" id="{3709ED7A-0161-4923-BBB2-1E20A1955777}"/>
                      </a:ext>
                    </a:extLst>
                  </p:cNvPr>
                  <p:cNvSpPr/>
                  <p:nvPr/>
                </p:nvSpPr>
                <p:spPr>
                  <a:xfrm>
                    <a:off x="1098928" y="1460672"/>
                    <a:ext cx="2653683" cy="2653683"/>
                  </a:xfrm>
                  <a:prstGeom prst="blockArc">
                    <a:avLst>
                      <a:gd name="adj1" fmla="val 10800000"/>
                      <a:gd name="adj2" fmla="val 41962"/>
                      <a:gd name="adj3" fmla="val 2558"/>
                    </a:avLst>
                  </a:prstGeom>
                  <a:solidFill>
                    <a:srgbClr val="FFC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6" name="Group 105">
                  <a:extLst>
                    <a:ext uri="{FF2B5EF4-FFF2-40B4-BE49-F238E27FC236}">
                      <a16:creationId xmlns:a16="http://schemas.microsoft.com/office/drawing/2014/main" id="{1F2BED43-8062-4209-8831-5DEFA0558676}"/>
                    </a:ext>
                  </a:extLst>
                </p:cNvPr>
                <p:cNvGrpSpPr/>
                <p:nvPr/>
              </p:nvGrpSpPr>
              <p:grpSpPr>
                <a:xfrm>
                  <a:off x="761472" y="1167071"/>
                  <a:ext cx="3325234" cy="1955806"/>
                  <a:chOff x="761472" y="1167071"/>
                  <a:chExt cx="3325234" cy="1955806"/>
                </a:xfrm>
              </p:grpSpPr>
              <p:sp>
                <p:nvSpPr>
                  <p:cNvPr id="88" name="TextBox 87">
                    <a:extLst>
                      <a:ext uri="{FF2B5EF4-FFF2-40B4-BE49-F238E27FC236}">
                        <a16:creationId xmlns:a16="http://schemas.microsoft.com/office/drawing/2014/main" id="{C815FB28-E9DC-4F68-9413-8EDB64568C4B}"/>
                      </a:ext>
                    </a:extLst>
                  </p:cNvPr>
                  <p:cNvSpPr txBox="1"/>
                  <p:nvPr/>
                </p:nvSpPr>
                <p:spPr>
                  <a:xfrm rot="5400000">
                    <a:off x="3534311" y="2570482"/>
                    <a:ext cx="79701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100%</a:t>
                    </a:r>
                  </a:p>
                </p:txBody>
              </p:sp>
              <p:sp>
                <p:nvSpPr>
                  <p:cNvPr id="84" name="TextBox 83">
                    <a:extLst>
                      <a:ext uri="{FF2B5EF4-FFF2-40B4-BE49-F238E27FC236}">
                        <a16:creationId xmlns:a16="http://schemas.microsoft.com/office/drawing/2014/main" id="{9260BF80-2201-473B-9BDB-757A266982F7}"/>
                      </a:ext>
                    </a:extLst>
                  </p:cNvPr>
                  <p:cNvSpPr txBox="1"/>
                  <p:nvPr/>
                </p:nvSpPr>
                <p:spPr>
                  <a:xfrm rot="16200000">
                    <a:off x="645094" y="2554598"/>
                    <a:ext cx="540534"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0%</a:t>
                    </a:r>
                  </a:p>
                </p:txBody>
              </p:sp>
              <p:sp>
                <p:nvSpPr>
                  <p:cNvPr id="85" name="TextBox 84">
                    <a:extLst>
                      <a:ext uri="{FF2B5EF4-FFF2-40B4-BE49-F238E27FC236}">
                        <a16:creationId xmlns:a16="http://schemas.microsoft.com/office/drawing/2014/main" id="{8562363A-911D-40DA-A039-07D84374F0DB}"/>
                      </a:ext>
                    </a:extLst>
                  </p:cNvPr>
                  <p:cNvSpPr txBox="1"/>
                  <p:nvPr/>
                </p:nvSpPr>
                <p:spPr>
                  <a:xfrm rot="19043861">
                    <a:off x="1001417" y="1559545"/>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25%</a:t>
                    </a:r>
                  </a:p>
                </p:txBody>
              </p:sp>
              <p:sp>
                <p:nvSpPr>
                  <p:cNvPr id="86" name="TextBox 85">
                    <a:extLst>
                      <a:ext uri="{FF2B5EF4-FFF2-40B4-BE49-F238E27FC236}">
                        <a16:creationId xmlns:a16="http://schemas.microsoft.com/office/drawing/2014/main" id="{31DD5E7E-2F51-49DA-8AE3-BD83AA44BAE9}"/>
                      </a:ext>
                    </a:extLst>
                  </p:cNvPr>
                  <p:cNvSpPr txBox="1"/>
                  <p:nvPr/>
                </p:nvSpPr>
                <p:spPr>
                  <a:xfrm>
                    <a:off x="2063480" y="1167071"/>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50%</a:t>
                    </a:r>
                  </a:p>
                </p:txBody>
              </p:sp>
              <p:sp>
                <p:nvSpPr>
                  <p:cNvPr id="87" name="TextBox 86">
                    <a:extLst>
                      <a:ext uri="{FF2B5EF4-FFF2-40B4-BE49-F238E27FC236}">
                        <a16:creationId xmlns:a16="http://schemas.microsoft.com/office/drawing/2014/main" id="{FF073B27-3254-4EE9-BF8E-661990689959}"/>
                      </a:ext>
                    </a:extLst>
                  </p:cNvPr>
                  <p:cNvSpPr txBox="1"/>
                  <p:nvPr/>
                </p:nvSpPr>
                <p:spPr>
                  <a:xfrm rot="2700000">
                    <a:off x="3171343" y="1570428"/>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75%</a:t>
                    </a:r>
                  </a:p>
                </p:txBody>
              </p:sp>
            </p:grpSp>
          </p:grpSp>
          <p:grpSp>
            <p:nvGrpSpPr>
              <p:cNvPr id="103" name="Group 102">
                <a:extLst>
                  <a:ext uri="{FF2B5EF4-FFF2-40B4-BE49-F238E27FC236}">
                    <a16:creationId xmlns:a16="http://schemas.microsoft.com/office/drawing/2014/main" id="{3B0434FD-8102-453E-A9CB-B63F7ED44D74}"/>
                  </a:ext>
                </a:extLst>
              </p:cNvPr>
              <p:cNvGrpSpPr/>
              <p:nvPr/>
            </p:nvGrpSpPr>
            <p:grpSpPr>
              <a:xfrm>
                <a:off x="882849" y="577209"/>
                <a:ext cx="3421461" cy="5274336"/>
                <a:chOff x="882849" y="577209"/>
                <a:chExt cx="3421461" cy="5274336"/>
              </a:xfrm>
            </p:grpSpPr>
            <p:sp>
              <p:nvSpPr>
                <p:cNvPr id="63" name="TextBox 62">
                  <a:extLst>
                    <a:ext uri="{FF2B5EF4-FFF2-40B4-BE49-F238E27FC236}">
                      <a16:creationId xmlns:a16="http://schemas.microsoft.com/office/drawing/2014/main" id="{55EF7CF1-301F-4A0C-A7C1-535356116C3F}"/>
                    </a:ext>
                  </a:extLst>
                </p:cNvPr>
                <p:cNvSpPr txBox="1"/>
                <p:nvPr/>
              </p:nvSpPr>
              <p:spPr>
                <a:xfrm>
                  <a:off x="1706142" y="577209"/>
                  <a:ext cx="1625994"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Georgia" panose="02040502050405020303" pitchFamily="18" charset="0"/>
                      <a:ea typeface="+mn-ea"/>
                      <a:cs typeface="Narkisim" panose="020E0502050101010101" pitchFamily="34" charset="-79"/>
                    </a:rPr>
                    <a:t>Potential</a:t>
                  </a:r>
                  <a:r>
                    <a:rPr kumimoji="0" lang="en-US" sz="2000" b="1" i="0" u="none" strike="noStrike" kern="1200" cap="none" spc="0" normalizeH="0" baseline="0" noProof="0" dirty="0">
                      <a:ln>
                        <a:noFill/>
                      </a:ln>
                      <a:solidFill>
                        <a:schemeClr val="accent2">
                          <a:lumMod val="20000"/>
                          <a:lumOff val="80000"/>
                        </a:schemeClr>
                      </a:solidFill>
                      <a:effectLst/>
                      <a:uLnTx/>
                      <a:uFillTx/>
                      <a:latin typeface="Georgia" panose="02040502050405020303" pitchFamily="18" charset="0"/>
                      <a:ea typeface="+mn-ea"/>
                      <a:cs typeface="Narkisim" panose="020E0502050101010101" pitchFamily="34" charset="-79"/>
                    </a:rPr>
                    <a:t> </a:t>
                  </a:r>
                  <a:r>
                    <a:rPr kumimoji="0" lang="en-US" sz="2000" b="1" i="0" u="none" strike="noStrike" kern="1200" cap="none" spc="0" normalizeH="0" baseline="0" noProof="0" dirty="0">
                      <a:ln>
                        <a:noFill/>
                      </a:ln>
                      <a:effectLst/>
                      <a:uLnTx/>
                      <a:uFillTx/>
                      <a:latin typeface="Georgia" panose="02040502050405020303" pitchFamily="18" charset="0"/>
                      <a:ea typeface="+mn-ea"/>
                      <a:cs typeface="Narkisim" panose="020E0502050101010101" pitchFamily="34" charset="-79"/>
                    </a:rPr>
                    <a:t>Customers</a:t>
                  </a:r>
                </a:p>
              </p:txBody>
            </p:sp>
            <p:sp>
              <p:nvSpPr>
                <p:cNvPr id="89" name="Rectangle 88">
                  <a:extLst>
                    <a:ext uri="{FF2B5EF4-FFF2-40B4-BE49-F238E27FC236}">
                      <a16:creationId xmlns:a16="http://schemas.microsoft.com/office/drawing/2014/main" id="{F7CCA565-2A42-41AE-9C42-83E9252D2DBA}"/>
                    </a:ext>
                  </a:extLst>
                </p:cNvPr>
                <p:cNvSpPr/>
                <p:nvPr/>
              </p:nvSpPr>
              <p:spPr>
                <a:xfrm rot="10800000" flipV="1">
                  <a:off x="882849" y="3577396"/>
                  <a:ext cx="3421461" cy="2274149"/>
                </a:xfrm>
                <a:prstGeom prst="rect">
                  <a:avLst/>
                </a:prstGeom>
              </p:spPr>
              <p:txBody>
                <a:bodyPr wrap="square" anchor="ctr">
                  <a:spAutoFit/>
                </a:bodyPr>
                <a:lstStyle/>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1400" dirty="0">
                      <a:solidFill>
                        <a:schemeClr val="tx2"/>
                      </a:solidFill>
                      <a:latin typeface="Arial" panose="020B0604020202020204" pitchFamily="34" charset="0"/>
                      <a:cs typeface="Arial" panose="020B0604020202020204" pitchFamily="34" charset="0"/>
                    </a:rPr>
                    <a:t>Potential customers can be classified in high socio-economic status.</a:t>
                  </a: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1400" dirty="0">
                      <a:solidFill>
                        <a:schemeClr val="tx2"/>
                      </a:solidFill>
                      <a:latin typeface="Arial" panose="020B0604020202020204" pitchFamily="34" charset="0"/>
                      <a:cs typeface="Arial" panose="020B0604020202020204" pitchFamily="34" charset="0"/>
                    </a:rPr>
                    <a:t>Brand loyalty of these customers is very low</a:t>
                  </a: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1400" dirty="0">
                      <a:solidFill>
                        <a:schemeClr val="tx2"/>
                      </a:solidFill>
                      <a:latin typeface="Arial" panose="020B0604020202020204" pitchFamily="34" charset="0"/>
                      <a:cs typeface="Arial" panose="020B0604020202020204" pitchFamily="34" charset="0"/>
                    </a:rPr>
                    <a:t>Customers are purchasing without Promotions</a:t>
                  </a:r>
                </a:p>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accent5"/>
                    </a:solidFill>
                    <a:effectLst/>
                    <a:uLnTx/>
                    <a:uFillTx/>
                    <a:latin typeface="Arial" panose="020B0604020202020204" pitchFamily="34" charset="0"/>
                    <a:ea typeface="+mn-ea"/>
                    <a:cs typeface="Arial" panose="020B0604020202020204" pitchFamily="34" charset="0"/>
                  </a:endParaRPr>
                </a:p>
              </p:txBody>
            </p:sp>
          </p:grpSp>
        </p:grpSp>
        <p:grpSp>
          <p:nvGrpSpPr>
            <p:cNvPr id="168" name="Group 167">
              <a:extLst>
                <a:ext uri="{FF2B5EF4-FFF2-40B4-BE49-F238E27FC236}">
                  <a16:creationId xmlns:a16="http://schemas.microsoft.com/office/drawing/2014/main" id="{A48B22BF-02DC-47CF-B736-7E1BBB338F49}"/>
                </a:ext>
              </a:extLst>
            </p:cNvPr>
            <p:cNvGrpSpPr/>
            <p:nvPr/>
          </p:nvGrpSpPr>
          <p:grpSpPr>
            <a:xfrm>
              <a:off x="4469073" y="1239934"/>
              <a:ext cx="3325234" cy="3983437"/>
              <a:chOff x="4469073" y="1239934"/>
              <a:chExt cx="3325234" cy="3983437"/>
            </a:xfrm>
          </p:grpSpPr>
          <p:grpSp>
            <p:nvGrpSpPr>
              <p:cNvPr id="164" name="Group 163">
                <a:extLst>
                  <a:ext uri="{FF2B5EF4-FFF2-40B4-BE49-F238E27FC236}">
                    <a16:creationId xmlns:a16="http://schemas.microsoft.com/office/drawing/2014/main" id="{5F4BB8E3-81F6-4712-8C80-A379B03D852C}"/>
                  </a:ext>
                </a:extLst>
              </p:cNvPr>
              <p:cNvGrpSpPr/>
              <p:nvPr/>
            </p:nvGrpSpPr>
            <p:grpSpPr>
              <a:xfrm>
                <a:off x="4469073" y="2033731"/>
                <a:ext cx="3325234" cy="2947284"/>
                <a:chOff x="4469073" y="2033731"/>
                <a:chExt cx="3325234" cy="2947284"/>
              </a:xfrm>
            </p:grpSpPr>
            <p:grpSp>
              <p:nvGrpSpPr>
                <p:cNvPr id="114" name="Group 113">
                  <a:extLst>
                    <a:ext uri="{FF2B5EF4-FFF2-40B4-BE49-F238E27FC236}">
                      <a16:creationId xmlns:a16="http://schemas.microsoft.com/office/drawing/2014/main" id="{AC0EB197-F5F6-44EA-8346-9E0B944AB85A}"/>
                    </a:ext>
                  </a:extLst>
                </p:cNvPr>
                <p:cNvGrpSpPr/>
                <p:nvPr/>
              </p:nvGrpSpPr>
              <p:grpSpPr>
                <a:xfrm>
                  <a:off x="4746406" y="2276195"/>
                  <a:ext cx="2766246" cy="2704820"/>
                  <a:chOff x="1038805" y="1409535"/>
                  <a:chExt cx="2766246" cy="2704820"/>
                </a:xfrm>
                <a:solidFill>
                  <a:schemeClr val="accent2"/>
                </a:solidFill>
              </p:grpSpPr>
              <p:sp>
                <p:nvSpPr>
                  <p:cNvPr id="122" name="Rectangle 121">
                    <a:extLst>
                      <a:ext uri="{FF2B5EF4-FFF2-40B4-BE49-F238E27FC236}">
                        <a16:creationId xmlns:a16="http://schemas.microsoft.com/office/drawing/2014/main" id="{61A56945-D994-428C-B0FB-9D575C74CA23}"/>
                      </a:ext>
                    </a:extLst>
                  </p:cNvPr>
                  <p:cNvSpPr/>
                  <p:nvPr/>
                </p:nvSpPr>
                <p:spPr>
                  <a:xfrm>
                    <a:off x="1038805" y="2765470"/>
                    <a:ext cx="275068" cy="47335"/>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0DEA5210-5246-4199-9712-6C992D1465DF}"/>
                      </a:ext>
                    </a:extLst>
                  </p:cNvPr>
                  <p:cNvSpPr/>
                  <p:nvPr/>
                </p:nvSpPr>
                <p:spPr>
                  <a:xfrm>
                    <a:off x="3529983" y="2765470"/>
                    <a:ext cx="275068" cy="47335"/>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EA707A76-2ED1-4097-9C13-81406D173D02}"/>
                      </a:ext>
                    </a:extLst>
                  </p:cNvPr>
                  <p:cNvSpPr/>
                  <p:nvPr/>
                </p:nvSpPr>
                <p:spPr>
                  <a:xfrm rot="8100000">
                    <a:off x="3143268" y="1857346"/>
                    <a:ext cx="275068" cy="47335"/>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436FA72A-5953-4D44-B7DA-231A17D577EF}"/>
                      </a:ext>
                    </a:extLst>
                  </p:cNvPr>
                  <p:cNvSpPr/>
                  <p:nvPr/>
                </p:nvSpPr>
                <p:spPr>
                  <a:xfrm rot="2700000">
                    <a:off x="1402908" y="1896869"/>
                    <a:ext cx="275068" cy="47335"/>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396222C6-729B-411C-B1AF-0519B6E1A492}"/>
                      </a:ext>
                    </a:extLst>
                  </p:cNvPr>
                  <p:cNvSpPr/>
                  <p:nvPr/>
                </p:nvSpPr>
                <p:spPr>
                  <a:xfrm rot="5400000">
                    <a:off x="2260117" y="1523401"/>
                    <a:ext cx="275068" cy="47335"/>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7C50C505-B3E9-4443-9841-A579F4FBD2B2}"/>
                      </a:ext>
                    </a:extLst>
                  </p:cNvPr>
                  <p:cNvSpPr/>
                  <p:nvPr/>
                </p:nvSpPr>
                <p:spPr>
                  <a:xfrm rot="9121187">
                    <a:off x="3429612" y="2141825"/>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2E1E19DD-220B-4429-B7D7-AC6080E4DEE0}"/>
                      </a:ext>
                    </a:extLst>
                  </p:cNvPr>
                  <p:cNvSpPr/>
                  <p:nvPr/>
                </p:nvSpPr>
                <p:spPr>
                  <a:xfrm rot="10021187">
                    <a:off x="3550526" y="2445749"/>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BD616E3E-D2B7-41B2-A6EF-62AC484B656D}"/>
                      </a:ext>
                    </a:extLst>
                  </p:cNvPr>
                  <p:cNvSpPr/>
                  <p:nvPr/>
                </p:nvSpPr>
                <p:spPr>
                  <a:xfrm rot="7321187">
                    <a:off x="2960444" y="1697254"/>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C8CF42A5-0F33-42F5-A066-1386B3EAD77C}"/>
                      </a:ext>
                    </a:extLst>
                  </p:cNvPr>
                  <p:cNvSpPr/>
                  <p:nvPr/>
                </p:nvSpPr>
                <p:spPr>
                  <a:xfrm rot="6421187">
                    <a:off x="2660177" y="1576733"/>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219B4307-51CE-41A5-95ED-FAE788EE8031}"/>
                      </a:ext>
                    </a:extLst>
                  </p:cNvPr>
                  <p:cNvSpPr/>
                  <p:nvPr/>
                </p:nvSpPr>
                <p:spPr>
                  <a:xfrm rot="4621187">
                    <a:off x="2030736" y="1599945"/>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F7533F80-C1EC-49F9-A9E2-0E07C0DD7741}"/>
                      </a:ext>
                    </a:extLst>
                  </p:cNvPr>
                  <p:cNvSpPr/>
                  <p:nvPr/>
                </p:nvSpPr>
                <p:spPr>
                  <a:xfrm rot="3452772">
                    <a:off x="1739866" y="1726654"/>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Rectangle 132">
                    <a:extLst>
                      <a:ext uri="{FF2B5EF4-FFF2-40B4-BE49-F238E27FC236}">
                        <a16:creationId xmlns:a16="http://schemas.microsoft.com/office/drawing/2014/main" id="{767590A5-3C73-4D26-BE44-14518FDD38B2}"/>
                      </a:ext>
                    </a:extLst>
                  </p:cNvPr>
                  <p:cNvSpPr/>
                  <p:nvPr/>
                </p:nvSpPr>
                <p:spPr>
                  <a:xfrm rot="1652772">
                    <a:off x="1307132" y="2171661"/>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90A6FA83-AEF0-4388-9A11-D0310E33D394}"/>
                      </a:ext>
                    </a:extLst>
                  </p:cNvPr>
                  <p:cNvSpPr/>
                  <p:nvPr/>
                </p:nvSpPr>
                <p:spPr>
                  <a:xfrm rot="752772">
                    <a:off x="1178485" y="2458135"/>
                    <a:ext cx="112336" cy="32111"/>
                  </a:xfrm>
                  <a:prstGeom prst="rect">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Block Arc 134">
                    <a:extLst>
                      <a:ext uri="{FF2B5EF4-FFF2-40B4-BE49-F238E27FC236}">
                        <a16:creationId xmlns:a16="http://schemas.microsoft.com/office/drawing/2014/main" id="{B9B30A5C-1A9B-4B83-9460-78B18BDD51D4}"/>
                      </a:ext>
                    </a:extLst>
                  </p:cNvPr>
                  <p:cNvSpPr/>
                  <p:nvPr/>
                </p:nvSpPr>
                <p:spPr>
                  <a:xfrm>
                    <a:off x="1098928" y="1460672"/>
                    <a:ext cx="2653683" cy="2653683"/>
                  </a:xfrm>
                  <a:prstGeom prst="blockArc">
                    <a:avLst>
                      <a:gd name="adj1" fmla="val 10800000"/>
                      <a:gd name="adj2" fmla="val 41962"/>
                      <a:gd name="adj3" fmla="val 2558"/>
                    </a:avLst>
                  </a:prstGeom>
                  <a:solidFill>
                    <a:srgbClr val="FF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CDFAA064-EC4B-4461-A38C-6D2B1B1230AB}"/>
                    </a:ext>
                  </a:extLst>
                </p:cNvPr>
                <p:cNvGrpSpPr/>
                <p:nvPr/>
              </p:nvGrpSpPr>
              <p:grpSpPr>
                <a:xfrm>
                  <a:off x="4469073" y="2033731"/>
                  <a:ext cx="3325234" cy="1955806"/>
                  <a:chOff x="761472" y="1167071"/>
                  <a:chExt cx="3325234" cy="1955806"/>
                </a:xfrm>
              </p:grpSpPr>
              <p:sp>
                <p:nvSpPr>
                  <p:cNvPr id="117" name="TextBox 116">
                    <a:extLst>
                      <a:ext uri="{FF2B5EF4-FFF2-40B4-BE49-F238E27FC236}">
                        <a16:creationId xmlns:a16="http://schemas.microsoft.com/office/drawing/2014/main" id="{6BAD581D-6B2C-46B5-B69D-7A9290104562}"/>
                      </a:ext>
                    </a:extLst>
                  </p:cNvPr>
                  <p:cNvSpPr txBox="1"/>
                  <p:nvPr/>
                </p:nvSpPr>
                <p:spPr>
                  <a:xfrm rot="5400000">
                    <a:off x="3534311" y="2570482"/>
                    <a:ext cx="79701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100%</a:t>
                    </a:r>
                  </a:p>
                </p:txBody>
              </p:sp>
              <p:sp>
                <p:nvSpPr>
                  <p:cNvPr id="118" name="TextBox 117">
                    <a:extLst>
                      <a:ext uri="{FF2B5EF4-FFF2-40B4-BE49-F238E27FC236}">
                        <a16:creationId xmlns:a16="http://schemas.microsoft.com/office/drawing/2014/main" id="{11D2487A-71AF-4EE1-A563-55B33B4D4D83}"/>
                      </a:ext>
                    </a:extLst>
                  </p:cNvPr>
                  <p:cNvSpPr txBox="1"/>
                  <p:nvPr/>
                </p:nvSpPr>
                <p:spPr>
                  <a:xfrm rot="16200000">
                    <a:off x="645094" y="2554598"/>
                    <a:ext cx="540534"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0%</a:t>
                    </a:r>
                  </a:p>
                </p:txBody>
              </p:sp>
              <p:sp>
                <p:nvSpPr>
                  <p:cNvPr id="119" name="TextBox 118">
                    <a:extLst>
                      <a:ext uri="{FF2B5EF4-FFF2-40B4-BE49-F238E27FC236}">
                        <a16:creationId xmlns:a16="http://schemas.microsoft.com/office/drawing/2014/main" id="{739B7D1C-A468-497A-B6DB-D93AC688716C}"/>
                      </a:ext>
                    </a:extLst>
                  </p:cNvPr>
                  <p:cNvSpPr txBox="1"/>
                  <p:nvPr/>
                </p:nvSpPr>
                <p:spPr>
                  <a:xfrm rot="19043861">
                    <a:off x="1001417" y="1559545"/>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25%</a:t>
                    </a:r>
                  </a:p>
                </p:txBody>
              </p:sp>
              <p:sp>
                <p:nvSpPr>
                  <p:cNvPr id="120" name="TextBox 119">
                    <a:extLst>
                      <a:ext uri="{FF2B5EF4-FFF2-40B4-BE49-F238E27FC236}">
                        <a16:creationId xmlns:a16="http://schemas.microsoft.com/office/drawing/2014/main" id="{FF2AD3E8-4904-4474-918F-060426DCA771}"/>
                      </a:ext>
                    </a:extLst>
                  </p:cNvPr>
                  <p:cNvSpPr txBox="1"/>
                  <p:nvPr/>
                </p:nvSpPr>
                <p:spPr>
                  <a:xfrm>
                    <a:off x="2063480" y="1167071"/>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50%</a:t>
                    </a:r>
                  </a:p>
                </p:txBody>
              </p:sp>
              <p:sp>
                <p:nvSpPr>
                  <p:cNvPr id="121" name="TextBox 120">
                    <a:extLst>
                      <a:ext uri="{FF2B5EF4-FFF2-40B4-BE49-F238E27FC236}">
                        <a16:creationId xmlns:a16="http://schemas.microsoft.com/office/drawing/2014/main" id="{BEE6C1D4-43A5-43ED-BD74-A7A988461864}"/>
                      </a:ext>
                    </a:extLst>
                  </p:cNvPr>
                  <p:cNvSpPr txBox="1"/>
                  <p:nvPr/>
                </p:nvSpPr>
                <p:spPr>
                  <a:xfrm rot="2700000">
                    <a:off x="3171343" y="1570428"/>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75%</a:t>
                    </a:r>
                  </a:p>
                </p:txBody>
              </p:sp>
            </p:grpSp>
          </p:grpSp>
          <p:grpSp>
            <p:nvGrpSpPr>
              <p:cNvPr id="111" name="Group 110">
                <a:extLst>
                  <a:ext uri="{FF2B5EF4-FFF2-40B4-BE49-F238E27FC236}">
                    <a16:creationId xmlns:a16="http://schemas.microsoft.com/office/drawing/2014/main" id="{399A4534-8998-4416-BE05-A5BE1D15921A}"/>
                  </a:ext>
                </a:extLst>
              </p:cNvPr>
              <p:cNvGrpSpPr/>
              <p:nvPr/>
            </p:nvGrpSpPr>
            <p:grpSpPr>
              <a:xfrm>
                <a:off x="4856210" y="1239934"/>
                <a:ext cx="2550960" cy="3983437"/>
                <a:chOff x="1148609" y="373274"/>
                <a:chExt cx="2550960" cy="3983437"/>
              </a:xfrm>
            </p:grpSpPr>
            <p:sp>
              <p:nvSpPr>
                <p:cNvPr id="112" name="TextBox 111">
                  <a:extLst>
                    <a:ext uri="{FF2B5EF4-FFF2-40B4-BE49-F238E27FC236}">
                      <a16:creationId xmlns:a16="http://schemas.microsoft.com/office/drawing/2014/main" id="{E8DAFF68-8299-4167-9D31-1401EAEE7E67}"/>
                    </a:ext>
                  </a:extLst>
                </p:cNvPr>
                <p:cNvSpPr txBox="1"/>
                <p:nvPr/>
              </p:nvSpPr>
              <p:spPr>
                <a:xfrm>
                  <a:off x="1519372" y="373274"/>
                  <a:ext cx="1838252"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Georgia" panose="02040502050405020303" pitchFamily="18" charset="0"/>
                      <a:ea typeface="+mn-ea"/>
                      <a:cs typeface="Narkisim" panose="020E0502050101010101" pitchFamily="34" charset="-79"/>
                    </a:rPr>
                    <a:t>Impulsive </a:t>
                  </a:r>
                  <a:r>
                    <a:rPr lang="en-US" sz="2000" b="1" dirty="0">
                      <a:solidFill>
                        <a:schemeClr val="tx2"/>
                      </a:solidFill>
                      <a:latin typeface="Georgia" panose="02040502050405020303" pitchFamily="18" charset="0"/>
                      <a:cs typeface="Narkisim" panose="020E0502050101010101" pitchFamily="34" charset="-79"/>
                    </a:rPr>
                    <a:t>Customers</a:t>
                  </a:r>
                  <a:endParaRPr kumimoji="0" lang="en-US" sz="2000" b="1" i="0" u="none" strike="noStrike" kern="1200" cap="none" spc="0" normalizeH="0" baseline="0" noProof="0" dirty="0">
                    <a:ln>
                      <a:noFill/>
                    </a:ln>
                    <a:solidFill>
                      <a:schemeClr val="tx2"/>
                    </a:solidFill>
                    <a:effectLst/>
                    <a:uLnTx/>
                    <a:uFillTx/>
                    <a:latin typeface="Georgia" panose="02040502050405020303" pitchFamily="18" charset="0"/>
                    <a:ea typeface="+mn-ea"/>
                    <a:cs typeface="Narkisim" panose="020E0502050101010101" pitchFamily="34" charset="-79"/>
                  </a:endParaRPr>
                </a:p>
              </p:txBody>
            </p:sp>
            <p:sp>
              <p:nvSpPr>
                <p:cNvPr id="113" name="Rectangle 112">
                  <a:extLst>
                    <a:ext uri="{FF2B5EF4-FFF2-40B4-BE49-F238E27FC236}">
                      <a16:creationId xmlns:a16="http://schemas.microsoft.com/office/drawing/2014/main" id="{511067D4-44E3-466F-85EF-6A6413658E1F}"/>
                    </a:ext>
                  </a:extLst>
                </p:cNvPr>
                <p:cNvSpPr/>
                <p:nvPr/>
              </p:nvSpPr>
              <p:spPr>
                <a:xfrm>
                  <a:off x="1148609" y="4021555"/>
                  <a:ext cx="2550960" cy="335156"/>
                </a:xfrm>
                <a:prstGeom prst="rect">
                  <a:avLst/>
                </a:prstGeom>
              </p:spPr>
              <p:txBody>
                <a:bodyPr wrap="square"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accent5"/>
                    </a:solidFill>
                    <a:effectLst/>
                    <a:uLnTx/>
                    <a:uFillTx/>
                    <a:latin typeface="Arial" panose="020B0604020202020204" pitchFamily="34" charset="0"/>
                    <a:ea typeface="+mn-ea"/>
                    <a:cs typeface="Arial" panose="020B0604020202020204" pitchFamily="34" charset="0"/>
                  </a:endParaRPr>
                </a:p>
              </p:txBody>
            </p:sp>
          </p:grpSp>
        </p:grpSp>
        <p:grpSp>
          <p:nvGrpSpPr>
            <p:cNvPr id="166" name="Group 165">
              <a:extLst>
                <a:ext uri="{FF2B5EF4-FFF2-40B4-BE49-F238E27FC236}">
                  <a16:creationId xmlns:a16="http://schemas.microsoft.com/office/drawing/2014/main" id="{5015A310-6364-47BC-8702-78798DE75713}"/>
                </a:ext>
              </a:extLst>
            </p:cNvPr>
            <p:cNvGrpSpPr/>
            <p:nvPr/>
          </p:nvGrpSpPr>
          <p:grpSpPr>
            <a:xfrm>
              <a:off x="8176673" y="2029649"/>
              <a:ext cx="3771101" cy="6304584"/>
              <a:chOff x="8176673" y="2029649"/>
              <a:chExt cx="3771101" cy="6304584"/>
            </a:xfrm>
          </p:grpSpPr>
          <p:grpSp>
            <p:nvGrpSpPr>
              <p:cNvPr id="165" name="Group 164">
                <a:extLst>
                  <a:ext uri="{FF2B5EF4-FFF2-40B4-BE49-F238E27FC236}">
                    <a16:creationId xmlns:a16="http://schemas.microsoft.com/office/drawing/2014/main" id="{5B27A8F0-9812-4E95-B75E-8BCC6E7DCE1F}"/>
                  </a:ext>
                </a:extLst>
              </p:cNvPr>
              <p:cNvGrpSpPr/>
              <p:nvPr/>
            </p:nvGrpSpPr>
            <p:grpSpPr>
              <a:xfrm>
                <a:off x="8176673" y="2900390"/>
                <a:ext cx="3325234" cy="2947284"/>
                <a:chOff x="8176673" y="2900390"/>
                <a:chExt cx="3325234" cy="2947284"/>
              </a:xfrm>
            </p:grpSpPr>
            <p:grpSp>
              <p:nvGrpSpPr>
                <p:cNvPr id="141" name="Group 140">
                  <a:extLst>
                    <a:ext uri="{FF2B5EF4-FFF2-40B4-BE49-F238E27FC236}">
                      <a16:creationId xmlns:a16="http://schemas.microsoft.com/office/drawing/2014/main" id="{F05137E6-F594-46A2-8B7F-D28529F4BE64}"/>
                    </a:ext>
                  </a:extLst>
                </p:cNvPr>
                <p:cNvGrpSpPr/>
                <p:nvPr/>
              </p:nvGrpSpPr>
              <p:grpSpPr>
                <a:xfrm>
                  <a:off x="8454006" y="3142854"/>
                  <a:ext cx="2766246" cy="2704820"/>
                  <a:chOff x="1038805" y="1409535"/>
                  <a:chExt cx="2766246" cy="2704820"/>
                </a:xfrm>
                <a:solidFill>
                  <a:schemeClr val="accent4"/>
                </a:solidFill>
              </p:grpSpPr>
              <p:sp>
                <p:nvSpPr>
                  <p:cNvPr id="149" name="Rectangle 148">
                    <a:extLst>
                      <a:ext uri="{FF2B5EF4-FFF2-40B4-BE49-F238E27FC236}">
                        <a16:creationId xmlns:a16="http://schemas.microsoft.com/office/drawing/2014/main" id="{B5CA5B9C-8889-40DD-89C7-A9888BD6286B}"/>
                      </a:ext>
                    </a:extLst>
                  </p:cNvPr>
                  <p:cNvSpPr/>
                  <p:nvPr/>
                </p:nvSpPr>
                <p:spPr>
                  <a:xfrm>
                    <a:off x="1038805" y="2765470"/>
                    <a:ext cx="275068" cy="47335"/>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CF6EFAEF-DD99-4F1A-BDD1-F9D4C80ABF55}"/>
                      </a:ext>
                    </a:extLst>
                  </p:cNvPr>
                  <p:cNvSpPr/>
                  <p:nvPr/>
                </p:nvSpPr>
                <p:spPr>
                  <a:xfrm>
                    <a:off x="3529983" y="2765470"/>
                    <a:ext cx="275068" cy="47335"/>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187999D2-21C7-4681-88A3-7E4E90C1BF85}"/>
                      </a:ext>
                    </a:extLst>
                  </p:cNvPr>
                  <p:cNvSpPr/>
                  <p:nvPr/>
                </p:nvSpPr>
                <p:spPr>
                  <a:xfrm rot="8100000">
                    <a:off x="3143268" y="1857346"/>
                    <a:ext cx="275068" cy="47335"/>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52" name="Rectangle 151">
                    <a:extLst>
                      <a:ext uri="{FF2B5EF4-FFF2-40B4-BE49-F238E27FC236}">
                        <a16:creationId xmlns:a16="http://schemas.microsoft.com/office/drawing/2014/main" id="{84E65539-7841-462E-ADD0-172D4977F0FF}"/>
                      </a:ext>
                    </a:extLst>
                  </p:cNvPr>
                  <p:cNvSpPr/>
                  <p:nvPr/>
                </p:nvSpPr>
                <p:spPr>
                  <a:xfrm rot="2700000">
                    <a:off x="1402908" y="1896869"/>
                    <a:ext cx="275068" cy="47335"/>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D8224578-5B99-425A-86E5-ECC6A2DC2BE7}"/>
                      </a:ext>
                    </a:extLst>
                  </p:cNvPr>
                  <p:cNvSpPr/>
                  <p:nvPr/>
                </p:nvSpPr>
                <p:spPr>
                  <a:xfrm rot="5400000">
                    <a:off x="2260117" y="1523401"/>
                    <a:ext cx="275068" cy="47335"/>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lumMod val="50000"/>
                        </a:srgbClr>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D9E52DF3-9D9A-4882-88A4-9949F5E50907}"/>
                      </a:ext>
                    </a:extLst>
                  </p:cNvPr>
                  <p:cNvSpPr/>
                  <p:nvPr/>
                </p:nvSpPr>
                <p:spPr>
                  <a:xfrm rot="9121187">
                    <a:off x="3429612" y="2141825"/>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ACC7F153-B3D7-4227-9C9B-37A9B19BCD9C}"/>
                      </a:ext>
                    </a:extLst>
                  </p:cNvPr>
                  <p:cNvSpPr/>
                  <p:nvPr/>
                </p:nvSpPr>
                <p:spPr>
                  <a:xfrm rot="10021187">
                    <a:off x="3550526" y="2445749"/>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6A04AA1D-50F0-4124-9BBF-8F9F61F78F12}"/>
                      </a:ext>
                    </a:extLst>
                  </p:cNvPr>
                  <p:cNvSpPr/>
                  <p:nvPr/>
                </p:nvSpPr>
                <p:spPr>
                  <a:xfrm rot="7321187">
                    <a:off x="2960444" y="1697254"/>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Rectangle 156">
                    <a:extLst>
                      <a:ext uri="{FF2B5EF4-FFF2-40B4-BE49-F238E27FC236}">
                        <a16:creationId xmlns:a16="http://schemas.microsoft.com/office/drawing/2014/main" id="{52B61D59-CF8C-4D22-A96D-F8D9ECFF2A71}"/>
                      </a:ext>
                    </a:extLst>
                  </p:cNvPr>
                  <p:cNvSpPr/>
                  <p:nvPr/>
                </p:nvSpPr>
                <p:spPr>
                  <a:xfrm rot="6421187">
                    <a:off x="2660177" y="1576733"/>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Rectangle 157">
                    <a:extLst>
                      <a:ext uri="{FF2B5EF4-FFF2-40B4-BE49-F238E27FC236}">
                        <a16:creationId xmlns:a16="http://schemas.microsoft.com/office/drawing/2014/main" id="{5DEE7943-15CC-417B-B96B-90E72364CCCB}"/>
                      </a:ext>
                    </a:extLst>
                  </p:cNvPr>
                  <p:cNvSpPr/>
                  <p:nvPr/>
                </p:nvSpPr>
                <p:spPr>
                  <a:xfrm rot="4621187">
                    <a:off x="2030736" y="1599945"/>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35B24DB4-0E98-41C2-9777-DCDECEB59D6F}"/>
                      </a:ext>
                    </a:extLst>
                  </p:cNvPr>
                  <p:cNvSpPr/>
                  <p:nvPr/>
                </p:nvSpPr>
                <p:spPr>
                  <a:xfrm rot="3452772">
                    <a:off x="1739866" y="1726654"/>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Rectangle 159">
                    <a:extLst>
                      <a:ext uri="{FF2B5EF4-FFF2-40B4-BE49-F238E27FC236}">
                        <a16:creationId xmlns:a16="http://schemas.microsoft.com/office/drawing/2014/main" id="{DB572728-66F2-423D-8340-2BAD60706A56}"/>
                      </a:ext>
                    </a:extLst>
                  </p:cNvPr>
                  <p:cNvSpPr/>
                  <p:nvPr/>
                </p:nvSpPr>
                <p:spPr>
                  <a:xfrm rot="1652772">
                    <a:off x="1307132" y="2171661"/>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Rectangle 160">
                    <a:extLst>
                      <a:ext uri="{FF2B5EF4-FFF2-40B4-BE49-F238E27FC236}">
                        <a16:creationId xmlns:a16="http://schemas.microsoft.com/office/drawing/2014/main" id="{27459570-A12F-4E0B-AE2E-10B4AB5409F9}"/>
                      </a:ext>
                    </a:extLst>
                  </p:cNvPr>
                  <p:cNvSpPr/>
                  <p:nvPr/>
                </p:nvSpPr>
                <p:spPr>
                  <a:xfrm rot="752772">
                    <a:off x="1178485" y="2458135"/>
                    <a:ext cx="112336" cy="32111"/>
                  </a:xfrm>
                  <a:prstGeom prst="rect">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Block Arc 161">
                    <a:extLst>
                      <a:ext uri="{FF2B5EF4-FFF2-40B4-BE49-F238E27FC236}">
                        <a16:creationId xmlns:a16="http://schemas.microsoft.com/office/drawing/2014/main" id="{11E2FFC6-1F58-432A-A448-E040560B3D82}"/>
                      </a:ext>
                    </a:extLst>
                  </p:cNvPr>
                  <p:cNvSpPr/>
                  <p:nvPr/>
                </p:nvSpPr>
                <p:spPr>
                  <a:xfrm>
                    <a:off x="1098928" y="1460672"/>
                    <a:ext cx="2653683" cy="2653683"/>
                  </a:xfrm>
                  <a:prstGeom prst="blockArc">
                    <a:avLst>
                      <a:gd name="adj1" fmla="val 10800000"/>
                      <a:gd name="adj2" fmla="val 41962"/>
                      <a:gd name="adj3" fmla="val 2558"/>
                    </a:avLst>
                  </a:prstGeom>
                  <a:solidFill>
                    <a:srgbClr val="9B2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2" name="Group 141">
                  <a:extLst>
                    <a:ext uri="{FF2B5EF4-FFF2-40B4-BE49-F238E27FC236}">
                      <a16:creationId xmlns:a16="http://schemas.microsoft.com/office/drawing/2014/main" id="{9B433C67-F513-4477-B6D6-5B4D842A8CE9}"/>
                    </a:ext>
                  </a:extLst>
                </p:cNvPr>
                <p:cNvGrpSpPr/>
                <p:nvPr/>
              </p:nvGrpSpPr>
              <p:grpSpPr>
                <a:xfrm>
                  <a:off x="8176673" y="2900390"/>
                  <a:ext cx="3325234" cy="1955806"/>
                  <a:chOff x="761472" y="1167071"/>
                  <a:chExt cx="3325234" cy="1955806"/>
                </a:xfrm>
              </p:grpSpPr>
              <p:sp>
                <p:nvSpPr>
                  <p:cNvPr id="144" name="TextBox 143">
                    <a:extLst>
                      <a:ext uri="{FF2B5EF4-FFF2-40B4-BE49-F238E27FC236}">
                        <a16:creationId xmlns:a16="http://schemas.microsoft.com/office/drawing/2014/main" id="{A440FDF8-6258-4130-A989-FADD9355EF51}"/>
                      </a:ext>
                    </a:extLst>
                  </p:cNvPr>
                  <p:cNvSpPr txBox="1"/>
                  <p:nvPr/>
                </p:nvSpPr>
                <p:spPr>
                  <a:xfrm rot="5400000">
                    <a:off x="3534311" y="2570482"/>
                    <a:ext cx="79701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100%</a:t>
                    </a:r>
                  </a:p>
                </p:txBody>
              </p:sp>
              <p:sp>
                <p:nvSpPr>
                  <p:cNvPr id="145" name="TextBox 144">
                    <a:extLst>
                      <a:ext uri="{FF2B5EF4-FFF2-40B4-BE49-F238E27FC236}">
                        <a16:creationId xmlns:a16="http://schemas.microsoft.com/office/drawing/2014/main" id="{5D6AF7C1-1282-46B3-9272-8955BBD04477}"/>
                      </a:ext>
                    </a:extLst>
                  </p:cNvPr>
                  <p:cNvSpPr txBox="1"/>
                  <p:nvPr/>
                </p:nvSpPr>
                <p:spPr>
                  <a:xfrm rot="16200000">
                    <a:off x="645094" y="2554598"/>
                    <a:ext cx="540534"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0%</a:t>
                    </a:r>
                  </a:p>
                </p:txBody>
              </p:sp>
              <p:sp>
                <p:nvSpPr>
                  <p:cNvPr id="146" name="TextBox 145">
                    <a:extLst>
                      <a:ext uri="{FF2B5EF4-FFF2-40B4-BE49-F238E27FC236}">
                        <a16:creationId xmlns:a16="http://schemas.microsoft.com/office/drawing/2014/main" id="{0F47DDC7-BAEB-4E2B-9426-4AC1F6E38C25}"/>
                      </a:ext>
                    </a:extLst>
                  </p:cNvPr>
                  <p:cNvSpPr txBox="1"/>
                  <p:nvPr/>
                </p:nvSpPr>
                <p:spPr>
                  <a:xfrm rot="19043861">
                    <a:off x="1001417" y="1559545"/>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25%</a:t>
                    </a:r>
                  </a:p>
                </p:txBody>
              </p:sp>
              <p:sp>
                <p:nvSpPr>
                  <p:cNvPr id="147" name="TextBox 146">
                    <a:extLst>
                      <a:ext uri="{FF2B5EF4-FFF2-40B4-BE49-F238E27FC236}">
                        <a16:creationId xmlns:a16="http://schemas.microsoft.com/office/drawing/2014/main" id="{B6E5921A-EF68-4A56-81AD-F87A0699C25A}"/>
                      </a:ext>
                    </a:extLst>
                  </p:cNvPr>
                  <p:cNvSpPr txBox="1"/>
                  <p:nvPr/>
                </p:nvSpPr>
                <p:spPr>
                  <a:xfrm>
                    <a:off x="2063480" y="1167071"/>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50%</a:t>
                    </a:r>
                  </a:p>
                </p:txBody>
              </p:sp>
              <p:sp>
                <p:nvSpPr>
                  <p:cNvPr id="148" name="TextBox 147">
                    <a:extLst>
                      <a:ext uri="{FF2B5EF4-FFF2-40B4-BE49-F238E27FC236}">
                        <a16:creationId xmlns:a16="http://schemas.microsoft.com/office/drawing/2014/main" id="{F0F81565-683E-49B8-95FC-6BF90C6D3580}"/>
                      </a:ext>
                    </a:extLst>
                  </p:cNvPr>
                  <p:cNvSpPr txBox="1"/>
                  <p:nvPr/>
                </p:nvSpPr>
                <p:spPr>
                  <a:xfrm rot="2700000">
                    <a:off x="3171343" y="1570428"/>
                    <a:ext cx="668773" cy="307777"/>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75%</a:t>
                    </a:r>
                  </a:p>
                </p:txBody>
              </p:sp>
            </p:grpSp>
          </p:grpSp>
          <p:grpSp>
            <p:nvGrpSpPr>
              <p:cNvPr id="138" name="Group 137">
                <a:extLst>
                  <a:ext uri="{FF2B5EF4-FFF2-40B4-BE49-F238E27FC236}">
                    <a16:creationId xmlns:a16="http://schemas.microsoft.com/office/drawing/2014/main" id="{61EDDBE3-44A7-4699-9045-2581C5550689}"/>
                  </a:ext>
                </a:extLst>
              </p:cNvPr>
              <p:cNvGrpSpPr/>
              <p:nvPr/>
            </p:nvGrpSpPr>
            <p:grpSpPr>
              <a:xfrm>
                <a:off x="8729074" y="2029649"/>
                <a:ext cx="3218700" cy="6304584"/>
                <a:chOff x="1313873" y="296330"/>
                <a:chExt cx="3218700" cy="6304584"/>
              </a:xfrm>
            </p:grpSpPr>
            <p:sp>
              <p:nvSpPr>
                <p:cNvPr id="139" name="TextBox 138">
                  <a:extLst>
                    <a:ext uri="{FF2B5EF4-FFF2-40B4-BE49-F238E27FC236}">
                      <a16:creationId xmlns:a16="http://schemas.microsoft.com/office/drawing/2014/main" id="{8B8AF4AE-CDB8-44E1-9BFE-820A38E024A1}"/>
                    </a:ext>
                  </a:extLst>
                </p:cNvPr>
                <p:cNvSpPr txBox="1"/>
                <p:nvPr/>
              </p:nvSpPr>
              <p:spPr>
                <a:xfrm>
                  <a:off x="1392576" y="296330"/>
                  <a:ext cx="2078149"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Georgia" panose="02040502050405020303" pitchFamily="18" charset="0"/>
                      <a:ea typeface="+mn-ea"/>
                      <a:cs typeface="Narkisim" panose="020E0502050101010101" pitchFamily="34" charset="-79"/>
                    </a:rPr>
                    <a:t>Loyal customers</a:t>
                  </a:r>
                </a:p>
              </p:txBody>
            </p:sp>
            <p:sp>
              <p:nvSpPr>
                <p:cNvPr id="140" name="Rectangle 139">
                  <a:extLst>
                    <a:ext uri="{FF2B5EF4-FFF2-40B4-BE49-F238E27FC236}">
                      <a16:creationId xmlns:a16="http://schemas.microsoft.com/office/drawing/2014/main" id="{28C1D9D9-2CC1-4E81-8E4B-6D473ED02829}"/>
                    </a:ext>
                  </a:extLst>
                </p:cNvPr>
                <p:cNvSpPr/>
                <p:nvPr/>
              </p:nvSpPr>
              <p:spPr>
                <a:xfrm>
                  <a:off x="1313873" y="2993708"/>
                  <a:ext cx="3218700" cy="3607206"/>
                </a:xfrm>
                <a:prstGeom prst="rect">
                  <a:avLst/>
                </a:prstGeom>
              </p:spPr>
              <p:txBody>
                <a:bodyPr wrap="square" anchor="ctr">
                  <a:spAutoFit/>
                </a:bodyPr>
                <a:lstStyle/>
                <a:p>
                  <a:pPr marL="285750" lvl="0" indent="-285750" defTabSz="914400">
                    <a:lnSpc>
                      <a:spcPct val="150000"/>
                    </a:lnSpc>
                    <a:buFont typeface="Wingdings" panose="05000000000000000000" pitchFamily="2" charset="2"/>
                    <a:buChar char="v"/>
                    <a:defRPr/>
                  </a:pPr>
                  <a:r>
                    <a:rPr kumimoji="0" lang="en-US" sz="14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Brand loyalty of these </a:t>
                  </a:r>
                  <a:r>
                    <a:rPr lang="en-US" sz="1400" dirty="0">
                      <a:solidFill>
                        <a:srgbClr val="2A1A00"/>
                      </a:solidFill>
                      <a:latin typeface="Arial" panose="020B0604020202020204" pitchFamily="34" charset="0"/>
                      <a:cs typeface="Arial" panose="020B0604020202020204" pitchFamily="34" charset="0"/>
                    </a:rPr>
                    <a:t>customers </a:t>
                  </a:r>
                  <a:r>
                    <a:rPr kumimoji="0" lang="en-US" sz="14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is very high.</a:t>
                  </a:r>
                </a:p>
                <a:p>
                  <a:pPr marL="171450" indent="-171450" defTabSz="914400">
                    <a:lnSpc>
                      <a:spcPct val="150000"/>
                    </a:lnSpc>
                    <a:buFont typeface="Wingdings" panose="05000000000000000000" pitchFamily="2" charset="2"/>
                    <a:buChar char="v"/>
                    <a:defRPr/>
                  </a:pPr>
                  <a:r>
                    <a:rPr lang="en-US" sz="1400" dirty="0">
                      <a:solidFill>
                        <a:schemeClr val="tx2"/>
                      </a:solidFill>
                      <a:latin typeface="Arial" panose="020B0604020202020204" pitchFamily="34" charset="0"/>
                      <a:cs typeface="Arial" panose="020B0604020202020204" pitchFamily="34" charset="0"/>
                    </a:rPr>
                    <a:t>High value of purchase when there is promotions</a:t>
                  </a:r>
                </a:p>
                <a:p>
                  <a:pPr marL="171450" indent="-171450" defTabSz="914400">
                    <a:lnSpc>
                      <a:spcPct val="150000"/>
                    </a:lnSpc>
                    <a:buFont typeface="Wingdings" panose="05000000000000000000" pitchFamily="2" charset="2"/>
                    <a:buChar char="v"/>
                    <a:defRPr/>
                  </a:pPr>
                  <a:r>
                    <a:rPr lang="en-US" sz="1400" dirty="0">
                      <a:solidFill>
                        <a:schemeClr val="tx2"/>
                      </a:solidFill>
                      <a:latin typeface="Arial" panose="020B0604020202020204" pitchFamily="34" charset="0"/>
                      <a:cs typeface="Arial" panose="020B0604020202020204" pitchFamily="34" charset="0"/>
                    </a:rPr>
                    <a:t>There are more number of transitions from price category 4.</a:t>
                  </a:r>
                </a:p>
                <a:p>
                  <a:pPr marL="171450" indent="-171450" defTabSz="914400">
                    <a:lnSpc>
                      <a:spcPct val="150000"/>
                    </a:lnSpc>
                    <a:buFont typeface="Wingdings" panose="05000000000000000000" pitchFamily="2" charset="2"/>
                    <a:buChar char="v"/>
                    <a:defRPr/>
                  </a:pPr>
                  <a:endParaRPr lang="en-US" sz="1400" dirty="0">
                    <a:solidFill>
                      <a:schemeClr val="tx2"/>
                    </a:solidFill>
                    <a:latin typeface="Arial" panose="020B0604020202020204" pitchFamily="34" charset="0"/>
                    <a:cs typeface="Arial" panose="020B0604020202020204" pitchFamily="34" charset="0"/>
                  </a:endParaRPr>
                </a:p>
                <a:p>
                  <a:pPr marL="171450" indent="-171450" defTabSz="914400">
                    <a:lnSpc>
                      <a:spcPct val="150000"/>
                    </a:lnSpc>
                    <a:buFont typeface="Wingdings" panose="05000000000000000000" pitchFamily="2" charset="2"/>
                    <a:buChar char="v"/>
                    <a:defRPr/>
                  </a:pPr>
                  <a:endParaRPr lang="en-US" sz="1400" dirty="0">
                    <a:solidFill>
                      <a:schemeClr val="tx2"/>
                    </a:solidFill>
                    <a:latin typeface="Arial" panose="020B0604020202020204" pitchFamily="34" charset="0"/>
                    <a:cs typeface="Arial" panose="020B0604020202020204" pitchFamily="34" charset="0"/>
                  </a:endParaRPr>
                </a:p>
                <a:p>
                  <a:pPr marL="171450" indent="-171450" defTabSz="914400">
                    <a:lnSpc>
                      <a:spcPct val="150000"/>
                    </a:lnSpc>
                    <a:buFont typeface="Wingdings" panose="05000000000000000000" pitchFamily="2" charset="2"/>
                    <a:buChar char="v"/>
                    <a:defRPr/>
                  </a:pPr>
                  <a:endParaRPr lang="en-US" sz="1400" dirty="0">
                    <a:solidFill>
                      <a:schemeClr val="tx2"/>
                    </a:solidFill>
                    <a:latin typeface="Arial" panose="020B0604020202020204" pitchFamily="34" charset="0"/>
                    <a:cs typeface="Arial" panose="020B0604020202020204" pitchFamily="34" charset="0"/>
                  </a:endParaRPr>
                </a:p>
                <a:p>
                  <a:pPr marL="171450" marR="0" lvl="0" indent="-171450" algn="ctr"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14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a:p>
                  <a:pPr marL="171450" marR="0" lvl="0" indent="-171450"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14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grpSp>
        </p:grpSp>
      </p:grpSp>
      <p:sp>
        <p:nvSpPr>
          <p:cNvPr id="6" name="TextBox 5">
            <a:extLst>
              <a:ext uri="{FF2B5EF4-FFF2-40B4-BE49-F238E27FC236}">
                <a16:creationId xmlns:a16="http://schemas.microsoft.com/office/drawing/2014/main" id="{0905EB46-3C71-42BF-8E2F-346D1A0A896D}"/>
              </a:ext>
            </a:extLst>
          </p:cNvPr>
          <p:cNvSpPr txBox="1"/>
          <p:nvPr/>
        </p:nvSpPr>
        <p:spPr>
          <a:xfrm>
            <a:off x="4519254" y="4383817"/>
            <a:ext cx="3696909" cy="2154436"/>
          </a:xfrm>
          <a:prstGeom prst="rect">
            <a:avLst/>
          </a:prstGeom>
          <a:noFill/>
        </p:spPr>
        <p:txBody>
          <a:bodyPr wrap="square" rtlCol="0">
            <a:spAutoFit/>
          </a:bodyPr>
          <a:lstStyle/>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sz="1600" dirty="0">
                <a:solidFill>
                  <a:schemeClr val="tx2"/>
                </a:solidFill>
                <a:latin typeface="Arial" panose="020B0604020202020204" pitchFamily="34" charset="0"/>
                <a:cs typeface="Arial" panose="020B0604020202020204" pitchFamily="34" charset="0"/>
              </a:rPr>
              <a:t>Maximum of the purchase are from others brands</a:t>
            </a:r>
          </a:p>
          <a:p>
            <a:pPr marL="285750" indent="-285750">
              <a:buFont typeface="Wingdings" panose="05000000000000000000" pitchFamily="2" charset="2"/>
              <a:buChar char="v"/>
            </a:pPr>
            <a:r>
              <a:rPr lang="en-US" sz="1600" dirty="0">
                <a:solidFill>
                  <a:schemeClr val="tx2"/>
                </a:solidFill>
                <a:latin typeface="Arial" panose="020B0604020202020204" pitchFamily="34" charset="0"/>
                <a:cs typeface="Arial" panose="020B0604020202020204" pitchFamily="34" charset="0"/>
              </a:rPr>
              <a:t>The purchase behavior changes with respect to price categories.</a:t>
            </a:r>
          </a:p>
          <a:p>
            <a:pPr marL="285750" indent="-285750">
              <a:buFont typeface="Wingdings" panose="05000000000000000000" pitchFamily="2" charset="2"/>
              <a:buChar char="v"/>
            </a:pPr>
            <a:r>
              <a:rPr lang="en-US" sz="1600" dirty="0">
                <a:solidFill>
                  <a:schemeClr val="tx2"/>
                </a:solidFill>
                <a:latin typeface="Arial" panose="020B0604020202020204" pitchFamily="34" charset="0"/>
                <a:cs typeface="Arial" panose="020B0604020202020204" pitchFamily="34" charset="0"/>
              </a:rPr>
              <a:t>Low price products are purchased.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150515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5136-4D31-4B95-8459-D4C898A56EC9}"/>
              </a:ext>
            </a:extLst>
          </p:cNvPr>
          <p:cNvSpPr>
            <a:spLocks noGrp="1"/>
          </p:cNvSpPr>
          <p:nvPr>
            <p:ph type="title"/>
          </p:nvPr>
        </p:nvSpPr>
        <p:spPr>
          <a:xfrm>
            <a:off x="1154817" y="618359"/>
            <a:ext cx="10178322" cy="944970"/>
          </a:xfrm>
        </p:spPr>
        <p:txBody>
          <a:bodyPr/>
          <a:lstStyle/>
          <a:p>
            <a:r>
              <a:rPr lang="en-US" dirty="0"/>
              <a:t>Conclusion</a:t>
            </a:r>
          </a:p>
        </p:txBody>
      </p:sp>
      <p:pic>
        <p:nvPicPr>
          <p:cNvPr id="5" name="Content Placeholder 4">
            <a:extLst>
              <a:ext uri="{FF2B5EF4-FFF2-40B4-BE49-F238E27FC236}">
                <a16:creationId xmlns:a16="http://schemas.microsoft.com/office/drawing/2014/main" id="{8E148FB1-2CA4-4C0C-9C5E-0EFD9A2BF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965" y="2047096"/>
            <a:ext cx="4992300" cy="3038657"/>
          </a:xfrm>
        </p:spPr>
      </p:pic>
      <p:sp>
        <p:nvSpPr>
          <p:cNvPr id="6" name="TextBox 5">
            <a:extLst>
              <a:ext uri="{FF2B5EF4-FFF2-40B4-BE49-F238E27FC236}">
                <a16:creationId xmlns:a16="http://schemas.microsoft.com/office/drawing/2014/main" id="{2AC3946D-F072-420C-945D-C254919693A8}"/>
              </a:ext>
            </a:extLst>
          </p:cNvPr>
          <p:cNvSpPr txBox="1"/>
          <p:nvPr/>
        </p:nvSpPr>
        <p:spPr>
          <a:xfrm>
            <a:off x="6096000" y="2128603"/>
            <a:ext cx="5551357" cy="2862322"/>
          </a:xfrm>
          <a:prstGeom prst="rect">
            <a:avLst/>
          </a:prstGeom>
          <a:noFill/>
        </p:spPr>
        <p:txBody>
          <a:bodyPr wrap="square" rtlCol="0">
            <a:spAutoFit/>
          </a:bodyPr>
          <a:lstStyle/>
          <a:p>
            <a:pPr marL="285750" lvl="0" indent="-285750">
              <a:buFont typeface="Wingdings" panose="05000000000000000000" pitchFamily="2" charset="2"/>
              <a:buChar char="v"/>
            </a:pPr>
            <a:r>
              <a:rPr lang="en-US" dirty="0"/>
              <a:t>To Design more cost effective promotions targeted for Potential Customers.</a:t>
            </a:r>
          </a:p>
          <a:p>
            <a:pPr lvl="0"/>
            <a:endParaRPr lang="en-US" dirty="0"/>
          </a:p>
          <a:p>
            <a:pPr marL="285750" lvl="0" indent="-285750">
              <a:buFont typeface="Wingdings" panose="05000000000000000000" pitchFamily="2" charset="2"/>
              <a:buChar char="v"/>
            </a:pPr>
            <a:r>
              <a:rPr lang="en-US" dirty="0"/>
              <a:t>Target the Impulsive  customers  specifically by providing customized Price Categories to increase brand loyalty.</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Loyal customers can be maintained by giving additional discount and by reducing the price levels of </a:t>
            </a:r>
            <a:r>
              <a:rPr lang="en-US" dirty="0" err="1"/>
              <a:t>pricw</a:t>
            </a:r>
            <a:r>
              <a:rPr lang="en-US" dirty="0"/>
              <a:t> categories.</a:t>
            </a:r>
          </a:p>
        </p:txBody>
      </p:sp>
    </p:spTree>
    <p:extLst>
      <p:ext uri="{BB962C8B-B14F-4D97-AF65-F5344CB8AC3E}">
        <p14:creationId xmlns:p14="http://schemas.microsoft.com/office/powerpoint/2010/main" val="171288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8AC7-3E49-416D-962B-033063A1BC1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8B09197-F8B7-48B5-80D3-1283D8EEF9C6}"/>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2E74FA9E-7426-49C0-A8F6-66A7379CF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31" y="0"/>
            <a:ext cx="12867831" cy="7135318"/>
          </a:xfrm>
          <a:prstGeom prst="rect">
            <a:avLst/>
          </a:prstGeom>
        </p:spPr>
      </p:pic>
    </p:spTree>
    <p:extLst>
      <p:ext uri="{BB962C8B-B14F-4D97-AF65-F5344CB8AC3E}">
        <p14:creationId xmlns:p14="http://schemas.microsoft.com/office/powerpoint/2010/main" val="116116458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TM10001106[[fn=Badge]]</Template>
  <TotalTime>356</TotalTime>
  <Words>236</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Georgia</vt:lpstr>
      <vt:lpstr>Gill Sans MT</vt:lpstr>
      <vt:lpstr>Impact</vt:lpstr>
      <vt:lpstr>Verdana</vt:lpstr>
      <vt:lpstr>Wingdings</vt:lpstr>
      <vt:lpstr>Badge</vt:lpstr>
      <vt:lpstr>PowerPoint Presentation</vt:lpstr>
      <vt:lpstr>BUSINESS PROBLEM</vt:lpstr>
      <vt:lpstr>Classification of customers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rajendra</dc:creator>
  <cp:lastModifiedBy>rajendra</cp:lastModifiedBy>
  <cp:revision>30</cp:revision>
  <dcterms:created xsi:type="dcterms:W3CDTF">2019-12-11T20:43:41Z</dcterms:created>
  <dcterms:modified xsi:type="dcterms:W3CDTF">2019-12-12T02:39:46Z</dcterms:modified>
</cp:coreProperties>
</file>