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29.png" ContentType="image/png"/>
  <Override PartName="/ppt/media/image18.png" ContentType="image/png"/>
  <Override PartName="/ppt/media/image7.png" ContentType="image/png"/>
  <Override PartName="/ppt/media/image34.png" ContentType="image/png"/>
  <Override PartName="/ppt/media/image6.png" ContentType="image/png"/>
  <Override PartName="/ppt/media/image9.gif" ContentType="image/gif"/>
  <Override PartName="/ppt/media/image5.png" ContentType="image/png"/>
  <Override PartName="/ppt/media/image32.png" ContentType="image/png"/>
  <Override PartName="/ppt/media/image4.gif" ContentType="image/gif"/>
  <Override PartName="/ppt/media/image2.gif" ContentType="image/gif"/>
  <Override PartName="/ppt/media/image13.gif" ContentType="image/gif"/>
  <Override PartName="/ppt/media/image3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gi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2.png"/><Relationship Id="rId3" Type="http://schemas.openxmlformats.org/officeDocument/2006/relationships/image" Target="../media/image13.gi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5266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786600" y="347040"/>
            <a:ext cx="5250240" cy="2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529b"/>
                </a:solidFill>
                <a:latin typeface="Arial"/>
                <a:ea typeface="MS PGothic"/>
              </a:rPr>
              <a:t>Scalable Software Systems Laboratory</a:t>
            </a:r>
            <a:endParaRPr/>
          </a:p>
        </p:txBody>
      </p:sp>
      <p:pic>
        <p:nvPicPr>
          <p:cNvPr id="2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30400" y="4320000"/>
            <a:ext cx="730800" cy="73080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00529b"/>
          </a:solidFill>
          <a:ln w="12600">
            <a:noFill/>
          </a:ln>
        </p:spPr>
      </p:sp>
      <p:pic>
        <p:nvPicPr>
          <p:cNvPr id="4" name="Picture 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0400" cy="514296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786600" y="1042560"/>
            <a:ext cx="368748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MS PGothic"/>
              </a:rPr>
              <a:t>Scalable Software Systems Laboratory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MS PGothic"/>
              </a:rPr>
              <a:t>Department of Electrical and Computer Engineering</a:t>
            </a:r>
            <a:endParaRPr/>
          </a:p>
        </p:txBody>
      </p:sp>
      <p:pic>
        <p:nvPicPr>
          <p:cNvPr id="6" name="Picture 1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104640" y="49392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7" name="Picture 1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598560" y="539640"/>
            <a:ext cx="813960" cy="365040"/>
          </a:xfrm>
          <a:prstGeom prst="rect">
            <a:avLst/>
          </a:prstGeom>
          <a:ln>
            <a:noFill/>
          </a:ln>
        </p:spPr>
      </p:pic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5266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786600" y="347040"/>
            <a:ext cx="5250240" cy="2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529b"/>
                </a:solidFill>
                <a:latin typeface="Arial"/>
                <a:ea typeface="MS PGothic"/>
              </a:rPr>
              <a:t>Scalable Software Systems Laboratory</a:t>
            </a:r>
            <a:endParaRPr/>
          </a:p>
        </p:txBody>
      </p:sp>
      <p:pic>
        <p:nvPicPr>
          <p:cNvPr id="46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30400" y="4320000"/>
            <a:ext cx="730800" cy="73080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52668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786600" y="347040"/>
            <a:ext cx="5250240" cy="2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529b"/>
                </a:solidFill>
                <a:latin typeface="Arial"/>
                <a:ea typeface="MS PGothic"/>
              </a:rPr>
              <a:t>Scalable Software Systems Laboratory</a:t>
            </a:r>
            <a:endParaRPr/>
          </a:p>
        </p:txBody>
      </p:sp>
      <p:pic>
        <p:nvPicPr>
          <p:cNvPr id="85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30400" y="4320000"/>
            <a:ext cx="730800" cy="7308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00529b"/>
          </a:solidFill>
          <a:ln w="12600">
            <a:noFill/>
          </a:ln>
        </p:spPr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914400" y="1554480"/>
            <a:ext cx="8272080" cy="13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800">
                <a:solidFill>
                  <a:srgbClr val="ffffff"/>
                </a:solidFill>
                <a:latin typeface="Arial"/>
                <a:ea typeface="MS PGothic"/>
              </a:rPr>
              <a:t>DeepBipolar: Identifying Genomic Mutations for</a:t>
            </a:r>
            <a:endParaRPr/>
          </a:p>
          <a:p>
            <a:pPr>
              <a:lnSpc>
                <a:spcPct val="80000"/>
              </a:lnSpc>
            </a:pPr>
            <a:r>
              <a:rPr lang="en-US" sz="4800">
                <a:solidFill>
                  <a:srgbClr val="ffffff"/>
                </a:solidFill>
                <a:latin typeface="Arial"/>
                <a:ea typeface="MS PGothic"/>
              </a:rPr>
              <a:t>Bipolar Disorder via Deep Learning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871200" y="3560040"/>
            <a:ext cx="8106840" cy="95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</a:rPr>
              <a:t>Rajendra Rana Bhat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89800" y="576360"/>
            <a:ext cx="755568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529b"/>
                </a:solidFill>
                <a:latin typeface="Arial"/>
                <a:ea typeface="MS PGothic"/>
              </a:rPr>
              <a:t>Summary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289800" y="1301760"/>
            <a:ext cx="7555680" cy="352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50240" y="1440360"/>
            <a:ext cx="4933440" cy="148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>
                <p:childTnLst>
                  <p:par>
                    <p:cTn id="65" fill="freeze">
                      <p:stCondLst>
                        <p:cond delay="indefinite"/>
                      </p:stCondLst>
                      <p:childTnLst>
                        <p:par>
                          <p:cTn id="66" fill="freeze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920" y="4359960"/>
            <a:ext cx="5518080" cy="729360"/>
          </a:xfrm>
          <a:prstGeom prst="rect">
            <a:avLst/>
          </a:prstGeom>
          <a:ln>
            <a:noFill/>
          </a:ln>
        </p:spPr>
      </p:pic>
      <p:pic>
        <p:nvPicPr>
          <p:cNvPr id="157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76480" y="4176720"/>
            <a:ext cx="1523160" cy="91368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554400" y="420840"/>
            <a:ext cx="3225600" cy="821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6600"/>
                </a:solidFill>
                <a:latin typeface="Arial"/>
                <a:ea typeface="MS PGothic"/>
              </a:rPr>
              <a:t>Thank You!</a:t>
            </a:r>
            <a:endParaRPr/>
          </a:p>
        </p:txBody>
      </p:sp>
      <p:pic>
        <p:nvPicPr>
          <p:cNvPr id="159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24080" y="1532880"/>
            <a:ext cx="1172520" cy="1172520"/>
          </a:xfrm>
          <a:prstGeom prst="rect">
            <a:avLst/>
          </a:prstGeom>
          <a:ln>
            <a:noFill/>
          </a:ln>
        </p:spPr>
      </p:pic>
      <p:pic>
        <p:nvPicPr>
          <p:cNvPr id="160" name="Picture 1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92880" y="1532880"/>
            <a:ext cx="1172520" cy="1172520"/>
          </a:xfrm>
          <a:prstGeom prst="rect">
            <a:avLst/>
          </a:prstGeom>
          <a:ln>
            <a:noFill/>
          </a:ln>
        </p:spPr>
      </p:pic>
      <p:pic>
        <p:nvPicPr>
          <p:cNvPr id="161" name="Picture 11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130480" y="1532880"/>
            <a:ext cx="1172520" cy="1172520"/>
          </a:xfrm>
          <a:prstGeom prst="rect">
            <a:avLst/>
          </a:prstGeom>
          <a:ln>
            <a:noFill/>
          </a:ln>
        </p:spPr>
      </p:pic>
      <p:pic>
        <p:nvPicPr>
          <p:cNvPr id="162" name="Picture 16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361680" y="1722960"/>
            <a:ext cx="1172520" cy="103140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757080" y="4755600"/>
            <a:ext cx="2459520" cy="303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u="sng">
                <a:solidFill>
                  <a:srgbClr val="ff462c"/>
                </a:solidFill>
                <a:latin typeface="Arial"/>
                <a:ea typeface="MS PGothic"/>
              </a:rPr>
              <a:t>http://www.s3lab.ece.ufl.edu</a:t>
            </a: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89800" y="576360"/>
            <a:ext cx="755568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529b"/>
                </a:solidFill>
                <a:latin typeface="Arial"/>
                <a:ea typeface="MS PGothic"/>
              </a:rPr>
              <a:t>Introduction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289800" y="1301760"/>
            <a:ext cx="7555680" cy="352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Bipolar Disorder(BD) affects mental state.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Symptoms: mood swings from overly high to sad and hopelessness.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Results into severe episodes of mania and depression.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Affects close to 5.3 million adult in US.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Suicide kill 15-17% of BD patient.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BD similar to Schizophrenia and it is difficult to distinguish them.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Now-a-days genome wide study done for BD.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7" name="Picture 15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66560" y="1097280"/>
            <a:ext cx="2285640" cy="255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89800" y="576360"/>
            <a:ext cx="755568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529b"/>
                </a:solidFill>
                <a:latin typeface="Arial"/>
                <a:ea typeface="MS PGothic"/>
              </a:rPr>
              <a:t>Symptom Classification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289800" y="1301760"/>
            <a:ext cx="7555680" cy="352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0" name="Text Placeholder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7760" y="640080"/>
            <a:ext cx="7790040" cy="44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89800" y="576360"/>
            <a:ext cx="755568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529b"/>
                </a:solidFill>
                <a:latin typeface="Arial"/>
                <a:ea typeface="MS PGothic"/>
              </a:rPr>
              <a:t>Data-Preprocessing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289800" y="1301760"/>
            <a:ext cx="7555680" cy="352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Datasets provided as per CAGI competition from Univ. of California, John Hopkins.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Datasets consists of 1000 samples with 500 labeled.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Per CAGI, for target capture and sampling 60 genes used.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Only high quality variant included in the sample.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Data represent exome sequencing of Bipolar Disorder.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Exome is protein coding region of the human genome and represents 2% of the whole genome.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85% of the disease is related to variant contain in exome.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Data contained in VCF(Variant Call Format )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89800" y="576360"/>
            <a:ext cx="755568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529b"/>
                </a:solidFill>
                <a:latin typeface="Arial"/>
                <a:ea typeface="MS PGothic"/>
              </a:rPr>
              <a:t>Data-Preprocessing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274320" y="1317240"/>
            <a:ext cx="7555680" cy="352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Genotype encoded as allele value with separator '/' e.g.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0/0, 0/1,1/1,./. where 0,1 are reference and alternate allele.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 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AD(Allile depth), Phred Quality.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Onehot encoding of the genotype i.e. 0/0-&gt;0100, 0/1-&gt;0010 etc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Onehot encoding ensures categorical value equidistant.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Same approach taken in the paper*.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*Predicting effects of noncoding variants with deep learning–based sequence model.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*DanQ: a hybrid convolutional and recurrent deep neural network for quantifying the function of DNA sequences.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1200" y="2011680"/>
            <a:ext cx="753408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89800" y="576360"/>
            <a:ext cx="755568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529b"/>
                </a:solidFill>
                <a:latin typeface="Arial"/>
                <a:ea typeface="MS PGothic"/>
              </a:rPr>
              <a:t>Model (Machine Learning)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289800" y="1301760"/>
            <a:ext cx="7555680" cy="352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Logistic Regression(56%), Random Forest(54% with 500 para)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AUC for LR(0.567) and RF(0.57)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Classification Metrics Summary.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29200" y="1828800"/>
            <a:ext cx="3927600" cy="15544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6120" y="2909160"/>
            <a:ext cx="4028760" cy="157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>
                <p:childTnLst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89800" y="576360"/>
            <a:ext cx="755568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529b"/>
                </a:solidFill>
                <a:latin typeface="Arial"/>
                <a:ea typeface="MS PGothic"/>
              </a:rPr>
              <a:t>Model (Deep Learning)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289800" y="1301760"/>
            <a:ext cx="7555680" cy="352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Deep Neural Network(DNN)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Convolution AutoEncoder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Convolution Neural Network(CNN)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77840" y="1005840"/>
            <a:ext cx="2926080" cy="182880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" y="2468880"/>
            <a:ext cx="3550680" cy="22860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89120" y="2926080"/>
            <a:ext cx="2926080" cy="21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89800" y="576360"/>
            <a:ext cx="755568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529b"/>
                </a:solidFill>
                <a:latin typeface="Arial"/>
                <a:ea typeface="MS PGothic"/>
              </a:rPr>
              <a:t>Model (Deep Learning)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289800" y="1301760"/>
            <a:ext cx="7555680" cy="352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CNN Autoencoder Architecture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Final Model Architecture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1880" y="1285560"/>
            <a:ext cx="4077720" cy="34693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840" y="2011680"/>
            <a:ext cx="2834640" cy="319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>
                <p:childTnLst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freeze">
                      <p:stCondLst>
                        <p:cond delay="indefinite"/>
                      </p:stCondLst>
                      <p:childTnLst>
                        <p:par>
                          <p:cTn id="50" fill="freeze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89800" y="576360"/>
            <a:ext cx="755568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529b"/>
                </a:solidFill>
                <a:latin typeface="Arial"/>
                <a:ea typeface="MS PGothic"/>
              </a:rPr>
              <a:t>Model (Deep Learning)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289800" y="1301760"/>
            <a:ext cx="7555680" cy="352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529b"/>
                </a:solidFill>
                <a:latin typeface="Arial"/>
                <a:ea typeface="MS PGothic"/>
              </a:rPr>
              <a:t>Metrics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960" y="1737360"/>
            <a:ext cx="4165920" cy="33656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981240" cy="166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>
                <p:childTnLst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