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14" d="100"/>
          <a:sy n="114" d="100"/>
        </p:scale>
        <p:origin x="-918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AEF98-D6EC-E041-B051-DD2F1343EF2B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A6339-1D0C-094B-8A17-A5321AEE3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449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67CEE-8DA0-734F-AEEE-446FDC7240F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1DAB-5DFB-9343-97BC-8974386DF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55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10BE721-C5B3-D34C-97A0-3F2FED9972D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31DAB-5DFB-9343-97BC-8974386DF1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Tahoma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Tahoma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4770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4770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pic>
        <p:nvPicPr>
          <p:cNvPr id="14" name="Picture 13" descr="gator-eng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8" y="5602287"/>
            <a:ext cx="1298361" cy="950913"/>
          </a:xfrm>
          <a:prstGeom prst="rect">
            <a:avLst/>
          </a:prstGeom>
        </p:spPr>
      </p:pic>
      <p:pic>
        <p:nvPicPr>
          <p:cNvPr id="18" name="Picture 17" descr="s3lab-bann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27824"/>
            <a:ext cx="5518685" cy="730135"/>
          </a:xfrm>
          <a:prstGeom prst="rect">
            <a:avLst/>
          </a:prstGeom>
        </p:spPr>
      </p:pic>
      <p:pic>
        <p:nvPicPr>
          <p:cNvPr id="20" name="Picture 19" descr="gator-eng-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98" y="5602287"/>
            <a:ext cx="1298361" cy="950913"/>
          </a:xfrm>
          <a:prstGeom prst="rect">
            <a:avLst/>
          </a:prstGeom>
        </p:spPr>
      </p:pic>
      <p:pic>
        <p:nvPicPr>
          <p:cNvPr id="22" name="Picture 21" descr="s3lab-bann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827824"/>
            <a:ext cx="5518685" cy="730135"/>
          </a:xfrm>
          <a:prstGeom prst="rect">
            <a:avLst/>
          </a:prstGeom>
        </p:spPr>
      </p:pic>
      <p:pic>
        <p:nvPicPr>
          <p:cNvPr id="3" name="Picture 2" descr="uf-logo-5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5482"/>
            <a:ext cx="2382543" cy="447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71ED8-9F96-7A43-A8A3-B56A1806D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python implementation please see 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33D584-D1C9-6E43-B348-96B0CA8C01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731837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731837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154112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154112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081087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623887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414462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1" lang="en-US" sz="2400">
              <a:latin typeface="Arial"/>
              <a:cs typeface="Arial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33400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28775"/>
            <a:ext cx="77724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fld id="{3833D584-D1C9-6E43-B348-96B0CA8C01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 descr="s3lab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" y="5922645"/>
            <a:ext cx="906780" cy="935355"/>
          </a:xfrm>
          <a:prstGeom prst="rect">
            <a:avLst/>
          </a:prstGeom>
        </p:spPr>
      </p:pic>
      <p:pic>
        <p:nvPicPr>
          <p:cNvPr id="13" name="Picture 12" descr="s3lab-logo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5" y="5922645"/>
            <a:ext cx="906780" cy="9353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1066800" y="2057400"/>
            <a:ext cx="7564000" cy="108108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333399"/>
                </a:solidFill>
              </a:rPr>
              <a:t>      </a:t>
            </a:r>
            <a:r>
              <a:rPr lang="en-US" sz="2400" dirty="0" smtClean="0">
                <a:solidFill>
                  <a:srgbClr val="333399"/>
                </a:solidFill>
              </a:rPr>
              <a:t>DeepBipolar</a:t>
            </a:r>
            <a:r>
              <a:rPr lang="en-US" sz="2400" dirty="0">
                <a:solidFill>
                  <a:srgbClr val="333399"/>
                </a:solidFill>
              </a:rPr>
              <a:t>: Identifying Genomic Mutations for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333399"/>
                </a:solidFill>
              </a:rPr>
              <a:t>	</a:t>
            </a:r>
            <a:r>
              <a:rPr lang="en-US" sz="2400" dirty="0" smtClean="0">
                <a:solidFill>
                  <a:srgbClr val="333399"/>
                </a:solidFill>
              </a:rPr>
              <a:t>    Bipolar </a:t>
            </a:r>
            <a:r>
              <a:rPr lang="en-US" sz="2400" dirty="0">
                <a:solidFill>
                  <a:srgbClr val="333399"/>
                </a:solidFill>
              </a:rPr>
              <a:t>Disorder via Deep Learning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800" y="3581400"/>
            <a:ext cx="6858000" cy="198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endParaRPr lang="en-US" sz="20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Scalable Software Systems Laboratory</a:t>
            </a:r>
            <a:endParaRPr lang="en-US" sz="20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sz="2000" b="1" dirty="0" smtClean="0">
                <a:solidFill>
                  <a:srgbClr val="0000CC"/>
                </a:solidFill>
              </a:rPr>
              <a:t>University of Florida</a:t>
            </a:r>
          </a:p>
          <a:p>
            <a:pPr>
              <a:lnSpc>
                <a:spcPct val="80000"/>
              </a:lnSpc>
            </a:pPr>
            <a:r>
              <a:rPr lang="pl-PL" sz="2000" b="1" dirty="0" smtClean="0">
                <a:solidFill>
                  <a:srgbClr val="0000CC"/>
                </a:solidFill>
              </a:rPr>
              <a:t>http://www.s3lab.ece.ufl.edu/</a:t>
            </a:r>
            <a:endParaRPr lang="en-US" sz="20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0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Convolutional Neural Network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Consists of 3 layers i.e. Convolutional Layer, Pooling Layer &amp; Fully Connected Layer.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7" name="Picture 17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0240" y="2926080"/>
            <a:ext cx="5669280" cy="292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13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AutoEncoder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Consists of Encoder and Decoder. Used to compress/expand information and fine tune weights.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0" name="Picture 179"/>
          <p:cNvPicPr/>
          <p:nvPr/>
        </p:nvPicPr>
        <p:blipFill>
          <a:blip r:embed="rId2"/>
          <a:stretch>
            <a:fillRect/>
          </a:stretch>
        </p:blipFill>
        <p:spPr>
          <a:xfrm>
            <a:off x="2171880" y="3108960"/>
            <a:ext cx="5143320" cy="323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29470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AutoEncoder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Consists of Encoder and Decoder. Used to compress/expand information and fine tune weights.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2171880" y="3108960"/>
            <a:ext cx="5143320" cy="3238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3725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Convolutional AutoEncoder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We used Convolutional AutoEncoder to reduce the dimension and finetune the weights of Decoder. We used Keras.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6" name="Picture 185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" y="3566160"/>
            <a:ext cx="9052560" cy="223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4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 err="1">
                <a:solidFill>
                  <a:srgbClr val="000000"/>
                </a:solidFill>
                <a:latin typeface="Arial"/>
              </a:rPr>
              <a:t>AutoEncoder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loss function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lang="en-US" sz="2800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With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Encoder+2 FC layer we got accuracy: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buSzPct val="60000"/>
            </a:pPr>
            <a:r>
              <a:rPr lang="en-US" sz="280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mtClean="0">
                <a:solidFill>
                  <a:srgbClr val="000000"/>
                </a:solidFill>
                <a:latin typeface="Arial"/>
              </a:rPr>
              <a:t>67%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89" name="Picture 188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2103120"/>
            <a:ext cx="5029200" cy="2834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834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1150920" y="533520"/>
            <a:ext cx="7791840" cy="77508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ＭＳ Ｐゴシック"/>
              </a:rPr>
              <a:t>          THANK YOU</a:t>
            </a:r>
            <a:endParaRPr/>
          </a:p>
        </p:txBody>
      </p:sp>
      <p:sp>
        <p:nvSpPr>
          <p:cNvPr id="192" name="CustomShape 3"/>
          <p:cNvSpPr/>
          <p:nvPr/>
        </p:nvSpPr>
        <p:spPr>
          <a:xfrm>
            <a:off x="7042320" y="6243480"/>
            <a:ext cx="190404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fld id="{2632BAA4-873E-402B-8939-5FB1920BEDF6}" type="slidenum">
              <a:rPr lang="en-US" sz="1400">
                <a:solidFill>
                  <a:srgbClr val="000000"/>
                </a:solidFill>
                <a:latin typeface="Arial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306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Bipolar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Disorder(BD) affects mental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state.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Symptoms: mood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swings from overly high to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</a:t>
            </a:r>
          </a:p>
          <a:p>
            <a:pPr>
              <a:lnSpc>
                <a:spcPct val="100000"/>
              </a:lnSpc>
              <a:buSzPct val="60000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sad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and hopelessness.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Results into severe episodes of mania and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100000"/>
              </a:lnSpc>
              <a:buSzPct val="60000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depression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ffects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close to 5.3 million adults in US.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Suicide kills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15-17% of BD patient.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BD similar to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Schizophrenia and it is difficult to distinguish between them.  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  <a:ea typeface="ＭＳ Ｐゴシック"/>
              </a:rPr>
              <a:t>Now-a-days Genome wide study done for BD.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402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Symptom stage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8" name="Picture 157"/>
          <p:cNvPicPr/>
          <p:nvPr/>
        </p:nvPicPr>
        <p:blipFill>
          <a:blip r:embed="rId2"/>
          <a:stretch>
            <a:fillRect/>
          </a:stretch>
        </p:blipFill>
        <p:spPr>
          <a:xfrm>
            <a:off x="1005840" y="1076400"/>
            <a:ext cx="7223760" cy="5507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126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Symptom classification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61" name="Text Placeholder 2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0" y="1447920"/>
            <a:ext cx="5852160" cy="5044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01448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Data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 err="1" smtClean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ataSets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*. 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1000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individual's exome sequencing of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BD.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For target capture and sampling, 60 genes were used  which was associated with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BD previously</a:t>
            </a:r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Only high quality variant included.</a:t>
            </a:r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500 labeled sets and 500 unlabeled sets.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Labeled sets, unaffected(BD)=0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ＭＳ Ｐゴシック"/>
              </a:rPr>
              <a:t>&amp;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ＭＳ Ｐゴシック"/>
              </a:rPr>
              <a:t>affected(BD)=1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*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“</a:t>
            </a:r>
            <a:r>
              <a:rPr lang="en-US" sz="1000" dirty="0">
                <a:solidFill>
                  <a:srgbClr val="000000"/>
                </a:solidFill>
                <a:latin typeface="Arial"/>
                <a:ea typeface="ＭＳ Ｐゴシック"/>
              </a:rPr>
              <a:t>Bipolar Exomes”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challenge in </a:t>
            </a:r>
            <a:r>
              <a:rPr lang="en-US" sz="1000" dirty="0">
                <a:solidFill>
                  <a:srgbClr val="000000"/>
                </a:solidFill>
                <a:latin typeface="Arial"/>
                <a:ea typeface="ＭＳ Ｐゴシック"/>
              </a:rPr>
              <a:t>Critical Assessment of Genomics Interpretation </a:t>
            </a:r>
            <a:r>
              <a:rPr lang="en-US" sz="1000" dirty="0" smtClean="0">
                <a:solidFill>
                  <a:srgbClr val="000000"/>
                </a:solidFill>
                <a:latin typeface="Arial"/>
                <a:ea typeface="ＭＳ Ｐゴシック"/>
              </a:rPr>
              <a:t>competition(CAGI)</a:t>
            </a:r>
            <a:endParaRPr sz="1000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312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Preprocessing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Data represent exome sequencing of Bipolar Disorder.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VCF file consists of 5 level of genotype fields i.e. GT:AD:DP:GQ:PL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Genotype represented as 0/0, 0/1, 1/1, ./.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Categorical genotype mapped to one-hot-encoding before feeding to deep learning.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Train/Test split (400/100)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6050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Methods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b="1" dirty="0">
                <a:solidFill>
                  <a:srgbClr val="000000"/>
                </a:solidFill>
                <a:latin typeface="Arial"/>
              </a:rPr>
              <a:t>Machine Learning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1. Logistic Regression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2. Random Forest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lang="en-US" dirty="0" smtClean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 lang="en-US" dirty="0"/>
          </a:p>
          <a:p>
            <a:pPr>
              <a:lnSpc>
                <a:spcPct val="100000"/>
              </a:lnSpc>
              <a:buSzPct val="60000"/>
            </a:pP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Arial"/>
              </a:rPr>
              <a:t>Deep Learning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: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1. Convolutional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Autoencoder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2. Convolutional Neural Network</a:t>
            </a:r>
            <a:endParaRPr dirty="0"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3. Fully Connected Layer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163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Logistic Regression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Accuracy: 56%, AUC: 0.567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0" name="Picture 169"/>
          <p:cNvPicPr/>
          <p:nvPr/>
        </p:nvPicPr>
        <p:blipFill>
          <a:blip r:embed="rId2"/>
          <a:stretch>
            <a:fillRect/>
          </a:stretch>
        </p:blipFill>
        <p:spPr>
          <a:xfrm>
            <a:off x="1554480" y="2194560"/>
            <a:ext cx="5577840" cy="4480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13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150920" y="533520"/>
            <a:ext cx="7791840" cy="532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600" b="1">
                <a:solidFill>
                  <a:srgbClr val="333399"/>
                </a:solidFill>
                <a:latin typeface="Arial"/>
              </a:rPr>
              <a:t>Random Forest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182600" y="1628640"/>
            <a:ext cx="7771320" cy="450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r>
              <a:rPr lang="en-US" sz="2800">
                <a:solidFill>
                  <a:srgbClr val="000000"/>
                </a:solidFill>
                <a:latin typeface="Arial"/>
              </a:rPr>
              <a:t>Accuracy: 54%, AUC: 0.57</a:t>
            </a: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0000"/>
              <a:buFont typeface="Wingdings" charset="2"/>
              <a:buChar char="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3" name="Picture 172"/>
          <p:cNvPicPr/>
          <p:nvPr/>
        </p:nvPicPr>
        <p:blipFill>
          <a:blip r:embed="rId2"/>
          <a:stretch>
            <a:fillRect/>
          </a:stretch>
        </p:blipFill>
        <p:spPr>
          <a:xfrm>
            <a:off x="1851840" y="2272680"/>
            <a:ext cx="5029200" cy="1580760"/>
          </a:xfrm>
          <a:prstGeom prst="rect">
            <a:avLst/>
          </a:prstGeom>
          <a:ln>
            <a:noFill/>
          </a:ln>
        </p:spPr>
      </p:pic>
      <p:pic>
        <p:nvPicPr>
          <p:cNvPr id="174" name="Picture 173"/>
          <p:cNvPicPr/>
          <p:nvPr/>
        </p:nvPicPr>
        <p:blipFill>
          <a:blip r:embed="rId3"/>
          <a:stretch>
            <a:fillRect/>
          </a:stretch>
        </p:blipFill>
        <p:spPr>
          <a:xfrm>
            <a:off x="1737360" y="3840480"/>
            <a:ext cx="5486400" cy="292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857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3lab-template-v1.2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s3lab-template-v1.2.potx</Template>
  <TotalTime>2300</TotalTime>
  <Words>342</Words>
  <Application>Microsoft Office PowerPoint</Application>
  <PresentationFormat>On-screen Show (4:3)</PresentationFormat>
  <Paragraphs>108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s3lab-template-v1.2</vt:lpstr>
      <vt:lpstr>      DeepBipolar: Identifying Genomic Mutations for      Bipolar Disorder via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at Scalable Software Systems Laboratory</dc:title>
  <dc:creator>Xiaolin (Andy) Li</dc:creator>
  <cp:lastModifiedBy>Rajendra</cp:lastModifiedBy>
  <cp:revision>152</cp:revision>
  <dcterms:created xsi:type="dcterms:W3CDTF">2011-02-09T15:54:24Z</dcterms:created>
  <dcterms:modified xsi:type="dcterms:W3CDTF">2016-04-27T21:00:17Z</dcterms:modified>
</cp:coreProperties>
</file>