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5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D9F3"/>
    <a:srgbClr val="D8E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9273" autoAdjust="0"/>
  </p:normalViewPr>
  <p:slideViewPr>
    <p:cSldViewPr snapToGrid="0">
      <p:cViewPr>
        <p:scale>
          <a:sx n="100" d="100"/>
          <a:sy n="100" d="100"/>
        </p:scale>
        <p:origin x="-312" y="-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19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BB59F-3A44-49F5-BD34-3CD70921692F}" type="datetimeFigureOut">
              <a:rPr lang="en-US" smtClean="0"/>
              <a:t>6/4/16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F47E5-0B67-4A60-8CF2-19A0CCCA0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" name="Picture 3" descr="HWCOE-PPT---title-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388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8912" y="1390018"/>
            <a:ext cx="5174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latin typeface="Arial"/>
                <a:cs typeface="Arial"/>
              </a:rPr>
              <a:t>Scalable</a:t>
            </a:r>
            <a:r>
              <a:rPr lang="en-US" sz="1600" b="0" i="0" baseline="0" dirty="0">
                <a:solidFill>
                  <a:schemeClr val="bg1"/>
                </a:solidFill>
                <a:latin typeface="Arial"/>
                <a:cs typeface="Arial"/>
              </a:rPr>
              <a:t> Software Systems Laboratory</a:t>
            </a:r>
          </a:p>
          <a:p>
            <a:r>
              <a:rPr lang="en-US" sz="1600" b="0" i="0" baseline="0" dirty="0">
                <a:solidFill>
                  <a:schemeClr val="bg1"/>
                </a:solidFill>
                <a:latin typeface="Arial"/>
                <a:cs typeface="Arial"/>
              </a:rPr>
              <a:t>Department of Electrical and Computer Engineering</a:t>
            </a:r>
            <a:endParaRPr lang="en-US" sz="1600" b="0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61731" y="2854082"/>
            <a:ext cx="11030269" cy="1779041"/>
          </a:xfrm>
        </p:spPr>
        <p:txBody>
          <a:bodyPr/>
          <a:lstStyle>
            <a:lvl1pPr algn="l">
              <a:lnSpc>
                <a:spcPct val="80000"/>
              </a:lnSpc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With Two Lines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61733" y="4746839"/>
            <a:ext cx="11575140" cy="774700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3200" b="0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Presentation Subtitle</a:t>
            </a:r>
          </a:p>
        </p:txBody>
      </p:sp>
      <p:pic>
        <p:nvPicPr>
          <p:cNvPr id="10" name="Picture 9" descr="s3lab-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963" y="5759939"/>
            <a:ext cx="975360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386608" y="768471"/>
            <a:ext cx="10075333" cy="84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3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01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386608" y="768471"/>
            <a:ext cx="10075333" cy="84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386608" y="1735667"/>
            <a:ext cx="10075333" cy="470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7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762" y="2463801"/>
            <a:ext cx="10351543" cy="3874672"/>
          </a:xfrm>
        </p:spPr>
        <p:txBody>
          <a:bodyPr>
            <a:normAutofit/>
          </a:bodyPr>
          <a:lstStyle>
            <a:lvl1pPr>
              <a:defRPr sz="24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0"/>
          </p:nvPr>
        </p:nvSpPr>
        <p:spPr>
          <a:xfrm>
            <a:off x="391762" y="1617134"/>
            <a:ext cx="10351543" cy="774700"/>
          </a:xfrm>
        </p:spPr>
        <p:txBody>
          <a:bodyPr rtlCol="0">
            <a:noAutofit/>
          </a:bodyPr>
          <a:lstStyle>
            <a:lvl1pPr marL="0" indent="0">
              <a:buNone/>
              <a:defRPr kumimoji="0" sz="32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/>
                <a:ea typeface="+mj-ea"/>
                <a:cs typeface="Arial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1"/>
          <p:cNvSpPr txBox="1">
            <a:spLocks/>
          </p:cNvSpPr>
          <p:nvPr/>
        </p:nvSpPr>
        <p:spPr bwMode="auto">
          <a:xfrm>
            <a:off x="386608" y="768471"/>
            <a:ext cx="10075333" cy="84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0" kern="1200">
                <a:solidFill>
                  <a:schemeClr val="accent1"/>
                </a:solidFill>
                <a:latin typeface="Arial"/>
                <a:ea typeface="MS PGothic" panose="020B0600070205080204" pitchFamily="34" charset="-128"/>
                <a:cs typeface="Arial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Rockwell" charset="0"/>
                <a:ea typeface="MS PGothic" panose="020B0600070205080204" pitchFamily="34" charset="-128"/>
                <a:cs typeface="MS PGothic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Rockwell" charset="0"/>
                <a:ea typeface="MS PGothic" panose="020B0600070205080204" pitchFamily="34" charset="-128"/>
                <a:cs typeface="MS PGothic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Rockwell" charset="0"/>
                <a:ea typeface="MS PGothic" panose="020B0600070205080204" pitchFamily="34" charset="-128"/>
                <a:cs typeface="MS PGothic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Rockwell" charset="0"/>
                <a:ea typeface="MS PGothic" panose="020B0600070205080204" pitchFamily="34" charset="-128"/>
                <a:cs typeface="MS PGothic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Rockwell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Rockwell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Rockwell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Rockwel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480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460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61" y="2852456"/>
            <a:ext cx="4876800" cy="3692277"/>
          </a:xfrm>
        </p:spPr>
        <p:txBody>
          <a:bodyPr>
            <a:normAutofit/>
          </a:bodyPr>
          <a:lstStyle>
            <a:lvl1pPr>
              <a:defRPr sz="24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877" y="2852456"/>
            <a:ext cx="4876800" cy="3692277"/>
          </a:xfrm>
        </p:spPr>
        <p:txBody>
          <a:bodyPr>
            <a:normAutofit/>
          </a:bodyPr>
          <a:lstStyle>
            <a:lvl1pPr>
              <a:defRPr sz="2400" b="0" i="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761" y="2475940"/>
            <a:ext cx="48768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133" b="0">
                <a:solidFill>
                  <a:schemeClr val="bg1"/>
                </a:solidFill>
                <a:latin typeface="Arial"/>
                <a:cs typeface="Arial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877" y="2475940"/>
            <a:ext cx="48768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133" b="0">
                <a:solidFill>
                  <a:schemeClr val="bg1"/>
                </a:solidFill>
                <a:latin typeface="Arial"/>
                <a:cs typeface="Arial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391762" y="1617134"/>
            <a:ext cx="10351543" cy="774700"/>
          </a:xfrm>
        </p:spPr>
        <p:txBody>
          <a:bodyPr rtlCol="0">
            <a:noAutofit/>
          </a:bodyPr>
          <a:lstStyle>
            <a:lvl1pPr marL="0" indent="0">
              <a:buNone/>
              <a:defRPr kumimoji="0" sz="32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/>
                <a:ea typeface="+mj-ea"/>
                <a:cs typeface="Arial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Placeholder 1"/>
          <p:cNvSpPr txBox="1">
            <a:spLocks/>
          </p:cNvSpPr>
          <p:nvPr/>
        </p:nvSpPr>
        <p:spPr bwMode="auto">
          <a:xfrm>
            <a:off x="386608" y="768471"/>
            <a:ext cx="10075333" cy="84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0" kern="1200">
                <a:solidFill>
                  <a:schemeClr val="accent1"/>
                </a:solidFill>
                <a:latin typeface="Arial"/>
                <a:ea typeface="MS PGothic" panose="020B0600070205080204" pitchFamily="34" charset="-128"/>
                <a:cs typeface="Arial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Rockwell" charset="0"/>
                <a:ea typeface="MS PGothic" panose="020B0600070205080204" pitchFamily="34" charset="-128"/>
                <a:cs typeface="MS PGothic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Rockwell" charset="0"/>
                <a:ea typeface="MS PGothic" panose="020B0600070205080204" pitchFamily="34" charset="-128"/>
                <a:cs typeface="MS PGothic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Rockwell" charset="0"/>
                <a:ea typeface="MS PGothic" panose="020B0600070205080204" pitchFamily="34" charset="-128"/>
                <a:cs typeface="MS PGothic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Rockwell" charset="0"/>
                <a:ea typeface="MS PGothic" panose="020B0600070205080204" pitchFamily="34" charset="-128"/>
                <a:cs typeface="MS PGothic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Rockwell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Rockwell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Rockwell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Rockwel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480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003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813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34250-8E59-4DB0-9F86-217C296DD235}" type="datetimeFigureOut">
              <a:rPr lang="en-US" smtClean="0"/>
              <a:t>6/4/16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8C19-03A7-48D8-8688-D5E3B471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3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3072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86608" y="768471"/>
            <a:ext cx="10075333" cy="84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6608" y="1735667"/>
            <a:ext cx="10075333" cy="470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8913" y="462863"/>
            <a:ext cx="7001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accent1"/>
                </a:solidFill>
                <a:latin typeface="Arial"/>
                <a:cs typeface="Arial"/>
              </a:rPr>
              <a:t>Scalable</a:t>
            </a:r>
            <a:r>
              <a:rPr lang="en-US" sz="1200" b="0" i="0" baseline="0" dirty="0">
                <a:solidFill>
                  <a:schemeClr val="accent1"/>
                </a:solidFill>
                <a:latin typeface="Arial"/>
                <a:cs typeface="Arial"/>
              </a:rPr>
              <a:t> Software Systems Laboratory</a:t>
            </a:r>
            <a:endParaRPr lang="en-US" sz="1200" b="0" i="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pic>
        <p:nvPicPr>
          <p:cNvPr id="7" name="Picture 6" descr="s3lab-logo.gi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963" y="5759939"/>
            <a:ext cx="975360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7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800" b="0" kern="1200">
          <a:solidFill>
            <a:schemeClr val="accent1"/>
          </a:solidFill>
          <a:latin typeface="Arial"/>
          <a:ea typeface="MS PGothic" panose="020B0600070205080204" pitchFamily="34" charset="-128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48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48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48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48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9pPr>
    </p:titleStyle>
    <p:bodyStyle>
      <a:lvl1pPr marL="304792" indent="-304792" algn="l" rtl="0" eaLnBrk="1" fontAlgn="base" hangingPunct="1">
        <a:spcBef>
          <a:spcPts val="1067"/>
        </a:spcBef>
        <a:spcAft>
          <a:spcPct val="0"/>
        </a:spcAft>
        <a:buClr>
          <a:schemeClr val="accent3">
            <a:lumMod val="60000"/>
            <a:lumOff val="40000"/>
          </a:schemeClr>
        </a:buClr>
        <a:buSzPct val="75000"/>
        <a:buFont typeface="Wingdings" charset="2"/>
        <a:buChar char="n"/>
        <a:defRPr sz="2667" kern="1200">
          <a:solidFill>
            <a:schemeClr val="accent1"/>
          </a:solidFill>
          <a:latin typeface="Arial"/>
          <a:ea typeface="MS PGothic" panose="020B0600070205080204" pitchFamily="34" charset="-128"/>
          <a:cs typeface="Arial"/>
        </a:defRPr>
      </a:lvl1pPr>
      <a:lvl2pPr marL="609585" indent="-304792" algn="l" rtl="0" eaLnBrk="1" fontAlgn="base" hangingPunct="1">
        <a:spcBef>
          <a:spcPts val="533"/>
        </a:spcBef>
        <a:spcAft>
          <a:spcPct val="0"/>
        </a:spcAft>
        <a:buClr>
          <a:schemeClr val="accent3"/>
        </a:buClr>
        <a:buSzPct val="75000"/>
        <a:buFont typeface="Wingdings" charset="2"/>
        <a:buChar char="n"/>
        <a:defRPr kern="1200">
          <a:solidFill>
            <a:schemeClr val="accent1"/>
          </a:solidFill>
          <a:latin typeface="Arial"/>
          <a:ea typeface="MS PGothic" panose="020B0600070205080204" pitchFamily="34" charset="-128"/>
          <a:cs typeface="Arial"/>
        </a:defRPr>
      </a:lvl2pPr>
      <a:lvl3pPr marL="914377" indent="-304792" algn="l" rtl="0" eaLnBrk="1" fontAlgn="base" hangingPunct="1">
        <a:spcBef>
          <a:spcPts val="533"/>
        </a:spcBef>
        <a:spcAft>
          <a:spcPct val="0"/>
        </a:spcAft>
        <a:buClr>
          <a:schemeClr val="accent3">
            <a:lumMod val="60000"/>
            <a:lumOff val="40000"/>
          </a:schemeClr>
        </a:buClr>
        <a:buSzPct val="75000"/>
        <a:buFont typeface="Wingdings" charset="2"/>
        <a:buChar char="n"/>
        <a:defRPr kern="1200">
          <a:solidFill>
            <a:schemeClr val="accent1"/>
          </a:solidFill>
          <a:latin typeface="Arial"/>
          <a:ea typeface="MS PGothic" panose="020B0600070205080204" pitchFamily="34" charset="-128"/>
          <a:cs typeface="Arial"/>
        </a:defRPr>
      </a:lvl3pPr>
      <a:lvl4pPr marL="1219170" indent="-304792" algn="l" rtl="0" eaLnBrk="1" fontAlgn="base" hangingPunct="1">
        <a:spcBef>
          <a:spcPts val="533"/>
        </a:spcBef>
        <a:spcAft>
          <a:spcPct val="0"/>
        </a:spcAft>
        <a:buClr>
          <a:schemeClr val="accent3"/>
        </a:buClr>
        <a:buSzPct val="75000"/>
        <a:buFont typeface="Wingdings" charset="2"/>
        <a:buChar char="n"/>
        <a:defRPr kern="1200">
          <a:solidFill>
            <a:schemeClr val="accent1"/>
          </a:solidFill>
          <a:latin typeface="Arial"/>
          <a:ea typeface="MS PGothic" panose="020B0600070205080204" pitchFamily="34" charset="-128"/>
          <a:cs typeface="Arial"/>
        </a:defRPr>
      </a:lvl4pPr>
      <a:lvl5pPr marL="1523962" indent="-304792" algn="l" rtl="0" eaLnBrk="1" fontAlgn="base" hangingPunct="1">
        <a:spcBef>
          <a:spcPts val="533"/>
        </a:spcBef>
        <a:spcAft>
          <a:spcPct val="0"/>
        </a:spcAft>
        <a:buClr>
          <a:schemeClr val="accent3">
            <a:lumMod val="60000"/>
            <a:lumOff val="40000"/>
          </a:schemeClr>
        </a:buClr>
        <a:buSzPct val="75000"/>
        <a:buFont typeface="Wingdings" charset="2"/>
        <a:buChar char="n"/>
        <a:defRPr kern="1200">
          <a:solidFill>
            <a:schemeClr val="accent1"/>
          </a:solidFill>
          <a:latin typeface="Arial"/>
          <a:ea typeface="MS PGothic" panose="020B0600070205080204" pitchFamily="34" charset="-128"/>
          <a:cs typeface="Arial"/>
        </a:defRPr>
      </a:lvl5pPr>
      <a:lvl6pPr marL="1837221" indent="-304792" algn="l" defTabSz="121917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24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37780" indent="-304792" algn="l" defTabSz="121917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24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440456" indent="-304792" algn="l" defTabSz="121917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24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743131" indent="-304792" algn="l" defTabSz="121917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24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IPS: Intelligent Perioperative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61733" y="4746838"/>
            <a:ext cx="11030267" cy="1044361"/>
          </a:xfrm>
        </p:spPr>
        <p:txBody>
          <a:bodyPr/>
          <a:lstStyle/>
          <a:p>
            <a:r>
              <a:rPr lang="en-US" dirty="0"/>
              <a:t>Integrating Data, Algorithms and Clinic Reasoning for Surgical Risk Assessment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2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Secured 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Public Key </a:t>
            </a:r>
            <a:r>
              <a:rPr lang="en-US" dirty="0" smtClean="0"/>
              <a:t>Cryptography </a:t>
            </a:r>
          </a:p>
          <a:p>
            <a:r>
              <a:rPr lang="en-US" dirty="0" smtClean="0"/>
              <a:t>Fast </a:t>
            </a:r>
            <a:r>
              <a:rPr lang="en-US" dirty="0"/>
              <a:t>Sessional Symmetric Key </a:t>
            </a:r>
            <a:r>
              <a:rPr lang="en-US" dirty="0" smtClean="0"/>
              <a:t>Cryptography </a:t>
            </a:r>
            <a:endParaRPr lang="en-US" dirty="0"/>
          </a:p>
          <a:p>
            <a:r>
              <a:rPr lang="en-US" dirty="0"/>
              <a:t>Strong Isolation of High Value Systems from High Risk Systems</a:t>
            </a:r>
          </a:p>
          <a:p>
            <a:r>
              <a:rPr lang="en-US" dirty="0"/>
              <a:t>Containerized Modular Design</a:t>
            </a:r>
          </a:p>
        </p:txBody>
      </p:sp>
    </p:spTree>
    <p:extLst>
      <p:ext uri="{BB962C8B-B14F-4D97-AF65-F5344CB8AC3E}">
        <p14:creationId xmlns:p14="http://schemas.microsoft.com/office/powerpoint/2010/main" val="211385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80496" y="2335384"/>
            <a:ext cx="2957691" cy="19316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464016" y="2495364"/>
            <a:ext cx="2624328" cy="4987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Predicting/Feedback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4455099" y="3356801"/>
            <a:ext cx="2657579" cy="48310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Training/Database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20137" y="2326080"/>
            <a:ext cx="1095890" cy="1636776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IDR / Clarity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501901" y="2326080"/>
            <a:ext cx="1003300" cy="16367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Input/Output</a:t>
            </a:r>
            <a:endParaRPr lang="en-US" sz="1600" dirty="0"/>
          </a:p>
          <a:p>
            <a:pPr algn="ctr"/>
            <a:r>
              <a:rPr lang="en-US" sz="1600" dirty="0"/>
              <a:t>Agent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597376" y="2383002"/>
            <a:ext cx="1102308" cy="1636776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Mobile</a:t>
            </a:r>
          </a:p>
        </p:txBody>
      </p: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1816027" y="3144468"/>
            <a:ext cx="6858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09715" y="2752360"/>
            <a:ext cx="9875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://icons.iconarchive.com/icons/paomedia/small-n-flat/1024/key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408" y="2339796"/>
            <a:ext cx="381525" cy="3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3939169" y="1590745"/>
            <a:ext cx="19878" cy="3786809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203129" y="1691148"/>
            <a:ext cx="19878" cy="3786809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108742" y="5204623"/>
            <a:ext cx="557861" cy="2806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39550" y="5174569"/>
            <a:ext cx="1314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Isolated servers</a:t>
            </a:r>
            <a:endParaRPr lang="zh-CN" altLang="en-US" sz="1200" dirty="0"/>
          </a:p>
        </p:txBody>
      </p:sp>
      <p:pic>
        <p:nvPicPr>
          <p:cNvPr id="24" name="Picture 2" descr="http://icons.iconarchive.com/icons/paomedia/small-n-flat/1024/key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713" y="5868441"/>
            <a:ext cx="381525" cy="3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5839550" y="5947847"/>
            <a:ext cx="1478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Public/Private key</a:t>
            </a:r>
            <a:endParaRPr lang="zh-CN" altLang="en-US" sz="1200" dirty="0"/>
          </a:p>
        </p:txBody>
      </p:sp>
      <p:pic>
        <p:nvPicPr>
          <p:cNvPr id="41" name="Picture 2" descr="http://icons.iconarchive.com/icons/paomedia/small-n-flat/1024/key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796" y="2394600"/>
            <a:ext cx="381525" cy="3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://icons.iconarchive.com/icons/paomedia/small-n-flat/1024/key-icon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421" y="2471854"/>
            <a:ext cx="381525" cy="3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Folded Corner 39"/>
          <p:cNvSpPr/>
          <p:nvPr/>
        </p:nvSpPr>
        <p:spPr>
          <a:xfrm>
            <a:off x="2658688" y="4319703"/>
            <a:ext cx="853440" cy="438746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Public Key P</a:t>
            </a:r>
            <a:endParaRPr lang="zh-CN" altLang="en-US" sz="900" dirty="0"/>
          </a:p>
        </p:txBody>
      </p:sp>
      <p:sp>
        <p:nvSpPr>
          <p:cNvPr id="48" name="Folded Corner 47"/>
          <p:cNvSpPr/>
          <p:nvPr/>
        </p:nvSpPr>
        <p:spPr>
          <a:xfrm>
            <a:off x="4306649" y="4316740"/>
            <a:ext cx="947881" cy="438746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Private Key P</a:t>
            </a:r>
            <a:endParaRPr lang="zh-CN" altLang="en-US" sz="900" dirty="0"/>
          </a:p>
        </p:txBody>
      </p:sp>
      <p:sp>
        <p:nvSpPr>
          <p:cNvPr id="49" name="Folded Corner 48"/>
          <p:cNvSpPr/>
          <p:nvPr/>
        </p:nvSpPr>
        <p:spPr>
          <a:xfrm>
            <a:off x="7696656" y="4648157"/>
            <a:ext cx="947881" cy="438746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Public Key M</a:t>
            </a:r>
            <a:endParaRPr lang="zh-CN" altLang="en-US" sz="900" dirty="0"/>
          </a:p>
        </p:txBody>
      </p:sp>
      <p:sp>
        <p:nvSpPr>
          <p:cNvPr id="50" name="Folded Corner 49"/>
          <p:cNvSpPr/>
          <p:nvPr/>
        </p:nvSpPr>
        <p:spPr>
          <a:xfrm>
            <a:off x="9685604" y="4665861"/>
            <a:ext cx="925849" cy="416913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Private Key M</a:t>
            </a:r>
            <a:endParaRPr lang="zh-CN" altLang="en-US" sz="900" dirty="0"/>
          </a:p>
        </p:txBody>
      </p:sp>
      <p:sp>
        <p:nvSpPr>
          <p:cNvPr id="51" name="Folded Corner 50"/>
          <p:cNvSpPr/>
          <p:nvPr/>
        </p:nvSpPr>
        <p:spPr>
          <a:xfrm>
            <a:off x="9685604" y="4127045"/>
            <a:ext cx="913717" cy="438747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Public Key O</a:t>
            </a:r>
            <a:endParaRPr lang="zh-CN" altLang="en-US" sz="900" dirty="0"/>
          </a:p>
        </p:txBody>
      </p:sp>
      <p:cxnSp>
        <p:nvCxnSpPr>
          <p:cNvPr id="52" name="Straight Arrow Connector 51"/>
          <p:cNvCxnSpPr>
            <a:stCxn id="40" idx="3"/>
            <a:endCxn id="48" idx="1"/>
          </p:cNvCxnSpPr>
          <p:nvPr/>
        </p:nvCxnSpPr>
        <p:spPr>
          <a:xfrm flipV="1">
            <a:off x="3512128" y="4536113"/>
            <a:ext cx="794521" cy="2963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63" idx="3"/>
            <a:endCxn id="51" idx="1"/>
          </p:cNvCxnSpPr>
          <p:nvPr/>
        </p:nvCxnSpPr>
        <p:spPr>
          <a:xfrm>
            <a:off x="8652060" y="4345499"/>
            <a:ext cx="1033544" cy="920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9" idx="3"/>
            <a:endCxn id="50" idx="1"/>
          </p:cNvCxnSpPr>
          <p:nvPr/>
        </p:nvCxnSpPr>
        <p:spPr>
          <a:xfrm>
            <a:off x="8644537" y="4867530"/>
            <a:ext cx="1041067" cy="6788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060570" y="6404647"/>
            <a:ext cx="594179" cy="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839550" y="6300295"/>
            <a:ext cx="875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Data Flow</a:t>
            </a:r>
            <a:endParaRPr lang="zh-CN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5839550" y="6514243"/>
            <a:ext cx="183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Encryption/Decryption</a:t>
            </a:r>
            <a:endParaRPr lang="zh-CN" altLang="en-US" sz="1200" dirty="0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5083268" y="6636111"/>
            <a:ext cx="571481" cy="2786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stCxn id="5" idx="2"/>
            <a:endCxn id="6" idx="0"/>
          </p:cNvCxnSpPr>
          <p:nvPr/>
        </p:nvCxnSpPr>
        <p:spPr>
          <a:xfrm>
            <a:off x="5776180" y="2994074"/>
            <a:ext cx="7709" cy="362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7" name="Picture 2" descr="http://icons.iconarchive.com/icons/paomedia/small-n-flat/1024/key-icon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635" y="3462851"/>
            <a:ext cx="381525" cy="3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 descr="http://icons.iconarchive.com/icons/paomedia/small-n-flat/1024/key-icon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245" y="5537366"/>
            <a:ext cx="381525" cy="3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5839550" y="5566457"/>
            <a:ext cx="1236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Symmetric key</a:t>
            </a:r>
            <a:endParaRPr lang="zh-CN" altLang="en-US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7634960" y="2383002"/>
            <a:ext cx="1071275" cy="16367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err="1" smtClean="0"/>
              <a:t>Input</a:t>
            </a:r>
            <a:r>
              <a:rPr lang="en-US" sz="1600" smtClean="0"/>
              <a:t>/</a:t>
            </a:r>
          </a:p>
          <a:p>
            <a:pPr algn="ctr"/>
            <a:r>
              <a:rPr lang="en-US" sz="1600" smtClean="0"/>
              <a:t>Output</a:t>
            </a:r>
            <a:endParaRPr lang="en-US" sz="1600" dirty="0"/>
          </a:p>
          <a:p>
            <a:pPr algn="ctr"/>
            <a:r>
              <a:rPr lang="en-US" sz="1600" dirty="0"/>
              <a:t>Agent</a:t>
            </a:r>
          </a:p>
        </p:txBody>
      </p:sp>
      <p:pic>
        <p:nvPicPr>
          <p:cNvPr id="42" name="Picture 2" descr="http://icons.iconarchive.com/icons/paomedia/small-n-flat/1024/key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056" y="2426817"/>
            <a:ext cx="381525" cy="3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/>
          <p:cNvCxnSpPr/>
          <p:nvPr/>
        </p:nvCxnSpPr>
        <p:spPr>
          <a:xfrm flipH="1" flipV="1">
            <a:off x="7121595" y="3610975"/>
            <a:ext cx="513365" cy="3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131534" y="3728160"/>
            <a:ext cx="5175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7100000" y="2721321"/>
            <a:ext cx="513365" cy="3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109939" y="2838506"/>
            <a:ext cx="5175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8713675" y="2984455"/>
            <a:ext cx="883701" cy="9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8727830" y="3336163"/>
            <a:ext cx="869546" cy="13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Folded Corner 62"/>
          <p:cNvSpPr/>
          <p:nvPr/>
        </p:nvSpPr>
        <p:spPr>
          <a:xfrm>
            <a:off x="7704179" y="4126126"/>
            <a:ext cx="947881" cy="438746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Private Key O</a:t>
            </a:r>
            <a:endParaRPr lang="zh-CN" altLang="en-US" sz="900" dirty="0"/>
          </a:p>
        </p:txBody>
      </p:sp>
      <p:sp>
        <p:nvSpPr>
          <p:cNvPr id="68" name="TextBox 67"/>
          <p:cNvSpPr txBox="1"/>
          <p:nvPr/>
        </p:nvSpPr>
        <p:spPr>
          <a:xfrm>
            <a:off x="4254297" y="1985425"/>
            <a:ext cx="1860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Intelligent Engine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70" name="Title 6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Security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83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/>
          <p:cNvSpPr/>
          <p:nvPr/>
        </p:nvSpPr>
        <p:spPr>
          <a:xfrm>
            <a:off x="4073366" y="2066925"/>
            <a:ext cx="3767387" cy="3619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0541" y="2256240"/>
            <a:ext cx="947139" cy="3180968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IDR / Clarity</a:t>
            </a:r>
          </a:p>
          <a:p>
            <a:pPr algn="ctr"/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1098984" y="2815573"/>
            <a:ext cx="344756" cy="429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435100" y="2242615"/>
            <a:ext cx="977900" cy="31994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Input/Output</a:t>
            </a:r>
            <a:r>
              <a:rPr lang="en-US" sz="1600" b="1" dirty="0" smtClean="0"/>
              <a:t> Agent</a:t>
            </a:r>
            <a:endParaRPr lang="en-US" sz="1600" b="1" dirty="0"/>
          </a:p>
        </p:txBody>
      </p:sp>
      <p:sp>
        <p:nvSpPr>
          <p:cNvPr id="15" name="Right Arrow 14"/>
          <p:cNvSpPr/>
          <p:nvPr/>
        </p:nvSpPr>
        <p:spPr>
          <a:xfrm>
            <a:off x="2460321" y="2859355"/>
            <a:ext cx="360700" cy="376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217770" y="3706779"/>
            <a:ext cx="3489488" cy="111149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5435842" y="3888718"/>
            <a:ext cx="1166471" cy="461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	Core</a:t>
            </a:r>
          </a:p>
        </p:txBody>
      </p:sp>
      <p:sp>
        <p:nvSpPr>
          <p:cNvPr id="18" name="Can 17"/>
          <p:cNvSpPr/>
          <p:nvPr/>
        </p:nvSpPr>
        <p:spPr>
          <a:xfrm>
            <a:off x="4209133" y="4907316"/>
            <a:ext cx="3489489" cy="671151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	 	Cluster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616600" y="4485907"/>
            <a:ext cx="2709684" cy="2801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20" rIns="0" rtlCol="0" anchor="ctr"/>
          <a:lstStyle/>
          <a:p>
            <a:pPr algn="ctr"/>
            <a:r>
              <a:rPr lang="en-US" sz="1200" dirty="0"/>
              <a:t>Spark Cassandra Connector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834654" y="2214724"/>
            <a:ext cx="795783" cy="3222484"/>
          </a:xfrm>
          <a:prstGeom prst="roundRect">
            <a:avLst/>
          </a:prstGeom>
          <a:solidFill>
            <a:srgbClr val="D8EEC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Cluster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902278" y="3883391"/>
            <a:ext cx="682045" cy="4604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MLlib</a:t>
            </a:r>
            <a:endParaRPr lang="en-US" sz="1200" dirty="0"/>
          </a:p>
        </p:txBody>
      </p:sp>
      <p:sp>
        <p:nvSpPr>
          <p:cNvPr id="24" name="Rounded Rectangle 23"/>
          <p:cNvSpPr/>
          <p:nvPr/>
        </p:nvSpPr>
        <p:spPr>
          <a:xfrm>
            <a:off x="4304727" y="3909134"/>
            <a:ext cx="723933" cy="4604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Spark SQL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52717" y="3671629"/>
            <a:ext cx="957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Training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64116" y="5050003"/>
            <a:ext cx="9343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Database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04263" y="2242615"/>
            <a:ext cx="8724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Collecting</a:t>
            </a:r>
            <a:endParaRPr lang="en-US" sz="1200" b="1" dirty="0"/>
          </a:p>
        </p:txBody>
      </p:sp>
      <p:pic>
        <p:nvPicPr>
          <p:cNvPr id="29" name="Picture 2" descr="http://spark.apache.org/images/spark-logo-trade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144" y="3931179"/>
            <a:ext cx="628733" cy="26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https://upload.wikimedia.org/wikipedia/commons/thumb/5/5e/Cassandra_logo.svg/2000px-Cassandra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49" y="5058610"/>
            <a:ext cx="731722" cy="49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https://lh5.googleusercontent.com/MVl5XV4LrXX1irtvBZ4bVIZ2EFSeKgYZff-YdOH9FpIkaS0_mlc-zTRmkYIABPiWNr9nnK5G82gcxPZQfS9MlsukVwKs73c0EG8eT_NMgR-DYgKXLJxKpjr2hjgd-Q8JpaQRBMI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71425" y="5020088"/>
            <a:ext cx="485630" cy="47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https://signalfx.com/wp-content/uploads/kafka-logo-wid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54" y="3462835"/>
            <a:ext cx="800379" cy="42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ight Arrow 34"/>
          <p:cNvSpPr/>
          <p:nvPr/>
        </p:nvSpPr>
        <p:spPr>
          <a:xfrm>
            <a:off x="6648882" y="3974357"/>
            <a:ext cx="241479" cy="293678"/>
          </a:xfrm>
          <a:prstGeom prst="rightArrow">
            <a:avLst>
              <a:gd name="adj1" fmla="val 50000"/>
              <a:gd name="adj2" fmla="val 457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Left-Right Arrow 38"/>
          <p:cNvSpPr/>
          <p:nvPr/>
        </p:nvSpPr>
        <p:spPr>
          <a:xfrm rot="5400000">
            <a:off x="5832049" y="4162536"/>
            <a:ext cx="316719" cy="24283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Left-Right Arrow 41"/>
          <p:cNvSpPr/>
          <p:nvPr/>
        </p:nvSpPr>
        <p:spPr>
          <a:xfrm rot="5400000">
            <a:off x="5864605" y="4797936"/>
            <a:ext cx="284168" cy="1927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6" name="Right Arrow 45"/>
          <p:cNvSpPr/>
          <p:nvPr/>
        </p:nvSpPr>
        <p:spPr>
          <a:xfrm flipH="1">
            <a:off x="5093922" y="3976336"/>
            <a:ext cx="254578" cy="293678"/>
          </a:xfrm>
          <a:prstGeom prst="rightArrow">
            <a:avLst>
              <a:gd name="adj1" fmla="val 50000"/>
              <a:gd name="adj2" fmla="val 457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47" name="Picture 2" descr="http://icons.iconarchive.com/icons/paomedia/small-n-flat/1024/key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126" y="2299881"/>
            <a:ext cx="381525" cy="3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ttp://icons.iconarchive.com/icons/paomedia/small-n-flat/1024/key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700" y="2461136"/>
            <a:ext cx="381525" cy="3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ounded Rectangle 51"/>
          <p:cNvSpPr/>
          <p:nvPr/>
        </p:nvSpPr>
        <p:spPr>
          <a:xfrm>
            <a:off x="4233792" y="2214724"/>
            <a:ext cx="3480278" cy="139494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3" name="Rounded Rectangle 52"/>
          <p:cNvSpPr/>
          <p:nvPr/>
        </p:nvSpPr>
        <p:spPr>
          <a:xfrm>
            <a:off x="5190303" y="3112167"/>
            <a:ext cx="1617822" cy="4257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	Core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5364559" y="2746478"/>
            <a:ext cx="1271648" cy="290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20" rIns="0" rtlCol="0" anchor="ctr"/>
          <a:lstStyle/>
          <a:p>
            <a:pPr algn="ctr"/>
            <a:r>
              <a:rPr lang="en-US" sz="1200" dirty="0"/>
              <a:t>Spark Streaming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131830" y="2174441"/>
            <a:ext cx="11528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Predicting</a:t>
            </a:r>
          </a:p>
        </p:txBody>
      </p:sp>
      <p:pic>
        <p:nvPicPr>
          <p:cNvPr id="59" name="Picture 2" descr="http://spark.apache.org/images/spark-logo-trademark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559" y="3184889"/>
            <a:ext cx="630122" cy="27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ounded Rectangle 59"/>
          <p:cNvSpPr/>
          <p:nvPr/>
        </p:nvSpPr>
        <p:spPr>
          <a:xfrm>
            <a:off x="4425395" y="2420335"/>
            <a:ext cx="3172282" cy="2257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5720" rIns="0" rtlCol="0" anchor="ctr"/>
          <a:lstStyle/>
          <a:p>
            <a:pPr algn="ctr"/>
            <a:r>
              <a:rPr lang="en-US" sz="1200" dirty="0"/>
              <a:t>Spark Steaming Kafka Integration</a:t>
            </a:r>
          </a:p>
        </p:txBody>
      </p:sp>
      <p:sp>
        <p:nvSpPr>
          <p:cNvPr id="62" name="Left-Right Arrow 61"/>
          <p:cNvSpPr/>
          <p:nvPr/>
        </p:nvSpPr>
        <p:spPr>
          <a:xfrm rot="5400000">
            <a:off x="5931892" y="2606791"/>
            <a:ext cx="230896" cy="1681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" name="Rounded Rectangle 67"/>
          <p:cNvSpPr/>
          <p:nvPr/>
        </p:nvSpPr>
        <p:spPr>
          <a:xfrm>
            <a:off x="10970463" y="2256240"/>
            <a:ext cx="938606" cy="3060488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Mobile</a:t>
            </a:r>
          </a:p>
        </p:txBody>
      </p:sp>
      <p:pic>
        <p:nvPicPr>
          <p:cNvPr id="77" name="Picture 2" descr="http://icons.iconarchive.com/icons/paomedia/small-n-flat/1024/key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3602" y="2287677"/>
            <a:ext cx="397013" cy="39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ight Arrow 83"/>
          <p:cNvSpPr/>
          <p:nvPr/>
        </p:nvSpPr>
        <p:spPr>
          <a:xfrm>
            <a:off x="10632846" y="4543699"/>
            <a:ext cx="280449" cy="401288"/>
          </a:xfrm>
          <a:prstGeom prst="rightArrow">
            <a:avLst>
              <a:gd name="adj1" fmla="val 50000"/>
              <a:gd name="adj2" fmla="val 457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5" name="Right Arrow 84"/>
          <p:cNvSpPr/>
          <p:nvPr/>
        </p:nvSpPr>
        <p:spPr>
          <a:xfrm flipH="1">
            <a:off x="10632846" y="3408525"/>
            <a:ext cx="272564" cy="401288"/>
          </a:xfrm>
          <a:prstGeom prst="rightArrow">
            <a:avLst>
              <a:gd name="adj1" fmla="val 50000"/>
              <a:gd name="adj2" fmla="val 457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90" name="Picture 2" descr="http://icons.iconarchive.com/icons/paomedia/small-n-flat/1024/key-icon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670" y="4883155"/>
            <a:ext cx="381525" cy="3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http://icons.iconarchive.com/icons/paomedia/small-n-flat/1024/key-icon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128" y="2177684"/>
            <a:ext cx="381525" cy="3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3788969" y="6302577"/>
            <a:ext cx="621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Each </a:t>
            </a:r>
            <a:r>
              <a:rPr lang="en-US" altLang="zh-CN" b="1" dirty="0" smtClean="0">
                <a:solidFill>
                  <a:srgbClr val="FF0000"/>
                </a:solidFill>
              </a:rPr>
              <a:t>colored box </a:t>
            </a:r>
            <a:r>
              <a:rPr lang="en-US" altLang="zh-CN" dirty="0" smtClean="0"/>
              <a:t>indicates </a:t>
            </a:r>
            <a:r>
              <a:rPr lang="en-US" altLang="zh-CN" dirty="0"/>
              <a:t>an isolated </a:t>
            </a:r>
            <a:r>
              <a:rPr lang="en-US" altLang="zh-CN" dirty="0" smtClean="0"/>
              <a:t>server/container.</a:t>
            </a:r>
            <a:endParaRPr lang="zh-CN" alt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3670807" y="2854436"/>
            <a:ext cx="494189" cy="358663"/>
          </a:xfrm>
          <a:prstGeom prst="rightArrow">
            <a:avLst>
              <a:gd name="adj1" fmla="val 50000"/>
              <a:gd name="adj2" fmla="val 457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7" name="Left-Right Arrow 96"/>
          <p:cNvSpPr/>
          <p:nvPr/>
        </p:nvSpPr>
        <p:spPr>
          <a:xfrm rot="5400000">
            <a:off x="5922504" y="3021070"/>
            <a:ext cx="230896" cy="1681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ounded Rectangle 65"/>
          <p:cNvSpPr/>
          <p:nvPr/>
        </p:nvSpPr>
        <p:spPr>
          <a:xfrm>
            <a:off x="9636954" y="2242615"/>
            <a:ext cx="967546" cy="30741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Input/Output</a:t>
            </a:r>
            <a:r>
              <a:rPr lang="en-US" sz="1600" b="1" dirty="0"/>
              <a:t> Agent</a:t>
            </a:r>
          </a:p>
        </p:txBody>
      </p:sp>
      <p:pic>
        <p:nvPicPr>
          <p:cNvPr id="67" name="Picture 2" descr="http://icons.iconarchive.com/icons/paomedia/small-n-flat/1024/key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7093" y="2292916"/>
            <a:ext cx="381525" cy="3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ounded Rectangle 78"/>
          <p:cNvSpPr/>
          <p:nvPr/>
        </p:nvSpPr>
        <p:spPr>
          <a:xfrm>
            <a:off x="8252598" y="2242615"/>
            <a:ext cx="795783" cy="3074111"/>
          </a:xfrm>
          <a:prstGeom prst="roundRect">
            <a:avLst/>
          </a:prstGeom>
          <a:solidFill>
            <a:srgbClr val="D8EEC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Cluster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201885" y="2242615"/>
            <a:ext cx="8972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Delivering</a:t>
            </a:r>
            <a:endParaRPr lang="en-US" sz="1200" b="1" dirty="0"/>
          </a:p>
        </p:txBody>
      </p:sp>
      <p:pic>
        <p:nvPicPr>
          <p:cNvPr id="81" name="Picture 8" descr="https://signalfx.com/wp-content/uploads/kafka-logo-wid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598" y="3321517"/>
            <a:ext cx="800379" cy="42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http://icons.iconarchive.com/icons/paomedia/small-n-flat/1024/key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127" y="2433592"/>
            <a:ext cx="381525" cy="3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Left-Right Arrow 86"/>
          <p:cNvSpPr/>
          <p:nvPr/>
        </p:nvSpPr>
        <p:spPr>
          <a:xfrm>
            <a:off x="9111970" y="3503222"/>
            <a:ext cx="493325" cy="33910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3" name="Left-Right Arrow 92"/>
          <p:cNvSpPr/>
          <p:nvPr/>
        </p:nvSpPr>
        <p:spPr>
          <a:xfrm rot="5400000">
            <a:off x="5863580" y="3511093"/>
            <a:ext cx="330767" cy="2049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" name="Left-Right Arrow 95"/>
          <p:cNvSpPr/>
          <p:nvPr/>
        </p:nvSpPr>
        <p:spPr>
          <a:xfrm>
            <a:off x="7675629" y="2414399"/>
            <a:ext cx="641796" cy="26004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5" name="TextBox 104"/>
          <p:cNvSpPr txBox="1"/>
          <p:nvPr/>
        </p:nvSpPr>
        <p:spPr>
          <a:xfrm>
            <a:off x="4079142" y="1698815"/>
            <a:ext cx="2499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Intelligent Engine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2" name="U-Turn Arrow 1"/>
          <p:cNvSpPr/>
          <p:nvPr/>
        </p:nvSpPr>
        <p:spPr>
          <a:xfrm rot="10800000">
            <a:off x="393700" y="5346700"/>
            <a:ext cx="9702800" cy="63500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1111684" y="4022073"/>
            <a:ext cx="344756" cy="429956"/>
          </a:xfrm>
          <a:prstGeom prst="rightArrow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2460321" y="4078555"/>
            <a:ext cx="360700" cy="376996"/>
          </a:xfrm>
          <a:prstGeom prst="rightArrow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>
            <a:off x="3666821" y="4091255"/>
            <a:ext cx="360700" cy="376996"/>
          </a:xfrm>
          <a:prstGeom prst="rightArrow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64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NE Theme Slide Deck">
  <a:themeElements>
    <a:clrScheme name="Custom 7">
      <a:dk1>
        <a:sysClr val="windowText" lastClr="000000"/>
      </a:dk1>
      <a:lt1>
        <a:sysClr val="window" lastClr="FFFFFF"/>
      </a:lt1>
      <a:dk2>
        <a:srgbClr val="000C3E"/>
      </a:dk2>
      <a:lt2>
        <a:srgbClr val="6C9AC3"/>
      </a:lt2>
      <a:accent1>
        <a:srgbClr val="00529B"/>
      </a:accent1>
      <a:accent2>
        <a:srgbClr val="00529B"/>
      </a:accent2>
      <a:accent3>
        <a:srgbClr val="E17F35"/>
      </a:accent3>
      <a:accent4>
        <a:srgbClr val="FF462C"/>
      </a:accent4>
      <a:accent5>
        <a:srgbClr val="FF462C"/>
      </a:accent5>
      <a:accent6>
        <a:srgbClr val="6C9AC3"/>
      </a:accent6>
      <a:hlink>
        <a:srgbClr val="FF462C"/>
      </a:hlink>
      <a:folHlink>
        <a:srgbClr val="FF7F35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1426</TotalTime>
  <Words>138</Words>
  <Application>Microsoft Macintosh PowerPoint</Application>
  <PresentationFormat>Custom</PresentationFormat>
  <Paragraphs>52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PNE Theme Slide Deck</vt:lpstr>
      <vt:lpstr>IPS: Intelligent Perioperative System</vt:lpstr>
      <vt:lpstr>Design of Secured IPS</vt:lpstr>
      <vt:lpstr>Security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Heath Architecture</dc:title>
  <dc:creator>Brian Yuan</dc:creator>
  <cp:lastModifiedBy>Andy Li</cp:lastModifiedBy>
  <cp:revision>123</cp:revision>
  <dcterms:created xsi:type="dcterms:W3CDTF">2016-05-04T17:19:16Z</dcterms:created>
  <dcterms:modified xsi:type="dcterms:W3CDTF">2016-06-04T16:40:17Z</dcterms:modified>
</cp:coreProperties>
</file>