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9"/>
  </p:notesMasterIdLst>
  <p:handoutMasterIdLst>
    <p:handoutMasterId r:id="rId40"/>
  </p:handoutMasterIdLst>
  <p:sldIdLst>
    <p:sldId id="522" r:id="rId2"/>
    <p:sldId id="691" r:id="rId3"/>
    <p:sldId id="722" r:id="rId4"/>
    <p:sldId id="692" r:id="rId5"/>
    <p:sldId id="693" r:id="rId6"/>
    <p:sldId id="708" r:id="rId7"/>
    <p:sldId id="709" r:id="rId8"/>
    <p:sldId id="646" r:id="rId9"/>
    <p:sldId id="723" r:id="rId10"/>
    <p:sldId id="724" r:id="rId11"/>
    <p:sldId id="695" r:id="rId12"/>
    <p:sldId id="703" r:id="rId13"/>
    <p:sldId id="725" r:id="rId14"/>
    <p:sldId id="715" r:id="rId15"/>
    <p:sldId id="712" r:id="rId16"/>
    <p:sldId id="647" r:id="rId17"/>
    <p:sldId id="704" r:id="rId18"/>
    <p:sldId id="660" r:id="rId19"/>
    <p:sldId id="713" r:id="rId20"/>
    <p:sldId id="649" r:id="rId21"/>
    <p:sldId id="714" r:id="rId22"/>
    <p:sldId id="650" r:id="rId23"/>
    <p:sldId id="653" r:id="rId24"/>
    <p:sldId id="707" r:id="rId25"/>
    <p:sldId id="718" r:id="rId26"/>
    <p:sldId id="719" r:id="rId27"/>
    <p:sldId id="726" r:id="rId28"/>
    <p:sldId id="651" r:id="rId29"/>
    <p:sldId id="700" r:id="rId30"/>
    <p:sldId id="701" r:id="rId31"/>
    <p:sldId id="655" r:id="rId32"/>
    <p:sldId id="656" r:id="rId33"/>
    <p:sldId id="657" r:id="rId34"/>
    <p:sldId id="658" r:id="rId35"/>
    <p:sldId id="661" r:id="rId36"/>
    <p:sldId id="688" r:id="rId37"/>
    <p:sldId id="721" r:id="rId3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68453" autoAdjust="0"/>
  </p:normalViewPr>
  <p:slideViewPr>
    <p:cSldViewPr>
      <p:cViewPr varScale="1">
        <p:scale>
          <a:sx n="90" d="100"/>
          <a:sy n="90" d="100"/>
        </p:scale>
        <p:origin x="1446" y="96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3EE921-7709-47B4-BAA7-8C033D3C9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82DE60-5023-4E93-BF59-9A8982AF5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0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0B2FD5-6803-4778-BE1F-7004415A9E7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759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7D3300-644E-4BF7-AD20-05FFDACA4B1F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063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E3AFEE-7512-496C-83DE-3994C7D79ACC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795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847F0A-D737-448A-9E17-FC3E39EE214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87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6F1F6-8213-4A10-8E41-D9B46F72AA2F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281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AE91A1-80DF-43ED-A044-EF4CCC07A1D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6775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8849E5-6B32-4DCA-9657-C751B6E9F902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462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85B700-2AD8-4B7A-967A-EAD6CB96C87B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5103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FC715C-BB78-4321-A4CA-29F92967A1EE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019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00C3E5-054A-4B8D-A86C-99101F52B772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193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45F9A-DA3F-4D13-816E-9D5227EA4059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690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80B865-6037-406D-B5FB-D1DBFDE46A2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5218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C60F30-B2BD-42A5-9320-7860C5716DA4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4096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86C28BD-55AA-4B3E-8645-EFE5C5C2AA7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6359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B5CC0C-3505-45F9-83C9-82DB75F9F889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850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E988D4-1F8E-4441-84BC-D538205DF055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3367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1A7C5F-BECF-4A2B-9CF2-DB34EF5C0BE7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3095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7F7EE-F590-4DD6-93C5-3C2EC97A68A2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7105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8743F8-4AE5-4B32-BF56-4054DC7DDFA9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7420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C15B73-6C68-4B98-B937-72994A188775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1610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80F240-5912-4419-99C4-0959E55522FC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8187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D7CE86-F9BD-46B8-9FF1-6C8C150D2534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112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2DE60-5023-4E93-BF59-9A8982AF50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1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625F76-C1A9-49D7-8135-84C28C2DA3C8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0214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F4DF0E-B69E-4E48-BDAC-D574C308A499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5207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D583FB-FF36-4CCC-B8D4-A8B1B1E53A69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6399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BAB667-8223-40F5-A7C2-28290A9FF31A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1182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CBC27B-F195-4DAC-BF8F-E5CAFC67EC59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870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18145A-E255-43F5-8F6E-FAE0E6A15A09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72057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2DA4EA3-9975-48C4-B810-4E2C98E7F938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787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F3FAB5-4EBB-44C9-8B20-12253E794F9F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384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521BD-9074-4BC5-94FE-4F4398F5B40B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2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B2EC1A-A34D-452C-BABA-2DDA0D9C0AC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68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5FB5DD-134C-4C83-BDFA-B58866AACBD1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443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48C159-CB55-4555-BE91-046829433AF7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51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AED51E-65A4-4D55-95DF-492F6B448A7C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007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0FE9A6-16A2-47B4-8F21-95265F237FBF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908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7BDD4-0196-4B15-9ADF-58BF7E3E6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6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C8EEB-C7FE-4F1A-BE59-63EE4D031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ADDDB-2739-4F87-AA32-47238717E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E8E00-012A-4915-9F83-80C9AB98A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767E9-1397-40E0-9BE0-09C2997FD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96C7-0380-4984-846A-EB243944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55EBD-FCF0-42CC-AD66-0B34B0085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DAA3E-D16A-406E-93CA-20C7536FA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CCAEC-DB88-4406-966E-BE9B7B784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9230-C275-4DE8-BC33-E93460E72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5E966-2BE9-4084-9295-75A23FC4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183E9EA-1F6E-4106-B7ED-02024AE6D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edwards@ufl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eansell@ufl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lexicon/medicaldictionary/php" TargetMode="External"/><Relationship Id="rId7" Type="http://schemas.openxmlformats.org/officeDocument/2006/relationships/hyperlink" Target="http://www.martindalecenter.com/MedicalD_Dic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lm.nih.gov/medlineplus/mplusdictionary.html" TargetMode="External"/><Relationship Id="rId5" Type="http://schemas.openxmlformats.org/officeDocument/2006/relationships/hyperlink" Target="http://www.medterms.com/script/main/alphaidx.asp?p=a_dict" TargetMode="External"/><Relationship Id="rId4" Type="http://schemas.openxmlformats.org/officeDocument/2006/relationships/hyperlink" Target="http://medical-dictionary.thefreedictionary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qcounter.com/whois/site/studystack.com.html" TargetMode="External"/><Relationship Id="rId3" Type="http://schemas.openxmlformats.org/officeDocument/2006/relationships/hyperlink" Target="http://www.whonamedit.com/" TargetMode="External"/><Relationship Id="rId7" Type="http://schemas.openxmlformats.org/officeDocument/2006/relationships/hyperlink" Target="http://freenursetutor.com/game-room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breviations.com/bmc.aspx?c=MEDICAL" TargetMode="External"/><Relationship Id="rId5" Type="http://schemas.openxmlformats.org/officeDocument/2006/relationships/hyperlink" Target="http://medicalabbreviations.com/" TargetMode="External"/><Relationship Id="rId10" Type="http://schemas.openxmlformats.org/officeDocument/2006/relationships/hyperlink" Target="http://freerice.com/#/human-anatomy/1347114" TargetMode="External"/><Relationship Id="rId4" Type="http://schemas.openxmlformats.org/officeDocument/2006/relationships/hyperlink" Target="http://eponyms.net/" TargetMode="External"/><Relationship Id="rId9" Type="http://schemas.openxmlformats.org/officeDocument/2006/relationships/hyperlink" Target="http://www.quia.com/shared/medical_terminology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685800"/>
            <a:ext cx="7010400" cy="2819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5000" smtClean="0">
                <a:ea typeface="ＭＳ Ｐゴシック" panose="020B0600070205080204" pitchFamily="34" charset="-128"/>
              </a:rPr>
              <a:t>Medical Terminology:</a:t>
            </a:r>
            <a:br>
              <a:rPr lang="en-US" altLang="en-US" sz="5000" smtClean="0">
                <a:ea typeface="ＭＳ Ｐゴシック" panose="020B0600070205080204" pitchFamily="34" charset="-128"/>
              </a:rPr>
            </a:br>
            <a:r>
              <a:rPr lang="en-US" altLang="en-US" sz="2000" smtClean="0">
                <a:ea typeface="ＭＳ Ｐゴシック" panose="020B0600070205080204" pitchFamily="34" charset="-128"/>
              </a:rPr>
              <a:t>  </a:t>
            </a:r>
            <a:r>
              <a:rPr lang="en-US" altLang="en-US" sz="5000" smtClean="0">
                <a:ea typeface="ＭＳ Ｐゴシック" panose="020B0600070205080204" pitchFamily="34" charset="-128"/>
              </a:rPr>
              <a:t/>
            </a:r>
            <a:br>
              <a:rPr lang="en-US" altLang="en-US" sz="5000" smtClean="0">
                <a:ea typeface="ＭＳ Ｐゴシック" panose="020B0600070205080204" pitchFamily="34" charset="-128"/>
              </a:rPr>
            </a:br>
            <a:r>
              <a:rPr lang="en-US" altLang="en-US" sz="4000" smtClean="0">
                <a:ea typeface="ＭＳ Ｐゴシック" panose="020B0600070205080204" pitchFamily="34" charset="-128"/>
              </a:rPr>
              <a:t>Communication in Medicine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858000" cy="220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Maggie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Ansell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Health Science Center Libraries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University of Florida</a:t>
            </a:r>
            <a:br>
              <a:rPr lang="en-US" altLang="en-US" sz="2000" dirty="0" smtClean="0">
                <a:ea typeface="ＭＳ Ｐゴシック" panose="020B0600070205080204" pitchFamily="34" charset="-128"/>
              </a:rPr>
            </a:br>
            <a:r>
              <a:rPr lang="en-US" altLang="en-US" sz="2000" dirty="0" smtClean="0">
                <a:ea typeface="ＭＳ Ｐゴシック" panose="020B0600070205080204" pitchFamily="34" charset="-128"/>
                <a:hlinkClick r:id="rId3"/>
              </a:rPr>
              <a:t>meedwards@ufl.edu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  <a:hlinkClick r:id="rId4"/>
              </a:rPr>
              <a:t>meansell@ufl.edu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9D88C1-D300-48BE-8F67-1DEAC95D0DD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 smtClean="0"/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914400" y="60960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/>
              <a:t>Thank you to Kathy Moeller for original development of this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</p:nvPr>
        </p:nvGraphicFramePr>
        <p:xfrm>
          <a:off x="5292725" y="2003425"/>
          <a:ext cx="2441575" cy="453072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441575"/>
              </a:tblGrid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Dynam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Disk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Dent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Echo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Electro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Entero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Etio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Fibro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Histo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Hypno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Kinesio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Lacto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Lipo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Pelvi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56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1150"/>
            <a:ext cx="3887788" cy="43021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Some Examples	</a:t>
            </a:r>
          </a:p>
        </p:txBody>
      </p:sp>
      <p:sp>
        <p:nvSpPr>
          <p:cNvPr id="225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B4C1D8-34B1-449A-A57D-073185529DD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 smtClean="0"/>
          </a:p>
        </p:txBody>
      </p:sp>
      <p:sp>
        <p:nvSpPr>
          <p:cNvPr id="22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Common Root Words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685800" y="2003425"/>
          <a:ext cx="3200400" cy="4389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200"/>
                <a:gridCol w="1600200"/>
              </a:tblGrid>
              <a:tr h="3135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Alge</a:t>
                      </a:r>
                      <a:r>
                        <a:rPr lang="en-US" sz="1400" dirty="0" smtClean="0"/>
                        <a:t> or </a:t>
                      </a:r>
                      <a:r>
                        <a:rPr lang="en-US" sz="1400" dirty="0" err="1" smtClean="0"/>
                        <a:t>Algi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Pain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Aort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Aorta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Arterio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Artery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Self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Bio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Life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Blast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Developing Cell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Carci</a:t>
                      </a:r>
                      <a:r>
                        <a:rPr lang="en-US" sz="1400" dirty="0" smtClean="0"/>
                        <a:t> or Cancer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Cancer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Chromo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Chol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Gall, Bile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Cervico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Cervix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Colp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Vagina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Coron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Heart</a:t>
                      </a:r>
                      <a:endParaRPr lang="en-US" sz="1400" dirty="0"/>
                    </a:p>
                  </a:txBody>
                  <a:tcPr marT="45728" marB="45728"/>
                </a:tc>
              </a:tr>
              <a:tr h="3135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Cyst</a:t>
                      </a:r>
                      <a:endParaRPr lang="en-US" sz="14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Bladder,</a:t>
                      </a:r>
                      <a:r>
                        <a:rPr lang="en-US" sz="1400" baseline="0" dirty="0" smtClean="0"/>
                        <a:t> Sac</a:t>
                      </a:r>
                      <a:endParaRPr lang="en-US" sz="1400" dirty="0" smtClean="0"/>
                    </a:p>
                  </a:txBody>
                  <a:tcPr marT="45728" marB="45728"/>
                </a:tc>
              </a:tr>
            </a:tbl>
          </a:graphicData>
        </a:graphic>
      </p:graphicFrame>
      <p:sp>
        <p:nvSpPr>
          <p:cNvPr id="22611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292725" y="1581150"/>
            <a:ext cx="2441575" cy="4222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Practice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Prefixes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162800" cy="48006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Many similar to English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Anti/slavery = against slavery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Anti/histamine = against histamines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Post/graduate = after graduation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Post/operative = after surgery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95FF2E-019E-4C2A-BE13-96AC8D1746D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Prefixes Change Meaning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772400" cy="40735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Prefixes can add: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egative State (anti, non)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Numeric Values 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uni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multi)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Colors (cyan,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leuko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Direction 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peri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trans)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Size and Comparison (macro, hypo)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Position (endo, epi)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D1108-F488-443F-B8A7-45EAFA0F4FB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89BE16-9BC6-40E0-B492-5420C39D6B4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Common Prefixes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688975" y="1676400"/>
          <a:ext cx="3200400" cy="47021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200"/>
                <a:gridCol w="1600200"/>
              </a:tblGrid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Prefix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Macro, Mega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Large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Many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Equal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Outer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Endo or </a:t>
                      </a:r>
                      <a:r>
                        <a:rPr lang="en-US" sz="1400" dirty="0" err="1" smtClean="0"/>
                        <a:t>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Inside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Against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Before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After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Hemi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Half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Semi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Partial,</a:t>
                      </a:r>
                      <a:r>
                        <a:rPr lang="en-US" sz="1400" baseline="0" dirty="0" smtClean="0"/>
                        <a:t> Half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Working</a:t>
                      </a:r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14"/>
          <p:cNvGraphicFramePr>
            <a:graphicFrameLocks noGrp="1"/>
          </p:cNvGraphicFramePr>
          <p:nvPr>
            <p:ph sz="quarter" idx="4"/>
          </p:nvPr>
        </p:nvGraphicFramePr>
        <p:xfrm>
          <a:off x="4648200" y="1676400"/>
          <a:ext cx="3584576" cy="47021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92288"/>
                <a:gridCol w="1792288"/>
              </a:tblGrid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Prefix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Good, Normal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Around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Across, Through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Descreased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Below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Over, Excess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Self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Pseudo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Erythro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Melano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Black, Dark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Chloro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Leuko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White, Colorless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On, Over</a:t>
                      </a:r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Between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Practice: Translate </a:t>
            </a:r>
          </a:p>
        </p:txBody>
      </p:sp>
      <p:sp>
        <p:nvSpPr>
          <p:cNvPr id="307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E0E36-065D-4084-B86F-F158C37305D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 smtClean="0"/>
          </a:p>
        </p:txBody>
      </p:sp>
      <p:graphicFrame>
        <p:nvGraphicFramePr>
          <p:cNvPr id="6" name="Content Placeholder 17"/>
          <p:cNvGraphicFramePr>
            <a:graphicFrameLocks/>
          </p:cNvGraphicFramePr>
          <p:nvPr/>
        </p:nvGraphicFramePr>
        <p:xfrm>
          <a:off x="914400" y="1717675"/>
          <a:ext cx="3048000" cy="457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/>
              </a:tblGrid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Medical Terms</a:t>
                      </a: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Epiderm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Hyperglycemia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Antenatal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Autotransfusion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Microcephalic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Neurotransmitter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Postmenopausal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Hepatomegaly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Nasogastric</a:t>
                      </a:r>
                      <a:r>
                        <a:rPr lang="en-US" sz="2400" baseline="0" dirty="0" smtClean="0"/>
                        <a:t> Tube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17"/>
          <p:cNvGraphicFramePr>
            <a:graphicFrameLocks/>
          </p:cNvGraphicFramePr>
          <p:nvPr/>
        </p:nvGraphicFramePr>
        <p:xfrm>
          <a:off x="4876800" y="1717675"/>
          <a:ext cx="3429000" cy="457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29000"/>
              </a:tblGrid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Blood Sugar</a:t>
                      </a: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Heart Enlargement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Half Conscious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 Blood Sugar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Fear of Women 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Harmful to Kidney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Disturbance of the Mind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Below the Skin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Bluish</a:t>
                      </a:r>
                      <a:r>
                        <a:rPr lang="en-US" sz="2400" baseline="0" dirty="0" smtClean="0"/>
                        <a:t> Discoloration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Prefix Shorthand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8458200" cy="45307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Some prefixes used as a shorthand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 everyday life	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e- (electronic): e-mail, e-commerce, e-shopping, e-zine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x- (extreme): x-games, x-sports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 medicine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endo- (inside): endoscissors, endosuture, endoclamp, endograsper, endocautery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geri- (elderly): geri-chair, geripads, Geritol, gerijacket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pedi- (child): pedicath, pedidose, pediset (instruments), Pedialyte 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86A96-6000-414C-B1F4-BDFA3652431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Suffixes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Attached to the end of a root.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Indicates a procedure, condition, disease or part of speech.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Adding a “</a:t>
            </a:r>
            <a:r>
              <a:rPr lang="en-US" altLang="en-US" b="1" smtClean="0"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” denotes a procedure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Gastroscopy = examination of the stomach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Gastroscope = the instrument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D6E03D-F431-48AF-A1EB-8CB4F03DDDD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Suffixes Modify Roots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772400" cy="40735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Suffixes mean “condition of”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Suffixes describe medical specialties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Suffixes mean “pertaining to”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Suffixes mean “resembling”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Suffixes add plurals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Suffixes add disease state</a:t>
            </a:r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C880DD-F749-48E9-A03B-4C6255A6A54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Forming Plurals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51054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Generally, add or substitute vowels or syllables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Maculae (singular = macula)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Stigmata (singular = stigma)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Glomeruli (singular = glomerulus)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Foramina (singular = foramen)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Ova	    (singular = ovum)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Ganglia   (singular = ganglion)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Nuclei	    (singular = nucleus)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Thoraces  (singular = thorax)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Phalanges (singular = phalanx)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406E06-1EF3-45D2-A93C-DF17AFD7A3F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Common Suffixes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663700"/>
            <a:ext cx="3962400" cy="182880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1800" b="1" dirty="0" smtClean="0"/>
              <a:t>Pertaining to:</a:t>
            </a:r>
          </a:p>
          <a:p>
            <a:pPr>
              <a:buFont typeface="Wingdings" charset="2"/>
              <a:buChar char="n"/>
              <a:defRPr/>
            </a:pPr>
            <a:r>
              <a:rPr lang="en-US" sz="1800" dirty="0" err="1"/>
              <a:t>i</a:t>
            </a:r>
            <a:r>
              <a:rPr lang="en-US" sz="1800" dirty="0" err="1" smtClean="0"/>
              <a:t>c</a:t>
            </a:r>
            <a:r>
              <a:rPr lang="en-US" sz="1800" dirty="0" smtClean="0"/>
              <a:t>, ism, sis</a:t>
            </a:r>
          </a:p>
          <a:p>
            <a:pPr>
              <a:buFont typeface="Wingdings" charset="2"/>
              <a:buChar char="n"/>
              <a:defRPr/>
            </a:pPr>
            <a:endParaRPr lang="en-US" sz="1800" dirty="0"/>
          </a:p>
          <a:p>
            <a:pPr marL="0" indent="0">
              <a:buFont typeface="Wingdings" charset="2"/>
              <a:buNone/>
              <a:defRPr/>
            </a:pPr>
            <a:r>
              <a:rPr lang="en-US" sz="1800" b="1" dirty="0" smtClean="0"/>
              <a:t>Condition of: </a:t>
            </a:r>
          </a:p>
          <a:p>
            <a:pPr>
              <a:buFont typeface="Wingdings" charset="2"/>
              <a:buChar char="n"/>
              <a:defRPr/>
            </a:pPr>
            <a:r>
              <a:rPr lang="en-US" sz="1800" dirty="0" smtClean="0"/>
              <a:t>ac, al, </a:t>
            </a:r>
            <a:r>
              <a:rPr lang="en-US" sz="1800" dirty="0" err="1" smtClean="0"/>
              <a:t>ar</a:t>
            </a:r>
            <a:r>
              <a:rPr lang="en-US" sz="1800" dirty="0" smtClean="0"/>
              <a:t>, </a:t>
            </a:r>
            <a:r>
              <a:rPr lang="en-US" sz="1800" dirty="0" err="1" smtClean="0"/>
              <a:t>ary</a:t>
            </a:r>
            <a:r>
              <a:rPr lang="en-US" sz="1800" dirty="0" smtClean="0"/>
              <a:t>, </a:t>
            </a:r>
            <a:r>
              <a:rPr lang="en-US" sz="1800" dirty="0" err="1" smtClean="0"/>
              <a:t>ic</a:t>
            </a:r>
            <a:r>
              <a:rPr lang="en-US" sz="1800" dirty="0" smtClean="0"/>
              <a:t>, </a:t>
            </a:r>
            <a:r>
              <a:rPr lang="en-US" sz="1800" dirty="0" err="1" smtClean="0"/>
              <a:t>ical</a:t>
            </a:r>
            <a:r>
              <a:rPr lang="en-US" sz="1800" dirty="0" smtClean="0"/>
              <a:t>, </a:t>
            </a:r>
            <a:r>
              <a:rPr lang="en-US" sz="1800" dirty="0" err="1" smtClean="0"/>
              <a:t>ile</a:t>
            </a:r>
            <a:r>
              <a:rPr lang="en-US" sz="1800" dirty="0" smtClean="0"/>
              <a:t>, </a:t>
            </a:r>
            <a:r>
              <a:rPr lang="en-US" sz="1800" dirty="0" err="1" smtClean="0"/>
              <a:t>ory</a:t>
            </a:r>
            <a:r>
              <a:rPr lang="en-US" sz="1800" dirty="0" smtClean="0"/>
              <a:t>, </a:t>
            </a:r>
            <a:r>
              <a:rPr lang="en-US" sz="1800" dirty="0" err="1" smtClean="0"/>
              <a:t>ous</a:t>
            </a:r>
            <a:endParaRPr lang="en-US" sz="2000" dirty="0" smtClean="0"/>
          </a:p>
          <a:p>
            <a:pPr marL="0" indent="0">
              <a:buFont typeface="Wingdings" charset="2"/>
              <a:buNone/>
              <a:defRPr/>
            </a:pPr>
            <a:endParaRPr lang="en-US" sz="2000" dirty="0"/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22FDB5-CF42-4E67-9584-EE980559093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 smtClean="0"/>
          </a:p>
        </p:txBody>
      </p:sp>
      <p:graphicFrame>
        <p:nvGraphicFramePr>
          <p:cNvPr id="6" name="Content Placeholder 14"/>
          <p:cNvGraphicFramePr>
            <a:graphicFrameLocks/>
          </p:cNvGraphicFramePr>
          <p:nvPr/>
        </p:nvGraphicFramePr>
        <p:xfrm>
          <a:off x="838200" y="1663700"/>
          <a:ext cx="3505200" cy="47021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200"/>
                <a:gridCol w="2286000"/>
              </a:tblGrid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Suffix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-ology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Study</a:t>
                      </a:r>
                      <a:r>
                        <a:rPr lang="en-US" sz="1400" baseline="0" dirty="0" smtClean="0"/>
                        <a:t> of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iatry</a:t>
                      </a:r>
                      <a:r>
                        <a:rPr lang="en-US" sz="1400" dirty="0" smtClean="0"/>
                        <a:t>, -</a:t>
                      </a:r>
                      <a:r>
                        <a:rPr lang="en-US" sz="1400" dirty="0" err="1" smtClean="0"/>
                        <a:t>iatrics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Speciality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ist</a:t>
                      </a:r>
                      <a:r>
                        <a:rPr lang="en-US" sz="1400" dirty="0" smtClean="0"/>
                        <a:t>, -</a:t>
                      </a:r>
                      <a:r>
                        <a:rPr lang="en-US" sz="1400" dirty="0" err="1" smtClean="0"/>
                        <a:t>ian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Specialist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Instrument for Measuring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-gram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Record of Data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-necrosis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Death of Tissue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algia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Pain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-itis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Inflammation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cyte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Cell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-phobia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Fear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-spasm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Cramp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Destruction</a:t>
                      </a:r>
                      <a:r>
                        <a:rPr lang="en-US" sz="1400" baseline="0" dirty="0" smtClean="0"/>
                        <a:t> or Separation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otomy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Incision</a:t>
                      </a:r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scopy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 of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Objectives of this Series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239000" cy="47244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Identify the parts of medical terms and how they are constructed.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Describe the organization of the body and directional terms used in medicine.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Recognize medical terms as applied to body systems and functions.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smtClean="0">
                <a:ea typeface="ＭＳ Ｐゴシック" panose="020B0600070205080204" pitchFamily="34" charset="-128"/>
              </a:rPr>
              <a:t>Learn terms applied to diseases, diagnosis, and treatments.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07182-AC1A-4350-8AC9-64E18ACF869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Defining Medical Words: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Osteoarthritis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Define the suffix first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-itis means inflammation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Define the prefix next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osteo means bone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Define the root third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Arthr- means joint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715000"/>
            <a:ext cx="8229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Oste</a:t>
            </a:r>
            <a:r>
              <a:rPr lang="en-US" sz="2800" b="1" dirty="0">
                <a:solidFill>
                  <a:schemeClr val="tx1"/>
                </a:solidFill>
              </a:rPr>
              <a:t>/o/</a:t>
            </a:r>
            <a:r>
              <a:rPr lang="en-US" sz="2800" b="1" dirty="0" err="1">
                <a:solidFill>
                  <a:schemeClr val="tx1"/>
                </a:solidFill>
              </a:rPr>
              <a:t>arthr</a:t>
            </a:r>
            <a:r>
              <a:rPr lang="en-US" sz="2800" b="1" dirty="0">
                <a:solidFill>
                  <a:schemeClr val="tx1"/>
                </a:solidFill>
              </a:rPr>
              <a:t>/</a:t>
            </a:r>
            <a:r>
              <a:rPr lang="en-US" sz="2800" b="1" dirty="0" err="1">
                <a:solidFill>
                  <a:schemeClr val="tx1"/>
                </a:solidFill>
              </a:rPr>
              <a:t>itis</a:t>
            </a:r>
            <a:r>
              <a:rPr lang="en-US" sz="2800" b="1" dirty="0">
                <a:solidFill>
                  <a:schemeClr val="tx1"/>
                </a:solidFill>
              </a:rPr>
              <a:t> is an inflammation of the bone and joint</a:t>
            </a: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AFDF73-D30D-4610-ADF4-9B4A8DF3403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Practice: Translate </a:t>
            </a:r>
          </a:p>
        </p:txBody>
      </p:sp>
      <p:sp>
        <p:nvSpPr>
          <p:cNvPr id="450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B2B024-6E97-439D-AD5B-41D418718E6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 smtClean="0"/>
          </a:p>
        </p:txBody>
      </p:sp>
      <p:graphicFrame>
        <p:nvGraphicFramePr>
          <p:cNvPr id="6" name="Content Placeholder 17"/>
          <p:cNvGraphicFramePr>
            <a:graphicFrameLocks/>
          </p:cNvGraphicFramePr>
          <p:nvPr/>
        </p:nvGraphicFramePr>
        <p:xfrm>
          <a:off x="914400" y="1905000"/>
          <a:ext cx="3048000" cy="411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/>
              </a:tblGrid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Medical Terms</a:t>
                      </a: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Leukocyte</a:t>
                      </a: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Cardiogram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Hemolysis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Dermatitis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Colonoscopy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Febrile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Bronchoscope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Geriatrics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17"/>
          <p:cNvGraphicFramePr>
            <a:graphicFrameLocks/>
          </p:cNvGraphicFramePr>
          <p:nvPr/>
        </p:nvGraphicFramePr>
        <p:xfrm>
          <a:off x="4495800" y="1905000"/>
          <a:ext cx="3962400" cy="411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62400"/>
              </a:tblGrid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Study of liver problems</a:t>
                      </a: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Kidney</a:t>
                      </a:r>
                      <a:r>
                        <a:rPr lang="en-US" sz="2400" baseline="0" dirty="0" smtClean="0"/>
                        <a:t> pain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Incision</a:t>
                      </a:r>
                      <a:r>
                        <a:rPr lang="en-US" sz="2400" baseline="0" dirty="0" smtClean="0"/>
                        <a:t> into skull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Pertaining</a:t>
                      </a:r>
                      <a:r>
                        <a:rPr lang="en-US" sz="2400" baseline="0" dirty="0" smtClean="0"/>
                        <a:t> to fears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Deat</a:t>
                      </a:r>
                      <a:r>
                        <a:rPr lang="en-US" sz="2400" baseline="0" dirty="0" smtClean="0"/>
                        <a:t>h of bone tissue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Nerve pain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Study of children</a:t>
                      </a:r>
                      <a:endParaRPr lang="en-US" sz="2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Ear,</a:t>
                      </a:r>
                      <a:r>
                        <a:rPr lang="en-US" sz="2400" baseline="0" dirty="0" smtClean="0"/>
                        <a:t> nose, and throat doctor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Common Eponyms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Derived from the name of a person who discovered, invented, improved, tested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Alzheimer’s disease = disease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Wernicke’s center = body part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Heimlich maneuver = procedure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Hickman catheter = instrument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Cushing’s syndrome = cluster of symptoms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Rounded face, upper body obesity, fragile skin </a:t>
            </a:r>
          </a:p>
        </p:txBody>
      </p:sp>
      <p:pic>
        <p:nvPicPr>
          <p:cNvPr id="47108" name="Picture 3" descr="heimli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6700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5AD47-3876-41C0-A30D-ACDD203434E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Other Descriptors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Medical  Slang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Shock lung, pump lung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RW meds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Symbols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Up, down, right, left, male, female, change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		          	   ∆   &lt; ═ 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Abbreviations &amp; Acronyms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MRI, CNS, BMP, CC, UTI, WD, WN, DC</a:t>
            </a:r>
          </a:p>
        </p:txBody>
      </p:sp>
      <p:pic>
        <p:nvPicPr>
          <p:cNvPr id="49156" name="Picture 4" descr="Fema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205288"/>
            <a:ext cx="28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ma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4205288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32CC5-A2B1-4E8F-81B2-8E221226A5B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Common Abbreviations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Big problem in hospitals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JCAHO List of “do not use” abbreviations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590800"/>
          <a:ext cx="7010400" cy="342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/>
                <a:gridCol w="2590800"/>
                <a:gridCol w="2133601"/>
              </a:tblGrid>
              <a:tr h="5063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</a:t>
                      </a:r>
                      <a:r>
                        <a:rPr lang="en-US" sz="1800" baseline="0" dirty="0" smtClean="0"/>
                        <a:t> Not Use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Problem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Instead</a:t>
                      </a:r>
                      <a:endParaRPr lang="en-US" sz="1800" dirty="0"/>
                    </a:p>
                  </a:txBody>
                  <a:tcPr marT="45730" marB="45730"/>
                </a:tc>
              </a:tr>
              <a:tr h="4845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 (unit)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be mistaken for “0” (zero)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 “unit”</a:t>
                      </a:r>
                      <a:endParaRPr lang="en-US" sz="1400" dirty="0"/>
                    </a:p>
                  </a:txBody>
                  <a:tcPr marT="45730" marB="45730"/>
                </a:tc>
              </a:tr>
              <a:tr h="6859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IU International Unit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be mistaken for IV (intravenous)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 “International</a:t>
                      </a:r>
                      <a:r>
                        <a:rPr lang="en-US" sz="1400" baseline="0" dirty="0" smtClean="0"/>
                        <a:t> Unit”</a:t>
                      </a:r>
                      <a:endParaRPr lang="en-US" sz="1400" dirty="0"/>
                    </a:p>
                  </a:txBody>
                  <a:tcPr marT="45730" marB="45730"/>
                </a:tc>
              </a:tr>
              <a:tr h="7316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mean morphine </a:t>
                      </a:r>
                      <a:r>
                        <a:rPr lang="en-US" sz="1400" dirty="0" err="1" smtClean="0"/>
                        <a:t>sulphate</a:t>
                      </a:r>
                      <a:r>
                        <a:rPr lang="en-US" sz="1400" dirty="0" smtClean="0"/>
                        <a:t> or magnesium sulfate</a:t>
                      </a:r>
                    </a:p>
                    <a:p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 “morphine</a:t>
                      </a:r>
                      <a:r>
                        <a:rPr lang="en-US" sz="1400" baseline="0" dirty="0" smtClean="0"/>
                        <a:t> sulfate”</a:t>
                      </a:r>
                    </a:p>
                    <a:p>
                      <a:r>
                        <a:rPr lang="en-US" sz="1400" baseline="0" dirty="0" smtClean="0"/>
                        <a:t>Write “magnesium sulfate”</a:t>
                      </a:r>
                      <a:endParaRPr lang="en-US" sz="1400" dirty="0"/>
                    </a:p>
                  </a:txBody>
                  <a:tcPr marT="45730" marB="45730"/>
                </a:tc>
              </a:tr>
              <a:tr h="5063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Q.D., QD, </a:t>
                      </a:r>
                      <a:r>
                        <a:rPr lang="en-US" sz="1400" dirty="0" err="1" smtClean="0"/>
                        <a:t>q.d</a:t>
                      </a:r>
                      <a:r>
                        <a:rPr lang="en-US" sz="1400" dirty="0" smtClean="0"/>
                        <a:t>.,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qd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Mistaken for each other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 “daily”</a:t>
                      </a:r>
                      <a:endParaRPr lang="en-US" sz="1400" dirty="0"/>
                    </a:p>
                  </a:txBody>
                  <a:tcPr marT="45730" marB="45730"/>
                </a:tc>
              </a:tr>
              <a:tr h="5063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Q.O.D., QOD,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q.o.d</a:t>
                      </a:r>
                      <a:r>
                        <a:rPr lang="en-US" sz="1400" dirty="0" smtClean="0"/>
                        <a:t>., </a:t>
                      </a:r>
                      <a:r>
                        <a:rPr lang="en-US" sz="1400" dirty="0" err="1" smtClean="0"/>
                        <a:t>qod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Mistaken for each other</a:t>
                      </a:r>
                      <a:endParaRPr lang="en-US" sz="1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 “every other day”</a:t>
                      </a:r>
                      <a:endParaRPr lang="en-US" sz="1400" dirty="0"/>
                    </a:p>
                  </a:txBody>
                  <a:tcPr marT="45730" marB="45730"/>
                </a:tc>
              </a:tr>
            </a:tbl>
          </a:graphicData>
        </a:graphic>
      </p:graphicFrame>
      <p:sp>
        <p:nvSpPr>
          <p:cNvPr id="5123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4F23C0-51EE-47FA-9C5F-916D132AA11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Resources</a:t>
            </a:r>
          </a:p>
        </p:txBody>
      </p:sp>
      <p:sp>
        <p:nvSpPr>
          <p:cNvPr id="53251" name="Content Placeholder 4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Textbooks:</a:t>
            </a:r>
          </a:p>
          <a:p>
            <a:pPr marL="740664">
              <a:defRPr/>
            </a:pPr>
            <a:r>
              <a:rPr lang="en-US" altLang="en-US" sz="1400" dirty="0" smtClean="0">
                <a:ea typeface="ＭＳ Ｐゴシック" panose="020B0600070205080204" pitchFamily="34" charset="-128"/>
              </a:rPr>
              <a:t>Chabner, </a:t>
            </a:r>
            <a:r>
              <a:rPr lang="en-US" altLang="en-US" sz="1400" dirty="0" err="1" smtClean="0">
                <a:ea typeface="ＭＳ Ｐゴシック" panose="020B0600070205080204" pitchFamily="34" charset="-128"/>
              </a:rPr>
              <a:t>Davi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-Ellen </a:t>
            </a:r>
            <a:r>
              <a:rPr lang="en-US" altLang="en-US" sz="1400" u="sng" dirty="0" smtClean="0">
                <a:ea typeface="ＭＳ Ｐゴシック" panose="020B0600070205080204" pitchFamily="34" charset="-128"/>
              </a:rPr>
              <a:t>The Language of Medicine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.  9</a:t>
            </a:r>
            <a:r>
              <a:rPr lang="en-US" altLang="en-US" sz="14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ed.  Saunders, 2010. $72.95</a:t>
            </a:r>
          </a:p>
          <a:p>
            <a:pPr marL="740664">
              <a:defRPr/>
            </a:pPr>
            <a:r>
              <a:rPr lang="en-US" altLang="en-US" sz="1400" dirty="0" smtClean="0">
                <a:ea typeface="ＭＳ Ｐゴシック" panose="020B0600070205080204" pitchFamily="34" charset="-128"/>
              </a:rPr>
              <a:t>Cohen, Barbara Janson </a:t>
            </a:r>
            <a:r>
              <a:rPr lang="en-US" altLang="en-US" sz="1400" u="sng" dirty="0" smtClean="0">
                <a:ea typeface="ＭＳ Ｐゴシック" panose="020B0600070205080204" pitchFamily="34" charset="-128"/>
              </a:rPr>
              <a:t>Medical Terminology: an Illustrated Guide.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  6</a:t>
            </a:r>
            <a:r>
              <a:rPr lang="en-US" altLang="en-US" sz="14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ed. Lippincott, Williams &amp; Wilkins, 2010.  $66.95</a:t>
            </a:r>
          </a:p>
          <a:p>
            <a:pPr marL="740664">
              <a:defRPr/>
            </a:pPr>
            <a:r>
              <a:rPr lang="en-US" altLang="en-US" sz="1400" dirty="0" err="1" smtClean="0">
                <a:ea typeface="ＭＳ Ｐゴシック" panose="020B0600070205080204" pitchFamily="34" charset="-128"/>
              </a:rPr>
              <a:t>Gyslys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, Barbara </a:t>
            </a:r>
            <a:r>
              <a:rPr lang="en-US" altLang="en-US" sz="1400" u="sng" dirty="0" smtClean="0">
                <a:ea typeface="ＭＳ Ｐゴシック" panose="020B0600070205080204" pitchFamily="34" charset="-128"/>
              </a:rPr>
              <a:t>Medical Terminology Simplified Text and Audio CD.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  4</a:t>
            </a:r>
            <a:r>
              <a:rPr lang="en-US" altLang="en-US" sz="14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ed.  F.A. Davis, 2009. $45.95</a:t>
            </a:r>
          </a:p>
          <a:p>
            <a:pPr marL="740664">
              <a:defRPr/>
            </a:pPr>
            <a:r>
              <a:rPr lang="en-US" altLang="en-US" sz="1400" dirty="0" smtClean="0">
                <a:ea typeface="ＭＳ Ｐゴシック" panose="020B0600070205080204" pitchFamily="34" charset="-128"/>
              </a:rPr>
              <a:t>Jones, Betty Davis </a:t>
            </a:r>
            <a:r>
              <a:rPr lang="en-US" altLang="en-US" sz="1400" u="sng" dirty="0" smtClean="0">
                <a:ea typeface="ＭＳ Ｐゴシック" panose="020B0600070205080204" pitchFamily="34" charset="-128"/>
              </a:rPr>
              <a:t>Comprehensive Medical Terminology.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 4</a:t>
            </a:r>
            <a:r>
              <a:rPr lang="en-US" altLang="en-US" sz="14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ed.  Delmar Cengage, 2011.  $87.95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400" dirty="0" smtClean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Online Resources:</a:t>
            </a:r>
          </a:p>
          <a:p>
            <a:pPr lvl="1">
              <a:defRPr/>
            </a:pPr>
            <a:r>
              <a:rPr lang="en-US" altLang="en-US" sz="1400" dirty="0" err="1" smtClean="0">
                <a:ea typeface="ＭＳ Ｐゴシック" panose="020B0600070205080204" pitchFamily="34" charset="-128"/>
              </a:rPr>
              <a:t>Medlexicon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– </a:t>
            </a:r>
            <a:r>
              <a:rPr lang="en-US" altLang="en-US" sz="1400" dirty="0" smtClean="0">
                <a:ea typeface="ＭＳ Ｐゴシック" panose="020B0600070205080204" pitchFamily="34" charset="-128"/>
                <a:hlinkClick r:id="rId3"/>
              </a:rPr>
              <a:t>http://www.medlexicon/medicaldictionary/php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sz="1400" dirty="0" smtClean="0">
                <a:ea typeface="ＭＳ Ｐゴシック" panose="020B0600070205080204" pitchFamily="34" charset="-128"/>
              </a:rPr>
              <a:t>Free Dictionary – Medical-dictionary – </a:t>
            </a:r>
            <a:r>
              <a:rPr lang="en-US" altLang="en-US" sz="1400" dirty="0" smtClean="0">
                <a:ea typeface="ＭＳ Ｐゴシック" panose="020B0600070205080204" pitchFamily="34" charset="-128"/>
                <a:hlinkClick r:id="rId4"/>
              </a:rPr>
              <a:t>http://medical-dictionary.thefreedictionary.com/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sz="1400" dirty="0" err="1" smtClean="0">
                <a:ea typeface="ＭＳ Ｐゴシック" panose="020B0600070205080204" pitchFamily="34" charset="-128"/>
              </a:rPr>
              <a:t>MedicineNet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- </a:t>
            </a:r>
            <a:r>
              <a:rPr lang="en-US" altLang="en-US" sz="1400" dirty="0" smtClean="0">
                <a:ea typeface="ＭＳ Ｐゴシック" panose="020B0600070205080204" pitchFamily="34" charset="-128"/>
                <a:hlinkClick r:id="rId5"/>
              </a:rPr>
              <a:t>http://www.medterms.com/script/main/alphaidx.asp?p=a_dict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sz="1400" dirty="0" smtClean="0">
                <a:ea typeface="ＭＳ Ｐゴシック" panose="020B0600070205080204" pitchFamily="34" charset="-128"/>
              </a:rPr>
              <a:t>Google search  –  </a:t>
            </a:r>
            <a:r>
              <a:rPr lang="en-US" altLang="en-US" sz="1400" dirty="0" err="1" smtClean="0">
                <a:ea typeface="ＭＳ Ｐゴシック" panose="020B0600070205080204" pitchFamily="34" charset="-128"/>
              </a:rPr>
              <a:t>define:word</a:t>
            </a:r>
            <a:endParaRPr lang="en-US" altLang="en-US" sz="1400" dirty="0" smtClean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1400" dirty="0" smtClean="0">
                <a:ea typeface="ＭＳ Ｐゴシック" panose="020B0600070205080204" pitchFamily="34" charset="-128"/>
              </a:rPr>
              <a:t>Medline Plus - </a:t>
            </a:r>
            <a:r>
              <a:rPr lang="en-US" altLang="en-US" sz="1400" dirty="0" smtClean="0">
                <a:ea typeface="ＭＳ Ｐゴシック" panose="020B0600070205080204" pitchFamily="34" charset="-128"/>
                <a:hlinkClick r:id="rId6"/>
              </a:rPr>
              <a:t>http://www.nlm.nih.gov/medlineplus/mplusdictionary.html</a:t>
            </a:r>
            <a:endParaRPr lang="en-US" altLang="en-US" sz="1400" dirty="0" smtClean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1400" dirty="0" smtClean="0">
                <a:ea typeface="ＭＳ Ｐゴシック" panose="020B0600070205080204" pitchFamily="34" charset="-128"/>
              </a:rPr>
              <a:t>Martindale -  (many links)   </a:t>
            </a:r>
            <a:r>
              <a:rPr lang="en-US" altLang="en-US" sz="1400" dirty="0" smtClean="0">
                <a:ea typeface="ＭＳ Ｐゴシック" panose="020B0600070205080204" pitchFamily="34" charset="-128"/>
                <a:hlinkClick r:id="rId7"/>
              </a:rPr>
              <a:t>http://www.martindalecenter.com/MedicalD_Dict.html</a:t>
            </a:r>
            <a:r>
              <a:rPr lang="en-US" altLang="en-US" sz="1400" dirty="0" smtClean="0"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6B5F60-F33D-4C1D-A550-FD8995DCAD4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smtClean="0">
                <a:ea typeface="ＭＳ Ｐゴシック" panose="020B0600070205080204" pitchFamily="34" charset="-128"/>
              </a:rPr>
              <a:t>Other Resources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3962400"/>
          </a:xfrm>
        </p:spPr>
        <p:txBody>
          <a:bodyPr/>
          <a:lstStyle/>
          <a:p>
            <a:r>
              <a:rPr lang="en-US" altLang="en-US" sz="1800" smtClean="0">
                <a:ea typeface="ＭＳ Ｐゴシック" panose="020B0600070205080204" pitchFamily="34" charset="-128"/>
              </a:rPr>
              <a:t>Online Resources (cont’d):</a:t>
            </a:r>
            <a:endParaRPr lang="en-US" altLang="en-US" sz="1800" smtClean="0">
              <a:ea typeface="ＭＳ Ｐゴシック" panose="020B0600070205080204" pitchFamily="34" charset="-128"/>
              <a:hlinkClick r:id="rId3"/>
            </a:endParaRP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  <a:hlinkClick r:id="rId3"/>
              </a:rPr>
              <a:t>http://www.whonamedit.com</a:t>
            </a: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  <a:hlinkClick r:id="rId4"/>
              </a:rPr>
              <a:t>http://eponyms.net</a:t>
            </a: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  <a:hlinkClick r:id="rId5"/>
              </a:rPr>
              <a:t>http://medicalabbreviations.com/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  <a:hlinkClick r:id="rId6"/>
              </a:rPr>
              <a:t>http://www.abbreviations.com/bmc.aspx?c=MEDICAL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Games: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  <a:hlinkClick r:id="rId7"/>
              </a:rPr>
              <a:t>http://freenursetutor.com/game-room.html</a:t>
            </a: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  <a:hlinkClick r:id="rId8"/>
              </a:rPr>
              <a:t>http://www.cqcounter.com/whois/site/studystack.com.html</a:t>
            </a: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  <a:hlinkClick r:id="rId9"/>
              </a:rPr>
              <a:t>http://www.quia.com/shared/medical_terminology/</a:t>
            </a: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  <a:hlinkClick r:id="rId10"/>
              </a:rPr>
              <a:t>http://freerice.com/#/human-anatomy/1347114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5AB48E-74E6-4859-8DE4-853155D6390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Body Structure &amp; Direction</a:t>
            </a:r>
            <a:endParaRPr lang="en-US" dirty="0"/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Section II: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3AFD0A-E7E9-4EDC-BE4A-C71FFA19126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Tiny to Large: Cell to Organism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6858000" cy="43434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Micro to Macro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Organelles  Cells  Tissues  Organs  Systems  </a:t>
            </a:r>
            <a:r>
              <a:rPr lang="en-US" altLang="en-US" smtClean="0">
                <a:ea typeface="ＭＳ Ｐゴシック" panose="020B0600070205080204" pitchFamily="34" charset="-128"/>
              </a:rPr>
              <a:t>Organism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 All body functions derive from the activities of billions of specialized cells.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593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309C1-62BD-4C34-9F65-F98F67EE78E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Cell Structure - organelles</a:t>
            </a:r>
          </a:p>
        </p:txBody>
      </p:sp>
      <p:sp>
        <p:nvSpPr>
          <p:cNvPr id="614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367391-5038-45E1-9347-462484B5A2E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 smtClean="0"/>
          </a:p>
        </p:txBody>
      </p:sp>
      <p:pic>
        <p:nvPicPr>
          <p:cNvPr id="6144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0213"/>
            <a:ext cx="7162800" cy="511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Building Medical Terms</a:t>
            </a:r>
            <a:endParaRPr lang="en-US" dirty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Section I: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BEC7B5-03C5-4548-A978-D29A73D2F80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Cells organized into Tissues</a:t>
            </a:r>
          </a:p>
        </p:txBody>
      </p:sp>
      <p:pic>
        <p:nvPicPr>
          <p:cNvPr id="63491" name="Content Placeholder 3" descr="Tissue typ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76400"/>
            <a:ext cx="5873750" cy="4876800"/>
          </a:xfrm>
        </p:spPr>
      </p:pic>
      <p:sp>
        <p:nvSpPr>
          <p:cNvPr id="634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0621B9-BC2C-460A-9945-8029814CF15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Tissues </a:t>
            </a:r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mtClean="0">
                <a:ea typeface="ＭＳ Ｐゴシック" panose="020B0600070205080204" pitchFamily="34" charset="-128"/>
              </a:rPr>
              <a:t>Organs </a:t>
            </a:r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 Systems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3657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Organs perform a specific function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Kidney – removes waste from blood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Stomach – breaks down food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Groups of organs with similar function form systems.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487C37-57AE-499E-8CAF-456B1C1013B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Systems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4495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Work in coordination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Maintain internal stability, homeostasis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12 major body systems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Control major bodily functions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Each system has one or more organs</a:t>
            </a:r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D90A1-FEB7-47A6-9212-1A8DA0AEE7B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Body Directions</a:t>
            </a:r>
          </a:p>
        </p:txBody>
      </p:sp>
      <p:pic>
        <p:nvPicPr>
          <p:cNvPr id="69635" name="Picture 3" descr="body direc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62125"/>
            <a:ext cx="6567488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D42638-476A-4B8D-9CCC-0DA5F2C7F43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 smtClean="0"/>
          </a:p>
        </p:txBody>
      </p:sp>
      <p:sp>
        <p:nvSpPr>
          <p:cNvPr id="2" name="TextBox 1"/>
          <p:cNvSpPr txBox="1"/>
          <p:nvPr/>
        </p:nvSpPr>
        <p:spPr>
          <a:xfrm>
            <a:off x="6553200" y="2346325"/>
            <a:ext cx="2590800" cy="3262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spcAft>
                <a:spcPts val="0"/>
              </a:spcAft>
              <a:buClr>
                <a:srgbClr val="B2B2B2"/>
              </a:buClr>
              <a:buSzPct val="90000"/>
              <a:defRPr/>
            </a:pPr>
            <a:r>
              <a:rPr lang="en-US" u="sng" dirty="0"/>
              <a:t>Directions are Relative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/>
              <a:t>Superior &amp; Inferior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/>
              <a:t>Proximal &amp; Distal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/>
              <a:t>Anterior &amp; Posterior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/>
              <a:t>Ventral &amp; Dorsal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/>
              <a:t>Medial &amp; Lateral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Body Planes</a:t>
            </a:r>
          </a:p>
        </p:txBody>
      </p:sp>
      <p:pic>
        <p:nvPicPr>
          <p:cNvPr id="71683" name="Picture 3" descr="body pla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695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C3B1F-E1DF-4A4B-B0CF-F68EFE363B4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5410200" y="2524125"/>
            <a:ext cx="3733800" cy="2620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spcAft>
                <a:spcPts val="0"/>
              </a:spcAft>
              <a:buClr>
                <a:srgbClr val="B2B2B2"/>
              </a:buClr>
              <a:buSzPct val="90000"/>
              <a:defRPr/>
            </a:pPr>
            <a:r>
              <a:rPr lang="en-US" u="sng" dirty="0"/>
              <a:t>Imaginary Vertical/Horizontal Lines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/>
              <a:t>Lateral/Sagittal Plane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/>
              <a:t>Transverse Plane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/>
              <a:t>Median/</a:t>
            </a:r>
            <a:r>
              <a:rPr lang="en-US" dirty="0" err="1"/>
              <a:t>Midsaggital</a:t>
            </a:r>
            <a:r>
              <a:rPr lang="en-US" dirty="0"/>
              <a:t> Plane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240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dirty="0" err="1"/>
              <a:t>Parasaggital</a:t>
            </a:r>
            <a:r>
              <a:rPr lang="en-US" dirty="0"/>
              <a:t>/Coronal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Body Cavities</a:t>
            </a:r>
          </a:p>
        </p:txBody>
      </p:sp>
      <p:pic>
        <p:nvPicPr>
          <p:cNvPr id="73731" name="Picture 3" descr="body caviti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9565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43ACC6-116F-49AA-8B0A-1FB4DB5B7F7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Abdominal Quadrants</a:t>
            </a:r>
          </a:p>
        </p:txBody>
      </p:sp>
      <p:pic>
        <p:nvPicPr>
          <p:cNvPr id="75779" name="Picture 3" descr="body abdominal quatrant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2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E1B511-7C8C-4D38-9328-5D0E1DB1A8D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List of Systems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302125"/>
          </a:xfrm>
        </p:spPr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Skeletal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Bones, joints, cartilage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Muscular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Muscles, tendons, ligaments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Cardiovascular (circulatory) system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Heart, blood, and blood vessels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Lymphatic system*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Gastrointestinal (digestive)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Intestines, digestive organs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Respiratory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Pharynx, larynx, trachea, lungs</a:t>
            </a:r>
          </a:p>
          <a:p>
            <a:pPr lvl="1"/>
            <a:endParaRPr lang="en-US" altLang="en-US" sz="1400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905000"/>
            <a:ext cx="4267200" cy="4225925"/>
          </a:xfrm>
        </p:spPr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Nervous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Brain, spinal cord, peripheral nerves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Integumentary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Skin, hair, nails, glands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Reproductive system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Male and female organs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Urinary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Kidney, ureter, urethra, bladder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Excretory system*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Sensory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Eye, ear, nose, mouth, skin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Endocrine system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Glands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Immune System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ea typeface="ＭＳ Ｐゴシック" panose="020B0600070205080204" pitchFamily="34" charset="-128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smtClean="0">
                <a:ea typeface="ＭＳ Ｐゴシック" panose="020B0600070205080204" pitchFamily="34" charset="-128"/>
              </a:rPr>
              <a:t>	</a:t>
            </a:r>
          </a:p>
          <a:p>
            <a:pPr lvl="1"/>
            <a:endParaRPr lang="en-US" altLang="en-US" sz="1400" smtClean="0">
              <a:ea typeface="ＭＳ Ｐゴシック" panose="020B0600070205080204" pitchFamily="34" charset="-128"/>
            </a:endParaRPr>
          </a:p>
        </p:txBody>
      </p:sp>
      <p:sp>
        <p:nvSpPr>
          <p:cNvPr id="7782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F32120-A8B1-43CD-A9F4-1A1A1552AEA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is Medical Terminology?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70104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way medical people communicate.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Describes medical science 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Describes human body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Derived from Greek and Latin.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Coccyx  (G) named for cuckoo’s bill.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Muscle (L) mouse scampering.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Combines 2 or more parts: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Prefix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Root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Suffix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Combining Forms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2A8C13-BD2D-42AE-B052-E9602F423E0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Word combination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54200"/>
            <a:ext cx="22098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Prefix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1854200"/>
            <a:ext cx="2895600" cy="152241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Root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1854200"/>
            <a:ext cx="2057400" cy="152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Suffix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3986213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Combining Form</a:t>
            </a:r>
          </a:p>
        </p:txBody>
      </p:sp>
      <p:sp>
        <p:nvSpPr>
          <p:cNvPr id="12295" name="TextBox 9"/>
          <p:cNvSpPr txBox="1">
            <a:spLocks noChangeArrowheads="1"/>
          </p:cNvSpPr>
          <p:nvPr/>
        </p:nvSpPr>
        <p:spPr bwMode="auto">
          <a:xfrm>
            <a:off x="762000" y="536098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Prefix / Combining Form / Root / Combining Form / Suffix</a:t>
            </a:r>
          </a:p>
        </p:txBody>
      </p:sp>
      <p:sp>
        <p:nvSpPr>
          <p:cNvPr id="122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408841-3AF9-4CBE-8594-8CF6B93BFAF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00800" y="3352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0400" y="3352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95500" y="3986213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Combining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Break It Down</a:t>
            </a:r>
          </a:p>
        </p:txBody>
      </p:sp>
      <p:pic>
        <p:nvPicPr>
          <p:cNvPr id="14339" name="Content Placeholder 3" descr="two.docs.patient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1828800"/>
            <a:ext cx="3294063" cy="3048000"/>
          </a:xfrm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2133600"/>
            <a:ext cx="472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ACROCYANOSIS  =    ACR/O/CYAN/OSIS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" y="3124200"/>
            <a:ext cx="4724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Acr = extremities   	prefix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 = 			combining form 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cyan = blue   		root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osis = condition    	suffix</a:t>
            </a:r>
            <a:endParaRPr lang="en-US" altLang="en-US" sz="2000" b="1"/>
          </a:p>
        </p:txBody>
      </p:sp>
      <p:sp>
        <p:nvSpPr>
          <p:cNvPr id="143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1DC968-005B-4DDA-AE13-8C59AA0176A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Break It Down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4572000" cy="3276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Hematoma = hemat / oma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Hemat = root means blood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Oma = suffix that means collection of.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6388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286000"/>
            <a:ext cx="2133600" cy="2362200"/>
          </a:xfrm>
        </p:spPr>
      </p:pic>
      <p:sp>
        <p:nvSpPr>
          <p:cNvPr id="163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1411AE-3A25-4C3D-8D60-3B2AA68A5B7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Root Words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Signifies a disease, procedure, body part, body function or condition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Can be used in any position or together</a:t>
            </a:r>
          </a:p>
          <a:p>
            <a:pPr lvl="1"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Angi</a:t>
            </a:r>
            <a:r>
              <a:rPr lang="en-US" altLang="en-US" smtClean="0">
                <a:ea typeface="ＭＳ Ｐゴシック" panose="020B0600070205080204" pitchFamily="34" charset="-128"/>
              </a:rPr>
              <a:t>/o/edema = </a:t>
            </a:r>
            <a:r>
              <a:rPr lang="en-US" altLang="en-US" b="1" smtClean="0">
                <a:ea typeface="ＭＳ Ｐゴシック" panose="020B0600070205080204" pitchFamily="34" charset="-128"/>
              </a:rPr>
              <a:t>angi</a:t>
            </a:r>
            <a:r>
              <a:rPr lang="en-US" altLang="en-US" smtClean="0">
                <a:ea typeface="ＭＳ Ｐゴシック" panose="020B0600070205080204" pitchFamily="34" charset="-128"/>
              </a:rPr>
              <a:t> is a root meaning vessel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En/</a:t>
            </a:r>
            <a:r>
              <a:rPr lang="en-US" altLang="en-US" i="1" smtClean="0">
                <a:ea typeface="ＭＳ Ｐゴシック" panose="020B0600070205080204" pitchFamily="34" charset="-128"/>
              </a:rPr>
              <a:t>cephal</a:t>
            </a:r>
            <a:r>
              <a:rPr lang="en-US" altLang="en-US" smtClean="0">
                <a:ea typeface="ＭＳ Ｐゴシック" panose="020B0600070205080204" pitchFamily="34" charset="-128"/>
              </a:rPr>
              <a:t>/ic = </a:t>
            </a:r>
            <a:r>
              <a:rPr lang="en-US" altLang="en-US" b="1" smtClean="0">
                <a:ea typeface="ＭＳ Ｐゴシック" panose="020B0600070205080204" pitchFamily="34" charset="-128"/>
              </a:rPr>
              <a:t>cephal</a:t>
            </a:r>
            <a:r>
              <a:rPr lang="en-US" altLang="en-US" smtClean="0">
                <a:ea typeface="ＭＳ Ｐゴシック" panose="020B0600070205080204" pitchFamily="34" charset="-128"/>
              </a:rPr>
              <a:t> is a root meaning head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Sclero/</a:t>
            </a:r>
            <a:r>
              <a:rPr lang="en-US" altLang="en-US" i="1" smtClean="0">
                <a:ea typeface="ＭＳ Ｐゴシック" panose="020B0600070205080204" pitchFamily="34" charset="-128"/>
              </a:rPr>
              <a:t>derm</a:t>
            </a:r>
            <a:r>
              <a:rPr lang="en-US" altLang="en-US" smtClean="0">
                <a:ea typeface="ＭＳ Ｐゴシック" panose="020B0600070205080204" pitchFamily="34" charset="-128"/>
              </a:rPr>
              <a:t>/a = </a:t>
            </a:r>
            <a:r>
              <a:rPr lang="en-US" altLang="en-US" b="1" smtClean="0">
                <a:ea typeface="ＭＳ Ｐゴシック" panose="020B0600070205080204" pitchFamily="34" charset="-128"/>
              </a:rPr>
              <a:t>derm</a:t>
            </a:r>
            <a:r>
              <a:rPr lang="en-US" altLang="en-US" smtClean="0">
                <a:ea typeface="ＭＳ Ｐゴシック" panose="020B0600070205080204" pitchFamily="34" charset="-128"/>
              </a:rPr>
              <a:t> is a root meaning skin</a:t>
            </a:r>
          </a:p>
          <a:p>
            <a:pPr lvl="1"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Photo</a:t>
            </a:r>
            <a:r>
              <a:rPr lang="en-US" altLang="en-US" smtClean="0">
                <a:ea typeface="ＭＳ Ｐゴシック" panose="020B0600070205080204" pitchFamily="34" charset="-128"/>
              </a:rPr>
              <a:t>/</a:t>
            </a:r>
            <a:r>
              <a:rPr lang="en-US" altLang="en-US" i="1" smtClean="0">
                <a:ea typeface="ＭＳ Ｐゴシック" panose="020B0600070205080204" pitchFamily="34" charset="-128"/>
              </a:rPr>
              <a:t>therapy</a:t>
            </a:r>
            <a:r>
              <a:rPr lang="en-US" altLang="en-US" smtClean="0">
                <a:ea typeface="ＭＳ Ｐゴシック" panose="020B0600070205080204" pitchFamily="34" charset="-128"/>
              </a:rPr>
              <a:t> = </a:t>
            </a:r>
            <a:r>
              <a:rPr lang="en-US" altLang="en-US" b="1" smtClean="0">
                <a:ea typeface="ＭＳ Ｐゴシック" panose="020B0600070205080204" pitchFamily="34" charset="-128"/>
              </a:rPr>
              <a:t>photo</a:t>
            </a:r>
            <a:r>
              <a:rPr lang="en-US" altLang="en-US" smtClean="0">
                <a:ea typeface="ＭＳ Ｐゴシック" panose="020B0600070205080204" pitchFamily="34" charset="-128"/>
              </a:rPr>
              <a:t> is a root meaning light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	     </a:t>
            </a:r>
            <a:r>
              <a:rPr lang="en-US" altLang="en-US" b="1" smtClean="0">
                <a:ea typeface="ＭＳ Ｐゴシック" panose="020B0600070205080204" pitchFamily="34" charset="-128"/>
              </a:rPr>
              <a:t>therapy</a:t>
            </a:r>
            <a:r>
              <a:rPr lang="en-US" altLang="en-US" smtClean="0">
                <a:ea typeface="ＭＳ Ｐゴシック" panose="020B0600070205080204" pitchFamily="34" charset="-128"/>
              </a:rPr>
              <a:t> is a root meaning treatment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47DDC3-F3BD-4D10-BD68-A1EFA3C0548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</p:nvPr>
        </p:nvGraphicFramePr>
        <p:xfrm>
          <a:off x="5292725" y="2003425"/>
          <a:ext cx="2441575" cy="453072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441575"/>
              </a:tblGrid>
              <a:tr h="323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Psych</a:t>
                      </a:r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Pulmo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Gero</a:t>
                      </a:r>
                      <a:r>
                        <a:rPr lang="en-US" sz="1400" dirty="0" smtClean="0"/>
                        <a:t> or Geri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Bronch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Abdomin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Febr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Colo</a:t>
                      </a:r>
                      <a:r>
                        <a:rPr lang="en-US" sz="1400" dirty="0" smtClean="0"/>
                        <a:t> or Colon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Hemo</a:t>
                      </a:r>
                      <a:r>
                        <a:rPr lang="en-US" sz="1400" dirty="0" smtClean="0"/>
                        <a:t> or </a:t>
                      </a:r>
                      <a:r>
                        <a:rPr lang="en-US" sz="1400" dirty="0" err="1" smtClean="0"/>
                        <a:t>Hemato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Gyno</a:t>
                      </a:r>
                      <a:r>
                        <a:rPr lang="en-US" sz="1400" dirty="0" smtClean="0"/>
                        <a:t> or </a:t>
                      </a:r>
                      <a:r>
                        <a:rPr lang="en-US" sz="1400" dirty="0" err="1" smtClean="0"/>
                        <a:t>Gyneco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Hydro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Thrombo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Pneumo</a:t>
                      </a:r>
                      <a:endParaRPr lang="en-US" sz="1400" dirty="0"/>
                    </a:p>
                  </a:txBody>
                  <a:tcPr/>
                </a:tc>
              </a:tr>
              <a:tr h="3236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Vas</a:t>
                      </a:r>
                      <a:r>
                        <a:rPr lang="en-US" sz="1400" baseline="0" dirty="0" smtClean="0"/>
                        <a:t> or </a:t>
                      </a:r>
                      <a:r>
                        <a:rPr lang="en-US" sz="1400" baseline="0" dirty="0" err="1" smtClean="0"/>
                        <a:t>Vasc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1150"/>
            <a:ext cx="3887788" cy="43021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Some Examples	</a:t>
            </a:r>
          </a:p>
        </p:txBody>
      </p:sp>
      <p:sp>
        <p:nvSpPr>
          <p:cNvPr id="20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2ABEA2-69B7-445E-BD84-843AA6CF28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 smtClean="0"/>
          </a:p>
        </p:txBody>
      </p:sp>
      <p:sp>
        <p:nvSpPr>
          <p:cNvPr id="20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Common Root Words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685800" y="2003425"/>
          <a:ext cx="3200400" cy="47021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200"/>
                <a:gridCol w="1600200"/>
              </a:tblGrid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Heart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Skin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Gastro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Stomach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Glyco</a:t>
                      </a:r>
                      <a:r>
                        <a:rPr lang="en-US" sz="1400" dirty="0" smtClean="0"/>
                        <a:t> or </a:t>
                      </a:r>
                      <a:r>
                        <a:rPr lang="en-US" sz="1400" dirty="0" err="1" smtClean="0"/>
                        <a:t>Gluco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Sugar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Hepa</a:t>
                      </a:r>
                      <a:r>
                        <a:rPr lang="en-US" sz="1400" dirty="0" smtClean="0"/>
                        <a:t> or </a:t>
                      </a:r>
                      <a:r>
                        <a:rPr lang="en-US" sz="1400" dirty="0" err="1" smtClean="0"/>
                        <a:t>Hepato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Liver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Cranio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Skull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Cephal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Encephal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Brain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Osteo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Bone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Neuro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Nerve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Nephro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Kidney</a:t>
                      </a:r>
                      <a:endParaRPr lang="en-US" sz="1400" dirty="0"/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Myo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Muscle</a:t>
                      </a:r>
                    </a:p>
                  </a:txBody>
                  <a:tcPr/>
                </a:tc>
              </a:tr>
              <a:tr h="3134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Mammo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Breast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66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292725" y="1581150"/>
            <a:ext cx="2441575" cy="4222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Practice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20937</TotalTime>
  <Words>1489</Words>
  <Application>Microsoft Office PowerPoint</Application>
  <PresentationFormat>On-screen Show (4:3)</PresentationFormat>
  <Paragraphs>549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ＭＳ Ｐゴシック</vt:lpstr>
      <vt:lpstr>Arial</vt:lpstr>
      <vt:lpstr>Times New Roman</vt:lpstr>
      <vt:lpstr>Wingdings</vt:lpstr>
      <vt:lpstr>Layers</vt:lpstr>
      <vt:lpstr>Medical Terminology:    Communication in Medicine </vt:lpstr>
      <vt:lpstr>Objectives of this Series</vt:lpstr>
      <vt:lpstr>Building Medical Terms</vt:lpstr>
      <vt:lpstr>What is Medical Terminology?</vt:lpstr>
      <vt:lpstr>Word combination</vt:lpstr>
      <vt:lpstr>Break It Down</vt:lpstr>
      <vt:lpstr>Break It Down</vt:lpstr>
      <vt:lpstr>Root Words</vt:lpstr>
      <vt:lpstr>Common Root Words</vt:lpstr>
      <vt:lpstr>Common Root Words</vt:lpstr>
      <vt:lpstr>Prefixes</vt:lpstr>
      <vt:lpstr>Prefixes Change Meaning</vt:lpstr>
      <vt:lpstr>Common Prefixes</vt:lpstr>
      <vt:lpstr>Practice: Translate </vt:lpstr>
      <vt:lpstr>Prefix Shorthand</vt:lpstr>
      <vt:lpstr>Suffixes</vt:lpstr>
      <vt:lpstr>Suffixes Modify Roots</vt:lpstr>
      <vt:lpstr>Forming Plurals</vt:lpstr>
      <vt:lpstr>Common Suffixes</vt:lpstr>
      <vt:lpstr>Defining Medical Words: Osteoarthritis</vt:lpstr>
      <vt:lpstr>Practice: Translate </vt:lpstr>
      <vt:lpstr>Common Eponyms</vt:lpstr>
      <vt:lpstr>Other Descriptors</vt:lpstr>
      <vt:lpstr>Common Abbreviations</vt:lpstr>
      <vt:lpstr>Resources</vt:lpstr>
      <vt:lpstr>Other Resources</vt:lpstr>
      <vt:lpstr>Body Structure &amp; Direction</vt:lpstr>
      <vt:lpstr>Tiny to Large: Cell to Organism</vt:lpstr>
      <vt:lpstr>Cell Structure - organelles</vt:lpstr>
      <vt:lpstr>Cells organized into Tissues</vt:lpstr>
      <vt:lpstr>Tissues Organs  Systems </vt:lpstr>
      <vt:lpstr>Systems</vt:lpstr>
      <vt:lpstr>Body Directions</vt:lpstr>
      <vt:lpstr>Body Planes</vt:lpstr>
      <vt:lpstr>Body Cavities</vt:lpstr>
      <vt:lpstr>Abdominal Quadrants</vt:lpstr>
      <vt:lpstr>List of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Literacy:  Practical Tools for Improving Communication</dc:title>
  <dc:creator>Ellis</dc:creator>
  <cp:lastModifiedBy>Ansell, Maggie</cp:lastModifiedBy>
  <cp:revision>428</cp:revision>
  <cp:lastPrinted>2011-02-07T22:56:00Z</cp:lastPrinted>
  <dcterms:created xsi:type="dcterms:W3CDTF">2005-08-18T19:52:14Z</dcterms:created>
  <dcterms:modified xsi:type="dcterms:W3CDTF">2016-03-17T14:34:49Z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