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23"/>
  </p:notesMasterIdLst>
  <p:handoutMasterIdLst>
    <p:handoutMasterId r:id="rId24"/>
  </p:handoutMasterIdLst>
  <p:sldIdLst>
    <p:sldId id="764" r:id="rId2"/>
    <p:sldId id="708" r:id="rId3"/>
    <p:sldId id="733" r:id="rId4"/>
    <p:sldId id="734" r:id="rId5"/>
    <p:sldId id="755" r:id="rId6"/>
    <p:sldId id="756" r:id="rId7"/>
    <p:sldId id="757" r:id="rId8"/>
    <p:sldId id="762" r:id="rId9"/>
    <p:sldId id="676" r:id="rId10"/>
    <p:sldId id="709" r:id="rId11"/>
    <p:sldId id="710" r:id="rId12"/>
    <p:sldId id="729" r:id="rId13"/>
    <p:sldId id="763" r:id="rId14"/>
    <p:sldId id="730" r:id="rId15"/>
    <p:sldId id="712" r:id="rId16"/>
    <p:sldId id="731" r:id="rId17"/>
    <p:sldId id="740" r:id="rId18"/>
    <p:sldId id="741" r:id="rId19"/>
    <p:sldId id="742" r:id="rId20"/>
    <p:sldId id="743" r:id="rId21"/>
    <p:sldId id="744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0" autoAdjust="0"/>
    <p:restoredTop sz="77322" autoAdjust="0"/>
  </p:normalViewPr>
  <p:slideViewPr>
    <p:cSldViewPr>
      <p:cViewPr varScale="1">
        <p:scale>
          <a:sx n="106" d="100"/>
          <a:sy n="106" d="100"/>
        </p:scale>
        <p:origin x="1032" y="114"/>
      </p:cViewPr>
      <p:guideLst>
        <p:guide orient="horz" pos="211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435AF8-3589-48B6-AE6B-CE2CF05A03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008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A4D25D-7F51-4E67-B8FA-A36F5E1A76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054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5C1D63-2BE4-4DB9-A41B-7DAE1AE51800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39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C8FDB96-6A05-4D2A-B6C9-DB02017D13D6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438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D158A6-4D9B-4B43-9048-C7807CD985FF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613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23574BB-64E1-409A-934A-5C60E73F5C8B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280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B01D09E-2ABD-4E3C-AB9A-5474D9ECFC79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229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0F6B81-9421-4ABF-B8F3-B4ADB01B8CC8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736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8C7675F-928D-488B-A34A-CF8DE72C30A7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42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F778FCD-D204-49C7-9F57-0632418A06B0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781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5E52F33-0863-47CF-A4F3-7C4909C0A626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692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9B87D94-B855-4714-840C-97A2AAA5F35C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41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BDBE17F-87AA-4096-80F4-CB6C9F886EFB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14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inactive </a:t>
            </a:r>
            <a:r>
              <a:rPr lang="en-US" alt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state.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8E30D45-866E-4FF2-8604-1B78AB974DEB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215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4B3C74-C0A9-4724-92EE-2EECB4D4EE13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37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– </a:t>
            </a:r>
            <a:r>
              <a:rPr lang="en-US" alt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shaped like sickles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283D629-F86F-4FEF-B6FE-B6A6C8A78CEE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41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FC046DF-B063-48AF-83CD-2DB979FD3C78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8138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615385C-9332-4479-8846-C5A4F1AEFB2E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976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1A997E4-2585-4080-A242-DD2C77064FBB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12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3B0327-FF89-4662-BA16-7FE744AF183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513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987FA9-6B50-448A-8B25-6497E16E9531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879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8EF358-BFAA-4A48-8D51-6C498B4DE0DF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21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1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3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4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5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11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2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3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DD171-B646-40B2-A378-3BABFF8EE0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05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401F2-5B7C-415C-A6F3-2254F4C302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76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59618D-DA44-4CE0-82CE-C65B11AC4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84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53F0CE-A1C8-4E25-A5EA-BB2A96B3E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87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DB878-6A9E-44BB-A2F5-BF077CEE37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67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6A97F-EC22-4D91-A857-446FD13686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33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34A02-C9A4-4871-A848-3FBA36310C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68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964EA-E976-46A7-9831-A948877A67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66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6B01A-BA49-4875-A79E-CDBBFB9C0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92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EF50D1-C652-4505-95DF-0C885141DC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62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17DB55-482E-4C7F-A674-66570CD0DE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61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11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2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4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F05A133-CF52-41F6-9A13-6A6AD78966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Line 10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  <p:sldLayoutId id="214748424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m.nih.gov/medlineplus/mplusdictionary.html" TargetMode="External"/><Relationship Id="rId7" Type="http://schemas.openxmlformats.org/officeDocument/2006/relationships/hyperlink" Target="http://www.martindalecenter.com/MedicalD_Dic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dterms.com/script/main/alphaidx.asp?p=a_dict" TargetMode="External"/><Relationship Id="rId5" Type="http://schemas.openxmlformats.org/officeDocument/2006/relationships/hyperlink" Target="http://medical-dictionary.thefreedictionary.com/" TargetMode="External"/><Relationship Id="rId4" Type="http://schemas.openxmlformats.org/officeDocument/2006/relationships/hyperlink" Target="http://www.medlexicon/medicaldictionary/php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reenursetutor.com/game-room.html" TargetMode="External"/><Relationship Id="rId3" Type="http://schemas.openxmlformats.org/officeDocument/2006/relationships/hyperlink" Target="http://www.mtworld.com/" TargetMode="External"/><Relationship Id="rId7" Type="http://schemas.openxmlformats.org/officeDocument/2006/relationships/hyperlink" Target="http://www.abbreviations.com/bmc.aspx?c=MEDICA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ponyms.net/" TargetMode="External"/><Relationship Id="rId5" Type="http://schemas.openxmlformats.org/officeDocument/2006/relationships/hyperlink" Target="http://www.whonamedit.com/" TargetMode="External"/><Relationship Id="rId4" Type="http://schemas.openxmlformats.org/officeDocument/2006/relationships/hyperlink" Target="http://www.free-ed.net/sweethaven/MedTech/MedTerm/default.asp" TargetMode="External"/><Relationship Id="rId9" Type="http://schemas.openxmlformats.org/officeDocument/2006/relationships/hyperlink" Target="http://www.studystack.com/Medic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Disease, Diagnosis, And Treatment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IV: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1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Laboratory Tests</a:t>
            </a:r>
          </a:p>
        </p:txBody>
      </p:sp>
      <p:sp>
        <p:nvSpPr>
          <p:cNvPr id="7171" name="Content Placeholder 5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4495800" cy="5105400"/>
          </a:xfrm>
        </p:spPr>
        <p:txBody>
          <a:bodyPr/>
          <a:lstStyle/>
          <a:p>
            <a:pPr marL="0" indent="0">
              <a:buFont typeface="Wingdings" charset="2"/>
              <a:buNone/>
              <a:defRPr/>
            </a:pPr>
            <a:r>
              <a:rPr lang="en-US" sz="2400" b="1" dirty="0" smtClean="0"/>
              <a:t>Blood Tests</a:t>
            </a:r>
          </a:p>
          <a:p>
            <a:pPr>
              <a:buFont typeface="Wingdings" charset="2"/>
              <a:buChar char="n"/>
              <a:defRPr/>
            </a:pPr>
            <a:r>
              <a:rPr lang="en-US" sz="1800" dirty="0" smtClean="0"/>
              <a:t>CBC: complete </a:t>
            </a:r>
            <a:r>
              <a:rPr lang="en-US" sz="1800" dirty="0" smtClean="0"/>
              <a:t>blood count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500" dirty="0" smtClean="0"/>
              <a:t>Counts types of blood cells</a:t>
            </a:r>
          </a:p>
          <a:p>
            <a:pPr>
              <a:buFont typeface="Wingdings" charset="2"/>
              <a:buChar char="n"/>
              <a:defRPr/>
            </a:pPr>
            <a:r>
              <a:rPr lang="en-US" sz="1800" dirty="0" smtClean="0"/>
              <a:t>Lipid panel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500" dirty="0" smtClean="0"/>
              <a:t>Measures risk of heart disease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500" dirty="0" smtClean="0"/>
              <a:t>Cholesterol, triglycerides</a:t>
            </a:r>
          </a:p>
          <a:p>
            <a:pPr>
              <a:buFont typeface="Wingdings" charset="2"/>
              <a:buChar char="n"/>
              <a:defRPr/>
            </a:pPr>
            <a:r>
              <a:rPr lang="en-US" sz="1800" dirty="0" smtClean="0"/>
              <a:t>Liver panel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500" dirty="0" smtClean="0"/>
              <a:t>Measures liver function – 4 tests</a:t>
            </a:r>
          </a:p>
          <a:p>
            <a:pPr>
              <a:buFont typeface="Wingdings" charset="2"/>
              <a:buChar char="n"/>
              <a:defRPr/>
            </a:pPr>
            <a:r>
              <a:rPr lang="en-US" sz="1800" dirty="0" smtClean="0"/>
              <a:t>Electrolytes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500" dirty="0" smtClean="0"/>
              <a:t>Measures balance of sodium, potassium, chloride, bicarbonate</a:t>
            </a:r>
          </a:p>
          <a:p>
            <a:pPr>
              <a:buFont typeface="Wingdings" charset="2"/>
              <a:buChar char="n"/>
              <a:defRPr/>
            </a:pPr>
            <a:r>
              <a:rPr lang="en-US" sz="1800" dirty="0" smtClean="0"/>
              <a:t>Basic metabolic panel – 8 tests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500" dirty="0" smtClean="0"/>
              <a:t>Glucose, calcium, BUN, creatinine, CO2, chloride, potassium, sodium</a:t>
            </a:r>
          </a:p>
          <a:p>
            <a:pPr>
              <a:buFont typeface="Wingdings" charset="2"/>
              <a:buChar char="n"/>
              <a:defRPr/>
            </a:pPr>
            <a:r>
              <a:rPr lang="en-US" sz="1800" dirty="0" smtClean="0"/>
              <a:t>Complete metabolic panel – 14 tests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500" dirty="0" smtClean="0"/>
              <a:t>4 tests for liver function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500" dirty="0" smtClean="0"/>
              <a:t>2 tests for protein</a:t>
            </a:r>
          </a:p>
        </p:txBody>
      </p:sp>
      <p:sp>
        <p:nvSpPr>
          <p:cNvPr id="12292" name="TextBox 2"/>
          <p:cNvSpPr txBox="1">
            <a:spLocks noChangeArrowheads="1"/>
          </p:cNvSpPr>
          <p:nvPr/>
        </p:nvSpPr>
        <p:spPr bwMode="auto">
          <a:xfrm>
            <a:off x="4495800" y="1676400"/>
            <a:ext cx="44307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                    </a:t>
            </a:r>
          </a:p>
          <a:p>
            <a:pPr eaLnBrk="1" hangingPunct="1"/>
            <a:r>
              <a:rPr lang="en-US" altLang="en-US" sz="2000"/>
              <a:t>         </a:t>
            </a:r>
          </a:p>
        </p:txBody>
      </p:sp>
      <p:sp>
        <p:nvSpPr>
          <p:cNvPr id="7173" name="Content Placeholder 8"/>
          <p:cNvSpPr>
            <a:spLocks noGrp="1"/>
          </p:cNvSpPr>
          <p:nvPr>
            <p:ph sz="half" idx="2"/>
          </p:nvPr>
        </p:nvSpPr>
        <p:spPr>
          <a:xfrm>
            <a:off x="5029201" y="1524001"/>
            <a:ext cx="3897312" cy="3124200"/>
          </a:xfrm>
        </p:spPr>
        <p:txBody>
          <a:bodyPr/>
          <a:lstStyle/>
          <a:p>
            <a:pPr marL="0" indent="0">
              <a:buFont typeface="Wingdings" charset="2"/>
              <a:buNone/>
              <a:defRPr/>
            </a:pPr>
            <a:r>
              <a:rPr lang="en-US" sz="2400" b="1" dirty="0" smtClean="0"/>
              <a:t>Other Lab Tests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Urinalysis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600" dirty="0" smtClean="0"/>
              <a:t>Microscopic and dipstick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Stool tests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Throat culture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Blood culture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Lumbar puncture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Pregnancy and </a:t>
            </a:r>
            <a:r>
              <a:rPr lang="en-US" sz="2000" dirty="0" smtClean="0"/>
              <a:t>newborn </a:t>
            </a:r>
            <a:r>
              <a:rPr lang="en-US" sz="2000" dirty="0" smtClean="0"/>
              <a:t>tests</a:t>
            </a:r>
          </a:p>
          <a:p>
            <a:pPr lvl="1"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</p:txBody>
      </p:sp>
      <p:pic>
        <p:nvPicPr>
          <p:cNvPr id="12294" name="Picture 9" descr="Syringe_with_bloo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399"/>
            <a:ext cx="2520950" cy="2079597"/>
          </a:xfrm>
          <a:prstGeom prst="rect">
            <a:avLst/>
          </a:prstGeom>
          <a:noFill/>
          <a:ln w="12700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Imaging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5029200"/>
          </a:xfrm>
        </p:spPr>
        <p:txBody>
          <a:bodyPr/>
          <a:lstStyle/>
          <a:p>
            <a:r>
              <a:rPr lang="en-US" altLang="en-US" sz="1800" b="1" dirty="0" smtClean="0">
                <a:ea typeface="ＭＳ Ｐゴシック" panose="020B0600070205080204" pitchFamily="34" charset="-128"/>
              </a:rPr>
              <a:t>Radiography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: X-rays 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on film</a:t>
            </a:r>
          </a:p>
          <a:p>
            <a:pPr lvl="1"/>
            <a:r>
              <a:rPr lang="en-US" altLang="en-US" sz="1600" dirty="0" smtClean="0">
                <a:ea typeface="ＭＳ Ｐゴシック" panose="020B0600070205080204" pitchFamily="34" charset="-128"/>
              </a:rPr>
              <a:t>Use barium to show contrast</a:t>
            </a:r>
          </a:p>
          <a:p>
            <a:r>
              <a:rPr lang="en-US" altLang="en-US" sz="1800" b="1" dirty="0" smtClean="0">
                <a:ea typeface="ＭＳ Ｐゴシック" panose="020B0600070205080204" pitchFamily="34" charset="-128"/>
              </a:rPr>
              <a:t>Cineradiography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: motion 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pictures on a screen</a:t>
            </a:r>
          </a:p>
          <a:p>
            <a:r>
              <a:rPr lang="en-US" altLang="en-US" sz="1800" b="1" dirty="0" smtClean="0">
                <a:ea typeface="ＭＳ Ｐゴシック" panose="020B0600070205080204" pitchFamily="34" charset="-128"/>
              </a:rPr>
              <a:t>PET (positron emission </a:t>
            </a:r>
            <a:r>
              <a:rPr lang="en-US" altLang="en-US" sz="1800" b="1" dirty="0" smtClean="0">
                <a:ea typeface="ＭＳ Ｐゴシック" panose="020B0600070205080204" pitchFamily="34" charset="-128"/>
              </a:rPr>
              <a:t>tomography): 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inject 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positron isotope, measures emissions, computer interprets</a:t>
            </a:r>
          </a:p>
          <a:p>
            <a:r>
              <a:rPr lang="en-US" altLang="en-US" sz="1800" b="1" dirty="0" smtClean="0">
                <a:ea typeface="ＭＳ Ｐゴシック" panose="020B0600070205080204" pitchFamily="34" charset="-128"/>
              </a:rPr>
              <a:t>MRI (magnetic resonance </a:t>
            </a:r>
            <a:r>
              <a:rPr lang="en-US" altLang="en-US" sz="1800" b="1" dirty="0" smtClean="0">
                <a:ea typeface="ＭＳ Ｐゴシック" panose="020B0600070205080204" pitchFamily="34" charset="-128"/>
              </a:rPr>
              <a:t>imaging</a:t>
            </a:r>
            <a:r>
              <a:rPr lang="en-US" altLang="en-US" sz="1800" b="1" dirty="0" smtClean="0">
                <a:ea typeface="ＭＳ Ｐゴシック" panose="020B0600070205080204" pitchFamily="34" charset="-128"/>
              </a:rPr>
              <a:t>): </a:t>
            </a:r>
            <a:r>
              <a:rPr lang="en-US" altLang="en-US" sz="1800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uses magnetic field and radio waves, eliminates need for x-rays</a:t>
            </a:r>
          </a:p>
          <a:p>
            <a:r>
              <a:rPr lang="en-US" altLang="en-US" sz="1800" b="1" dirty="0" smtClean="0">
                <a:ea typeface="ＭＳ Ｐゴシック" panose="020B0600070205080204" pitchFamily="34" charset="-128"/>
              </a:rPr>
              <a:t>Ultrasonography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: measures 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high-frequency sound waves from different body tissues</a:t>
            </a:r>
          </a:p>
          <a:p>
            <a:r>
              <a:rPr lang="en-US" altLang="en-US" sz="1800" b="1" dirty="0" smtClean="0">
                <a:ea typeface="ＭＳ Ｐゴシック" panose="020B0600070205080204" pitchFamily="34" charset="-128"/>
              </a:rPr>
              <a:t>CT (computed tomography) </a:t>
            </a:r>
            <a:r>
              <a:rPr lang="en-US" altLang="en-US" sz="1800" b="1" dirty="0" smtClean="0">
                <a:ea typeface="ＭＳ Ｐゴシック" panose="020B0600070205080204" pitchFamily="34" charset="-128"/>
              </a:rPr>
              <a:t>scan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: x-rays 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taken at multiple angles in body to produce cross-sectional view</a:t>
            </a:r>
          </a:p>
          <a:p>
            <a:pPr lvl="1"/>
            <a:endParaRPr lang="en-US" altLang="en-US" sz="1600" dirty="0" smtClean="0">
              <a:ea typeface="ＭＳ Ｐゴシック" panose="020B0600070205080204" pitchFamily="34" charset="-128"/>
            </a:endParaRPr>
          </a:p>
          <a:p>
            <a:r>
              <a:rPr lang="en-US" altLang="en-US" sz="1800" dirty="0" smtClean="0">
                <a:ea typeface="ＭＳ Ｐゴシック" panose="020B0600070205080204" pitchFamily="34" charset="-128"/>
              </a:rPr>
              <a:t>Additional terms</a:t>
            </a:r>
          </a:p>
          <a:p>
            <a:pPr lvl="1"/>
            <a:r>
              <a:rPr lang="en-US" altLang="en-US" sz="1600" dirty="0" smtClean="0">
                <a:ea typeface="ＭＳ Ｐゴシック" panose="020B0600070205080204" pitchFamily="34" charset="-128"/>
              </a:rPr>
              <a:t>intravenous pyelogram</a:t>
            </a:r>
          </a:p>
          <a:p>
            <a:pPr lvl="1"/>
            <a:r>
              <a:rPr lang="en-US" altLang="en-US" sz="1600" dirty="0" smtClean="0">
                <a:ea typeface="ＭＳ Ｐゴシック" panose="020B0600070205080204" pitchFamily="34" charset="-128"/>
              </a:rPr>
              <a:t>angiography</a:t>
            </a:r>
          </a:p>
          <a:p>
            <a:pPr lvl="1"/>
            <a:r>
              <a:rPr lang="en-US" altLang="en-US" sz="1600" dirty="0" smtClean="0">
                <a:ea typeface="ＭＳ Ｐゴシック" panose="020B0600070205080204" pitchFamily="34" charset="-128"/>
              </a:rPr>
              <a:t>echocardiography</a:t>
            </a:r>
          </a:p>
          <a:p>
            <a:pPr lvl="1"/>
            <a:endParaRPr lang="en-US" altLang="en-US" sz="16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Nuclear Medicine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sz="half" idx="1"/>
          </p:nvPr>
        </p:nvSpPr>
        <p:spPr>
          <a:xfrm>
            <a:off x="672974" y="1579830"/>
            <a:ext cx="4419600" cy="3429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1800" dirty="0" smtClean="0">
                <a:ea typeface="ＭＳ Ｐゴシック" panose="020B0600070205080204" pitchFamily="34" charset="-128"/>
              </a:rPr>
              <a:t>Radioactive substance given</a:t>
            </a:r>
          </a:p>
          <a:p>
            <a:pPr lvl="1"/>
            <a:r>
              <a:rPr lang="en-US" altLang="en-US" sz="1400" dirty="0" smtClean="0">
                <a:ea typeface="ＭＳ Ｐゴシック" panose="020B0600070205080204" pitchFamily="34" charset="-128"/>
              </a:rPr>
              <a:t>Orally</a:t>
            </a:r>
          </a:p>
          <a:p>
            <a:pPr lvl="1"/>
            <a:r>
              <a:rPr lang="en-US" altLang="en-US" sz="1400" dirty="0" smtClean="0">
                <a:ea typeface="ＭＳ Ｐゴシック" panose="020B0600070205080204" pitchFamily="34" charset="-128"/>
              </a:rPr>
              <a:t>Intravenous</a:t>
            </a:r>
          </a:p>
          <a:p>
            <a:pPr>
              <a:spcBef>
                <a:spcPts val="1200"/>
              </a:spcBef>
            </a:pPr>
            <a:r>
              <a:rPr lang="en-US" altLang="en-US" sz="1800" dirty="0" smtClean="0">
                <a:ea typeface="ＭＳ Ｐゴシック" panose="020B0600070205080204" pitchFamily="34" charset="-128"/>
              </a:rPr>
              <a:t>Gamma camera forms images from radiation emitted</a:t>
            </a:r>
          </a:p>
          <a:p>
            <a:pPr>
              <a:spcBef>
                <a:spcPts val="1200"/>
              </a:spcBef>
            </a:pPr>
            <a:r>
              <a:rPr lang="en-US" altLang="en-US" sz="1800" dirty="0" smtClean="0">
                <a:ea typeface="ＭＳ Ｐゴシック" panose="020B0600070205080204" pitchFamily="34" charset="-128"/>
              </a:rPr>
              <a:t>Sent to computer for analysis</a:t>
            </a:r>
          </a:p>
          <a:p>
            <a:pPr>
              <a:spcBef>
                <a:spcPts val="1200"/>
              </a:spcBef>
            </a:pPr>
            <a:r>
              <a:rPr lang="en-US" altLang="en-US" sz="1800" dirty="0" smtClean="0">
                <a:ea typeface="ＭＳ Ｐゴシック" panose="020B0600070205080204" pitchFamily="34" charset="-128"/>
              </a:rPr>
              <a:t>Images specific areas or whole body:</a:t>
            </a:r>
          </a:p>
          <a:p>
            <a:pPr lvl="1"/>
            <a:r>
              <a:rPr lang="en-US" altLang="en-US" sz="1400" dirty="0" smtClean="0">
                <a:ea typeface="ＭＳ Ｐゴシック" panose="020B0600070205080204" pitchFamily="34" charset="-128"/>
              </a:rPr>
              <a:t>Lung, bone, heart, thyroid, liver, kidneys</a:t>
            </a:r>
          </a:p>
          <a:p>
            <a:pPr>
              <a:spcBef>
                <a:spcPts val="1200"/>
              </a:spcBef>
            </a:pPr>
            <a:r>
              <a:rPr lang="en-US" altLang="en-US" sz="1800" dirty="0" smtClean="0">
                <a:ea typeface="ＭＳ Ｐゴシック" panose="020B0600070205080204" pitchFamily="34" charset="-128"/>
              </a:rPr>
              <a:t>Common substances are:</a:t>
            </a:r>
          </a:p>
          <a:p>
            <a:pPr lvl="1"/>
            <a:r>
              <a:rPr lang="en-US" altLang="en-US" sz="1400" dirty="0" smtClean="0">
                <a:ea typeface="ＭＳ Ｐゴシック" panose="020B0600070205080204" pitchFamily="34" charset="-128"/>
              </a:rPr>
              <a:t>Iodine 123, Thallium, Gallium</a:t>
            </a:r>
          </a:p>
        </p:txBody>
      </p:sp>
      <p:pic>
        <p:nvPicPr>
          <p:cNvPr id="14340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1561197"/>
            <a:ext cx="2571750" cy="2549020"/>
          </a:xfrm>
          <a:ln w="12700">
            <a:solidFill>
              <a:srgbClr val="7F7F7F"/>
            </a:solidFill>
          </a:ln>
        </p:spPr>
      </p:pic>
      <p:pic>
        <p:nvPicPr>
          <p:cNvPr id="14341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43939"/>
            <a:ext cx="3429000" cy="2599765"/>
          </a:xfrm>
          <a:prstGeom prst="rect">
            <a:avLst/>
          </a:prstGeom>
          <a:noFill/>
          <a:ln w="12700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Scopes</a:t>
            </a:r>
          </a:p>
        </p:txBody>
      </p:sp>
      <p:pic>
        <p:nvPicPr>
          <p:cNvPr id="1536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01" y="1712808"/>
            <a:ext cx="4048512" cy="2566167"/>
          </a:xfrm>
          <a:prstGeom prst="rect">
            <a:avLst/>
          </a:prstGeom>
          <a:noFill/>
          <a:ln w="12700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9584"/>
            <a:ext cx="3940562" cy="2400413"/>
          </a:xfrm>
          <a:prstGeom prst="rect">
            <a:avLst/>
          </a:prstGeom>
          <a:noFill/>
          <a:ln w="12700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700" y="4335379"/>
            <a:ext cx="1890713" cy="2428822"/>
          </a:xfrm>
          <a:prstGeom prst="rect">
            <a:avLst/>
          </a:prstGeom>
          <a:noFill/>
          <a:ln w="12700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6" name="Content Placeholder 1"/>
          <p:cNvSpPr>
            <a:spLocks noGrp="1"/>
          </p:cNvSpPr>
          <p:nvPr>
            <p:ph sz="half" idx="1"/>
          </p:nvPr>
        </p:nvSpPr>
        <p:spPr>
          <a:xfrm>
            <a:off x="585401" y="1643896"/>
            <a:ext cx="4343400" cy="2971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u="sng" dirty="0" smtClean="0">
                <a:ea typeface="ＭＳ Ｐゴシック" panose="020B0600070205080204" pitchFamily="34" charset="-128"/>
              </a:rPr>
              <a:t>Scopes examine body cavities </a:t>
            </a:r>
            <a:endParaRPr lang="en-US" altLang="en-US" sz="2400" u="sng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 smtClean="0">
                <a:ea typeface="ＭＳ Ｐゴシック" panose="020B0600070205080204" pitchFamily="34" charset="-128"/>
              </a:rPr>
              <a:t>Cystoscopy</a:t>
            </a:r>
          </a:p>
          <a:p>
            <a:pPr lvl="1"/>
            <a:r>
              <a:rPr lang="en-US" altLang="en-US" sz="2200" dirty="0" smtClean="0">
                <a:ea typeface="ＭＳ Ｐゴシック" panose="020B0600070205080204" pitchFamily="34" charset="-128"/>
              </a:rPr>
              <a:t>Endoscopy</a:t>
            </a:r>
          </a:p>
          <a:p>
            <a:pPr lvl="1"/>
            <a:r>
              <a:rPr lang="en-US" altLang="en-US" sz="2200" dirty="0" smtClean="0">
                <a:ea typeface="ＭＳ Ｐゴシック" panose="020B0600070205080204" pitchFamily="34" charset="-128"/>
              </a:rPr>
              <a:t>Bronchoscopy</a:t>
            </a:r>
          </a:p>
          <a:p>
            <a:pPr lvl="1"/>
            <a:r>
              <a:rPr lang="en-US" altLang="en-US" sz="2200" dirty="0" smtClean="0">
                <a:ea typeface="ＭＳ Ｐゴシック" panose="020B0600070205080204" pitchFamily="34" charset="-128"/>
              </a:rPr>
              <a:t>Laryngoscopy</a:t>
            </a:r>
          </a:p>
          <a:p>
            <a:pPr lvl="1"/>
            <a:r>
              <a:rPr lang="en-US" altLang="en-US" sz="2200" dirty="0" smtClean="0">
                <a:ea typeface="ＭＳ Ｐゴシック" panose="020B0600070205080204" pitchFamily="34" charset="-128"/>
              </a:rPr>
              <a:t>Arthroscopy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Measure Electrical Activity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617537" y="1552966"/>
            <a:ext cx="3943350" cy="40204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 smtClean="0">
                <a:ea typeface="ＭＳ Ｐゴシック" panose="020B0600070205080204" pitchFamily="34" charset="-128"/>
              </a:rPr>
              <a:t>Electroencephalography</a:t>
            </a:r>
          </a:p>
        </p:txBody>
      </p:sp>
      <p:sp>
        <p:nvSpPr>
          <p:cNvPr id="16388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22412"/>
            <a:ext cx="3352800" cy="40204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 smtClean="0">
                <a:ea typeface="ＭＳ Ｐゴシック" panose="020B0600070205080204" pitchFamily="34" charset="-128"/>
              </a:rPr>
              <a:t>Electrocardiography</a:t>
            </a:r>
          </a:p>
        </p:txBody>
      </p:sp>
      <p:pic>
        <p:nvPicPr>
          <p:cNvPr id="163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9" y="2011424"/>
            <a:ext cx="1992470" cy="2119649"/>
          </a:xfrm>
          <a:prstGeom prst="rect">
            <a:avLst/>
          </a:prstGeom>
          <a:noFill/>
          <a:ln w="12700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002" y="2087160"/>
            <a:ext cx="1830387" cy="1968179"/>
          </a:xfrm>
          <a:prstGeom prst="rect">
            <a:avLst/>
          </a:prstGeom>
          <a:noFill/>
          <a:ln w="12700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91" y="4319617"/>
            <a:ext cx="3239831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02241"/>
            <a:ext cx="3581400" cy="2317376"/>
          </a:xfrm>
          <a:prstGeom prst="rect">
            <a:avLst/>
          </a:prstGeom>
          <a:noFill/>
          <a:ln w="12700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3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848" y="4582902"/>
            <a:ext cx="1714500" cy="2219325"/>
          </a:xfrm>
          <a:prstGeom prst="rect">
            <a:avLst/>
          </a:prstGeom>
          <a:noFill/>
          <a:ln w="12700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25" y="5175335"/>
            <a:ext cx="2209800" cy="1612557"/>
          </a:xfrm>
          <a:prstGeom prst="rect">
            <a:avLst/>
          </a:prstGeom>
          <a:noFill/>
          <a:ln w="12700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5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582" y="3850505"/>
            <a:ext cx="1524000" cy="1262529"/>
          </a:xfrm>
          <a:prstGeom prst="rect">
            <a:avLst/>
          </a:prstGeom>
          <a:noFill/>
          <a:ln w="12700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Treatments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495800" cy="4530725"/>
          </a:xfrm>
        </p:spPr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sz="2400" dirty="0" smtClean="0"/>
              <a:t>Drugs </a:t>
            </a:r>
          </a:p>
          <a:p>
            <a:pPr>
              <a:buFont typeface="Wingdings" charset="2"/>
              <a:buChar char="n"/>
              <a:defRPr/>
            </a:pPr>
            <a:r>
              <a:rPr lang="en-US" sz="2400" dirty="0" smtClean="0"/>
              <a:t>Surgery</a:t>
            </a:r>
          </a:p>
          <a:p>
            <a:pPr>
              <a:buFont typeface="Wingdings" charset="2"/>
              <a:buChar char="n"/>
              <a:defRPr/>
            </a:pPr>
            <a:r>
              <a:rPr lang="en-US" sz="2400" dirty="0" smtClean="0"/>
              <a:t>Radiation</a:t>
            </a:r>
          </a:p>
          <a:p>
            <a:pPr>
              <a:buFont typeface="Wingdings" charset="2"/>
              <a:buChar char="n"/>
              <a:defRPr/>
            </a:pPr>
            <a:r>
              <a:rPr lang="en-US" sz="2400" dirty="0" smtClean="0"/>
              <a:t>Physical therapy</a:t>
            </a:r>
          </a:p>
          <a:p>
            <a:pPr>
              <a:buFont typeface="Wingdings" charset="2"/>
              <a:buChar char="n"/>
              <a:defRPr/>
            </a:pPr>
            <a:r>
              <a:rPr lang="en-US" sz="2400" dirty="0" smtClean="0"/>
              <a:t>Occupational therapy</a:t>
            </a:r>
          </a:p>
          <a:p>
            <a:pPr>
              <a:buFont typeface="Wingdings" charset="2"/>
              <a:buChar char="n"/>
              <a:defRPr/>
            </a:pPr>
            <a:r>
              <a:rPr lang="en-US" sz="2400" dirty="0" smtClean="0"/>
              <a:t>Psychiatric treatment</a:t>
            </a:r>
          </a:p>
          <a:p>
            <a:pPr>
              <a:buFont typeface="Wingdings" charset="2"/>
              <a:buChar char="n"/>
              <a:defRPr/>
            </a:pPr>
            <a:r>
              <a:rPr lang="en-US" sz="2400" dirty="0" smtClean="0"/>
              <a:t>Combined treatment</a:t>
            </a:r>
          </a:p>
          <a:p>
            <a:pPr>
              <a:buFont typeface="Wingdings" charset="2"/>
              <a:buChar char="n"/>
              <a:defRPr/>
            </a:pPr>
            <a:r>
              <a:rPr lang="en-US" sz="2400" dirty="0" smtClean="0"/>
              <a:t>Alternative </a:t>
            </a:r>
            <a:r>
              <a:rPr lang="en-US" sz="2400" dirty="0" smtClean="0"/>
              <a:t>or complementary </a:t>
            </a:r>
            <a:r>
              <a:rPr lang="en-US" sz="2400" dirty="0" smtClean="0"/>
              <a:t>treatment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17412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1676400"/>
            <a:ext cx="2879725" cy="1965325"/>
          </a:xfrm>
          <a:ln w="12700">
            <a:solidFill>
              <a:srgbClr val="7F7F7F"/>
            </a:solidFill>
          </a:ln>
        </p:spPr>
      </p:pic>
      <p:pic>
        <p:nvPicPr>
          <p:cNvPr id="1741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27146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Drug Treatment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429000" cy="3117410"/>
          </a:xfrm>
        </p:spPr>
        <p:txBody>
          <a:bodyPr/>
          <a:lstStyle/>
          <a:p>
            <a:pPr marL="0" indent="0">
              <a:buFont typeface="Wingdings" charset="2"/>
              <a:buNone/>
              <a:defRPr/>
            </a:pPr>
            <a:r>
              <a:rPr lang="en-US" sz="2400" dirty="0" smtClean="0"/>
              <a:t>Commonly used drugs </a:t>
            </a:r>
            <a:r>
              <a:rPr lang="en-US" sz="2400" dirty="0" smtClean="0"/>
              <a:t>(</a:t>
            </a:r>
            <a:r>
              <a:rPr lang="en-US" sz="2400" dirty="0" smtClean="0"/>
              <a:t>6 classes):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Antibiotics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Diuretics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NSAIDS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Beta-blockers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Steroids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Anticoagulants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30725"/>
          </a:xfrm>
        </p:spPr>
        <p:txBody>
          <a:bodyPr/>
          <a:lstStyle/>
          <a:p>
            <a:pPr marL="0" indent="0">
              <a:buFont typeface="Wingdings" charset="2"/>
              <a:buNone/>
              <a:defRPr/>
            </a:pPr>
            <a:r>
              <a:rPr lang="en-US" sz="2400" dirty="0" smtClean="0"/>
              <a:t>Routes of administration: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Oral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Sublingual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Inhalation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Parenteral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Transdermal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Rectal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Topical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Vaginal</a:t>
            </a:r>
            <a:endParaRPr lang="en-US" sz="2000" dirty="0"/>
          </a:p>
        </p:txBody>
      </p:sp>
      <p:pic>
        <p:nvPicPr>
          <p:cNvPr id="1843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648200"/>
            <a:ext cx="3048000" cy="203637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Surgery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533124" y="1524000"/>
            <a:ext cx="4572000" cy="1292039"/>
          </a:xfrm>
        </p:spPr>
        <p:txBody>
          <a:bodyPr/>
          <a:lstStyle/>
          <a:p>
            <a:r>
              <a:rPr lang="en-US" altLang="en-US" sz="1600" b="1" dirty="0" smtClean="0">
                <a:ea typeface="ＭＳ Ｐゴシック" panose="020B0600070205080204" pitchFamily="34" charset="-128"/>
              </a:rPr>
              <a:t>Biopsy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: removes 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piece of tumor</a:t>
            </a:r>
          </a:p>
          <a:p>
            <a:r>
              <a:rPr lang="en-US" altLang="en-US" sz="1600" b="1" dirty="0" smtClean="0">
                <a:ea typeface="ＭＳ Ｐゴシック" panose="020B0600070205080204" pitchFamily="34" charset="-128"/>
              </a:rPr>
              <a:t>Resection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: removal 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of all or part of an organ</a:t>
            </a:r>
          </a:p>
          <a:p>
            <a:r>
              <a:rPr lang="en-US" altLang="en-US" sz="1600" b="1" dirty="0" smtClean="0">
                <a:ea typeface="ＭＳ Ｐゴシック" panose="020B0600070205080204" pitchFamily="34" charset="-128"/>
              </a:rPr>
              <a:t>Ligation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: tie 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off  (tubal ligation)</a:t>
            </a: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Surgical instruments:</a:t>
            </a:r>
          </a:p>
          <a:p>
            <a:endParaRPr lang="en-US" altLang="en-US" sz="16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48B2EBD-CE43-46CB-8876-50D69A499945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05124" y="1527018"/>
            <a:ext cx="3810000" cy="5029200"/>
          </a:xfrm>
        </p:spPr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sz="1800" b="1" dirty="0" smtClean="0"/>
              <a:t>Suffixes</a:t>
            </a:r>
            <a:r>
              <a:rPr lang="en-US" sz="1800" dirty="0" smtClean="0"/>
              <a:t>: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400" dirty="0" smtClean="0"/>
              <a:t>-</a:t>
            </a:r>
            <a:r>
              <a:rPr lang="en-US" sz="1400" dirty="0" err="1" smtClean="0"/>
              <a:t>centesis</a:t>
            </a:r>
            <a:r>
              <a:rPr lang="en-US" sz="1400" dirty="0" smtClean="0"/>
              <a:t>   surgical puncture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400" dirty="0" smtClean="0"/>
              <a:t>-</a:t>
            </a:r>
            <a:r>
              <a:rPr lang="en-US" sz="1400" dirty="0" err="1" smtClean="0"/>
              <a:t>ectomy</a:t>
            </a:r>
            <a:r>
              <a:rPr lang="en-US" sz="1400" dirty="0" smtClean="0"/>
              <a:t>    surgical removal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400" dirty="0" smtClean="0"/>
              <a:t>-</a:t>
            </a:r>
            <a:r>
              <a:rPr lang="en-US" sz="1400" dirty="0" err="1" smtClean="0"/>
              <a:t>otomy</a:t>
            </a:r>
            <a:r>
              <a:rPr lang="en-US" sz="1400" dirty="0" smtClean="0"/>
              <a:t>      surgical incision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400" dirty="0" smtClean="0"/>
              <a:t>-</a:t>
            </a:r>
            <a:r>
              <a:rPr lang="en-US" sz="1400" dirty="0" err="1" smtClean="0"/>
              <a:t>plasty</a:t>
            </a:r>
            <a:r>
              <a:rPr lang="en-US" sz="1400" dirty="0" smtClean="0"/>
              <a:t>      to modify or reshape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400" dirty="0" smtClean="0"/>
              <a:t>-</a:t>
            </a:r>
            <a:r>
              <a:rPr lang="en-US" sz="1400" dirty="0" err="1" smtClean="0"/>
              <a:t>tripsy</a:t>
            </a:r>
            <a:r>
              <a:rPr lang="en-US" sz="1400" dirty="0" smtClean="0"/>
              <a:t>       to crush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400" dirty="0" smtClean="0"/>
              <a:t>-</a:t>
            </a:r>
            <a:r>
              <a:rPr lang="en-US" sz="1400" dirty="0" err="1" smtClean="0"/>
              <a:t>opsy</a:t>
            </a:r>
            <a:r>
              <a:rPr lang="en-US" sz="1400" dirty="0"/>
              <a:t> </a:t>
            </a:r>
            <a:r>
              <a:rPr lang="en-US" sz="1400" dirty="0" smtClean="0"/>
              <a:t>       to look at, examine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400" dirty="0" smtClean="0"/>
              <a:t>-</a:t>
            </a:r>
            <a:r>
              <a:rPr lang="en-US" sz="1400" dirty="0" err="1" smtClean="0"/>
              <a:t>pexy</a:t>
            </a:r>
            <a:r>
              <a:rPr lang="en-US" sz="1400" dirty="0" smtClean="0"/>
              <a:t>        to fix, secure, or suspend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400" dirty="0" smtClean="0"/>
              <a:t>-</a:t>
            </a:r>
            <a:r>
              <a:rPr lang="en-US" sz="1400" dirty="0" err="1" smtClean="0"/>
              <a:t>desis</a:t>
            </a:r>
            <a:r>
              <a:rPr lang="en-US" sz="1400" dirty="0" smtClean="0"/>
              <a:t>       to fuse or stabilize</a:t>
            </a:r>
          </a:p>
          <a:p>
            <a:pPr lvl="1">
              <a:buFont typeface="Wingdings" charset="2"/>
              <a:buChar char="n"/>
              <a:defRPr/>
            </a:pPr>
            <a:endParaRPr lang="en-US" sz="1400" dirty="0" smtClean="0"/>
          </a:p>
          <a:p>
            <a:pPr>
              <a:buFont typeface="Wingdings" charset="2"/>
              <a:buChar char="n"/>
              <a:defRPr/>
            </a:pPr>
            <a:r>
              <a:rPr lang="en-US" sz="1800" b="1" dirty="0" smtClean="0"/>
              <a:t>Other terms</a:t>
            </a:r>
            <a:r>
              <a:rPr lang="en-US" sz="1800" dirty="0" smtClean="0"/>
              <a:t>: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400" dirty="0" err="1" smtClean="0"/>
              <a:t>thoracentesis</a:t>
            </a:r>
            <a:endParaRPr lang="en-US" sz="1400" dirty="0" smtClean="0"/>
          </a:p>
          <a:p>
            <a:pPr lvl="1">
              <a:buFont typeface="Wingdings" charset="2"/>
              <a:buChar char="n"/>
              <a:defRPr/>
            </a:pPr>
            <a:r>
              <a:rPr lang="en-US" sz="1400" dirty="0" smtClean="0"/>
              <a:t>angioplasty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400" dirty="0" err="1" smtClean="0"/>
              <a:t>atherectomy</a:t>
            </a:r>
            <a:endParaRPr lang="en-US" sz="1400" dirty="0" smtClean="0"/>
          </a:p>
          <a:p>
            <a:pPr lvl="1">
              <a:buFont typeface="Wingdings" charset="2"/>
              <a:buChar char="n"/>
              <a:defRPr/>
            </a:pPr>
            <a:r>
              <a:rPr lang="en-US" sz="1400" dirty="0" err="1" smtClean="0"/>
              <a:t>arthrocentesis</a:t>
            </a:r>
            <a:endParaRPr lang="en-US" sz="1400" dirty="0" smtClean="0"/>
          </a:p>
          <a:p>
            <a:pPr lvl="1">
              <a:buFont typeface="Wingdings" charset="2"/>
              <a:buChar char="n"/>
              <a:defRPr/>
            </a:pPr>
            <a:r>
              <a:rPr lang="en-US" sz="1400" dirty="0" smtClean="0"/>
              <a:t>trephination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400" dirty="0" smtClean="0"/>
              <a:t>cryosurgery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400" dirty="0" err="1" smtClean="0"/>
              <a:t>dermatoplasty</a:t>
            </a:r>
            <a:endParaRPr lang="en-US" sz="1400" dirty="0" smtClean="0"/>
          </a:p>
          <a:p>
            <a:pPr lvl="1">
              <a:buFont typeface="Wingdings" charset="2"/>
              <a:buChar char="n"/>
              <a:defRPr/>
            </a:pPr>
            <a:r>
              <a:rPr lang="en-US" sz="1400" dirty="0" err="1" smtClean="0"/>
              <a:t>escherotomy</a:t>
            </a:r>
            <a:endParaRPr lang="en-US" sz="1400" dirty="0" smtClean="0"/>
          </a:p>
          <a:p>
            <a:pPr lvl="1">
              <a:buFont typeface="Wingdings" charset="2"/>
              <a:buChar char="n"/>
              <a:defRPr/>
            </a:pPr>
            <a:endParaRPr lang="en-US" sz="1400" dirty="0" smtClean="0"/>
          </a:p>
          <a:p>
            <a:pPr marL="0" indent="0">
              <a:buFont typeface="Wingdings" charset="2"/>
              <a:buNone/>
              <a:defRPr/>
            </a:pPr>
            <a:endParaRPr lang="en-US" sz="1400" dirty="0" smtClean="0"/>
          </a:p>
          <a:p>
            <a:pPr marL="0" indent="0">
              <a:buFont typeface="Wingdings" charset="2"/>
              <a:buNone/>
              <a:defRPr/>
            </a:pPr>
            <a:endParaRPr lang="en-US" sz="1200" dirty="0"/>
          </a:p>
        </p:txBody>
      </p:sp>
      <p:pic>
        <p:nvPicPr>
          <p:cNvPr id="19462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82903"/>
            <a:ext cx="2476776" cy="1649195"/>
          </a:xfrm>
          <a:prstGeom prst="rect">
            <a:avLst/>
          </a:prstGeom>
          <a:noFill/>
          <a:ln w="12700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3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93874"/>
            <a:ext cx="3016459" cy="2262344"/>
          </a:xfrm>
          <a:prstGeom prst="rect">
            <a:avLst/>
          </a:prstGeom>
          <a:noFill/>
          <a:ln w="12700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Resources</a:t>
            </a:r>
          </a:p>
        </p:txBody>
      </p:sp>
      <p:sp>
        <p:nvSpPr>
          <p:cNvPr id="2048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smtClean="0">
                <a:ea typeface="ＭＳ Ｐゴシック" panose="020B0600070205080204" pitchFamily="34" charset="-128"/>
              </a:rPr>
              <a:t>Textbooks: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Chabner, Davi-Ellen. </a:t>
            </a:r>
            <a:r>
              <a:rPr lang="en-US" altLang="en-US" sz="1400" i="1" smtClean="0">
                <a:ea typeface="ＭＳ Ｐゴシック" panose="020B0600070205080204" pitchFamily="34" charset="-128"/>
              </a:rPr>
              <a:t>The Language of Medicine</a:t>
            </a:r>
            <a:r>
              <a:rPr lang="en-US" altLang="en-US" sz="1400" smtClean="0">
                <a:ea typeface="ＭＳ Ｐゴシック" panose="020B0600070205080204" pitchFamily="34" charset="-128"/>
              </a:rPr>
              <a:t>.  10</a:t>
            </a:r>
            <a:r>
              <a:rPr lang="en-US" altLang="en-US" sz="1400" baseline="30000" smtClean="0">
                <a:ea typeface="ＭＳ Ｐゴシック" panose="020B0600070205080204" pitchFamily="34" charset="-128"/>
              </a:rPr>
              <a:t>th</a:t>
            </a:r>
            <a:r>
              <a:rPr lang="en-US" altLang="en-US" sz="1400" smtClean="0">
                <a:ea typeface="ＭＳ Ｐゴシック" panose="020B0600070205080204" pitchFamily="34" charset="-128"/>
              </a:rPr>
              <a:t> ed.  Saunders, 2013. $72.95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Cohen, Barbara Janson and Ann DePetris. </a:t>
            </a:r>
            <a:r>
              <a:rPr lang="en-US" altLang="en-US" sz="1400" i="1" smtClean="0">
                <a:ea typeface="ＭＳ Ｐゴシック" panose="020B0600070205080204" pitchFamily="34" charset="-128"/>
              </a:rPr>
              <a:t>Medical Terminology: an Illustrated Guide.</a:t>
            </a:r>
            <a:r>
              <a:rPr lang="en-US" altLang="en-US" sz="1400" smtClean="0">
                <a:ea typeface="ＭＳ Ｐゴシック" panose="020B0600070205080204" pitchFamily="34" charset="-128"/>
              </a:rPr>
              <a:t>   7</a:t>
            </a:r>
            <a:r>
              <a:rPr lang="en-US" altLang="en-US" sz="1400" baseline="30000" smtClean="0">
                <a:ea typeface="ＭＳ Ｐゴシック" panose="020B0600070205080204" pitchFamily="34" charset="-128"/>
              </a:rPr>
              <a:t>th</a:t>
            </a:r>
            <a:r>
              <a:rPr lang="en-US" altLang="en-US" sz="1400" smtClean="0">
                <a:ea typeface="ＭＳ Ｐゴシック" panose="020B0600070205080204" pitchFamily="34" charset="-128"/>
              </a:rPr>
              <a:t> ed. Lippincott, Williams &amp; Wilkins, 2013.  $66.95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Gylys, Barbara and Regina Masters. </a:t>
            </a:r>
            <a:r>
              <a:rPr lang="en-US" altLang="en-US" sz="1400" i="1" smtClean="0">
                <a:ea typeface="ＭＳ Ｐゴシック" panose="020B0600070205080204" pitchFamily="34" charset="-128"/>
              </a:rPr>
              <a:t>Medical Terminology Simplified Text and Audio CD</a:t>
            </a:r>
            <a:r>
              <a:rPr lang="en-US" altLang="en-US" sz="1400" smtClean="0">
                <a:ea typeface="ＭＳ Ｐゴシック" panose="020B0600070205080204" pitchFamily="34" charset="-128"/>
              </a:rPr>
              <a:t>.   4</a:t>
            </a:r>
            <a:r>
              <a:rPr lang="en-US" altLang="en-US" sz="1400" baseline="30000" smtClean="0">
                <a:ea typeface="ＭＳ Ｐゴシック" panose="020B0600070205080204" pitchFamily="34" charset="-128"/>
              </a:rPr>
              <a:t>th</a:t>
            </a:r>
            <a:r>
              <a:rPr lang="en-US" altLang="en-US" sz="1400" smtClean="0">
                <a:ea typeface="ＭＳ Ｐゴシック" panose="020B0600070205080204" pitchFamily="34" charset="-128"/>
              </a:rPr>
              <a:t> ed.  F.A. Davis, 2009. $45.95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400" smtClean="0">
              <a:ea typeface="ＭＳ Ｐゴシック" panose="020B0600070205080204" pitchFamily="34" charset="-128"/>
            </a:endParaRPr>
          </a:p>
          <a:p>
            <a:r>
              <a:rPr lang="en-US" altLang="en-US" sz="1800" smtClean="0">
                <a:ea typeface="ＭＳ Ｐゴシック" panose="020B0600070205080204" pitchFamily="34" charset="-128"/>
              </a:rPr>
              <a:t>Online – Dictionaries: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Medline Plus - </a:t>
            </a:r>
            <a:r>
              <a:rPr lang="en-US" altLang="en-US" sz="1400" smtClean="0">
                <a:ea typeface="ＭＳ Ｐゴシック" panose="020B0600070205080204" pitchFamily="34" charset="-128"/>
                <a:hlinkClick r:id="rId3"/>
              </a:rPr>
              <a:t>http://www.nlm.nih.gov/medlineplus/mplusdictionary.html</a:t>
            </a:r>
            <a:endParaRPr lang="en-US" altLang="en-US" sz="140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Medlexicon – </a:t>
            </a:r>
            <a:r>
              <a:rPr lang="en-US" altLang="en-US" sz="1400" smtClean="0">
                <a:ea typeface="ＭＳ Ｐゴシック" panose="020B0600070205080204" pitchFamily="34" charset="-128"/>
                <a:hlinkClick r:id="rId4"/>
              </a:rPr>
              <a:t>http://www.medlexicon/medicaldictionary/php</a:t>
            </a:r>
            <a:r>
              <a:rPr lang="en-US" altLang="en-US" sz="1400" smtClean="0">
                <a:ea typeface="ＭＳ Ｐゴシック" panose="020B0600070205080204" pitchFamily="34" charset="-128"/>
              </a:rPr>
              <a:t>  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Free Dictionary – Medical-dictionary – </a:t>
            </a:r>
            <a:r>
              <a:rPr lang="en-US" altLang="en-US" sz="1400" smtClean="0">
                <a:ea typeface="ＭＳ Ｐゴシック" panose="020B0600070205080204" pitchFamily="34" charset="-128"/>
                <a:hlinkClick r:id="rId5"/>
              </a:rPr>
              <a:t>http://medical-dictionary.thefreedictionary.com/</a:t>
            </a:r>
            <a:r>
              <a:rPr lang="en-US" altLang="en-US" sz="1400" smtClean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MedicineNet - </a:t>
            </a:r>
            <a:r>
              <a:rPr lang="en-US" altLang="en-US" sz="1400" smtClean="0">
                <a:ea typeface="ＭＳ Ｐゴシック" panose="020B0600070205080204" pitchFamily="34" charset="-128"/>
                <a:hlinkClick r:id="rId6"/>
              </a:rPr>
              <a:t>http://www.medterms.com/script/main/alphaidx.asp?p=a_dict</a:t>
            </a:r>
            <a:r>
              <a:rPr lang="en-US" altLang="en-US" sz="1400" smtClean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Google search  –  define:word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Martindale -  (many links)   </a:t>
            </a:r>
            <a:r>
              <a:rPr lang="en-US" altLang="en-US" sz="1400" smtClean="0">
                <a:ea typeface="ＭＳ Ｐゴシック" panose="020B0600070205080204" pitchFamily="34" charset="-128"/>
                <a:hlinkClick r:id="rId7"/>
              </a:rPr>
              <a:t>http://www.martindalecenter.com/MedicalD_Dict.html</a:t>
            </a:r>
            <a:r>
              <a:rPr lang="en-US" altLang="en-US" sz="1400" smtClean="0">
                <a:ea typeface="ＭＳ Ｐゴシック" panose="020B0600070205080204" pitchFamily="34" charset="-128"/>
              </a:rPr>
              <a:t>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400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0539C3-3A0C-4BD6-953F-87C58D561293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smtClean="0">
                <a:ea typeface="ＭＳ Ｐゴシック" panose="020B0600070205080204" pitchFamily="34" charset="-128"/>
              </a:rPr>
              <a:t>Other Resources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smtClean="0">
                <a:ea typeface="ＭＳ Ｐゴシック" panose="020B0600070205080204" pitchFamily="34" charset="-128"/>
                <a:hlinkClick r:id="rId3"/>
              </a:rPr>
              <a:t>http://www.mtworld.com/</a:t>
            </a:r>
            <a:endParaRPr lang="en-US" altLang="en-US" sz="1800" smtClean="0">
              <a:ea typeface="ＭＳ Ｐゴシック" panose="020B0600070205080204" pitchFamily="34" charset="-128"/>
            </a:endParaRPr>
          </a:p>
          <a:p>
            <a:r>
              <a:rPr lang="en-US" altLang="en-US" sz="1800" smtClean="0">
                <a:ea typeface="ＭＳ Ｐゴシック" panose="020B0600070205080204" pitchFamily="34" charset="-128"/>
                <a:hlinkClick r:id="rId4"/>
              </a:rPr>
              <a:t>http://www.free-ed.net/sweethaven/MedTech/MedTerm/default.asp</a:t>
            </a:r>
            <a:endParaRPr lang="en-US" altLang="en-US" sz="1800" smtClean="0">
              <a:ea typeface="ＭＳ Ｐゴシック" panose="020B0600070205080204" pitchFamily="34" charset="-128"/>
            </a:endParaRPr>
          </a:p>
          <a:p>
            <a:r>
              <a:rPr lang="en-US" altLang="en-US" sz="1800" smtClean="0">
                <a:ea typeface="ＭＳ Ｐゴシック" panose="020B0600070205080204" pitchFamily="34" charset="-128"/>
                <a:hlinkClick r:id="rId5"/>
              </a:rPr>
              <a:t>http://www.whonamedit.com</a:t>
            </a:r>
            <a:endParaRPr lang="en-US" altLang="en-US" sz="1800" smtClean="0">
              <a:ea typeface="ＭＳ Ｐゴシック" panose="020B0600070205080204" pitchFamily="34" charset="-128"/>
            </a:endParaRPr>
          </a:p>
          <a:p>
            <a:r>
              <a:rPr lang="en-US" altLang="en-US" sz="1800" smtClean="0">
                <a:ea typeface="ＭＳ Ｐゴシック" panose="020B0600070205080204" pitchFamily="34" charset="-128"/>
                <a:hlinkClick r:id="rId6"/>
              </a:rPr>
              <a:t>http://eponyms.net</a:t>
            </a:r>
            <a:endParaRPr lang="en-US" altLang="en-US" sz="1800" smtClean="0">
              <a:ea typeface="ＭＳ Ｐゴシック" panose="020B0600070205080204" pitchFamily="34" charset="-128"/>
            </a:endParaRPr>
          </a:p>
          <a:p>
            <a:r>
              <a:rPr lang="en-US" altLang="en-US" sz="1800" smtClean="0">
                <a:ea typeface="ＭＳ Ｐゴシック" panose="020B0600070205080204" pitchFamily="34" charset="-128"/>
                <a:hlinkClick r:id="rId7"/>
              </a:rPr>
              <a:t>http://www.abbreviations.com/bmc.aspx?c=MEDICAL</a:t>
            </a:r>
            <a:r>
              <a:rPr lang="en-US" altLang="en-US" sz="1800" smtClean="0">
                <a:ea typeface="ＭＳ Ｐゴシック" panose="020B0600070205080204" pitchFamily="34" charset="-128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smtClean="0">
              <a:ea typeface="ＭＳ Ｐゴシック" panose="020B0600070205080204" pitchFamily="34" charset="-128"/>
            </a:endParaRPr>
          </a:p>
          <a:p>
            <a:r>
              <a:rPr lang="en-US" altLang="en-US" sz="2000" smtClean="0">
                <a:ea typeface="ＭＳ Ｐゴシック" panose="020B0600070205080204" pitchFamily="34" charset="-128"/>
              </a:rPr>
              <a:t>Games:</a:t>
            </a:r>
          </a:p>
          <a:p>
            <a:pPr lvl="1"/>
            <a:r>
              <a:rPr lang="en-US" altLang="en-US" sz="1800" smtClean="0">
                <a:ea typeface="ＭＳ Ｐゴシック" panose="020B0600070205080204" pitchFamily="34" charset="-128"/>
                <a:hlinkClick r:id="rId8"/>
              </a:rPr>
              <a:t>http://freenursetutor.com/game-room.html</a:t>
            </a:r>
            <a:endParaRPr lang="en-US" altLang="en-US" sz="180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800" smtClean="0">
                <a:ea typeface="ＭＳ Ｐゴシック" panose="020B0600070205080204" pitchFamily="34" charset="-128"/>
                <a:hlinkClick r:id="rId9"/>
              </a:rPr>
              <a:t>http://www.studystack.com/Medical</a:t>
            </a:r>
            <a:r>
              <a:rPr lang="en-US" altLang="en-US" sz="1800" smtClean="0"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000" smtClean="0">
              <a:ea typeface="ＭＳ Ｐゴシック" panose="020B0600070205080204" pitchFamily="34" charset="-128"/>
            </a:endParaRPr>
          </a:p>
          <a:p>
            <a:endParaRPr lang="en-US" altLang="en-US" sz="1600" smtClean="0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697F675-8817-487F-89E6-F08153BBEE70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Disease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530725"/>
          </a:xfrm>
        </p:spPr>
        <p:txBody>
          <a:bodyPr/>
          <a:lstStyle/>
          <a:p>
            <a:pPr marL="0" indent="0" algn="ctr">
              <a:buFont typeface="Wingdings" charset="2"/>
              <a:buNone/>
              <a:defRPr/>
            </a:pPr>
            <a:r>
              <a:rPr lang="en-US" sz="2400" dirty="0" smtClean="0"/>
              <a:t>Definition: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Any alteration from the normal structure or function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Acute: sudden, severe, short duration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Chronic: long lasting, progresses slowly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Cause: etiology</a:t>
            </a:r>
          </a:p>
          <a:p>
            <a:pPr marL="0" indent="0">
              <a:buFont typeface="Wingdings" charset="2"/>
              <a:buNone/>
              <a:defRPr/>
            </a:pPr>
            <a:endParaRPr lang="en-US" sz="2000" dirty="0" smtClean="0"/>
          </a:p>
          <a:p>
            <a:pPr marL="0" indent="0">
              <a:buFont typeface="Wingdings" charset="2"/>
              <a:buNone/>
              <a:defRPr/>
            </a:pPr>
            <a:r>
              <a:rPr lang="en-US" sz="2000" dirty="0" smtClean="0"/>
              <a:t>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 eaLnBrk="1" hangingPunct="1">
              <a:buFont typeface="Wingdings" charset="2"/>
              <a:buNone/>
              <a:defRPr/>
            </a:pPr>
            <a:r>
              <a:rPr lang="en-US" sz="2400" dirty="0"/>
              <a:t>General Terms: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1800" dirty="0"/>
              <a:t>Systemic:  the whole </a:t>
            </a:r>
            <a:r>
              <a:rPr lang="en-US" sz="1800" dirty="0" smtClean="0"/>
              <a:t>body</a:t>
            </a:r>
            <a:endParaRPr lang="en-US" sz="1400" dirty="0"/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1800" dirty="0"/>
              <a:t>Idiopathic – no known </a:t>
            </a:r>
            <a:r>
              <a:rPr lang="en-US" sz="1800" dirty="0" smtClean="0"/>
              <a:t>cause</a:t>
            </a:r>
            <a:endParaRPr lang="en-US" sz="1400" dirty="0" smtClean="0"/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1800" dirty="0"/>
              <a:t>Opportunistic: infection in compromised </a:t>
            </a:r>
            <a:r>
              <a:rPr lang="en-US" sz="1800" dirty="0" smtClean="0"/>
              <a:t>host</a:t>
            </a:r>
            <a:endParaRPr lang="en-US" sz="1400" dirty="0"/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1800" dirty="0"/>
              <a:t>Exacerbation: worsening or </a:t>
            </a:r>
            <a:r>
              <a:rPr lang="en-US" sz="1800" dirty="0" smtClean="0"/>
              <a:t>reoccurrence</a:t>
            </a:r>
            <a:endParaRPr lang="en-US" sz="1800" dirty="0"/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1800" dirty="0" smtClean="0"/>
              <a:t>Remission</a:t>
            </a:r>
            <a:r>
              <a:rPr lang="en-US" sz="1800" dirty="0"/>
              <a:t>: lessoning of </a:t>
            </a:r>
            <a:r>
              <a:rPr lang="en-US" sz="1800" dirty="0" smtClean="0"/>
              <a:t>symptoms</a:t>
            </a:r>
            <a:endParaRPr lang="en-US" sz="1400" dirty="0"/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1800" dirty="0"/>
              <a:t>Nosocomial: acquired in a </a:t>
            </a:r>
            <a:r>
              <a:rPr lang="en-US" sz="1800" dirty="0" smtClean="0"/>
              <a:t>hospital</a:t>
            </a:r>
            <a:endParaRPr lang="en-US" sz="1400" dirty="0"/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1800" dirty="0"/>
              <a:t>Iatrogenic: following </a:t>
            </a:r>
            <a:r>
              <a:rPr lang="en-US" sz="1800" dirty="0" smtClean="0"/>
              <a:t>treatment</a:t>
            </a:r>
            <a:endParaRPr lang="en-US" sz="1400" dirty="0"/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1800" dirty="0"/>
              <a:t>In Situ: localized, </a:t>
            </a:r>
            <a:r>
              <a:rPr lang="en-US" sz="1800" dirty="0" smtClean="0"/>
              <a:t>non-invasive</a:t>
            </a:r>
            <a:endParaRPr lang="en-US" sz="1400" dirty="0"/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1800" dirty="0"/>
              <a:t>Septicemia: pathogen in blood, blood poisoning</a:t>
            </a:r>
          </a:p>
        </p:txBody>
      </p:sp>
      <p:pic>
        <p:nvPicPr>
          <p:cNvPr id="4101" name="Picture 6" descr="patient in b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4495800"/>
            <a:ext cx="3581400" cy="217054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Last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Medical sciences never stands still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Neither does terminology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New terms: Cloning, Pet scans, MRI, gene therapy, statins, ACE inhibitors, bone density scans, in vitro fertilization, proton beam therapy, </a:t>
            </a:r>
            <a:r>
              <a:rPr lang="en-US" dirty="0" err="1" smtClean="0"/>
              <a:t>cyberknife</a:t>
            </a:r>
            <a:r>
              <a:rPr lang="en-US" dirty="0" smtClean="0"/>
              <a:t>, </a:t>
            </a:r>
            <a:r>
              <a:rPr lang="en-US" dirty="0" err="1" smtClean="0"/>
              <a:t>nanobots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Keeping current means a lifetime of learning.</a:t>
            </a:r>
          </a:p>
          <a:p>
            <a:pPr marL="0" indent="0">
              <a:buFont typeface="Wingdings" charset="2"/>
              <a:buNone/>
              <a:defRPr/>
            </a:pP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3AF54D-8812-41B3-A859-FB133AB8090C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Areas not covered: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2000" dirty="0"/>
              <a:t>Pediatrics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2000" dirty="0"/>
              <a:t>Gerontology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2000" dirty="0"/>
              <a:t>Alternative medicine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2000" dirty="0"/>
              <a:t>Psychiatry</a:t>
            </a:r>
          </a:p>
          <a:p>
            <a:pPr marL="457200" lvl="1" indent="0">
              <a:buFont typeface="Wingdings" charset="2"/>
              <a:buNone/>
              <a:defRPr/>
            </a:pPr>
            <a:endParaRPr lang="en-US" sz="2000" dirty="0" smtClean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019653-160A-49CE-963E-008C42549B9E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pic>
        <p:nvPicPr>
          <p:cNvPr id="2355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133600"/>
            <a:ext cx="335915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95800"/>
            <a:ext cx="2286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953000"/>
            <a:ext cx="20955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Disease Categories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239000" cy="5029200"/>
          </a:xfrm>
        </p:spPr>
        <p:txBody>
          <a:bodyPr/>
          <a:lstStyle/>
          <a:p>
            <a:pPr eaLnBrk="1" hangingPunct="1"/>
            <a:r>
              <a:rPr lang="en-US" altLang="en-US" sz="2000" b="1" smtClean="0">
                <a:ea typeface="ＭＳ Ｐゴシック" panose="020B0600070205080204" pitchFamily="34" charset="-128"/>
              </a:rPr>
              <a:t>Infectious diseases 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– caused by microorganisms and other parasites.  Called pathogens.</a:t>
            </a:r>
          </a:p>
          <a:p>
            <a:pPr eaLnBrk="1" hangingPunct="1"/>
            <a:r>
              <a:rPr lang="en-US" altLang="en-US" sz="2000" b="1" smtClean="0">
                <a:ea typeface="ＭＳ Ｐゴシック" panose="020B0600070205080204" pitchFamily="34" charset="-128"/>
              </a:rPr>
              <a:t>Degenerative diseases 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– caused by wear and tear, aging, or trauma.</a:t>
            </a:r>
          </a:p>
          <a:p>
            <a:pPr eaLnBrk="1" hangingPunct="1"/>
            <a:r>
              <a:rPr lang="en-US" altLang="en-US" sz="2000" b="1" smtClean="0">
                <a:ea typeface="ＭＳ Ｐゴシック" panose="020B0600070205080204" pitchFamily="34" charset="-128"/>
              </a:rPr>
              <a:t>Neoplasia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– caused by abnormal and uncontrolled growth of tissue.</a:t>
            </a:r>
          </a:p>
          <a:p>
            <a:pPr eaLnBrk="1" hangingPunct="1"/>
            <a:r>
              <a:rPr lang="en-US" altLang="en-US" sz="2000" b="1" smtClean="0">
                <a:ea typeface="ＭＳ Ｐゴシック" panose="020B0600070205080204" pitchFamily="34" charset="-128"/>
              </a:rPr>
              <a:t>Immune disorders 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– caused by failures of the immune system, allergies, and autoimmune disorders.</a:t>
            </a:r>
          </a:p>
          <a:p>
            <a:pPr eaLnBrk="1" hangingPunct="1"/>
            <a:r>
              <a:rPr lang="en-US" altLang="en-US" sz="2000" b="1" smtClean="0">
                <a:ea typeface="ＭＳ Ｐゴシック" panose="020B0600070205080204" pitchFamily="34" charset="-128"/>
              </a:rPr>
              <a:t>Metabolic disorders 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– caused by lack of enzymes needed for cellular function.  Malnutrition.</a:t>
            </a:r>
          </a:p>
          <a:p>
            <a:pPr eaLnBrk="1" hangingPunct="1"/>
            <a:r>
              <a:rPr lang="en-US" altLang="en-US" sz="2000" b="1" smtClean="0">
                <a:ea typeface="ＭＳ Ｐゴシック" panose="020B0600070205080204" pitchFamily="34" charset="-128"/>
              </a:rPr>
              <a:t>Hormonal disorders 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– caused by overproduction or underproduction of hormones.</a:t>
            </a:r>
          </a:p>
          <a:p>
            <a:pPr eaLnBrk="1" hangingPunct="1"/>
            <a:r>
              <a:rPr lang="en-US" altLang="en-US" sz="2000" b="1" smtClean="0">
                <a:ea typeface="ＭＳ Ｐゴシック" panose="020B0600070205080204" pitchFamily="34" charset="-128"/>
              </a:rPr>
              <a:t>Mental and emotional disorders 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– disorders that affect the mind and behavior of an individual</a:t>
            </a:r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59348D1-4DAE-4568-8396-EBA746DA03AB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Naming Diseases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302125"/>
          </a:xfrm>
        </p:spPr>
        <p:txBody>
          <a:bodyPr/>
          <a:lstStyle/>
          <a:p>
            <a:r>
              <a:rPr lang="en-US" altLang="en-US" sz="2400" smtClean="0">
                <a:ea typeface="ＭＳ Ｐゴシック" panose="020B0600070205080204" pitchFamily="34" charset="-128"/>
              </a:rPr>
              <a:t>Place where discovered – Lyme, West Nile, Rift Valley fever (Africa), Hantavirus (River in Korea)</a:t>
            </a:r>
          </a:p>
          <a:p>
            <a:r>
              <a:rPr lang="en-US" altLang="en-US" sz="2400" smtClean="0">
                <a:ea typeface="ＭＳ Ｐゴシック" panose="020B0600070205080204" pitchFamily="34" charset="-128"/>
              </a:rPr>
              <a:t>Person who discovered – Cooley’s anemia, Crohn’s disease, Hodgkin’s disease, Parkinson’s</a:t>
            </a:r>
          </a:p>
          <a:p>
            <a:r>
              <a:rPr lang="en-US" altLang="en-US" sz="2400" smtClean="0">
                <a:ea typeface="ＭＳ Ｐゴシック" panose="020B0600070205080204" pitchFamily="34" charset="-128"/>
              </a:rPr>
              <a:t>Symptoms –Tubercles in lungs, black skin lesions – anthrax (anthracite coal), sickle cell anemia (sickle-shaped red blood cells)</a:t>
            </a:r>
          </a:p>
          <a:p>
            <a:r>
              <a:rPr lang="en-US" altLang="en-US" sz="2400" smtClean="0">
                <a:ea typeface="ＭＳ Ｐゴシック" panose="020B0600070205080204" pitchFamily="34" charset="-128"/>
              </a:rPr>
              <a:t>Causative agent – candidiasis, salmonellosis</a:t>
            </a:r>
          </a:p>
          <a:p>
            <a:r>
              <a:rPr lang="en-US" altLang="en-US" sz="2400" smtClean="0">
                <a:ea typeface="ＭＳ Ｐゴシック" panose="020B0600070205080204" pitchFamily="34" charset="-128"/>
              </a:rPr>
              <a:t>Color – Yellow fever, Scarlet fever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 smtClean="0"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7906D3-7FAE-48CF-BC26-F5E7C3FC3B77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Infectious Diseases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14400" y="1524000"/>
            <a:ext cx="3810000" cy="5105400"/>
          </a:xfrm>
        </p:spPr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sz="1800" dirty="0" smtClean="0"/>
              <a:t>Bacteria – microscopic organisms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300" dirty="0" err="1" smtClean="0"/>
              <a:t>Cocci</a:t>
            </a:r>
            <a:r>
              <a:rPr lang="en-US" sz="1300" dirty="0" smtClean="0"/>
              <a:t> - pneumonia, rheumatic fever, food poisoning, gonorrhea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300" dirty="0" smtClean="0"/>
              <a:t>Bacilli - typhoid, dysentery, tuberculosis, tetanus, salmonellosis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300" dirty="0" err="1" smtClean="0"/>
              <a:t>Vibrios</a:t>
            </a:r>
            <a:r>
              <a:rPr lang="en-US" sz="1300" dirty="0" smtClean="0"/>
              <a:t> – cholera, gastroenteritis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300" dirty="0" smtClean="0"/>
              <a:t>Spirochetes – Lyme disease, </a:t>
            </a:r>
            <a:r>
              <a:rPr lang="en-US" sz="1300" dirty="0" err="1" smtClean="0"/>
              <a:t>syphylis</a:t>
            </a:r>
            <a:endParaRPr lang="en-US" sz="1300" dirty="0" smtClean="0"/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300" dirty="0" smtClean="0"/>
              <a:t>Chlamydia – STD’s, conjunctivitis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300" dirty="0" smtClean="0"/>
              <a:t>Rickettsia – Rocky Mountain Spotted fever, typhus</a:t>
            </a:r>
          </a:p>
          <a:p>
            <a:pPr lvl="1" eaLnBrk="1" hangingPunct="1">
              <a:buFont typeface="Wingdings" charset="2"/>
              <a:buChar char="n"/>
              <a:defRPr/>
            </a:pPr>
            <a:endParaRPr lang="en-US" sz="1400" dirty="0"/>
          </a:p>
          <a:p>
            <a:pPr lvl="1" eaLnBrk="1" hangingPunct="1">
              <a:buFont typeface="Wingdings" charset="2"/>
              <a:buChar char="n"/>
              <a:defRPr/>
            </a:pPr>
            <a:endParaRPr lang="en-US" sz="1400" dirty="0" smtClean="0"/>
          </a:p>
          <a:p>
            <a:pPr lvl="1" eaLnBrk="1" hangingPunct="1">
              <a:buFont typeface="Wingdings" charset="2"/>
              <a:buChar char="n"/>
              <a:defRPr/>
            </a:pPr>
            <a:endParaRPr lang="en-US" sz="1400" dirty="0"/>
          </a:p>
          <a:p>
            <a:pPr lvl="1" eaLnBrk="1" hangingPunct="1">
              <a:buFont typeface="Wingdings" charset="2"/>
              <a:buChar char="n"/>
              <a:defRPr/>
            </a:pPr>
            <a:endParaRPr lang="en-US" sz="1400" dirty="0" smtClean="0"/>
          </a:p>
          <a:p>
            <a:pPr marL="0" indent="0" eaLnBrk="1" hangingPunct="1">
              <a:buFont typeface="Wingdings" charset="2"/>
              <a:buNone/>
              <a:defRPr/>
            </a:pPr>
            <a:endParaRPr lang="en-US" sz="1800" dirty="0"/>
          </a:p>
          <a:p>
            <a:pPr marL="0" indent="0" eaLnBrk="1" hangingPunct="1">
              <a:buFont typeface="Wingdings" charset="2"/>
              <a:buNone/>
              <a:defRPr/>
            </a:pPr>
            <a:endParaRPr lang="en-US" sz="1150" dirty="0" smtClean="0"/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1800" dirty="0" smtClean="0"/>
              <a:t>Protozoa </a:t>
            </a:r>
            <a:r>
              <a:rPr lang="en-US" sz="1800" dirty="0"/>
              <a:t>– single-celled </a:t>
            </a:r>
            <a:r>
              <a:rPr lang="en-US" sz="1800" dirty="0" smtClean="0"/>
              <a:t>organisms</a:t>
            </a:r>
            <a:endParaRPr lang="en-US" sz="1800" dirty="0"/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300" dirty="0"/>
              <a:t>Dysentery, malaria, </a:t>
            </a:r>
            <a:r>
              <a:rPr lang="en-US" sz="1300" dirty="0" err="1"/>
              <a:t>trichomonas</a:t>
            </a:r>
            <a:endParaRPr lang="en-US" sz="1300" dirty="0"/>
          </a:p>
          <a:p>
            <a:pPr lvl="1" eaLnBrk="1" hangingPunct="1">
              <a:buFont typeface="Wingdings" charset="2"/>
              <a:buChar char="n"/>
              <a:defRPr/>
            </a:pPr>
            <a:endParaRPr lang="en-US" sz="1400" dirty="0" smtClean="0"/>
          </a:p>
        </p:txBody>
      </p:sp>
      <p:sp>
        <p:nvSpPr>
          <p:cNvPr id="7172" name="Content Placeholder 4"/>
          <p:cNvSpPr>
            <a:spLocks noGrp="1"/>
          </p:cNvSpPr>
          <p:nvPr>
            <p:ph sz="half" idx="2"/>
          </p:nvPr>
        </p:nvSpPr>
        <p:spPr>
          <a:xfrm>
            <a:off x="4876800" y="1600201"/>
            <a:ext cx="3810000" cy="3501772"/>
          </a:xfrm>
        </p:spPr>
        <p:txBody>
          <a:bodyPr/>
          <a:lstStyle/>
          <a:p>
            <a:pPr eaLnBrk="1" hangingPunct="1"/>
            <a:r>
              <a:rPr lang="en-US" altLang="en-US" sz="1800" smtClean="0">
                <a:ea typeface="ＭＳ Ｐゴシック" panose="020B0600070205080204" pitchFamily="34" charset="-128"/>
              </a:rPr>
              <a:t>Helminthes – worms</a:t>
            </a:r>
          </a:p>
          <a:p>
            <a:pPr lvl="1" eaLnBrk="1" hangingPunct="1"/>
            <a:r>
              <a:rPr lang="en-US" altLang="en-US" sz="1300" smtClean="0">
                <a:ea typeface="ＭＳ Ｐゴシック" panose="020B0600070205080204" pitchFamily="34" charset="-128"/>
              </a:rPr>
              <a:t>Roundworms, pinworms, hookworms, tape worms, trichinosis infestations </a:t>
            </a:r>
          </a:p>
          <a:p>
            <a:pPr lvl="1" eaLnBrk="1" hangingPunct="1"/>
            <a:endParaRPr lang="en-US" altLang="en-US" sz="1300" smtClean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1300" smtClean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1300" smtClean="0">
              <a:ea typeface="ＭＳ Ｐゴシック" panose="020B0600070205080204" pitchFamily="34" charset="-128"/>
            </a:endParaRPr>
          </a:p>
          <a:p>
            <a:r>
              <a:rPr lang="en-US" altLang="en-US" sz="1800" smtClean="0">
                <a:ea typeface="ＭＳ Ｐゴシック" panose="020B0600070205080204" pitchFamily="34" charset="-128"/>
              </a:rPr>
              <a:t>Fungi</a:t>
            </a:r>
          </a:p>
          <a:p>
            <a:pPr lvl="1"/>
            <a:r>
              <a:rPr lang="en-US" altLang="en-US" sz="1300" smtClean="0">
                <a:ea typeface="ＭＳ Ｐゴシック" panose="020B0600070205080204" pitchFamily="34" charset="-128"/>
              </a:rPr>
              <a:t>Ringworm, valley fever, nail infections, athletes foot, endocarditis</a:t>
            </a:r>
          </a:p>
          <a:p>
            <a:r>
              <a:rPr lang="en-US" altLang="en-US" sz="1800" smtClean="0">
                <a:ea typeface="ＭＳ Ｐゴシック" panose="020B0600070205080204" pitchFamily="34" charset="-128"/>
              </a:rPr>
              <a:t>Viruses – submicroscopic agents</a:t>
            </a:r>
          </a:p>
          <a:p>
            <a:pPr lvl="1"/>
            <a:r>
              <a:rPr lang="en-US" altLang="en-US" sz="1300" smtClean="0">
                <a:ea typeface="ＭＳ Ｐゴシック" panose="020B0600070205080204" pitchFamily="34" charset="-128"/>
              </a:rPr>
              <a:t>Colds, flu, herpes, hepatitis, HIV/AIDS, chickenpox (varicella), shingles, measles, rabies, smallpox, Ebola</a:t>
            </a:r>
          </a:p>
        </p:txBody>
      </p:sp>
      <p:sp>
        <p:nvSpPr>
          <p:cNvPr id="71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8B96943-63D0-44BF-9164-7C475A93F0EE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pic>
        <p:nvPicPr>
          <p:cNvPr id="7174" name="Picture 5" descr="bacteria types 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91000"/>
            <a:ext cx="1760538" cy="158500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9" descr="worm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04"/>
          <a:stretch>
            <a:fillRect/>
          </a:stretch>
        </p:blipFill>
        <p:spPr bwMode="auto">
          <a:xfrm>
            <a:off x="5715000" y="2438400"/>
            <a:ext cx="1944688" cy="6397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11" descr="virus in cell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5"/>
          <a:stretch>
            <a:fillRect/>
          </a:stretch>
        </p:blipFill>
        <p:spPr bwMode="auto">
          <a:xfrm>
            <a:off x="5486400" y="5117846"/>
            <a:ext cx="2667000" cy="157188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>
                <a:ea typeface="ＭＳ Ｐゴシック" panose="020B0600070205080204" pitchFamily="34" charset="-128"/>
              </a:rPr>
              <a:t>Neoplasia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Benign tumors: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Slow growing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Encapsulated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Non-invasive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Well-differentiated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Non-metastatic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sz="16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8196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z="2400" smtClean="0">
                <a:ea typeface="ＭＳ Ｐゴシック" panose="020B0600070205080204" pitchFamily="34" charset="-128"/>
              </a:rPr>
              <a:t>Malignant tumors: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Fast growing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Invasive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Undifferentiated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No well-defined borders</a:t>
            </a:r>
          </a:p>
          <a:p>
            <a:pPr lvl="1"/>
            <a:r>
              <a:rPr lang="en-US" altLang="en-US" sz="2000" smtClean="0">
                <a:ea typeface="ＭＳ Ｐゴシック" panose="020B0600070205080204" pitchFamily="34" charset="-128"/>
              </a:rPr>
              <a:t>Metastatic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16C8AEC-88F2-4521-AEA0-4DA7638384EB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pic>
        <p:nvPicPr>
          <p:cNvPr id="8198" name="Picture 5" descr="6KCAYM05UCCAAW2XYLCA3K1FF2CAAZQKG2CASPCNRKCASZ2J2HCAWDYYFDCAEJ0T8BCA58UDLMCAY86ITICAS7WM93CAN321S2CA2NRBRFCAQ7Q2M3CA778709birthmar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48138"/>
            <a:ext cx="2409825" cy="24922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6" descr="malignan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628" y="3894513"/>
            <a:ext cx="4953000" cy="27458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smtClean="0">
                <a:ea typeface="ＭＳ Ｐゴシック" panose="020B0600070205080204" pitchFamily="34" charset="-128"/>
              </a:rPr>
              <a:t>Naming and Staging of Neoplasms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2000" smtClean="0">
                <a:ea typeface="ＭＳ Ｐゴシック" panose="020B0600070205080204" pitchFamily="34" charset="-128"/>
              </a:rPr>
              <a:t>Benign tumors: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</a:rPr>
              <a:t>Root + suffix –oma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</a:rPr>
              <a:t>Lipoma = benign tumor of adipose tissue</a:t>
            </a:r>
          </a:p>
          <a:p>
            <a:r>
              <a:rPr lang="en-US" altLang="en-US" sz="2000" smtClean="0">
                <a:ea typeface="ＭＳ Ｐゴシック" panose="020B0600070205080204" pitchFamily="34" charset="-128"/>
              </a:rPr>
              <a:t>Malignant tumors: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</a:rPr>
              <a:t>Root + suffix -carcinoma or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</a:rPr>
              <a:t>Root + suffix –sarcoma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</a:rPr>
              <a:t>Liposarcoma = cancer of adipose tissue</a:t>
            </a:r>
          </a:p>
          <a:p>
            <a:r>
              <a:rPr lang="en-US" altLang="en-US" sz="2000" smtClean="0">
                <a:ea typeface="ＭＳ Ｐゴシック" panose="020B0600070205080204" pitchFamily="34" charset="-128"/>
              </a:rPr>
              <a:t>Exceptions: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</a:rPr>
              <a:t>Leukemias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</a:rPr>
              <a:t>Lymphomas</a:t>
            </a:r>
          </a:p>
          <a:p>
            <a:pPr lvl="1"/>
            <a:r>
              <a:rPr lang="en-US" altLang="en-US" sz="1600" smtClean="0">
                <a:ea typeface="ＭＳ Ｐゴシック" panose="020B0600070205080204" pitchFamily="34" charset="-128"/>
              </a:rPr>
              <a:t>Wilm’s tumor – pediatric kidney tumor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TNM staging: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600" dirty="0" smtClean="0"/>
              <a:t>T</a:t>
            </a:r>
            <a:r>
              <a:rPr lang="en-US" sz="1600" dirty="0"/>
              <a:t>:  0-4 (tumor size)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600" dirty="0"/>
              <a:t>N:  0-3 (number of lymph nodes involved)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600" dirty="0"/>
              <a:t>M:  0-3 (distant metastases present or absent)</a:t>
            </a:r>
          </a:p>
          <a:p>
            <a:pPr lvl="1">
              <a:buFont typeface="Wingdings" charset="2"/>
              <a:buChar char="n"/>
              <a:defRPr/>
            </a:pPr>
            <a:endParaRPr lang="en-US" sz="1600" dirty="0" smtClean="0"/>
          </a:p>
          <a:p>
            <a:pPr>
              <a:buFont typeface="Wingdings" charset="2"/>
              <a:buChar char="n"/>
              <a:defRPr/>
            </a:pPr>
            <a:r>
              <a:rPr lang="en-US" sz="2000" dirty="0" smtClean="0"/>
              <a:t>Classified as: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600" dirty="0"/>
              <a:t>Stages </a:t>
            </a:r>
            <a:r>
              <a:rPr lang="en-US" sz="1600" dirty="0" err="1" smtClean="0"/>
              <a:t>Ia</a:t>
            </a:r>
            <a:r>
              <a:rPr lang="en-US" sz="1600" dirty="0" smtClean="0"/>
              <a:t>, </a:t>
            </a:r>
            <a:r>
              <a:rPr lang="en-US" sz="1600" dirty="0" err="1" smtClean="0"/>
              <a:t>Ib</a:t>
            </a:r>
            <a:r>
              <a:rPr lang="en-US" sz="1600" dirty="0" smtClean="0"/>
              <a:t>, </a:t>
            </a:r>
            <a:r>
              <a:rPr lang="en-US" sz="1600" dirty="0" err="1" smtClean="0"/>
              <a:t>IIa</a:t>
            </a:r>
            <a:r>
              <a:rPr lang="en-US" sz="1600" dirty="0" smtClean="0"/>
              <a:t>, </a:t>
            </a:r>
            <a:r>
              <a:rPr lang="en-US" sz="1600" dirty="0" err="1" smtClean="0"/>
              <a:t>Iib</a:t>
            </a:r>
            <a:r>
              <a:rPr lang="en-US" sz="1600" dirty="0" smtClean="0"/>
              <a:t>, III</a:t>
            </a:r>
            <a:r>
              <a:rPr lang="en-US" sz="1600" dirty="0"/>
              <a:t>, </a:t>
            </a:r>
            <a:r>
              <a:rPr lang="en-US" sz="1600" dirty="0" smtClean="0"/>
              <a:t>IV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600" dirty="0" smtClean="0"/>
              <a:t>T1N0M0 = stage I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sz="1200" dirty="0" smtClean="0"/>
              <a:t>Survival rate high </a:t>
            </a:r>
            <a:endParaRPr lang="en-US" sz="1200" dirty="0"/>
          </a:p>
          <a:p>
            <a:pPr marL="457200" lvl="1" indent="0">
              <a:buFont typeface="Wingdings" charset="2"/>
              <a:buNone/>
              <a:defRPr/>
            </a:pPr>
            <a:endParaRPr lang="en-US" sz="1600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375EEA-D584-499D-B83F-3AF7B65DF5D7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Mental and emotional disorders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3810000" cy="5029200"/>
          </a:xfrm>
        </p:spPr>
        <p:txBody>
          <a:bodyPr/>
          <a:lstStyle/>
          <a:p>
            <a:r>
              <a:rPr lang="en-US" altLang="en-US" sz="1800" smtClean="0">
                <a:ea typeface="ＭＳ Ｐゴシック" panose="020B0600070205080204" pitchFamily="34" charset="-128"/>
              </a:rPr>
              <a:t>Neurodevelopmental disorders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Autism spectrum disorder, ADHD, Tourette’s</a:t>
            </a:r>
          </a:p>
          <a:p>
            <a:r>
              <a:rPr lang="en-US" altLang="en-US" sz="1800" smtClean="0">
                <a:ea typeface="ＭＳ Ｐゴシック" panose="020B0600070205080204" pitchFamily="34" charset="-128"/>
              </a:rPr>
              <a:t>Schizophrenia spectrum/ psychotic disorders</a:t>
            </a:r>
          </a:p>
          <a:p>
            <a:r>
              <a:rPr lang="en-US" altLang="en-US" sz="1800" smtClean="0">
                <a:ea typeface="ＭＳ Ｐゴシック" panose="020B0600070205080204" pitchFamily="34" charset="-128"/>
              </a:rPr>
              <a:t>Bipolar and related disorders</a:t>
            </a:r>
          </a:p>
          <a:p>
            <a:r>
              <a:rPr lang="en-US" altLang="en-US" sz="1800" smtClean="0">
                <a:ea typeface="ＭＳ Ｐゴシック" panose="020B0600070205080204" pitchFamily="34" charset="-128"/>
              </a:rPr>
              <a:t>Depressive disorders</a:t>
            </a:r>
          </a:p>
          <a:p>
            <a:r>
              <a:rPr lang="en-US" altLang="en-US" sz="1800" smtClean="0">
                <a:ea typeface="ＭＳ Ｐゴシック" panose="020B0600070205080204" pitchFamily="34" charset="-128"/>
              </a:rPr>
              <a:t>Anxiety disorders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separation anxiety, phobias, social anxiety disorder</a:t>
            </a:r>
          </a:p>
          <a:p>
            <a:r>
              <a:rPr lang="en-US" altLang="en-US" sz="1800" smtClean="0">
                <a:ea typeface="ＭＳ Ｐゴシック" panose="020B0600070205080204" pitchFamily="34" charset="-128"/>
              </a:rPr>
              <a:t>Obsessive-compulsive and related disorders</a:t>
            </a:r>
          </a:p>
          <a:p>
            <a:r>
              <a:rPr lang="en-US" altLang="en-US" sz="1800" smtClean="0">
                <a:ea typeface="ＭＳ Ｐゴシック" panose="020B0600070205080204" pitchFamily="34" charset="-128"/>
              </a:rPr>
              <a:t>Trauma- and stressor-related disorders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posttraumatic stress disorder, acute stress</a:t>
            </a:r>
          </a:p>
          <a:p>
            <a:endParaRPr lang="en-US" altLang="en-US" sz="2000" smtClean="0">
              <a:ea typeface="ＭＳ Ｐゴシック" panose="020B0600070205080204" pitchFamily="34" charset="-128"/>
            </a:endParaRPr>
          </a:p>
        </p:txBody>
      </p:sp>
      <p:sp>
        <p:nvSpPr>
          <p:cNvPr id="10244" name="Content Placeholder 1"/>
          <p:cNvSpPr>
            <a:spLocks noGrp="1"/>
          </p:cNvSpPr>
          <p:nvPr>
            <p:ph sz="half" idx="2"/>
          </p:nvPr>
        </p:nvSpPr>
        <p:spPr>
          <a:xfrm>
            <a:off x="4876800" y="1524000"/>
            <a:ext cx="3810000" cy="4953000"/>
          </a:xfrm>
        </p:spPr>
        <p:txBody>
          <a:bodyPr/>
          <a:lstStyle/>
          <a:p>
            <a:r>
              <a:rPr lang="en-US" altLang="en-US" sz="1800" smtClean="0">
                <a:ea typeface="ＭＳ Ｐゴシック" panose="020B0600070205080204" pitchFamily="34" charset="-128"/>
              </a:rPr>
              <a:t>Dissociative disorders</a:t>
            </a:r>
            <a:endParaRPr lang="en-US" altLang="en-US" sz="2000" smtClean="0">
              <a:ea typeface="ＭＳ Ｐゴシック" panose="020B0600070205080204" pitchFamily="34" charset="-128"/>
            </a:endParaRPr>
          </a:p>
          <a:p>
            <a:r>
              <a:rPr lang="en-US" altLang="en-US" sz="1800" smtClean="0">
                <a:ea typeface="ＭＳ Ｐゴシック" panose="020B0600070205080204" pitchFamily="34" charset="-128"/>
              </a:rPr>
              <a:t>Somatic symptom disorders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illness anxiety, conversion disorder</a:t>
            </a:r>
          </a:p>
          <a:p>
            <a:r>
              <a:rPr lang="en-US" altLang="en-US" sz="1800" smtClean="0">
                <a:ea typeface="ＭＳ Ｐゴシック" panose="020B0600070205080204" pitchFamily="34" charset="-128"/>
              </a:rPr>
              <a:t>Feeding and eating disorders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pica, anorexia nervosa, bulimia</a:t>
            </a:r>
          </a:p>
          <a:p>
            <a:r>
              <a:rPr lang="en-US" altLang="en-US" sz="1800" smtClean="0">
                <a:ea typeface="ＭＳ Ｐゴシック" panose="020B0600070205080204" pitchFamily="34" charset="-128"/>
              </a:rPr>
              <a:t>Elimination disorders</a:t>
            </a:r>
          </a:p>
          <a:p>
            <a:r>
              <a:rPr lang="en-US" altLang="en-US" sz="1800" smtClean="0">
                <a:ea typeface="ＭＳ Ｐゴシック" panose="020B0600070205080204" pitchFamily="34" charset="-128"/>
              </a:rPr>
              <a:t>Sleep-wake disorders</a:t>
            </a:r>
          </a:p>
          <a:p>
            <a:pPr lvl="1"/>
            <a:r>
              <a:rPr lang="en-US" altLang="en-US" sz="1400" smtClean="0">
                <a:ea typeface="ＭＳ Ｐゴシック" panose="020B0600070205080204" pitchFamily="34" charset="-128"/>
              </a:rPr>
              <a:t>insomnia, narcolepsy, sleep apnea</a:t>
            </a:r>
          </a:p>
          <a:p>
            <a:r>
              <a:rPr lang="en-US" altLang="en-US" sz="1800" smtClean="0">
                <a:ea typeface="ＭＳ Ｐゴシック" panose="020B0600070205080204" pitchFamily="34" charset="-128"/>
              </a:rPr>
              <a:t>Sexual dysfunctions</a:t>
            </a:r>
          </a:p>
          <a:p>
            <a:r>
              <a:rPr lang="en-US" altLang="en-US" sz="1800" smtClean="0">
                <a:ea typeface="ＭＳ Ｐゴシック" panose="020B0600070205080204" pitchFamily="34" charset="-128"/>
              </a:rPr>
              <a:t>Gender dysphoria</a:t>
            </a:r>
          </a:p>
          <a:p>
            <a:r>
              <a:rPr lang="en-US" altLang="en-US" sz="1800" smtClean="0">
                <a:ea typeface="ＭＳ Ｐゴシック" panose="020B0600070205080204" pitchFamily="34" charset="-128"/>
              </a:rPr>
              <a:t>Disruptive, impulse-control, and conduct disorders</a:t>
            </a:r>
          </a:p>
          <a:p>
            <a:r>
              <a:rPr lang="en-US" altLang="en-US" sz="1800" smtClean="0">
                <a:ea typeface="ＭＳ Ｐゴシック" panose="020B0600070205080204" pitchFamily="34" charset="-128"/>
              </a:rPr>
              <a:t>Substance-related and addictive disorders</a:t>
            </a:r>
          </a:p>
          <a:p>
            <a:r>
              <a:rPr lang="en-US" altLang="en-US" sz="1800" smtClean="0">
                <a:ea typeface="ＭＳ Ｐゴシック" panose="020B0600070205080204" pitchFamily="34" charset="-128"/>
              </a:rPr>
              <a:t>Neurocognitive disorders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>
                <a:ea typeface="ＭＳ Ｐゴシック" panose="020B0600070205080204" pitchFamily="34" charset="-128"/>
              </a:rPr>
              <a:t>Diagnosis: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z="2800" smtClean="0">
                <a:ea typeface="ＭＳ Ｐゴシック" panose="020B0600070205080204" pitchFamily="34" charset="-128"/>
              </a:rPr>
              <a:t>Determine nature and cause of disease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6248400" cy="49530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  <a:defRPr/>
            </a:pPr>
            <a:r>
              <a:rPr lang="en-US" sz="2200" dirty="0" smtClean="0"/>
              <a:t>Start with History and Physical (H &amp; P)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2000" dirty="0" smtClean="0"/>
              <a:t>History of present illness (CC), description of symptoms 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500" dirty="0"/>
              <a:t>P</a:t>
            </a:r>
            <a:r>
              <a:rPr lang="en-US" sz="1500" dirty="0" smtClean="0"/>
              <a:t>ast medical history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500" dirty="0" smtClean="0"/>
              <a:t>Family and social history</a:t>
            </a:r>
          </a:p>
          <a:p>
            <a:pPr marL="533400" indent="-533400" eaLnBrk="1" hangingPunct="1">
              <a:buFont typeface="Wingdings" charset="2"/>
              <a:buChar char="n"/>
              <a:defRPr/>
            </a:pPr>
            <a:r>
              <a:rPr lang="en-US" sz="2000" dirty="0" smtClean="0"/>
              <a:t>Physical examination:</a:t>
            </a:r>
          </a:p>
          <a:p>
            <a:pPr marL="933450" lvl="1" indent="-533400" eaLnBrk="1" hangingPunct="1">
              <a:buFont typeface="Wingdings" charset="2"/>
              <a:buChar char="n"/>
              <a:defRPr/>
            </a:pPr>
            <a:r>
              <a:rPr lang="en-US" sz="1500" dirty="0" smtClean="0"/>
              <a:t>Review of systems, Vital Signs</a:t>
            </a:r>
          </a:p>
          <a:p>
            <a:pPr marL="933450" lvl="1" indent="-533400" eaLnBrk="1" hangingPunct="1">
              <a:buFont typeface="Wingdings" charset="2"/>
              <a:buChar char="n"/>
              <a:defRPr/>
            </a:pPr>
            <a:r>
              <a:rPr lang="en-US" sz="1500" dirty="0" smtClean="0"/>
              <a:t>Techniques:</a:t>
            </a:r>
          </a:p>
          <a:p>
            <a:pPr marL="1333500" lvl="2" indent="-533400" eaLnBrk="1" hangingPunct="1">
              <a:buFont typeface="Wingdings" charset="2"/>
              <a:buChar char="n"/>
              <a:defRPr/>
            </a:pPr>
            <a:r>
              <a:rPr lang="en-US" sz="1400" b="1" dirty="0" smtClean="0"/>
              <a:t>Inspection</a:t>
            </a:r>
            <a:r>
              <a:rPr lang="en-US" sz="1400" dirty="0" smtClean="0"/>
              <a:t>: visual exam. Check hair, skin, nails</a:t>
            </a:r>
          </a:p>
          <a:p>
            <a:pPr marL="1333500" lvl="2" indent="-533400" eaLnBrk="1" hangingPunct="1">
              <a:buFont typeface="Wingdings" charset="2"/>
              <a:buChar char="n"/>
              <a:defRPr/>
            </a:pPr>
            <a:r>
              <a:rPr lang="en-US" sz="1400" b="1" dirty="0" smtClean="0"/>
              <a:t>Palpation</a:t>
            </a:r>
            <a:r>
              <a:rPr lang="en-US" sz="1400" dirty="0" smtClean="0"/>
              <a:t>: touching body with hands or fingers</a:t>
            </a:r>
          </a:p>
          <a:p>
            <a:pPr marL="1333500" lvl="2" indent="-533400" eaLnBrk="1" hangingPunct="1">
              <a:buFont typeface="Wingdings" charset="2"/>
              <a:buChar char="n"/>
              <a:defRPr/>
            </a:pPr>
            <a:r>
              <a:rPr lang="en-US" sz="1400" b="1" dirty="0" smtClean="0"/>
              <a:t>Percussion</a:t>
            </a:r>
            <a:r>
              <a:rPr lang="en-US" sz="1400" dirty="0" smtClean="0"/>
              <a:t>: tapping body and listening to sounds produced</a:t>
            </a:r>
          </a:p>
          <a:p>
            <a:pPr marL="1333500" lvl="2" indent="-533400" eaLnBrk="1" hangingPunct="1">
              <a:buFont typeface="Wingdings" charset="2"/>
              <a:buChar char="n"/>
              <a:defRPr/>
            </a:pPr>
            <a:r>
              <a:rPr lang="en-US" sz="1400" b="1" dirty="0" smtClean="0"/>
              <a:t>Auscultation</a:t>
            </a:r>
            <a:r>
              <a:rPr lang="en-US" sz="1400" dirty="0" smtClean="0"/>
              <a:t>: listening to body sounds with stethoscope </a:t>
            </a:r>
          </a:p>
          <a:p>
            <a:pPr marL="533400" indent="-533400" eaLnBrk="1" hangingPunct="1">
              <a:buFont typeface="Wingdings" charset="2"/>
              <a:buChar char="n"/>
              <a:defRPr/>
            </a:pPr>
            <a:r>
              <a:rPr lang="en-US" sz="2000" dirty="0" smtClean="0"/>
              <a:t>Tools:</a:t>
            </a:r>
          </a:p>
          <a:p>
            <a:pPr marL="933450" lvl="1" indent="-533400" eaLnBrk="1" hangingPunct="1">
              <a:buFont typeface="Wingdings" charset="2"/>
              <a:buChar char="n"/>
              <a:defRPr/>
            </a:pPr>
            <a:r>
              <a:rPr lang="en-US" sz="1500" dirty="0" smtClean="0"/>
              <a:t>Stethoscope, Otoscope, ophthalmoscope, reflex hammer, thermometer, sphygmomanometer</a:t>
            </a:r>
            <a:endParaRPr lang="en-US" sz="1900" dirty="0" smtClean="0"/>
          </a:p>
          <a:p>
            <a:pPr marL="533400" indent="-533400" eaLnBrk="1" hangingPunct="1">
              <a:buFont typeface="Wingdings" charset="2"/>
              <a:buChar char="n"/>
              <a:defRPr/>
            </a:pPr>
            <a:endParaRPr lang="en-US" sz="2000" dirty="0" smtClean="0"/>
          </a:p>
        </p:txBody>
      </p:sp>
      <p:pic>
        <p:nvPicPr>
          <p:cNvPr id="11268" name="Picture 4" descr="Physical palp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951849"/>
            <a:ext cx="1823314" cy="185085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Physical_examination auscult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73" y="1676400"/>
            <a:ext cx="2068512" cy="3200400"/>
          </a:xfrm>
          <a:prstGeom prst="rect">
            <a:avLst/>
          </a:prstGeom>
          <a:noFill/>
          <a:ln w="12700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20185</TotalTime>
  <Words>1304</Words>
  <Application>Microsoft Office PowerPoint</Application>
  <PresentationFormat>On-screen Show (4:3)</PresentationFormat>
  <Paragraphs>310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Times New Roman</vt:lpstr>
      <vt:lpstr>Wingdings</vt:lpstr>
      <vt:lpstr>Layers</vt:lpstr>
      <vt:lpstr>Disease, Diagnosis, And Treatment</vt:lpstr>
      <vt:lpstr>Disease</vt:lpstr>
      <vt:lpstr>Disease Categories</vt:lpstr>
      <vt:lpstr>Naming Diseases</vt:lpstr>
      <vt:lpstr>Infectious Diseases</vt:lpstr>
      <vt:lpstr>Neoplasia </vt:lpstr>
      <vt:lpstr>Naming and Staging of Neoplasms</vt:lpstr>
      <vt:lpstr>Mental and emotional disorders</vt:lpstr>
      <vt:lpstr>Diagnosis: Determine nature and cause of disease</vt:lpstr>
      <vt:lpstr>Laboratory Tests</vt:lpstr>
      <vt:lpstr>Imaging</vt:lpstr>
      <vt:lpstr>Nuclear Medicine</vt:lpstr>
      <vt:lpstr>Scopes</vt:lpstr>
      <vt:lpstr>Measure Electrical Activity</vt:lpstr>
      <vt:lpstr>Treatments</vt:lpstr>
      <vt:lpstr>Drug Treatment</vt:lpstr>
      <vt:lpstr>Surgery</vt:lpstr>
      <vt:lpstr>Resources</vt:lpstr>
      <vt:lpstr>Other Resources</vt:lpstr>
      <vt:lpstr>Last Thoughts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Literacy:  Practical Tools for Improving Communication</dc:title>
  <dc:creator>Ellis</dc:creator>
  <cp:lastModifiedBy>Ansell, Maggie</cp:lastModifiedBy>
  <cp:revision>551</cp:revision>
  <cp:lastPrinted>1601-01-01T00:00:00Z</cp:lastPrinted>
  <dcterms:created xsi:type="dcterms:W3CDTF">2005-08-18T19:52:14Z</dcterms:created>
  <dcterms:modified xsi:type="dcterms:W3CDTF">2015-11-17T22:16:00Z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