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13"/>
  </p:notesMasterIdLst>
  <p:handoutMasterIdLst>
    <p:handoutMasterId r:id="rId14"/>
  </p:handoutMasterIdLst>
  <p:sldIdLst>
    <p:sldId id="256" r:id="rId2"/>
    <p:sldId id="257" r:id="rId3"/>
    <p:sldId id="258" r:id="rId4"/>
    <p:sldId id="259" r:id="rId5"/>
    <p:sldId id="260" r:id="rId6"/>
    <p:sldId id="294" r:id="rId7"/>
    <p:sldId id="295" r:id="rId8"/>
    <p:sldId id="298" r:id="rId9"/>
    <p:sldId id="299" r:id="rId10"/>
    <p:sldId id="300" r:id="rId11"/>
    <p:sldId id="290" r:id="rId12"/>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434" y="54"/>
      </p:cViewPr>
      <p:guideLst>
        <p:guide orient="horz" pos="3072"/>
        <p:guide pos="4096"/>
      </p:guideLst>
    </p:cSldViewPr>
  </p:slideViewPr>
  <p:notesTextViewPr>
    <p:cViewPr>
      <p:scale>
        <a:sx n="1" d="1"/>
        <a:sy n="1" d="1"/>
      </p:scale>
      <p:origin x="0" y="0"/>
    </p:cViewPr>
  </p:notesText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33425-A8D2-4C24-AA7E-668033ACDC8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449CC6F1-3940-49B5-AF8C-F602FA439121}">
      <dgm:prSet custT="1"/>
      <dgm:spPr/>
      <dgm:t>
        <a:bodyPr/>
        <a:lstStyle/>
        <a:p>
          <a:r>
            <a:rPr lang="en-US" sz="2200" dirty="0">
              <a:latin typeface="Arial" panose="020B0604020202020204" pitchFamily="34" charset="0"/>
              <a:cs typeface="Arial" panose="020B0604020202020204" pitchFamily="34" charset="0"/>
            </a:rPr>
            <a:t>We can open a local distribution center in Europe to cater to the vast orders we are receiving from this region which also could reduce the shipping costs and lead time.</a:t>
          </a:r>
        </a:p>
      </dgm:t>
    </dgm:pt>
    <dgm:pt modelId="{965CFFEC-B431-4085-99BB-F25CCFB7D592}" type="parTrans" cxnId="{AFE206EC-1817-4218-AA19-B098E49F5423}">
      <dgm:prSet/>
      <dgm:spPr/>
      <dgm:t>
        <a:bodyPr/>
        <a:lstStyle/>
        <a:p>
          <a:endParaRPr lang="en-US"/>
        </a:p>
      </dgm:t>
    </dgm:pt>
    <dgm:pt modelId="{4BFB084E-D289-4D85-966D-0982C7946725}" type="sibTrans" cxnId="{AFE206EC-1817-4218-AA19-B098E49F5423}">
      <dgm:prSet phldrT="1" phldr="0"/>
      <dgm:spPr/>
      <dgm:t>
        <a:bodyPr/>
        <a:lstStyle/>
        <a:p>
          <a:r>
            <a:rPr lang="en-US"/>
            <a:t>1</a:t>
          </a:r>
          <a:endParaRPr lang="en-US" dirty="0"/>
        </a:p>
      </dgm:t>
    </dgm:pt>
    <dgm:pt modelId="{1051E25D-BC07-438E-9BD6-445E17809A0B}">
      <dgm:prSet custT="1"/>
      <dgm:spPr/>
      <dgm:t>
        <a:bodyPr/>
        <a:lstStyle/>
        <a:p>
          <a:r>
            <a:rPr lang="en-US" sz="2200">
              <a:latin typeface="Arial" panose="020B0604020202020204" pitchFamily="34" charset="0"/>
              <a:cs typeface="Arial" panose="020B0604020202020204" pitchFamily="34" charset="0"/>
            </a:rPr>
            <a:t>We can discontinue trains and introduce more models of classic cars and vintage cars as train toy sales are not even accounting for 5% of the sales of car toys.</a:t>
          </a:r>
        </a:p>
      </dgm:t>
    </dgm:pt>
    <dgm:pt modelId="{DEDDF420-671B-4336-88C4-B0543F5E45D2}" type="parTrans" cxnId="{F789DAC4-A5E4-4C37-8D77-F8166B1366B0}">
      <dgm:prSet/>
      <dgm:spPr/>
      <dgm:t>
        <a:bodyPr/>
        <a:lstStyle/>
        <a:p>
          <a:endParaRPr lang="en-US"/>
        </a:p>
      </dgm:t>
    </dgm:pt>
    <dgm:pt modelId="{AAF07781-0366-4DF1-A75B-EC72E4473534}" type="sibTrans" cxnId="{F789DAC4-A5E4-4C37-8D77-F8166B1366B0}">
      <dgm:prSet phldrT="2" phldr="0"/>
      <dgm:spPr/>
      <dgm:t>
        <a:bodyPr/>
        <a:lstStyle/>
        <a:p>
          <a:r>
            <a:rPr lang="en-US"/>
            <a:t>2</a:t>
          </a:r>
        </a:p>
      </dgm:t>
    </dgm:pt>
    <dgm:pt modelId="{8D1DDBCF-F7BE-453E-ABBF-4330B32DB406}">
      <dgm:prSet custT="1"/>
      <dgm:spPr/>
      <dgm:t>
        <a:bodyPr/>
        <a:lstStyle/>
        <a:p>
          <a:r>
            <a:rPr lang="en-US" sz="2200" dirty="0">
              <a:latin typeface="Arial" panose="020B0604020202020204" pitchFamily="34" charset="0"/>
              <a:cs typeface="Arial" panose="020B0604020202020204" pitchFamily="34" charset="0"/>
            </a:rPr>
            <a:t>Provide 5% discount by default on the orders placed by Euro Shopping channel and Mini Gifts Distributors as a token of appreciation for the business they are providing to us.</a:t>
          </a:r>
        </a:p>
      </dgm:t>
    </dgm:pt>
    <dgm:pt modelId="{D883A909-545D-49F9-993D-C227E0DA802C}" type="parTrans" cxnId="{C703A80A-64A3-4E08-8D49-6E50B957AAE1}">
      <dgm:prSet/>
      <dgm:spPr/>
      <dgm:t>
        <a:bodyPr/>
        <a:lstStyle/>
        <a:p>
          <a:endParaRPr lang="en-US"/>
        </a:p>
      </dgm:t>
    </dgm:pt>
    <dgm:pt modelId="{CFB94142-33F6-4DBF-841E-FECEE454A823}" type="sibTrans" cxnId="{C703A80A-64A3-4E08-8D49-6E50B957AAE1}">
      <dgm:prSet phldrT="3" phldr="0"/>
      <dgm:spPr/>
      <dgm:t>
        <a:bodyPr/>
        <a:lstStyle/>
        <a:p>
          <a:r>
            <a:rPr lang="en-US"/>
            <a:t>3</a:t>
          </a:r>
        </a:p>
      </dgm:t>
    </dgm:pt>
    <dgm:pt modelId="{2305F946-9171-455D-AFAA-E5C2C7B52E03}" type="pres">
      <dgm:prSet presAssocID="{4E733425-A8D2-4C24-AA7E-668033ACDC88}" presName="Name0" presStyleCnt="0">
        <dgm:presLayoutVars>
          <dgm:animLvl val="lvl"/>
          <dgm:resizeHandles val="exact"/>
        </dgm:presLayoutVars>
      </dgm:prSet>
      <dgm:spPr/>
    </dgm:pt>
    <dgm:pt modelId="{119D7260-2004-47A7-9F37-C8DC8C88DB88}" type="pres">
      <dgm:prSet presAssocID="{449CC6F1-3940-49B5-AF8C-F602FA439121}" presName="compositeNode" presStyleCnt="0">
        <dgm:presLayoutVars>
          <dgm:bulletEnabled val="1"/>
        </dgm:presLayoutVars>
      </dgm:prSet>
      <dgm:spPr/>
    </dgm:pt>
    <dgm:pt modelId="{AC47A0AD-0770-419E-B56C-9D8C2CD9EDED}" type="pres">
      <dgm:prSet presAssocID="{449CC6F1-3940-49B5-AF8C-F602FA439121}" presName="bgRect" presStyleLbl="bgAccFollowNode1" presStyleIdx="0" presStyleCnt="3"/>
      <dgm:spPr/>
    </dgm:pt>
    <dgm:pt modelId="{2CB4A5A9-7628-4DAA-BFA1-F13CB4B81509}" type="pres">
      <dgm:prSet presAssocID="{4BFB084E-D289-4D85-966D-0982C7946725}" presName="sibTransNodeCircle" presStyleLbl="alignNode1" presStyleIdx="0" presStyleCnt="6">
        <dgm:presLayoutVars>
          <dgm:chMax val="0"/>
          <dgm:bulletEnabled/>
        </dgm:presLayoutVars>
      </dgm:prSet>
      <dgm:spPr/>
    </dgm:pt>
    <dgm:pt modelId="{F94BA41A-CF73-4924-A63D-C4DDB3E01469}" type="pres">
      <dgm:prSet presAssocID="{449CC6F1-3940-49B5-AF8C-F602FA439121}" presName="bottomLine" presStyleLbl="alignNode1" presStyleIdx="1" presStyleCnt="6">
        <dgm:presLayoutVars/>
      </dgm:prSet>
      <dgm:spPr/>
    </dgm:pt>
    <dgm:pt modelId="{7C21E3A4-5213-4F1F-B2EB-E257FE644E30}" type="pres">
      <dgm:prSet presAssocID="{449CC6F1-3940-49B5-AF8C-F602FA439121}" presName="nodeText" presStyleLbl="bgAccFollowNode1" presStyleIdx="0" presStyleCnt="3">
        <dgm:presLayoutVars>
          <dgm:bulletEnabled val="1"/>
        </dgm:presLayoutVars>
      </dgm:prSet>
      <dgm:spPr/>
    </dgm:pt>
    <dgm:pt modelId="{675E8CEF-DEF8-44E8-9D27-D4B5C7697629}" type="pres">
      <dgm:prSet presAssocID="{4BFB084E-D289-4D85-966D-0982C7946725}" presName="sibTrans" presStyleCnt="0"/>
      <dgm:spPr/>
    </dgm:pt>
    <dgm:pt modelId="{3D61EB87-5B50-4876-9CF0-9B122ECD3C60}" type="pres">
      <dgm:prSet presAssocID="{1051E25D-BC07-438E-9BD6-445E17809A0B}" presName="compositeNode" presStyleCnt="0">
        <dgm:presLayoutVars>
          <dgm:bulletEnabled val="1"/>
        </dgm:presLayoutVars>
      </dgm:prSet>
      <dgm:spPr/>
    </dgm:pt>
    <dgm:pt modelId="{4725C07E-9385-4C3C-9A43-8CF57F00C396}" type="pres">
      <dgm:prSet presAssocID="{1051E25D-BC07-438E-9BD6-445E17809A0B}" presName="bgRect" presStyleLbl="bgAccFollowNode1" presStyleIdx="1" presStyleCnt="3"/>
      <dgm:spPr/>
    </dgm:pt>
    <dgm:pt modelId="{06EE5792-B337-4BEE-9596-80D28E2907FA}" type="pres">
      <dgm:prSet presAssocID="{AAF07781-0366-4DF1-A75B-EC72E4473534}" presName="sibTransNodeCircle" presStyleLbl="alignNode1" presStyleIdx="2" presStyleCnt="6">
        <dgm:presLayoutVars>
          <dgm:chMax val="0"/>
          <dgm:bulletEnabled/>
        </dgm:presLayoutVars>
      </dgm:prSet>
      <dgm:spPr/>
    </dgm:pt>
    <dgm:pt modelId="{6C4616E0-7910-4E31-96BC-1E756445D599}" type="pres">
      <dgm:prSet presAssocID="{1051E25D-BC07-438E-9BD6-445E17809A0B}" presName="bottomLine" presStyleLbl="alignNode1" presStyleIdx="3" presStyleCnt="6">
        <dgm:presLayoutVars/>
      </dgm:prSet>
      <dgm:spPr/>
    </dgm:pt>
    <dgm:pt modelId="{B2C9FCB4-098C-4ED3-8900-B30518708F8B}" type="pres">
      <dgm:prSet presAssocID="{1051E25D-BC07-438E-9BD6-445E17809A0B}" presName="nodeText" presStyleLbl="bgAccFollowNode1" presStyleIdx="1" presStyleCnt="3">
        <dgm:presLayoutVars>
          <dgm:bulletEnabled val="1"/>
        </dgm:presLayoutVars>
      </dgm:prSet>
      <dgm:spPr/>
    </dgm:pt>
    <dgm:pt modelId="{CBED58D9-B41E-4CCC-8584-22180842C4AC}" type="pres">
      <dgm:prSet presAssocID="{AAF07781-0366-4DF1-A75B-EC72E4473534}" presName="sibTrans" presStyleCnt="0"/>
      <dgm:spPr/>
    </dgm:pt>
    <dgm:pt modelId="{BFAB4DB0-EE8F-404C-ABAF-DBE96F45BD9F}" type="pres">
      <dgm:prSet presAssocID="{8D1DDBCF-F7BE-453E-ABBF-4330B32DB406}" presName="compositeNode" presStyleCnt="0">
        <dgm:presLayoutVars>
          <dgm:bulletEnabled val="1"/>
        </dgm:presLayoutVars>
      </dgm:prSet>
      <dgm:spPr/>
    </dgm:pt>
    <dgm:pt modelId="{8D0670C0-C232-44A6-8FE7-5F7800E438AA}" type="pres">
      <dgm:prSet presAssocID="{8D1DDBCF-F7BE-453E-ABBF-4330B32DB406}" presName="bgRect" presStyleLbl="bgAccFollowNode1" presStyleIdx="2" presStyleCnt="3"/>
      <dgm:spPr/>
    </dgm:pt>
    <dgm:pt modelId="{78578057-ED65-4DFA-8CE8-947F6FFCD13F}" type="pres">
      <dgm:prSet presAssocID="{CFB94142-33F6-4DBF-841E-FECEE454A823}" presName="sibTransNodeCircle" presStyleLbl="alignNode1" presStyleIdx="4" presStyleCnt="6">
        <dgm:presLayoutVars>
          <dgm:chMax val="0"/>
          <dgm:bulletEnabled/>
        </dgm:presLayoutVars>
      </dgm:prSet>
      <dgm:spPr/>
    </dgm:pt>
    <dgm:pt modelId="{1DC89654-6247-4211-8BCF-721254AE13E8}" type="pres">
      <dgm:prSet presAssocID="{8D1DDBCF-F7BE-453E-ABBF-4330B32DB406}" presName="bottomLine" presStyleLbl="alignNode1" presStyleIdx="5" presStyleCnt="6">
        <dgm:presLayoutVars/>
      </dgm:prSet>
      <dgm:spPr/>
    </dgm:pt>
    <dgm:pt modelId="{CC568D47-1262-4D44-B969-7AE73E6BC90F}" type="pres">
      <dgm:prSet presAssocID="{8D1DDBCF-F7BE-453E-ABBF-4330B32DB406}" presName="nodeText" presStyleLbl="bgAccFollowNode1" presStyleIdx="2" presStyleCnt="3">
        <dgm:presLayoutVars>
          <dgm:bulletEnabled val="1"/>
        </dgm:presLayoutVars>
      </dgm:prSet>
      <dgm:spPr/>
    </dgm:pt>
  </dgm:ptLst>
  <dgm:cxnLst>
    <dgm:cxn modelId="{575A2703-27A0-4D4B-AA5A-5E1E5152C627}" type="presOf" srcId="{CFB94142-33F6-4DBF-841E-FECEE454A823}" destId="{78578057-ED65-4DFA-8CE8-947F6FFCD13F}" srcOrd="0" destOrd="0" presId="urn:microsoft.com/office/officeart/2016/7/layout/BasicLinearProcessNumbered"/>
    <dgm:cxn modelId="{A7CF8E0A-13DF-4FB5-AEC4-E7AD5927F202}" type="presOf" srcId="{449CC6F1-3940-49B5-AF8C-F602FA439121}" destId="{7C21E3A4-5213-4F1F-B2EB-E257FE644E30}" srcOrd="1" destOrd="0" presId="urn:microsoft.com/office/officeart/2016/7/layout/BasicLinearProcessNumbered"/>
    <dgm:cxn modelId="{C703A80A-64A3-4E08-8D49-6E50B957AAE1}" srcId="{4E733425-A8D2-4C24-AA7E-668033ACDC88}" destId="{8D1DDBCF-F7BE-453E-ABBF-4330B32DB406}" srcOrd="2" destOrd="0" parTransId="{D883A909-545D-49F9-993D-C227E0DA802C}" sibTransId="{CFB94142-33F6-4DBF-841E-FECEE454A823}"/>
    <dgm:cxn modelId="{630EFD0E-2FFA-4E88-B55E-52C968D37C83}" type="presOf" srcId="{4BFB084E-D289-4D85-966D-0982C7946725}" destId="{2CB4A5A9-7628-4DAA-BFA1-F13CB4B81509}" srcOrd="0" destOrd="0" presId="urn:microsoft.com/office/officeart/2016/7/layout/BasicLinearProcessNumbered"/>
    <dgm:cxn modelId="{7DAF9024-4FCA-45F5-83E4-8A2494E746ED}" type="presOf" srcId="{4E733425-A8D2-4C24-AA7E-668033ACDC88}" destId="{2305F946-9171-455D-AFAA-E5C2C7B52E03}" srcOrd="0" destOrd="0" presId="urn:microsoft.com/office/officeart/2016/7/layout/BasicLinearProcessNumbered"/>
    <dgm:cxn modelId="{1BCBAD24-4B9E-44D1-B591-6BAD3AA576EB}" type="presOf" srcId="{449CC6F1-3940-49B5-AF8C-F602FA439121}" destId="{AC47A0AD-0770-419E-B56C-9D8C2CD9EDED}" srcOrd="0" destOrd="0" presId="urn:microsoft.com/office/officeart/2016/7/layout/BasicLinearProcessNumbered"/>
    <dgm:cxn modelId="{97390934-0338-4E64-AE93-DA6678512D5E}" type="presOf" srcId="{1051E25D-BC07-438E-9BD6-445E17809A0B}" destId="{4725C07E-9385-4C3C-9A43-8CF57F00C396}" srcOrd="0" destOrd="0" presId="urn:microsoft.com/office/officeart/2016/7/layout/BasicLinearProcessNumbered"/>
    <dgm:cxn modelId="{172D6867-A259-4E6F-A76C-B084B2929F45}" type="presOf" srcId="{8D1DDBCF-F7BE-453E-ABBF-4330B32DB406}" destId="{CC568D47-1262-4D44-B969-7AE73E6BC90F}" srcOrd="1" destOrd="0" presId="urn:microsoft.com/office/officeart/2016/7/layout/BasicLinearProcessNumbered"/>
    <dgm:cxn modelId="{EB4CAD7E-B528-4423-A59C-E3CE4F6F69C9}" type="presOf" srcId="{AAF07781-0366-4DF1-A75B-EC72E4473534}" destId="{06EE5792-B337-4BEE-9596-80D28E2907FA}" srcOrd="0" destOrd="0" presId="urn:microsoft.com/office/officeart/2016/7/layout/BasicLinearProcessNumbered"/>
    <dgm:cxn modelId="{35CC8B9D-26AF-4AC5-BA98-FECB22605BBD}" type="presOf" srcId="{8D1DDBCF-F7BE-453E-ABBF-4330B32DB406}" destId="{8D0670C0-C232-44A6-8FE7-5F7800E438AA}" srcOrd="0" destOrd="0" presId="urn:microsoft.com/office/officeart/2016/7/layout/BasicLinearProcessNumbered"/>
    <dgm:cxn modelId="{F789DAC4-A5E4-4C37-8D77-F8166B1366B0}" srcId="{4E733425-A8D2-4C24-AA7E-668033ACDC88}" destId="{1051E25D-BC07-438E-9BD6-445E17809A0B}" srcOrd="1" destOrd="0" parTransId="{DEDDF420-671B-4336-88C4-B0543F5E45D2}" sibTransId="{AAF07781-0366-4DF1-A75B-EC72E4473534}"/>
    <dgm:cxn modelId="{0BB871D3-89B5-4DC9-8588-D883ABB92D5C}" type="presOf" srcId="{1051E25D-BC07-438E-9BD6-445E17809A0B}" destId="{B2C9FCB4-098C-4ED3-8900-B30518708F8B}" srcOrd="1" destOrd="0" presId="urn:microsoft.com/office/officeart/2016/7/layout/BasicLinearProcessNumbered"/>
    <dgm:cxn modelId="{AFE206EC-1817-4218-AA19-B098E49F5423}" srcId="{4E733425-A8D2-4C24-AA7E-668033ACDC88}" destId="{449CC6F1-3940-49B5-AF8C-F602FA439121}" srcOrd="0" destOrd="0" parTransId="{965CFFEC-B431-4085-99BB-F25CCFB7D592}" sibTransId="{4BFB084E-D289-4D85-966D-0982C7946725}"/>
    <dgm:cxn modelId="{91032DD4-6D36-48B5-B334-03FA05236E92}" type="presParOf" srcId="{2305F946-9171-455D-AFAA-E5C2C7B52E03}" destId="{119D7260-2004-47A7-9F37-C8DC8C88DB88}" srcOrd="0" destOrd="0" presId="urn:microsoft.com/office/officeart/2016/7/layout/BasicLinearProcessNumbered"/>
    <dgm:cxn modelId="{06985B4A-BE6B-4680-9AB2-113C835ED287}" type="presParOf" srcId="{119D7260-2004-47A7-9F37-C8DC8C88DB88}" destId="{AC47A0AD-0770-419E-B56C-9D8C2CD9EDED}" srcOrd="0" destOrd="0" presId="urn:microsoft.com/office/officeart/2016/7/layout/BasicLinearProcessNumbered"/>
    <dgm:cxn modelId="{9D418627-A84C-42CB-84B4-9099F2752FBF}" type="presParOf" srcId="{119D7260-2004-47A7-9F37-C8DC8C88DB88}" destId="{2CB4A5A9-7628-4DAA-BFA1-F13CB4B81509}" srcOrd="1" destOrd="0" presId="urn:microsoft.com/office/officeart/2016/7/layout/BasicLinearProcessNumbered"/>
    <dgm:cxn modelId="{8DDA90A6-DD6F-4740-81AB-E3437B8D692F}" type="presParOf" srcId="{119D7260-2004-47A7-9F37-C8DC8C88DB88}" destId="{F94BA41A-CF73-4924-A63D-C4DDB3E01469}" srcOrd="2" destOrd="0" presId="urn:microsoft.com/office/officeart/2016/7/layout/BasicLinearProcessNumbered"/>
    <dgm:cxn modelId="{CFC84B31-8BDA-4991-BD98-CF46A226DC7D}" type="presParOf" srcId="{119D7260-2004-47A7-9F37-C8DC8C88DB88}" destId="{7C21E3A4-5213-4F1F-B2EB-E257FE644E30}" srcOrd="3" destOrd="0" presId="urn:microsoft.com/office/officeart/2016/7/layout/BasicLinearProcessNumbered"/>
    <dgm:cxn modelId="{503C835A-E29A-44C6-8CA5-8418C6BCD9E7}" type="presParOf" srcId="{2305F946-9171-455D-AFAA-E5C2C7B52E03}" destId="{675E8CEF-DEF8-44E8-9D27-D4B5C7697629}" srcOrd="1" destOrd="0" presId="urn:microsoft.com/office/officeart/2016/7/layout/BasicLinearProcessNumbered"/>
    <dgm:cxn modelId="{DB0C0200-A219-43D9-85E2-2DC6FAF75DD0}" type="presParOf" srcId="{2305F946-9171-455D-AFAA-E5C2C7B52E03}" destId="{3D61EB87-5B50-4876-9CF0-9B122ECD3C60}" srcOrd="2" destOrd="0" presId="urn:microsoft.com/office/officeart/2016/7/layout/BasicLinearProcessNumbered"/>
    <dgm:cxn modelId="{1F3DA146-A008-4F87-B221-205A43306F8F}" type="presParOf" srcId="{3D61EB87-5B50-4876-9CF0-9B122ECD3C60}" destId="{4725C07E-9385-4C3C-9A43-8CF57F00C396}" srcOrd="0" destOrd="0" presId="urn:microsoft.com/office/officeart/2016/7/layout/BasicLinearProcessNumbered"/>
    <dgm:cxn modelId="{DA8081E6-A47E-488A-9138-3CDFD51A8F3B}" type="presParOf" srcId="{3D61EB87-5B50-4876-9CF0-9B122ECD3C60}" destId="{06EE5792-B337-4BEE-9596-80D28E2907FA}" srcOrd="1" destOrd="0" presId="urn:microsoft.com/office/officeart/2016/7/layout/BasicLinearProcessNumbered"/>
    <dgm:cxn modelId="{59F25F83-3796-49C7-AE80-FC3D2D9590EF}" type="presParOf" srcId="{3D61EB87-5B50-4876-9CF0-9B122ECD3C60}" destId="{6C4616E0-7910-4E31-96BC-1E756445D599}" srcOrd="2" destOrd="0" presId="urn:microsoft.com/office/officeart/2016/7/layout/BasicLinearProcessNumbered"/>
    <dgm:cxn modelId="{62448112-4B51-4896-A43F-311B49384DBD}" type="presParOf" srcId="{3D61EB87-5B50-4876-9CF0-9B122ECD3C60}" destId="{B2C9FCB4-098C-4ED3-8900-B30518708F8B}" srcOrd="3" destOrd="0" presId="urn:microsoft.com/office/officeart/2016/7/layout/BasicLinearProcessNumbered"/>
    <dgm:cxn modelId="{66D172FF-2A28-4886-ACA0-B6430C698667}" type="presParOf" srcId="{2305F946-9171-455D-AFAA-E5C2C7B52E03}" destId="{CBED58D9-B41E-4CCC-8584-22180842C4AC}" srcOrd="3" destOrd="0" presId="urn:microsoft.com/office/officeart/2016/7/layout/BasicLinearProcessNumbered"/>
    <dgm:cxn modelId="{EEF74D7B-073C-4157-974F-079F3819B048}" type="presParOf" srcId="{2305F946-9171-455D-AFAA-E5C2C7B52E03}" destId="{BFAB4DB0-EE8F-404C-ABAF-DBE96F45BD9F}" srcOrd="4" destOrd="0" presId="urn:microsoft.com/office/officeart/2016/7/layout/BasicLinearProcessNumbered"/>
    <dgm:cxn modelId="{23BBCBB0-E706-4ECD-906F-369F090B0E85}" type="presParOf" srcId="{BFAB4DB0-EE8F-404C-ABAF-DBE96F45BD9F}" destId="{8D0670C0-C232-44A6-8FE7-5F7800E438AA}" srcOrd="0" destOrd="0" presId="urn:microsoft.com/office/officeart/2016/7/layout/BasicLinearProcessNumbered"/>
    <dgm:cxn modelId="{48AFD7CF-D208-4465-92D6-33E8E602CAE1}" type="presParOf" srcId="{BFAB4DB0-EE8F-404C-ABAF-DBE96F45BD9F}" destId="{78578057-ED65-4DFA-8CE8-947F6FFCD13F}" srcOrd="1" destOrd="0" presId="urn:microsoft.com/office/officeart/2016/7/layout/BasicLinearProcessNumbered"/>
    <dgm:cxn modelId="{EAD12A31-90B3-4830-8E1E-F7586DBAF370}" type="presParOf" srcId="{BFAB4DB0-EE8F-404C-ABAF-DBE96F45BD9F}" destId="{1DC89654-6247-4211-8BCF-721254AE13E8}" srcOrd="2" destOrd="0" presId="urn:microsoft.com/office/officeart/2016/7/layout/BasicLinearProcessNumbered"/>
    <dgm:cxn modelId="{C2B9CFA7-6482-4212-B64F-EBD60A307954}" type="presParOf" srcId="{BFAB4DB0-EE8F-404C-ABAF-DBE96F45BD9F}" destId="{CC568D47-1262-4D44-B969-7AE73E6BC90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733425-A8D2-4C24-AA7E-668033ACDC88}" type="doc">
      <dgm:prSet loTypeId="urn:microsoft.com/office/officeart/2005/8/layout/process1" loCatId="process" qsTypeId="urn:microsoft.com/office/officeart/2005/8/quickstyle/simple2" qsCatId="simple" csTypeId="urn:microsoft.com/office/officeart/2005/8/colors/colorful2" csCatId="colorful" phldr="1"/>
      <dgm:spPr/>
      <dgm:t>
        <a:bodyPr/>
        <a:lstStyle/>
        <a:p>
          <a:endParaRPr lang="en-US"/>
        </a:p>
      </dgm:t>
    </dgm:pt>
    <dgm:pt modelId="{449CC6F1-3940-49B5-AF8C-F602FA439121}">
      <dgm:prSet custT="1"/>
      <dgm:spPr/>
      <dgm:t>
        <a:bodyPr/>
        <a:lstStyle/>
        <a:p>
          <a:r>
            <a:rPr lang="en-US" sz="2400" dirty="0">
              <a:latin typeface="Arial" panose="020B0604020202020204" pitchFamily="34" charset="0"/>
              <a:cs typeface="Arial" panose="020B0604020202020204" pitchFamily="34" charset="0"/>
            </a:rPr>
            <a:t>Arrange for a Team outing in the month of September our lowest sales month  to boost the morale of the employees for heavy work that is coming in November.</a:t>
          </a:r>
        </a:p>
      </dgm:t>
    </dgm:pt>
    <dgm:pt modelId="{965CFFEC-B431-4085-99BB-F25CCFB7D592}" type="parTrans" cxnId="{AFE206EC-1817-4218-AA19-B098E49F5423}">
      <dgm:prSet/>
      <dgm:spPr/>
      <dgm:t>
        <a:bodyPr/>
        <a:lstStyle/>
        <a:p>
          <a:endParaRPr lang="en-US"/>
        </a:p>
      </dgm:t>
    </dgm:pt>
    <dgm:pt modelId="{4BFB084E-D289-4D85-966D-0982C7946725}" type="sibTrans" cxnId="{AFE206EC-1817-4218-AA19-B098E49F5423}">
      <dgm:prSet phldrT="1" phldr="0"/>
      <dgm:spPr/>
      <dgm:t>
        <a:bodyPr/>
        <a:lstStyle/>
        <a:p>
          <a:r>
            <a:rPr lang="en-US" dirty="0"/>
            <a:t>5</a:t>
          </a:r>
        </a:p>
      </dgm:t>
    </dgm:pt>
    <dgm:pt modelId="{8D1DDBCF-F7BE-453E-ABBF-4330B32DB406}">
      <dgm:prSet/>
      <dgm:spPr/>
      <dgm:t>
        <a:bodyPr/>
        <a:lstStyle/>
        <a:p>
          <a:r>
            <a:rPr lang="en-US" dirty="0"/>
            <a:t>Arrange a team to analyze what is wrong with the ships and bike toys that are being disputed and cancelled.</a:t>
          </a:r>
        </a:p>
      </dgm:t>
    </dgm:pt>
    <dgm:pt modelId="{D883A909-545D-49F9-993D-C227E0DA802C}" type="parTrans" cxnId="{C703A80A-64A3-4E08-8D49-6E50B957AAE1}">
      <dgm:prSet/>
      <dgm:spPr/>
      <dgm:t>
        <a:bodyPr/>
        <a:lstStyle/>
        <a:p>
          <a:endParaRPr lang="en-US"/>
        </a:p>
      </dgm:t>
    </dgm:pt>
    <dgm:pt modelId="{CFB94142-33F6-4DBF-841E-FECEE454A823}" type="sibTrans" cxnId="{C703A80A-64A3-4E08-8D49-6E50B957AAE1}">
      <dgm:prSet phldrT="3" phldr="0"/>
      <dgm:spPr/>
      <dgm:t>
        <a:bodyPr/>
        <a:lstStyle/>
        <a:p>
          <a:r>
            <a:rPr lang="en-US" dirty="0"/>
            <a:t>6</a:t>
          </a:r>
        </a:p>
      </dgm:t>
    </dgm:pt>
    <dgm:pt modelId="{B2EF0BC1-E44B-46C7-833A-C2EB0A06F3EF}">
      <dgm:prSet/>
      <dgm:spPr/>
      <dgm:t>
        <a:bodyPr/>
        <a:lstStyle/>
        <a:p>
          <a:r>
            <a:rPr lang="en-US" dirty="0"/>
            <a:t>Analyze the total cost of shipping goods and the profit we make on goods shipped to countries like Ireland, Philippines and cease operations to be more streamlined </a:t>
          </a:r>
        </a:p>
      </dgm:t>
    </dgm:pt>
    <dgm:pt modelId="{0FB9FDFD-212A-45AC-BB36-F0F51021F2A5}" type="parTrans" cxnId="{FEFA8CB7-6FAD-45DC-BFFA-2D609690E30D}">
      <dgm:prSet/>
      <dgm:spPr/>
      <dgm:t>
        <a:bodyPr/>
        <a:lstStyle/>
        <a:p>
          <a:endParaRPr lang="en-US"/>
        </a:p>
      </dgm:t>
    </dgm:pt>
    <dgm:pt modelId="{94521BAF-B178-464B-93DC-2435AAEFA45D}" type="sibTrans" cxnId="{FEFA8CB7-6FAD-45DC-BFFA-2D609690E30D}">
      <dgm:prSet/>
      <dgm:spPr/>
      <dgm:t>
        <a:bodyPr/>
        <a:lstStyle/>
        <a:p>
          <a:endParaRPr lang="en-US"/>
        </a:p>
      </dgm:t>
    </dgm:pt>
    <dgm:pt modelId="{637AADD7-3B28-421D-893A-4A63EF3B0DCE}" type="pres">
      <dgm:prSet presAssocID="{4E733425-A8D2-4C24-AA7E-668033ACDC88}" presName="Name0" presStyleCnt="0">
        <dgm:presLayoutVars>
          <dgm:dir/>
          <dgm:resizeHandles val="exact"/>
        </dgm:presLayoutVars>
      </dgm:prSet>
      <dgm:spPr/>
    </dgm:pt>
    <dgm:pt modelId="{E3F2CB34-5166-48F7-9C01-FD8A154147CF}" type="pres">
      <dgm:prSet presAssocID="{449CC6F1-3940-49B5-AF8C-F602FA439121}" presName="node" presStyleLbl="node1" presStyleIdx="0" presStyleCnt="3">
        <dgm:presLayoutVars>
          <dgm:bulletEnabled val="1"/>
        </dgm:presLayoutVars>
      </dgm:prSet>
      <dgm:spPr/>
    </dgm:pt>
    <dgm:pt modelId="{BA608BAB-A85D-40D9-B55F-EE0F977DEBF2}" type="pres">
      <dgm:prSet presAssocID="{4BFB084E-D289-4D85-966D-0982C7946725}" presName="sibTrans" presStyleLbl="sibTrans2D1" presStyleIdx="0" presStyleCnt="2"/>
      <dgm:spPr/>
    </dgm:pt>
    <dgm:pt modelId="{11BFA460-4240-4DE9-AD01-895FF193B1F2}" type="pres">
      <dgm:prSet presAssocID="{4BFB084E-D289-4D85-966D-0982C7946725}" presName="connectorText" presStyleLbl="sibTrans2D1" presStyleIdx="0" presStyleCnt="2"/>
      <dgm:spPr/>
    </dgm:pt>
    <dgm:pt modelId="{B48A01C4-C1BF-4929-BA95-33F6F26DEF0C}" type="pres">
      <dgm:prSet presAssocID="{8D1DDBCF-F7BE-453E-ABBF-4330B32DB406}" presName="node" presStyleLbl="node1" presStyleIdx="1" presStyleCnt="3">
        <dgm:presLayoutVars>
          <dgm:bulletEnabled val="1"/>
        </dgm:presLayoutVars>
      </dgm:prSet>
      <dgm:spPr/>
    </dgm:pt>
    <dgm:pt modelId="{075C31BD-9FA9-4FF4-A7FD-93FD5DF1017F}" type="pres">
      <dgm:prSet presAssocID="{CFB94142-33F6-4DBF-841E-FECEE454A823}" presName="sibTrans" presStyleLbl="sibTrans2D1" presStyleIdx="1" presStyleCnt="2"/>
      <dgm:spPr/>
    </dgm:pt>
    <dgm:pt modelId="{0F69A180-7813-40A7-8693-A545C03ED8F3}" type="pres">
      <dgm:prSet presAssocID="{CFB94142-33F6-4DBF-841E-FECEE454A823}" presName="connectorText" presStyleLbl="sibTrans2D1" presStyleIdx="1" presStyleCnt="2"/>
      <dgm:spPr/>
    </dgm:pt>
    <dgm:pt modelId="{C4BAEF99-E9AD-4FEA-8AC7-E80822F3E55A}" type="pres">
      <dgm:prSet presAssocID="{B2EF0BC1-E44B-46C7-833A-C2EB0A06F3EF}" presName="node" presStyleLbl="node1" presStyleIdx="2" presStyleCnt="3">
        <dgm:presLayoutVars>
          <dgm:bulletEnabled val="1"/>
        </dgm:presLayoutVars>
      </dgm:prSet>
      <dgm:spPr/>
    </dgm:pt>
  </dgm:ptLst>
  <dgm:cxnLst>
    <dgm:cxn modelId="{93DC3E03-5616-4B18-8F93-FC76EA49FC77}" type="presOf" srcId="{B2EF0BC1-E44B-46C7-833A-C2EB0A06F3EF}" destId="{C4BAEF99-E9AD-4FEA-8AC7-E80822F3E55A}" srcOrd="0" destOrd="0" presId="urn:microsoft.com/office/officeart/2005/8/layout/process1"/>
    <dgm:cxn modelId="{AED5C807-2C7C-4D3C-A558-D09354C49B63}" type="presOf" srcId="{4E733425-A8D2-4C24-AA7E-668033ACDC88}" destId="{637AADD7-3B28-421D-893A-4A63EF3B0DCE}" srcOrd="0" destOrd="0" presId="urn:microsoft.com/office/officeart/2005/8/layout/process1"/>
    <dgm:cxn modelId="{C703A80A-64A3-4E08-8D49-6E50B957AAE1}" srcId="{4E733425-A8D2-4C24-AA7E-668033ACDC88}" destId="{8D1DDBCF-F7BE-453E-ABBF-4330B32DB406}" srcOrd="1" destOrd="0" parTransId="{D883A909-545D-49F9-993D-C227E0DA802C}" sibTransId="{CFB94142-33F6-4DBF-841E-FECEE454A823}"/>
    <dgm:cxn modelId="{2154D25F-735E-4964-86FE-E16C71DAFC5E}" type="presOf" srcId="{4BFB084E-D289-4D85-966D-0982C7946725}" destId="{11BFA460-4240-4DE9-AD01-895FF193B1F2}" srcOrd="1" destOrd="0" presId="urn:microsoft.com/office/officeart/2005/8/layout/process1"/>
    <dgm:cxn modelId="{D327BC98-CAFB-402B-A5D8-42AC51F57BE8}" type="presOf" srcId="{449CC6F1-3940-49B5-AF8C-F602FA439121}" destId="{E3F2CB34-5166-48F7-9C01-FD8A154147CF}" srcOrd="0" destOrd="0" presId="urn:microsoft.com/office/officeart/2005/8/layout/process1"/>
    <dgm:cxn modelId="{586FD8B3-3417-41F4-A5DD-04531579B880}" type="presOf" srcId="{CFB94142-33F6-4DBF-841E-FECEE454A823}" destId="{0F69A180-7813-40A7-8693-A545C03ED8F3}" srcOrd="1" destOrd="0" presId="urn:microsoft.com/office/officeart/2005/8/layout/process1"/>
    <dgm:cxn modelId="{F41818B7-2256-43DD-9EC5-C82C4C03B1AF}" type="presOf" srcId="{4BFB084E-D289-4D85-966D-0982C7946725}" destId="{BA608BAB-A85D-40D9-B55F-EE0F977DEBF2}" srcOrd="0" destOrd="0" presId="urn:microsoft.com/office/officeart/2005/8/layout/process1"/>
    <dgm:cxn modelId="{FEFA8CB7-6FAD-45DC-BFFA-2D609690E30D}" srcId="{4E733425-A8D2-4C24-AA7E-668033ACDC88}" destId="{B2EF0BC1-E44B-46C7-833A-C2EB0A06F3EF}" srcOrd="2" destOrd="0" parTransId="{0FB9FDFD-212A-45AC-BB36-F0F51021F2A5}" sibTransId="{94521BAF-B178-464B-93DC-2435AAEFA45D}"/>
    <dgm:cxn modelId="{0A8C53C1-7530-4E07-BB52-7D45E76FB3AA}" type="presOf" srcId="{CFB94142-33F6-4DBF-841E-FECEE454A823}" destId="{075C31BD-9FA9-4FF4-A7FD-93FD5DF1017F}" srcOrd="0" destOrd="0" presId="urn:microsoft.com/office/officeart/2005/8/layout/process1"/>
    <dgm:cxn modelId="{AFE206EC-1817-4218-AA19-B098E49F5423}" srcId="{4E733425-A8D2-4C24-AA7E-668033ACDC88}" destId="{449CC6F1-3940-49B5-AF8C-F602FA439121}" srcOrd="0" destOrd="0" parTransId="{965CFFEC-B431-4085-99BB-F25CCFB7D592}" sibTransId="{4BFB084E-D289-4D85-966D-0982C7946725}"/>
    <dgm:cxn modelId="{0F0162FD-724A-4791-873E-DAEB8C3DABEA}" type="presOf" srcId="{8D1DDBCF-F7BE-453E-ABBF-4330B32DB406}" destId="{B48A01C4-C1BF-4929-BA95-33F6F26DEF0C}" srcOrd="0" destOrd="0" presId="urn:microsoft.com/office/officeart/2005/8/layout/process1"/>
    <dgm:cxn modelId="{24F55A56-EF7F-4B0B-BC51-44E2B79A301B}" type="presParOf" srcId="{637AADD7-3B28-421D-893A-4A63EF3B0DCE}" destId="{E3F2CB34-5166-48F7-9C01-FD8A154147CF}" srcOrd="0" destOrd="0" presId="urn:microsoft.com/office/officeart/2005/8/layout/process1"/>
    <dgm:cxn modelId="{69D96A3C-7399-467A-A89B-05B9EAF015D8}" type="presParOf" srcId="{637AADD7-3B28-421D-893A-4A63EF3B0DCE}" destId="{BA608BAB-A85D-40D9-B55F-EE0F977DEBF2}" srcOrd="1" destOrd="0" presId="urn:microsoft.com/office/officeart/2005/8/layout/process1"/>
    <dgm:cxn modelId="{B3BC62EB-5103-45D6-8D11-3953460184CB}" type="presParOf" srcId="{BA608BAB-A85D-40D9-B55F-EE0F977DEBF2}" destId="{11BFA460-4240-4DE9-AD01-895FF193B1F2}" srcOrd="0" destOrd="0" presId="urn:microsoft.com/office/officeart/2005/8/layout/process1"/>
    <dgm:cxn modelId="{724DBC81-A860-41EC-8F11-64766009A704}" type="presParOf" srcId="{637AADD7-3B28-421D-893A-4A63EF3B0DCE}" destId="{B48A01C4-C1BF-4929-BA95-33F6F26DEF0C}" srcOrd="2" destOrd="0" presId="urn:microsoft.com/office/officeart/2005/8/layout/process1"/>
    <dgm:cxn modelId="{B8F5B56C-70AC-4C1E-B26D-6917477ADD8E}" type="presParOf" srcId="{637AADD7-3B28-421D-893A-4A63EF3B0DCE}" destId="{075C31BD-9FA9-4FF4-A7FD-93FD5DF1017F}" srcOrd="3" destOrd="0" presId="urn:microsoft.com/office/officeart/2005/8/layout/process1"/>
    <dgm:cxn modelId="{1292A0C7-DF23-4F86-81C7-8BCD15686044}" type="presParOf" srcId="{075C31BD-9FA9-4FF4-A7FD-93FD5DF1017F}" destId="{0F69A180-7813-40A7-8693-A545C03ED8F3}" srcOrd="0" destOrd="0" presId="urn:microsoft.com/office/officeart/2005/8/layout/process1"/>
    <dgm:cxn modelId="{423AB386-E79D-41F8-A9A6-2116AD89A9B0}" type="presParOf" srcId="{637AADD7-3B28-421D-893A-4A63EF3B0DCE}" destId="{C4BAEF99-E9AD-4FEA-8AC7-E80822F3E55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7A0AD-0770-419E-B56C-9D8C2CD9EDED}">
      <dsp:nvSpPr>
        <dsp:cNvPr id="0" name=""/>
        <dsp:cNvSpPr/>
      </dsp:nvSpPr>
      <dsp:spPr>
        <a:xfrm>
          <a:off x="0" y="0"/>
          <a:ext cx="3451224" cy="470161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9071" tIns="330200" rIns="269071" bIns="330200" numCol="1" spcCol="1270" anchor="t"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We can open a local distribution center in Europe to cater to the vast orders we are receiving from this region which also could reduce the shipping costs and lead time.</a:t>
          </a:r>
        </a:p>
      </dsp:txBody>
      <dsp:txXfrm>
        <a:off x="0" y="1786612"/>
        <a:ext cx="3451224" cy="2820966"/>
      </dsp:txXfrm>
    </dsp:sp>
    <dsp:sp modelId="{2CB4A5A9-7628-4DAA-BFA1-F13CB4B81509}">
      <dsp:nvSpPr>
        <dsp:cNvPr id="0" name=""/>
        <dsp:cNvSpPr/>
      </dsp:nvSpPr>
      <dsp:spPr>
        <a:xfrm>
          <a:off x="1020370" y="470161"/>
          <a:ext cx="1410483" cy="141048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9967" tIns="12700" rIns="10996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226930" y="676721"/>
        <a:ext cx="997363" cy="997363"/>
      </dsp:txXfrm>
    </dsp:sp>
    <dsp:sp modelId="{F94BA41A-CF73-4924-A63D-C4DDB3E01469}">
      <dsp:nvSpPr>
        <dsp:cNvPr id="0" name=""/>
        <dsp:cNvSpPr/>
      </dsp:nvSpPr>
      <dsp:spPr>
        <a:xfrm>
          <a:off x="0" y="4701539"/>
          <a:ext cx="3451224" cy="72"/>
        </a:xfrm>
        <a:prstGeom prst="rect">
          <a:avLst/>
        </a:prstGeom>
        <a:solidFill>
          <a:schemeClr val="accent2">
            <a:hueOff val="442584"/>
            <a:satOff val="2040"/>
            <a:lumOff val="314"/>
            <a:alphaOff val="0"/>
          </a:schemeClr>
        </a:solidFill>
        <a:ln w="19050" cap="flat" cmpd="sng" algn="ctr">
          <a:solidFill>
            <a:schemeClr val="accent2">
              <a:hueOff val="442584"/>
              <a:satOff val="2040"/>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725C07E-9385-4C3C-9A43-8CF57F00C396}">
      <dsp:nvSpPr>
        <dsp:cNvPr id="0" name=""/>
        <dsp:cNvSpPr/>
      </dsp:nvSpPr>
      <dsp:spPr>
        <a:xfrm>
          <a:off x="3796347" y="0"/>
          <a:ext cx="3451224" cy="4701611"/>
        </a:xfrm>
        <a:prstGeom prst="rect">
          <a:avLst/>
        </a:prstGeom>
        <a:solidFill>
          <a:schemeClr val="accent2">
            <a:tint val="40000"/>
            <a:alpha val="90000"/>
            <a:hueOff val="1461534"/>
            <a:satOff val="4861"/>
            <a:lumOff val="370"/>
            <a:alphaOff val="0"/>
          </a:schemeClr>
        </a:solidFill>
        <a:ln w="1905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9071" tIns="330200" rIns="269071" bIns="330200" numCol="1" spcCol="1270" anchor="t" anchorCtr="0">
          <a:noAutofit/>
        </a:bodyPr>
        <a:lstStyle/>
        <a:p>
          <a:pPr marL="0" lvl="0" indent="0" algn="l"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We can discontinue trains and introduce more models of classic cars and vintage cars as train toy sales are not even accounting for 5% of the sales of car toys.</a:t>
          </a:r>
        </a:p>
      </dsp:txBody>
      <dsp:txXfrm>
        <a:off x="3796347" y="1786612"/>
        <a:ext cx="3451224" cy="2820966"/>
      </dsp:txXfrm>
    </dsp:sp>
    <dsp:sp modelId="{06EE5792-B337-4BEE-9596-80D28E2907FA}">
      <dsp:nvSpPr>
        <dsp:cNvPr id="0" name=""/>
        <dsp:cNvSpPr/>
      </dsp:nvSpPr>
      <dsp:spPr>
        <a:xfrm>
          <a:off x="4816718" y="470161"/>
          <a:ext cx="1410483" cy="1410483"/>
        </a:xfrm>
        <a:prstGeom prst="ellipse">
          <a:avLst/>
        </a:prstGeom>
        <a:solidFill>
          <a:schemeClr val="accent2">
            <a:hueOff val="885168"/>
            <a:satOff val="4080"/>
            <a:lumOff val="628"/>
            <a:alphaOff val="0"/>
          </a:schemeClr>
        </a:solidFill>
        <a:ln w="19050" cap="flat" cmpd="sng" algn="ctr">
          <a:solidFill>
            <a:schemeClr val="accent2">
              <a:hueOff val="885168"/>
              <a:satOff val="4080"/>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9967" tIns="12700" rIns="10996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23278" y="676721"/>
        <a:ext cx="997363" cy="997363"/>
      </dsp:txXfrm>
    </dsp:sp>
    <dsp:sp modelId="{6C4616E0-7910-4E31-96BC-1E756445D599}">
      <dsp:nvSpPr>
        <dsp:cNvPr id="0" name=""/>
        <dsp:cNvSpPr/>
      </dsp:nvSpPr>
      <dsp:spPr>
        <a:xfrm>
          <a:off x="3796347" y="4701539"/>
          <a:ext cx="3451224" cy="72"/>
        </a:xfrm>
        <a:prstGeom prst="rect">
          <a:avLst/>
        </a:prstGeom>
        <a:solidFill>
          <a:schemeClr val="accent2">
            <a:hueOff val="1327752"/>
            <a:satOff val="6121"/>
            <a:lumOff val="941"/>
            <a:alphaOff val="0"/>
          </a:schemeClr>
        </a:solidFill>
        <a:ln w="19050" cap="flat" cmpd="sng" algn="ctr">
          <a:solidFill>
            <a:schemeClr val="accent2">
              <a:hueOff val="1327752"/>
              <a:satOff val="6121"/>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D0670C0-C232-44A6-8FE7-5F7800E438AA}">
      <dsp:nvSpPr>
        <dsp:cNvPr id="0" name=""/>
        <dsp:cNvSpPr/>
      </dsp:nvSpPr>
      <dsp:spPr>
        <a:xfrm>
          <a:off x="7592694" y="0"/>
          <a:ext cx="3451224" cy="4701611"/>
        </a:xfrm>
        <a:prstGeom prst="rect">
          <a:avLst/>
        </a:prstGeom>
        <a:solidFill>
          <a:schemeClr val="accent2">
            <a:tint val="40000"/>
            <a:alpha val="90000"/>
            <a:hueOff val="2923067"/>
            <a:satOff val="9722"/>
            <a:lumOff val="740"/>
            <a:alphaOff val="0"/>
          </a:schemeClr>
        </a:solidFill>
        <a:ln w="1905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9071" tIns="330200" rIns="269071" bIns="330200" numCol="1" spcCol="1270" anchor="t"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Provide 5% discount by default on the orders placed by Euro Shopping channel and Mini Gifts Distributors as a token of appreciation for the business they are providing to us.</a:t>
          </a:r>
        </a:p>
      </dsp:txBody>
      <dsp:txXfrm>
        <a:off x="7592694" y="1786612"/>
        <a:ext cx="3451224" cy="2820966"/>
      </dsp:txXfrm>
    </dsp:sp>
    <dsp:sp modelId="{78578057-ED65-4DFA-8CE8-947F6FFCD13F}">
      <dsp:nvSpPr>
        <dsp:cNvPr id="0" name=""/>
        <dsp:cNvSpPr/>
      </dsp:nvSpPr>
      <dsp:spPr>
        <a:xfrm>
          <a:off x="8613065" y="470161"/>
          <a:ext cx="1410483" cy="1410483"/>
        </a:xfrm>
        <a:prstGeom prst="ellipse">
          <a:avLst/>
        </a:prstGeom>
        <a:solidFill>
          <a:schemeClr val="accent2">
            <a:hueOff val="1770336"/>
            <a:satOff val="8161"/>
            <a:lumOff val="1255"/>
            <a:alphaOff val="0"/>
          </a:schemeClr>
        </a:solidFill>
        <a:ln w="19050" cap="flat" cmpd="sng" algn="ctr">
          <a:solidFill>
            <a:schemeClr val="accent2">
              <a:hueOff val="1770336"/>
              <a:satOff val="8161"/>
              <a:lumOff val="1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9967" tIns="12700" rIns="10996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19625" y="676721"/>
        <a:ext cx="997363" cy="997363"/>
      </dsp:txXfrm>
    </dsp:sp>
    <dsp:sp modelId="{1DC89654-6247-4211-8BCF-721254AE13E8}">
      <dsp:nvSpPr>
        <dsp:cNvPr id="0" name=""/>
        <dsp:cNvSpPr/>
      </dsp:nvSpPr>
      <dsp:spPr>
        <a:xfrm>
          <a:off x="7592694" y="4701539"/>
          <a:ext cx="3451224" cy="72"/>
        </a:xfrm>
        <a:prstGeom prst="rect">
          <a:avLst/>
        </a:prstGeom>
        <a:solidFill>
          <a:schemeClr val="accent2">
            <a:hueOff val="2212920"/>
            <a:satOff val="10201"/>
            <a:lumOff val="1569"/>
            <a:alphaOff val="0"/>
          </a:schemeClr>
        </a:solid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2CB34-5166-48F7-9C01-FD8A154147CF}">
      <dsp:nvSpPr>
        <dsp:cNvPr id="0" name=""/>
        <dsp:cNvSpPr/>
      </dsp:nvSpPr>
      <dsp:spPr>
        <a:xfrm>
          <a:off x="9706" y="419703"/>
          <a:ext cx="2901186" cy="38622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Arrange for a Team outing in the month of September our lowest sales month  to boost the morale of the employees for heavy work that is coming in November.</a:t>
          </a:r>
        </a:p>
      </dsp:txBody>
      <dsp:txXfrm>
        <a:off x="94679" y="504676"/>
        <a:ext cx="2731240" cy="3692257"/>
      </dsp:txXfrm>
    </dsp:sp>
    <dsp:sp modelId="{BA608BAB-A85D-40D9-B55F-EE0F977DEBF2}">
      <dsp:nvSpPr>
        <dsp:cNvPr id="0" name=""/>
        <dsp:cNvSpPr/>
      </dsp:nvSpPr>
      <dsp:spPr>
        <a:xfrm>
          <a:off x="3201011" y="1991058"/>
          <a:ext cx="615051" cy="7194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a:off x="3201011" y="2134957"/>
        <a:ext cx="430536" cy="431696"/>
      </dsp:txXfrm>
    </dsp:sp>
    <dsp:sp modelId="{B48A01C4-C1BF-4929-BA95-33F6F26DEF0C}">
      <dsp:nvSpPr>
        <dsp:cNvPr id="0" name=""/>
        <dsp:cNvSpPr/>
      </dsp:nvSpPr>
      <dsp:spPr>
        <a:xfrm>
          <a:off x="4071366" y="419703"/>
          <a:ext cx="2901186" cy="3862203"/>
        </a:xfrm>
        <a:prstGeom prst="roundRect">
          <a:avLst>
            <a:gd name="adj" fmla="val 10000"/>
          </a:avLst>
        </a:prstGeom>
        <a:solidFill>
          <a:schemeClr val="accent2">
            <a:hueOff val="1106460"/>
            <a:satOff val="5101"/>
            <a:lumOff val="78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Arrange a team to analyze what is wrong with the ships and bike toys that are being disputed and cancelled.</a:t>
          </a:r>
        </a:p>
      </dsp:txBody>
      <dsp:txXfrm>
        <a:off x="4156339" y="504676"/>
        <a:ext cx="2731240" cy="3692257"/>
      </dsp:txXfrm>
    </dsp:sp>
    <dsp:sp modelId="{075C31BD-9FA9-4FF4-A7FD-93FD5DF1017F}">
      <dsp:nvSpPr>
        <dsp:cNvPr id="0" name=""/>
        <dsp:cNvSpPr/>
      </dsp:nvSpPr>
      <dsp:spPr>
        <a:xfrm>
          <a:off x="7262671" y="1991058"/>
          <a:ext cx="615051" cy="719494"/>
        </a:xfrm>
        <a:prstGeom prst="rightArrow">
          <a:avLst>
            <a:gd name="adj1" fmla="val 60000"/>
            <a:gd name="adj2" fmla="val 50000"/>
          </a:avLst>
        </a:prstGeom>
        <a:solidFill>
          <a:schemeClr val="accent2">
            <a:hueOff val="2212920"/>
            <a:satOff val="10201"/>
            <a:lumOff val="156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6</a:t>
          </a:r>
        </a:p>
      </dsp:txBody>
      <dsp:txXfrm>
        <a:off x="7262671" y="2134957"/>
        <a:ext cx="430536" cy="431696"/>
      </dsp:txXfrm>
    </dsp:sp>
    <dsp:sp modelId="{C4BAEF99-E9AD-4FEA-8AC7-E80822F3E55A}">
      <dsp:nvSpPr>
        <dsp:cNvPr id="0" name=""/>
        <dsp:cNvSpPr/>
      </dsp:nvSpPr>
      <dsp:spPr>
        <a:xfrm>
          <a:off x="8133027" y="419703"/>
          <a:ext cx="2901186" cy="3862203"/>
        </a:xfrm>
        <a:prstGeom prst="roundRect">
          <a:avLst>
            <a:gd name="adj" fmla="val 10000"/>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Analyze the total cost of shipping goods and the profit we make on goods shipped to countries like Ireland, Philippines and cease operations to be more streamlined </a:t>
          </a:r>
        </a:p>
      </dsp:txBody>
      <dsp:txXfrm>
        <a:off x="8218000" y="504676"/>
        <a:ext cx="2731240" cy="369225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7C782A-78A5-4BFC-8F8B-1CB74CACD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DCD78A-857B-4BD9-A6DA-EFEB87C08C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2F6DA-BFF2-4AF3-99F8-6758BE93002D}" type="datetimeFigureOut">
              <a:rPr lang="en-US" smtClean="0"/>
              <a:t>1/31/2019</a:t>
            </a:fld>
            <a:endParaRPr lang="en-US"/>
          </a:p>
        </p:txBody>
      </p:sp>
      <p:sp>
        <p:nvSpPr>
          <p:cNvPr id="4" name="Footer Placeholder 3">
            <a:extLst>
              <a:ext uri="{FF2B5EF4-FFF2-40B4-BE49-F238E27FC236}">
                <a16:creationId xmlns:a16="http://schemas.microsoft.com/office/drawing/2014/main" id="{F3340382-6962-42F9-A39F-1C47C661D5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5E6066-D928-4255-9123-B4B7634BC0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410EE1-96BB-443B-973B-E488668752F6}" type="slidenum">
              <a:rPr lang="en-US" smtClean="0"/>
              <a:t>‹#›</a:t>
            </a:fld>
            <a:endParaRPr lang="en-US"/>
          </a:p>
        </p:txBody>
      </p:sp>
    </p:spTree>
    <p:extLst>
      <p:ext uri="{BB962C8B-B14F-4D97-AF65-F5344CB8AC3E}">
        <p14:creationId xmlns:p14="http://schemas.microsoft.com/office/powerpoint/2010/main" val="423471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16" y="1596249"/>
            <a:ext cx="11055371" cy="3395698"/>
          </a:xfrm>
        </p:spPr>
        <p:txBody>
          <a:bodyPr anchor="b">
            <a:normAutofit/>
          </a:bodyPr>
          <a:lstStyle>
            <a:lvl1pPr algn="ctr">
              <a:defRPr sz="6827"/>
            </a:lvl1pPr>
          </a:lstStyle>
          <a:p>
            <a:r>
              <a:rPr lang="en-US"/>
              <a:t>Click to edit Master title style</a:t>
            </a:r>
            <a:endParaRPr lang="en-US" dirty="0"/>
          </a:p>
        </p:txBody>
      </p:sp>
      <p:sp>
        <p:nvSpPr>
          <p:cNvPr id="3" name="Subtitle 2"/>
          <p:cNvSpPr>
            <a:spLocks noGrp="1"/>
          </p:cNvSpPr>
          <p:nvPr>
            <p:ph type="subTitle" idx="1"/>
          </p:nvPr>
        </p:nvSpPr>
        <p:spPr>
          <a:xfrm>
            <a:off x="974716" y="5122898"/>
            <a:ext cx="11055371"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092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4728" y="6100442"/>
            <a:ext cx="11058735" cy="1165305"/>
          </a:xfrm>
        </p:spPr>
        <p:txBody>
          <a:bodyPr anchor="b">
            <a:normAutofit/>
          </a:bodyPr>
          <a:lstStyle>
            <a:lvl1pPr>
              <a:defRPr sz="3982"/>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728" y="883659"/>
            <a:ext cx="11058735" cy="4806734"/>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974715" y="7265746"/>
            <a:ext cx="11057065" cy="970627"/>
          </a:xfrm>
        </p:spPr>
        <p:txBody>
          <a:bodyPr>
            <a:normAutofit/>
          </a:bodyPr>
          <a:lstStyle>
            <a:lvl1pPr marL="0" indent="0" algn="ctr">
              <a:buNone/>
              <a:defRPr sz="2560"/>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73357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4714" y="866989"/>
            <a:ext cx="11044014" cy="4870911"/>
          </a:xfrm>
        </p:spPr>
        <p:txBody>
          <a:bodyPr anchor="ctr"/>
          <a:lstStyle>
            <a:lvl1pPr>
              <a:defRPr sz="4551"/>
            </a:lvl1pPr>
          </a:lstStyle>
          <a:p>
            <a:r>
              <a:rPr lang="en-US"/>
              <a:t>Click to edit Master title style</a:t>
            </a:r>
            <a:endParaRPr lang="en-US" dirty="0"/>
          </a:p>
        </p:txBody>
      </p:sp>
      <p:sp>
        <p:nvSpPr>
          <p:cNvPr id="4" name="Text Placeholder 3"/>
          <p:cNvSpPr>
            <a:spLocks noGrp="1"/>
          </p:cNvSpPr>
          <p:nvPr>
            <p:ph type="body" sz="half" idx="2"/>
          </p:nvPr>
        </p:nvSpPr>
        <p:spPr>
          <a:xfrm>
            <a:off x="974716" y="5980189"/>
            <a:ext cx="11044012" cy="2264442"/>
          </a:xfrm>
        </p:spPr>
        <p:txBody>
          <a:bodyPr anchor="ctr"/>
          <a:lstStyle>
            <a:lvl1pPr marL="0" indent="0" algn="ctr">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13562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626" y="866986"/>
            <a:ext cx="9922935" cy="4256575"/>
          </a:xfrm>
        </p:spPr>
        <p:txBody>
          <a:bodyPr anchor="ctr"/>
          <a:lstStyle>
            <a:lvl1pPr>
              <a:defRPr sz="4551"/>
            </a:lvl1pPr>
          </a:lstStyle>
          <a:p>
            <a:r>
              <a:rPr lang="en-US"/>
              <a:t>Click to edit Master title style</a:t>
            </a:r>
            <a:endParaRPr lang="en-US" dirty="0"/>
          </a:p>
        </p:txBody>
      </p:sp>
      <p:sp>
        <p:nvSpPr>
          <p:cNvPr id="12" name="Text Placeholder 3"/>
          <p:cNvSpPr>
            <a:spLocks noGrp="1"/>
          </p:cNvSpPr>
          <p:nvPr>
            <p:ph type="body" sz="half" idx="13"/>
          </p:nvPr>
        </p:nvSpPr>
        <p:spPr>
          <a:xfrm>
            <a:off x="1835355" y="5134267"/>
            <a:ext cx="9335785" cy="607022"/>
          </a:xfrm>
        </p:spPr>
        <p:txBody>
          <a:bodyPr anchor="t">
            <a:normAutofit/>
          </a:bodyPr>
          <a:lstStyle>
            <a:lvl1pPr marL="0" indent="0" algn="r">
              <a:buNone/>
              <a:defRPr sz="1991"/>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4" name="Text Placeholder 3"/>
          <p:cNvSpPr>
            <a:spLocks noGrp="1"/>
          </p:cNvSpPr>
          <p:nvPr>
            <p:ph type="body" sz="half" idx="2"/>
          </p:nvPr>
        </p:nvSpPr>
        <p:spPr>
          <a:xfrm>
            <a:off x="974713" y="5980190"/>
            <a:ext cx="11044014" cy="2256185"/>
          </a:xfrm>
        </p:spPr>
        <p:txBody>
          <a:bodyPr anchor="ctr">
            <a:normAutofit/>
          </a:bodyPr>
          <a:lstStyle>
            <a:lvl1pPr marL="0" indent="0" algn="ctr">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
        <p:nvSpPr>
          <p:cNvPr id="10" name="TextBox 9"/>
          <p:cNvSpPr txBox="1"/>
          <p:nvPr/>
        </p:nvSpPr>
        <p:spPr>
          <a:xfrm>
            <a:off x="718571" y="912710"/>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378" dirty="0">
                <a:solidFill>
                  <a:schemeClr val="tx1"/>
                </a:solidFill>
                <a:effectLst/>
              </a:rPr>
              <a:t>“</a:t>
            </a:r>
          </a:p>
        </p:txBody>
      </p:sp>
      <p:sp>
        <p:nvSpPr>
          <p:cNvPr id="14" name="TextBox 13"/>
          <p:cNvSpPr txBox="1"/>
          <p:nvPr/>
        </p:nvSpPr>
        <p:spPr>
          <a:xfrm>
            <a:off x="11302003" y="4371024"/>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378" dirty="0">
                <a:solidFill>
                  <a:schemeClr val="tx1"/>
                </a:solidFill>
                <a:effectLst/>
              </a:rPr>
              <a:t>”</a:t>
            </a:r>
          </a:p>
        </p:txBody>
      </p:sp>
    </p:spTree>
    <p:extLst>
      <p:ext uri="{BB962C8B-B14F-4D97-AF65-F5344CB8AC3E}">
        <p14:creationId xmlns:p14="http://schemas.microsoft.com/office/powerpoint/2010/main" val="4124144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4728" y="3024986"/>
            <a:ext cx="11045682" cy="3572388"/>
          </a:xfrm>
        </p:spPr>
        <p:txBody>
          <a:bodyPr anchor="b"/>
          <a:lstStyle>
            <a:lvl1pPr>
              <a:defRPr sz="4551"/>
            </a:lvl1pPr>
          </a:lstStyle>
          <a:p>
            <a:r>
              <a:rPr lang="en-US"/>
              <a:t>Click to edit Master title style</a:t>
            </a:r>
            <a:endParaRPr lang="en-US" dirty="0"/>
          </a:p>
        </p:txBody>
      </p:sp>
      <p:sp>
        <p:nvSpPr>
          <p:cNvPr id="4" name="Text Placeholder 3"/>
          <p:cNvSpPr>
            <a:spLocks noGrp="1"/>
          </p:cNvSpPr>
          <p:nvPr>
            <p:ph type="body" sz="half" idx="2"/>
          </p:nvPr>
        </p:nvSpPr>
        <p:spPr>
          <a:xfrm>
            <a:off x="974714" y="6614124"/>
            <a:ext cx="11044014" cy="1622249"/>
          </a:xfrm>
        </p:spPr>
        <p:txBody>
          <a:bodyPr anchor="t"/>
          <a:lstStyle>
            <a:lvl1pPr marL="0" indent="0" algn="ctr">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70236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74713" y="866989"/>
            <a:ext cx="11044014" cy="18852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974715" y="2970056"/>
            <a:ext cx="3518886" cy="1170923"/>
          </a:xfrm>
        </p:spPr>
        <p:txBody>
          <a:bodyPr anchor="b">
            <a:noAutofit/>
          </a:bodyPr>
          <a:lstStyle>
            <a:lvl1pPr marL="0" indent="0" algn="ctr">
              <a:lnSpc>
                <a:spcPct val="100000"/>
              </a:lnSpc>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8" name="Text Placeholder 3"/>
          <p:cNvSpPr>
            <a:spLocks noGrp="1"/>
          </p:cNvSpPr>
          <p:nvPr>
            <p:ph type="body" sz="half" idx="15"/>
          </p:nvPr>
        </p:nvSpPr>
        <p:spPr>
          <a:xfrm>
            <a:off x="974715" y="4140976"/>
            <a:ext cx="3518886" cy="4095397"/>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9" name="Text Placeholder 4"/>
          <p:cNvSpPr>
            <a:spLocks noGrp="1"/>
          </p:cNvSpPr>
          <p:nvPr>
            <p:ph type="body" sz="quarter" idx="3"/>
          </p:nvPr>
        </p:nvSpPr>
        <p:spPr>
          <a:xfrm>
            <a:off x="4741203" y="2970055"/>
            <a:ext cx="3518463" cy="1170921"/>
          </a:xfrm>
        </p:spPr>
        <p:txBody>
          <a:bodyPr anchor="b">
            <a:noAutofit/>
          </a:bodyPr>
          <a:lstStyle>
            <a:lvl1pPr marL="0" indent="0" algn="ctr">
              <a:lnSpc>
                <a:spcPct val="100000"/>
              </a:lnSpc>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10" name="Text Placeholder 3"/>
          <p:cNvSpPr>
            <a:spLocks noGrp="1"/>
          </p:cNvSpPr>
          <p:nvPr>
            <p:ph type="body" sz="half" idx="16"/>
          </p:nvPr>
        </p:nvSpPr>
        <p:spPr>
          <a:xfrm>
            <a:off x="4741204" y="4140976"/>
            <a:ext cx="3519809" cy="4095397"/>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11" name="Text Placeholder 4"/>
          <p:cNvSpPr>
            <a:spLocks noGrp="1"/>
          </p:cNvSpPr>
          <p:nvPr>
            <p:ph type="body" sz="quarter" idx="13"/>
          </p:nvPr>
        </p:nvSpPr>
        <p:spPr>
          <a:xfrm>
            <a:off x="8504852" y="2970055"/>
            <a:ext cx="3510625" cy="1170921"/>
          </a:xfrm>
        </p:spPr>
        <p:txBody>
          <a:bodyPr anchor="b">
            <a:noAutofit/>
          </a:bodyPr>
          <a:lstStyle>
            <a:lvl1pPr marL="0" indent="0" algn="ctr">
              <a:lnSpc>
                <a:spcPct val="100000"/>
              </a:lnSpc>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12" name="Text Placeholder 3"/>
          <p:cNvSpPr>
            <a:spLocks noGrp="1"/>
          </p:cNvSpPr>
          <p:nvPr>
            <p:ph type="body" sz="half" idx="17"/>
          </p:nvPr>
        </p:nvSpPr>
        <p:spPr>
          <a:xfrm>
            <a:off x="8508103" y="4140976"/>
            <a:ext cx="3510625" cy="4095397"/>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9081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74714" y="866989"/>
            <a:ext cx="11044014" cy="18852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74716" y="5673453"/>
            <a:ext cx="3518885" cy="819573"/>
          </a:xfrm>
        </p:spPr>
        <p:txBody>
          <a:bodyPr anchor="b">
            <a:noAutofit/>
          </a:bodyPr>
          <a:lstStyle>
            <a:lvl1pPr marL="0" indent="0" algn="ctr">
              <a:lnSpc>
                <a:spcPct val="100000"/>
              </a:lnSpc>
              <a:buNone/>
              <a:defRPr sz="2844"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20" name="Picture Placeholder 2"/>
          <p:cNvSpPr>
            <a:spLocks noGrp="1" noChangeAspect="1"/>
          </p:cNvSpPr>
          <p:nvPr>
            <p:ph type="pic" idx="15"/>
          </p:nvPr>
        </p:nvSpPr>
        <p:spPr>
          <a:xfrm>
            <a:off x="1164821" y="2975623"/>
            <a:ext cx="3136054" cy="216746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1" name="Text Placeholder 3"/>
          <p:cNvSpPr>
            <a:spLocks noGrp="1"/>
          </p:cNvSpPr>
          <p:nvPr>
            <p:ph type="body" sz="half" idx="18"/>
          </p:nvPr>
        </p:nvSpPr>
        <p:spPr>
          <a:xfrm>
            <a:off x="974716" y="6493026"/>
            <a:ext cx="3518885" cy="1743349"/>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22" name="Text Placeholder 4"/>
          <p:cNvSpPr>
            <a:spLocks noGrp="1"/>
          </p:cNvSpPr>
          <p:nvPr>
            <p:ph type="body" sz="quarter" idx="3"/>
          </p:nvPr>
        </p:nvSpPr>
        <p:spPr>
          <a:xfrm>
            <a:off x="4738882" y="5673453"/>
            <a:ext cx="3518915" cy="819573"/>
          </a:xfrm>
        </p:spPr>
        <p:txBody>
          <a:bodyPr anchor="b">
            <a:noAutofit/>
          </a:bodyPr>
          <a:lstStyle>
            <a:lvl1pPr marL="0" indent="0" algn="ctr">
              <a:lnSpc>
                <a:spcPct val="100000"/>
              </a:lnSpc>
              <a:buNone/>
              <a:defRPr sz="2844"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23" name="Picture Placeholder 2"/>
          <p:cNvSpPr>
            <a:spLocks noGrp="1" noChangeAspect="1"/>
          </p:cNvSpPr>
          <p:nvPr>
            <p:ph type="pic" idx="21"/>
          </p:nvPr>
        </p:nvSpPr>
        <p:spPr>
          <a:xfrm>
            <a:off x="4873596" y="2975623"/>
            <a:ext cx="3125894" cy="216746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4" name="Text Placeholder 3"/>
          <p:cNvSpPr>
            <a:spLocks noGrp="1"/>
          </p:cNvSpPr>
          <p:nvPr>
            <p:ph type="body" sz="half" idx="19"/>
          </p:nvPr>
        </p:nvSpPr>
        <p:spPr>
          <a:xfrm>
            <a:off x="4737438" y="6493025"/>
            <a:ext cx="3520358" cy="1743349"/>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25" name="Text Placeholder 4"/>
          <p:cNvSpPr>
            <a:spLocks noGrp="1"/>
          </p:cNvSpPr>
          <p:nvPr>
            <p:ph type="body" sz="quarter" idx="13"/>
          </p:nvPr>
        </p:nvSpPr>
        <p:spPr>
          <a:xfrm>
            <a:off x="8504985" y="5673453"/>
            <a:ext cx="3509227" cy="819573"/>
          </a:xfrm>
        </p:spPr>
        <p:txBody>
          <a:bodyPr anchor="b">
            <a:noAutofit/>
          </a:bodyPr>
          <a:lstStyle>
            <a:lvl1pPr marL="0" indent="0" algn="ctr">
              <a:lnSpc>
                <a:spcPct val="100000"/>
              </a:lnSpc>
              <a:buNone/>
              <a:defRPr sz="2844"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26" name="Picture Placeholder 2"/>
          <p:cNvSpPr>
            <a:spLocks noGrp="1" noChangeAspect="1"/>
          </p:cNvSpPr>
          <p:nvPr>
            <p:ph type="pic" idx="22"/>
          </p:nvPr>
        </p:nvSpPr>
        <p:spPr>
          <a:xfrm>
            <a:off x="8696325" y="2975623"/>
            <a:ext cx="3127588" cy="216746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7" name="Text Placeholder 3"/>
          <p:cNvSpPr>
            <a:spLocks noGrp="1"/>
          </p:cNvSpPr>
          <p:nvPr>
            <p:ph type="body" sz="half" idx="20"/>
          </p:nvPr>
        </p:nvSpPr>
        <p:spPr>
          <a:xfrm>
            <a:off x="8504850" y="6493027"/>
            <a:ext cx="3513876" cy="1743346"/>
          </a:xfrm>
        </p:spPr>
        <p:txBody>
          <a:bodyPr anchor="t">
            <a:normAutofit/>
          </a:bodyPr>
          <a:lstStyle>
            <a:lvl1pPr marL="0" indent="0" algn="ctr">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09226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41113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866987"/>
            <a:ext cx="2712168" cy="736938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74715" y="866987"/>
            <a:ext cx="8169286" cy="73693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22962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9774657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7531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1861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1194" y="934724"/>
            <a:ext cx="10382413" cy="4057226"/>
          </a:xfrm>
        </p:spPr>
        <p:txBody>
          <a:bodyPr anchor="b">
            <a:normAutofit/>
          </a:bodyPr>
          <a:lstStyle>
            <a:lvl1pPr>
              <a:defRPr sz="4835"/>
            </a:lvl1pPr>
          </a:lstStyle>
          <a:p>
            <a:r>
              <a:rPr lang="en-US"/>
              <a:t>Click to edit Master title style</a:t>
            </a:r>
            <a:endParaRPr lang="en-US" dirty="0"/>
          </a:p>
        </p:txBody>
      </p:sp>
      <p:sp>
        <p:nvSpPr>
          <p:cNvPr id="3" name="Text Placeholder 2"/>
          <p:cNvSpPr>
            <a:spLocks noGrp="1"/>
          </p:cNvSpPr>
          <p:nvPr>
            <p:ph type="body" idx="1"/>
          </p:nvPr>
        </p:nvSpPr>
        <p:spPr>
          <a:xfrm>
            <a:off x="1311194" y="5122901"/>
            <a:ext cx="10382413" cy="2133599"/>
          </a:xfrm>
        </p:spPr>
        <p:txBody>
          <a:bodyPr/>
          <a:lstStyle>
            <a:lvl1pPr marL="0" indent="0" algn="ctr">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5383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4716" y="866989"/>
            <a:ext cx="11044012" cy="18863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74715" y="2970056"/>
            <a:ext cx="5446404" cy="526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84963" y="2970056"/>
            <a:ext cx="5433765" cy="526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0956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4716" y="866989"/>
            <a:ext cx="11044012" cy="18852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1940" y="2970055"/>
            <a:ext cx="5120464" cy="1171786"/>
          </a:xfrm>
        </p:spPr>
        <p:txBody>
          <a:bodyPr anchor="b"/>
          <a:lstStyle>
            <a:lvl1pPr marL="0" indent="0">
              <a:lnSpc>
                <a:spcPct val="100000"/>
              </a:lnSpc>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4" name="Content Placeholder 3"/>
          <p:cNvSpPr>
            <a:spLocks noGrp="1"/>
          </p:cNvSpPr>
          <p:nvPr>
            <p:ph sz="half" idx="2"/>
          </p:nvPr>
        </p:nvSpPr>
        <p:spPr>
          <a:xfrm>
            <a:off x="974714" y="4141841"/>
            <a:ext cx="5447689" cy="40945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0905" y="2970055"/>
            <a:ext cx="5107822" cy="1171786"/>
          </a:xfrm>
        </p:spPr>
        <p:txBody>
          <a:bodyPr anchor="b"/>
          <a:lstStyle>
            <a:lvl1pPr marL="0" indent="0">
              <a:lnSpc>
                <a:spcPct val="100000"/>
              </a:lnSpc>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6" name="Content Placeholder 5"/>
          <p:cNvSpPr>
            <a:spLocks noGrp="1"/>
          </p:cNvSpPr>
          <p:nvPr>
            <p:ph sz="quarter" idx="4"/>
          </p:nvPr>
        </p:nvSpPr>
        <p:spPr>
          <a:xfrm>
            <a:off x="6583680" y="4141841"/>
            <a:ext cx="5435048" cy="40945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3943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3498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3809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8377" y="866987"/>
            <a:ext cx="4194386" cy="3359573"/>
          </a:xfrm>
        </p:spPr>
        <p:txBody>
          <a:bodyPr anchor="b">
            <a:normAutofit/>
          </a:bodyPr>
          <a:lstStyle>
            <a:lvl1pPr>
              <a:defRPr sz="3982"/>
            </a:lvl1pPr>
          </a:lstStyle>
          <a:p>
            <a:r>
              <a:rPr lang="en-US"/>
              <a:t>Click to edit Master title style</a:t>
            </a:r>
            <a:endParaRPr lang="en-US" dirty="0"/>
          </a:p>
        </p:txBody>
      </p:sp>
      <p:sp>
        <p:nvSpPr>
          <p:cNvPr id="3" name="Content Placeholder 2"/>
          <p:cNvSpPr>
            <a:spLocks noGrp="1"/>
          </p:cNvSpPr>
          <p:nvPr>
            <p:ph idx="1"/>
          </p:nvPr>
        </p:nvSpPr>
        <p:spPr>
          <a:xfrm>
            <a:off x="5416602" y="866987"/>
            <a:ext cx="6602125" cy="736938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8377" y="4226562"/>
            <a:ext cx="4194386" cy="4009812"/>
          </a:xfrm>
        </p:spPr>
        <p:txBody>
          <a:bodyPr/>
          <a:lstStyle>
            <a:lvl1pPr marL="0" indent="0" algn="ctr">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5461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8377" y="866987"/>
            <a:ext cx="5927258" cy="3359573"/>
          </a:xfrm>
        </p:spPr>
        <p:txBody>
          <a:bodyPr anchor="b">
            <a:normAutofit/>
          </a:bodyPr>
          <a:lstStyle>
            <a:lvl1pPr>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7466570" y="1079298"/>
            <a:ext cx="4219645" cy="694476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974714" y="4226560"/>
            <a:ext cx="5932433" cy="4009813"/>
          </a:xfrm>
        </p:spPr>
        <p:txBody>
          <a:bodyPr>
            <a:normAutofit/>
          </a:bodyPr>
          <a:lstStyle>
            <a:lvl1pPr marL="0" indent="0" algn="ctr">
              <a:buNone/>
              <a:defRPr sz="2560"/>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6589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4716" y="866989"/>
            <a:ext cx="11044012" cy="188632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4714" y="2981069"/>
            <a:ext cx="11044014" cy="52553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90652" y="8367327"/>
            <a:ext cx="2926080" cy="519289"/>
          </a:xfrm>
          <a:prstGeom prst="rect">
            <a:avLst/>
          </a:prstGeom>
        </p:spPr>
        <p:txBody>
          <a:bodyPr vert="horz" lIns="91440" tIns="45720" rIns="91440" bIns="45720" rtlCol="0" anchor="ctr"/>
          <a:lstStyle>
            <a:lvl1pPr algn="r">
              <a:defRPr sz="1422">
                <a:solidFill>
                  <a:schemeClr val="tx1">
                    <a:tint val="75000"/>
                  </a:schemeClr>
                </a:solidFill>
              </a:defRPr>
            </a:lvl1pPr>
          </a:lstStyle>
          <a:p>
            <a:fld id="{B61BEF0D-F0BB-DE4B-95CE-6DB70DBA9567}" type="datetimeFigureOut">
              <a:rPr lang="en-US" smtClean="0"/>
              <a:pPr/>
              <a:t>1/31/2019</a:t>
            </a:fld>
            <a:endParaRPr lang="en-US" dirty="0"/>
          </a:p>
        </p:txBody>
      </p:sp>
      <p:sp>
        <p:nvSpPr>
          <p:cNvPr id="5" name="Footer Placeholder 4"/>
          <p:cNvSpPr>
            <a:spLocks noGrp="1"/>
          </p:cNvSpPr>
          <p:nvPr>
            <p:ph type="ftr" sz="quarter" idx="3"/>
          </p:nvPr>
        </p:nvSpPr>
        <p:spPr>
          <a:xfrm>
            <a:off x="974715" y="8367327"/>
            <a:ext cx="7117723" cy="519289"/>
          </a:xfrm>
          <a:prstGeom prst="rect">
            <a:avLst/>
          </a:prstGeom>
        </p:spPr>
        <p:txBody>
          <a:bodyPr vert="horz" lIns="91440" tIns="45720" rIns="91440" bIns="45720" rtlCol="0" anchor="ctr"/>
          <a:lstStyle>
            <a:lvl1pPr algn="l">
              <a:defRPr sz="142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14947" y="8367327"/>
            <a:ext cx="803782" cy="519289"/>
          </a:xfrm>
          <a:prstGeom prst="rect">
            <a:avLst/>
          </a:prstGeom>
        </p:spPr>
        <p:txBody>
          <a:bodyPr vert="horz" lIns="91440" tIns="45720" rIns="91440" bIns="45720" rtlCol="0" anchor="ctr"/>
          <a:lstStyle>
            <a:lvl1pPr algn="r">
              <a:defRPr sz="1422">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094183030"/>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xStyles>
    <p:titleStyle>
      <a:lvl1pPr algn="ctr" defTabSz="1300460" rtl="0" eaLnBrk="1" latinLnBrk="0" hangingPunct="1">
        <a:lnSpc>
          <a:spcPct val="90000"/>
        </a:lnSpc>
        <a:spcBef>
          <a:spcPct val="0"/>
        </a:spcBef>
        <a:buNone/>
        <a:defRPr sz="4835"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25115" indent="-325115" algn="l" defTabSz="1300460" rtl="0" eaLnBrk="1" latinLnBrk="0" hangingPunct="1">
        <a:lnSpc>
          <a:spcPct val="120000"/>
        </a:lnSpc>
        <a:spcBef>
          <a:spcPts val="1422"/>
        </a:spcBef>
        <a:buFont typeface="Arial" panose="020B0604020202020204" pitchFamily="34" charset="0"/>
        <a:buChar char="•"/>
        <a:defRPr sz="2844" kern="1200">
          <a:solidFill>
            <a:schemeClr val="tx1"/>
          </a:solidFill>
          <a:effectLst>
            <a:outerShdw blurRad="50800" dist="38100" dir="2700000" algn="tl" rotWithShape="0">
              <a:srgbClr val="000000">
                <a:alpha val="48000"/>
              </a:srgbClr>
            </a:outerShdw>
          </a:effectLst>
          <a:latin typeface="+mn-lt"/>
          <a:ea typeface="+mn-ea"/>
          <a:cs typeface="+mn-cs"/>
        </a:defRPr>
      </a:lvl1pPr>
      <a:lvl2pPr marL="975345" indent="-325115" algn="l" defTabSz="1300460" rtl="0" eaLnBrk="1" latinLnBrk="0" hangingPunct="1">
        <a:lnSpc>
          <a:spcPct val="120000"/>
        </a:lnSpc>
        <a:spcBef>
          <a:spcPts val="711"/>
        </a:spcBef>
        <a:buFont typeface="Arial" panose="020B0604020202020204" pitchFamily="34" charset="0"/>
        <a:buChar char="•"/>
        <a:defRPr sz="25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625575" indent="-325115" algn="l" defTabSz="1300460" rtl="0" eaLnBrk="1" latinLnBrk="0" hangingPunct="1">
        <a:lnSpc>
          <a:spcPct val="120000"/>
        </a:lnSpc>
        <a:spcBef>
          <a:spcPts val="711"/>
        </a:spcBef>
        <a:buFont typeface="Arial" panose="020B0604020202020204" pitchFamily="34" charset="0"/>
        <a:buChar char="•"/>
        <a:defRPr sz="2276" kern="1200">
          <a:solidFill>
            <a:schemeClr val="tx1"/>
          </a:solidFill>
          <a:effectLst>
            <a:outerShdw blurRad="50800" dist="38100" dir="2700000" algn="tl" rotWithShape="0">
              <a:srgbClr val="000000">
                <a:alpha val="48000"/>
              </a:srgbClr>
            </a:outerShdw>
          </a:effectLst>
          <a:latin typeface="+mn-lt"/>
          <a:ea typeface="+mn-ea"/>
          <a:cs typeface="+mn-cs"/>
        </a:defRPr>
      </a:lvl3pPr>
      <a:lvl4pPr marL="2275804" indent="-325115" algn="l" defTabSz="1300460" rtl="0" eaLnBrk="1" latinLnBrk="0" hangingPunct="1">
        <a:lnSpc>
          <a:spcPct val="120000"/>
        </a:lnSpc>
        <a:spcBef>
          <a:spcPts val="711"/>
        </a:spcBef>
        <a:buFont typeface="Arial" panose="020B0604020202020204" pitchFamily="34" charset="0"/>
        <a:buChar char="•"/>
        <a:defRPr sz="1991" kern="1200">
          <a:solidFill>
            <a:schemeClr val="tx1"/>
          </a:solidFill>
          <a:effectLst>
            <a:outerShdw blurRad="50800" dist="38100" dir="2700000" algn="tl" rotWithShape="0">
              <a:srgbClr val="000000">
                <a:alpha val="48000"/>
              </a:srgbClr>
            </a:outerShdw>
          </a:effectLst>
          <a:latin typeface="+mn-lt"/>
          <a:ea typeface="+mn-ea"/>
          <a:cs typeface="+mn-cs"/>
        </a:defRPr>
      </a:lvl4pPr>
      <a:lvl5pPr marL="2926034" indent="-325115" algn="l" defTabSz="1300460" rtl="0" eaLnBrk="1" latinLnBrk="0" hangingPunct="1">
        <a:lnSpc>
          <a:spcPct val="120000"/>
        </a:lnSpc>
        <a:spcBef>
          <a:spcPts val="711"/>
        </a:spcBef>
        <a:buFont typeface="Arial" panose="020B0604020202020204" pitchFamily="34" charset="0"/>
        <a:buChar char="•"/>
        <a:defRPr sz="1707" kern="1200">
          <a:solidFill>
            <a:schemeClr val="tx1"/>
          </a:solidFill>
          <a:effectLst>
            <a:outerShdw blurRad="50800" dist="38100" dir="2700000" algn="tl" rotWithShape="0">
              <a:srgbClr val="000000">
                <a:alpha val="48000"/>
              </a:srgbClr>
            </a:outerShdw>
          </a:effectLst>
          <a:latin typeface="+mn-lt"/>
          <a:ea typeface="+mn-ea"/>
          <a:cs typeface="+mn-cs"/>
        </a:defRPr>
      </a:lvl5pPr>
      <a:lvl6pPr marL="3576264" indent="-325115" algn="l" defTabSz="1300460" rtl="0" eaLnBrk="1" latinLnBrk="0" hangingPunct="1">
        <a:lnSpc>
          <a:spcPct val="120000"/>
        </a:lnSpc>
        <a:spcBef>
          <a:spcPts val="711"/>
        </a:spcBef>
        <a:buFont typeface="Arial" panose="020B0604020202020204" pitchFamily="34" charset="0"/>
        <a:buChar char="•"/>
        <a:defRPr sz="1707" kern="1200">
          <a:solidFill>
            <a:schemeClr val="tx1"/>
          </a:solidFill>
          <a:effectLst>
            <a:outerShdw blurRad="50800" dist="38100" dir="2700000" algn="tl" rotWithShape="0">
              <a:srgbClr val="000000">
                <a:alpha val="48000"/>
              </a:srgbClr>
            </a:outerShdw>
          </a:effectLst>
          <a:latin typeface="+mn-lt"/>
          <a:ea typeface="+mn-ea"/>
          <a:cs typeface="+mn-cs"/>
        </a:defRPr>
      </a:lvl6pPr>
      <a:lvl7pPr marL="4226494" indent="-325115" algn="l" defTabSz="1300460" rtl="0" eaLnBrk="1" latinLnBrk="0" hangingPunct="1">
        <a:lnSpc>
          <a:spcPct val="120000"/>
        </a:lnSpc>
        <a:spcBef>
          <a:spcPts val="711"/>
        </a:spcBef>
        <a:buFont typeface="Arial" panose="020B0604020202020204" pitchFamily="34" charset="0"/>
        <a:buChar char="•"/>
        <a:defRPr sz="1707" kern="1200">
          <a:solidFill>
            <a:schemeClr val="tx1"/>
          </a:solidFill>
          <a:effectLst>
            <a:outerShdw blurRad="50800" dist="38100" dir="2700000" algn="tl" rotWithShape="0">
              <a:srgbClr val="000000">
                <a:alpha val="48000"/>
              </a:srgbClr>
            </a:outerShdw>
          </a:effectLst>
          <a:latin typeface="+mn-lt"/>
          <a:ea typeface="+mn-ea"/>
          <a:cs typeface="+mn-cs"/>
        </a:defRPr>
      </a:lvl7pPr>
      <a:lvl8pPr marL="4876724" indent="-325115" algn="l" defTabSz="1300460" rtl="0" eaLnBrk="1" latinLnBrk="0" hangingPunct="1">
        <a:lnSpc>
          <a:spcPct val="120000"/>
        </a:lnSpc>
        <a:spcBef>
          <a:spcPts val="711"/>
        </a:spcBef>
        <a:buFont typeface="Arial" panose="020B0604020202020204" pitchFamily="34" charset="0"/>
        <a:buChar char="•"/>
        <a:defRPr sz="1707" kern="1200">
          <a:solidFill>
            <a:schemeClr val="tx1"/>
          </a:solidFill>
          <a:effectLst>
            <a:outerShdw blurRad="50800" dist="38100" dir="2700000" algn="tl" rotWithShape="0">
              <a:srgbClr val="000000">
                <a:alpha val="48000"/>
              </a:srgbClr>
            </a:outerShdw>
          </a:effectLst>
          <a:latin typeface="+mn-lt"/>
          <a:ea typeface="+mn-ea"/>
          <a:cs typeface="+mn-cs"/>
        </a:defRPr>
      </a:lvl8pPr>
      <a:lvl9pPr marL="5526954" indent="-325115" algn="l" defTabSz="1300460" rtl="0" eaLnBrk="1" latinLnBrk="0" hangingPunct="1">
        <a:lnSpc>
          <a:spcPct val="120000"/>
        </a:lnSpc>
        <a:spcBef>
          <a:spcPts val="711"/>
        </a:spcBef>
        <a:buFont typeface="Arial" panose="020B0604020202020204" pitchFamily="34" charset="0"/>
        <a:buChar char="•"/>
        <a:defRPr sz="1707"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body" sz="quarter" idx="1"/>
          </p:nvPr>
        </p:nvSpPr>
        <p:spPr>
          <a:xfrm>
            <a:off x="3404802" y="7239000"/>
            <a:ext cx="6457067" cy="1871057"/>
          </a:xfrm>
          <a:prstGeom prst="rect">
            <a:avLst/>
          </a:prstGeom>
        </p:spPr>
        <p:txBody>
          <a:bodyPr>
            <a:normAutofit fontScale="92500" lnSpcReduction="20000"/>
          </a:bodyPr>
          <a:lstStyle/>
          <a:p>
            <a:pPr algn="ctr">
              <a:defRPr sz="3600">
                <a:latin typeface="Arial"/>
                <a:ea typeface="Arial"/>
                <a:cs typeface="Arial"/>
                <a:sym typeface="Arial"/>
              </a:defRPr>
            </a:pPr>
            <a:r>
              <a:rPr lang="en-US" sz="4000" b="1" dirty="0">
                <a:latin typeface="Times New Roman" panose="02020603050405020304" pitchFamily="18" charset="0"/>
                <a:cs typeface="Times New Roman" panose="02020603050405020304" pitchFamily="18" charset="0"/>
              </a:rPr>
              <a:t>Toy Store Sales Dashboard</a:t>
            </a:r>
            <a:endParaRPr sz="4000" b="1" dirty="0">
              <a:latin typeface="Times New Roman" panose="02020603050405020304" pitchFamily="18" charset="0"/>
              <a:cs typeface="Times New Roman" panose="02020603050405020304" pitchFamily="18" charset="0"/>
            </a:endParaRPr>
          </a:p>
          <a:p>
            <a:pPr algn="ctr">
              <a:defRPr>
                <a:latin typeface="Arial"/>
                <a:ea typeface="Arial"/>
                <a:cs typeface="Arial"/>
                <a:sym typeface="Arial"/>
              </a:defRPr>
            </a:pPr>
            <a:endParaRPr sz="4000" b="1" dirty="0">
              <a:latin typeface="Times New Roman" panose="02020603050405020304" pitchFamily="18" charset="0"/>
              <a:cs typeface="Times New Roman" panose="02020603050405020304" pitchFamily="18" charset="0"/>
            </a:endParaRPr>
          </a:p>
          <a:p>
            <a:pPr algn="ctr">
              <a:defRPr>
                <a:latin typeface="Arial"/>
                <a:ea typeface="Arial"/>
                <a:cs typeface="Arial"/>
                <a:sym typeface="Arial"/>
              </a:defRPr>
            </a:pPr>
            <a:r>
              <a:rPr sz="4000" b="1" dirty="0">
                <a:latin typeface="Times New Roman" panose="02020603050405020304" pitchFamily="18" charset="0"/>
                <a:cs typeface="Times New Roman" panose="02020603050405020304" pitchFamily="18" charset="0"/>
              </a:rPr>
              <a:t>by </a:t>
            </a:r>
            <a:r>
              <a:rPr lang="en-US" sz="4000" b="1" dirty="0">
                <a:latin typeface="Times New Roman" panose="02020603050405020304" pitchFamily="18" charset="0"/>
                <a:cs typeface="Times New Roman" panose="02020603050405020304" pitchFamily="18" charset="0"/>
              </a:rPr>
              <a:t>Rajendra Solleti</a:t>
            </a:r>
            <a:endParaRPr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5D1147-F74E-4191-A3EA-C3DA9920C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 y="0"/>
            <a:ext cx="13009222" cy="70104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974716" y="866989"/>
            <a:ext cx="11044012" cy="1886323"/>
          </a:xfrm>
          <a:prstGeom prst="rect">
            <a:avLst/>
          </a:prstGeom>
        </p:spPr>
        <p:txBody>
          <a:bodyPr vert="horz" lIns="91440" tIns="45720" rIns="91440" bIns="45720" rtlCol="0" anchor="ctr">
            <a:normAutofit/>
          </a:bodyPr>
          <a:lstStyle>
            <a:lvl1pPr>
              <a:defRPr>
                <a:solidFill>
                  <a:schemeClr val="accent6">
                    <a:hueOff val="36663"/>
                    <a:satOff val="1899"/>
                    <a:lumOff val="-23748"/>
                  </a:schemeClr>
                </a:solidFill>
                <a:latin typeface="Arial"/>
                <a:ea typeface="Arial"/>
                <a:cs typeface="Arial"/>
                <a:sym typeface="Arial"/>
              </a:defRPr>
            </a:lvl1pPr>
          </a:lstStyle>
          <a:p>
            <a:pPr defTabSz="914400"/>
            <a:r>
              <a:rPr lang="en-US" sz="3400">
                <a:solidFill>
                  <a:schemeClr val="tx1"/>
                </a:solidFill>
                <a:latin typeface="+mj-lt"/>
                <a:ea typeface="+mj-ea"/>
                <a:cs typeface="+mj-cs"/>
              </a:rPr>
              <a:t>Conclusions</a:t>
            </a:r>
          </a:p>
        </p:txBody>
      </p:sp>
      <p:graphicFrame>
        <p:nvGraphicFramePr>
          <p:cNvPr id="139" name="Since 1954, San Francisco Federal Credit Union has been a member-owned financial institution. As a not-for-profit, we’re able to offer higher dividends on deposit accounts, lower interest rates on loans, and fewer fees than the big banks.">
            <a:extLst>
              <a:ext uri="{FF2B5EF4-FFF2-40B4-BE49-F238E27FC236}">
                <a16:creationId xmlns:a16="http://schemas.microsoft.com/office/drawing/2014/main" id="{90D740F3-F0AB-4F63-8CD1-700BD32CD55A}"/>
              </a:ext>
            </a:extLst>
          </p:cNvPr>
          <p:cNvGraphicFramePr/>
          <p:nvPr>
            <p:extLst>
              <p:ext uri="{D42A27DB-BD31-4B8C-83A1-F6EECF244321}">
                <p14:modId xmlns:p14="http://schemas.microsoft.com/office/powerpoint/2010/main" val="2469589734"/>
              </p:ext>
            </p:extLst>
          </p:nvPr>
        </p:nvGraphicFramePr>
        <p:xfrm>
          <a:off x="975360" y="3437842"/>
          <a:ext cx="11043920" cy="4701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8324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974716" y="866989"/>
            <a:ext cx="11044012" cy="1886323"/>
          </a:xfrm>
          <a:prstGeom prst="rect">
            <a:avLst/>
          </a:prstGeom>
        </p:spPr>
        <p:txBody>
          <a:bodyPr vert="horz" lIns="91440" tIns="45720" rIns="91440" bIns="45720" rtlCol="0" anchor="ctr">
            <a:normAutofit/>
          </a:bodyPr>
          <a:lstStyle>
            <a:lvl1pPr>
              <a:defRPr>
                <a:solidFill>
                  <a:schemeClr val="accent6">
                    <a:hueOff val="36663"/>
                    <a:satOff val="1899"/>
                    <a:lumOff val="-23748"/>
                  </a:schemeClr>
                </a:solidFill>
                <a:latin typeface="Arial"/>
                <a:ea typeface="Arial"/>
                <a:cs typeface="Arial"/>
                <a:sym typeface="Arial"/>
              </a:defRPr>
            </a:lvl1pPr>
          </a:lstStyle>
          <a:p>
            <a:pPr defTabSz="914400"/>
            <a:r>
              <a:rPr lang="en-US" sz="3400" dirty="0">
                <a:solidFill>
                  <a:schemeClr val="tx1"/>
                </a:solidFill>
                <a:latin typeface="Arial" panose="020B0604020202020204" pitchFamily="34" charset="0"/>
                <a:ea typeface="+mj-ea"/>
                <a:cs typeface="Arial" panose="020B0604020202020204" pitchFamily="34" charset="0"/>
              </a:rPr>
              <a:t>Conclusions</a:t>
            </a:r>
          </a:p>
        </p:txBody>
      </p:sp>
      <p:sp>
        <p:nvSpPr>
          <p:cNvPr id="80" name="Rectangle 7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80266"/>
            <a:ext cx="13004800" cy="6773334"/>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39" name="Since 1954, San Francisco Federal Credit Union has been a member-owned financial institution. As a not-for-profit, we’re able to offer higher dividends on deposit accounts, lower interest rates on loans, and fewer fees than the big banks.">
            <a:extLst>
              <a:ext uri="{FF2B5EF4-FFF2-40B4-BE49-F238E27FC236}">
                <a16:creationId xmlns:a16="http://schemas.microsoft.com/office/drawing/2014/main" id="{90D740F3-F0AB-4F63-8CD1-700BD32CD55A}"/>
              </a:ext>
            </a:extLst>
          </p:cNvPr>
          <p:cNvGraphicFramePr/>
          <p:nvPr>
            <p:extLst>
              <p:ext uri="{D42A27DB-BD31-4B8C-83A1-F6EECF244321}">
                <p14:modId xmlns:p14="http://schemas.microsoft.com/office/powerpoint/2010/main" val="3333955881"/>
              </p:ext>
            </p:extLst>
          </p:nvPr>
        </p:nvGraphicFramePr>
        <p:xfrm>
          <a:off x="975360" y="3437842"/>
          <a:ext cx="11043920" cy="4701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solidFill>
                  <a:srgbClr val="00B050"/>
                </a:solidFill>
              </a:rPr>
              <a:t>Data Analysis</a:t>
            </a:r>
            <a:endParaRPr dirty="0">
              <a:solidFill>
                <a:srgbClr val="00B050"/>
              </a:solidFill>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US" sz="2400" dirty="0"/>
              <a:t>This is the sales data of a toy dealer between Jan 2003 and May 2005.</a:t>
            </a:r>
          </a:p>
          <a:p>
            <a:endParaRPr lang="en-US" sz="2400" dirty="0"/>
          </a:p>
          <a:p>
            <a:r>
              <a:rPr lang="en-US" sz="2400" dirty="0"/>
              <a:t>The Distributor is making sales in 19 different countries with 99K orders and close to 8.2 million sales are done over this 2.5-year span.</a:t>
            </a:r>
          </a:p>
          <a:p>
            <a:endParaRPr lang="en-US" sz="2400" dirty="0"/>
          </a:p>
          <a:p>
            <a:r>
              <a:rPr lang="en-US" sz="2400" dirty="0"/>
              <a:t>There was no column indicating the actual value of the order per row, hence created total price column by multiplying quantity ordered and price each.</a:t>
            </a:r>
          </a:p>
          <a:p>
            <a:endParaRPr lang="en-US" sz="2400" dirty="0"/>
          </a:p>
          <a:p>
            <a:r>
              <a:rPr lang="en-US" sz="2400" dirty="0"/>
              <a:t>Product Code was split to get sub category code of which s18 and s24 are making highest sales which could correlate them to being the product codes of classic and vintage cars, respectively.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solidFill>
                  <a:srgbClr val="00B050"/>
                </a:solidFill>
              </a:rPr>
              <a:t>Interesting Observations</a:t>
            </a:r>
            <a:endParaRPr dirty="0">
              <a:solidFill>
                <a:srgbClr val="00B050"/>
              </a:solidFill>
            </a:endParaRPr>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a:bodyPr>
          <a:lstStyle/>
          <a:p>
            <a:r>
              <a:rPr lang="en-US" sz="2400" dirty="0">
                <a:latin typeface="Arial" panose="020B0604020202020204" pitchFamily="34" charset="0"/>
                <a:cs typeface="Arial" panose="020B0604020202020204" pitchFamily="34" charset="0"/>
              </a:rPr>
              <a:t>Classic car toys and vintage cars are the highest sold product types with maximum sales happening during thanksgiving month of November. These two product types sales combined are almost 5 times the sales of the next highest sold product motorcycle.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USA is the country with the maximum sales but when we compare the regions EMEA region orders more than 40% of the orders from USA and Canada.</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least amount of sales are happening in the countries of Ireland, Philippines and Switzerland. </a:t>
            </a:r>
          </a:p>
          <a:p>
            <a:pPr>
              <a:defRPr>
                <a:latin typeface="Arial"/>
                <a:ea typeface="Arial"/>
                <a:cs typeface="Arial"/>
                <a:sym typeface="Arial"/>
              </a:defRPr>
            </a:pP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1185F9-B7E3-42B3-887A-C3B8ED38D556}"/>
              </a:ext>
            </a:extLst>
          </p:cNvPr>
          <p:cNvSpPr>
            <a:spLocks noGrp="1"/>
          </p:cNvSpPr>
          <p:nvPr>
            <p:ph type="body" idx="1"/>
          </p:nvPr>
        </p:nvSpPr>
        <p:spPr>
          <a:xfrm>
            <a:off x="508000" y="6785908"/>
            <a:ext cx="11510728" cy="1450466"/>
          </a:xfrm>
        </p:spPr>
        <p:txBody>
          <a:bodyPr/>
          <a:lstStyle/>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372333E6-60F0-4DE4-8930-723A6B89B31F}"/>
              </a:ext>
            </a:extLst>
          </p:cNvPr>
          <p:cNvSpPr/>
          <p:nvPr/>
        </p:nvSpPr>
        <p:spPr>
          <a:xfrm>
            <a:off x="508000" y="6785908"/>
            <a:ext cx="11565120" cy="2492990"/>
          </a:xfrm>
          <a:prstGeom prst="rect">
            <a:avLst/>
          </a:prstGeom>
        </p:spPr>
        <p:txBody>
          <a:bodyPr wrap="square">
            <a:spAutoFit/>
          </a:bodyPr>
          <a:lstStyle/>
          <a:p>
            <a:pPr marL="342900" indent="-342900" algn="l">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en-US" sz="2400" dirty="0">
                <a:latin typeface="Arial" panose="020B0604020202020204" pitchFamily="34" charset="0"/>
                <a:cs typeface="Arial" panose="020B0604020202020204" pitchFamily="34" charset="0"/>
              </a:rPr>
              <a:t>Our products are mostly sold in the Europe region with  USA  selling the highest when split based on countries.</a:t>
            </a:r>
          </a:p>
          <a:p>
            <a:pPr marL="342900" indent="-342900" algn="l">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en-US" sz="2400" dirty="0">
                <a:latin typeface="Arial" panose="020B0604020202020204" pitchFamily="34" charset="0"/>
                <a:cs typeface="Arial" panose="020B0604020202020204" pitchFamily="34" charset="0"/>
              </a:rPr>
              <a:t>New </a:t>
            </a:r>
            <a:r>
              <a:rPr lang="en-US" sz="2400" dirty="0" err="1">
                <a:latin typeface="Arial" panose="020B0604020202020204" pitchFamily="34" charset="0"/>
                <a:cs typeface="Arial" panose="020B0604020202020204" pitchFamily="34" charset="0"/>
              </a:rPr>
              <a:t>Bredford</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Brickhaven</a:t>
            </a:r>
            <a:r>
              <a:rPr lang="en-US" sz="2400" dirty="0">
                <a:latin typeface="Arial" panose="020B0604020202020204" pitchFamily="34" charset="0"/>
                <a:cs typeface="Arial" panose="020B0604020202020204" pitchFamily="34" charset="0"/>
              </a:rPr>
              <a:t> are the cities which are registering the highest sales. </a:t>
            </a:r>
          </a:p>
          <a:p>
            <a:pPr marL="342900" indent="-342900" algn="l">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A885D9D-0CCA-45B3-AAC2-62F765C67607}"/>
              </a:ext>
            </a:extLst>
          </p:cNvPr>
          <p:cNvPicPr>
            <a:picLocks noChangeAspect="1"/>
          </p:cNvPicPr>
          <p:nvPr/>
        </p:nvPicPr>
        <p:blipFill>
          <a:blip r:embed="rId2"/>
          <a:stretch>
            <a:fillRect/>
          </a:stretch>
        </p:blipFill>
        <p:spPr>
          <a:xfrm>
            <a:off x="520148" y="275969"/>
            <a:ext cx="11565120" cy="645301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n average, Millennials and Gen. X are not able to afford buying homes in the Bay Area, but need to buy cars to get around.…"/>
          <p:cNvSpPr txBox="1">
            <a:spLocks noGrp="1"/>
          </p:cNvSpPr>
          <p:nvPr>
            <p:ph type="body" idx="1"/>
          </p:nvPr>
        </p:nvSpPr>
        <p:spPr>
          <a:xfrm>
            <a:off x="543339" y="5105400"/>
            <a:ext cx="11988800" cy="4343400"/>
          </a:xfrm>
          <a:prstGeom prst="rect">
            <a:avLst/>
          </a:prstGeom>
        </p:spPr>
        <p:txBody>
          <a:bodyPr>
            <a:normAutofit fontScale="40000" lnSpcReduction="200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sz="6000" dirty="0">
                <a:latin typeface="Arial" panose="020B0604020202020204" pitchFamily="34" charset="0"/>
                <a:cs typeface="Arial" panose="020B0604020202020204" pitchFamily="34" charset="0"/>
              </a:rPr>
              <a:t>Classic Cars are my highest sold product type almost double that of the second highest sold Vintage cars.</a:t>
            </a:r>
          </a:p>
          <a:p>
            <a:pPr marL="385318" indent="-385318" defTabSz="479044">
              <a:spcBef>
                <a:spcPts val="1900"/>
              </a:spcBef>
              <a:defRPr sz="2952"/>
            </a:pPr>
            <a:r>
              <a:rPr lang="en-US" sz="6000" dirty="0">
                <a:latin typeface="Arial" panose="020B0604020202020204" pitchFamily="34" charset="0"/>
                <a:cs typeface="Arial" panose="020B0604020202020204" pitchFamily="34" charset="0"/>
              </a:rPr>
              <a:t>Large Contributes to almost one thirds of the medium orders value by just having one tenth of the no of orders</a:t>
            </a:r>
          </a:p>
          <a:p>
            <a:pPr marL="385318" indent="-385318" defTabSz="479044">
              <a:spcBef>
                <a:spcPts val="1900"/>
              </a:spcBef>
              <a:defRPr sz="2952"/>
            </a:pPr>
            <a:endParaRPr lang="en-US" dirty="0"/>
          </a:p>
          <a:p>
            <a:pPr marL="385318" indent="-385318" defTabSz="479044">
              <a:spcBef>
                <a:spcPts val="1900"/>
              </a:spcBef>
              <a:defRPr sz="2952"/>
            </a:pPr>
            <a:endParaRPr dirty="0"/>
          </a:p>
        </p:txBody>
      </p:sp>
      <p:pic>
        <p:nvPicPr>
          <p:cNvPr id="6" name="Picture 5">
            <a:extLst>
              <a:ext uri="{FF2B5EF4-FFF2-40B4-BE49-F238E27FC236}">
                <a16:creationId xmlns:a16="http://schemas.microsoft.com/office/drawing/2014/main" id="{523ACC08-EC63-45D4-BD99-98FD5DA2B216}"/>
              </a:ext>
            </a:extLst>
          </p:cNvPr>
          <p:cNvPicPr>
            <a:picLocks noChangeAspect="1"/>
          </p:cNvPicPr>
          <p:nvPr/>
        </p:nvPicPr>
        <p:blipFill>
          <a:blip r:embed="rId2"/>
          <a:stretch>
            <a:fillRect/>
          </a:stretch>
        </p:blipFill>
        <p:spPr>
          <a:xfrm>
            <a:off x="863600" y="490330"/>
            <a:ext cx="11633200" cy="706131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n average, Millennials and Gen. X are not able to afford buying homes in the Bay Area, but need to buy cars to get around.…"/>
          <p:cNvSpPr txBox="1">
            <a:spLocks noGrp="1"/>
          </p:cNvSpPr>
          <p:nvPr>
            <p:ph type="body" idx="1"/>
          </p:nvPr>
        </p:nvSpPr>
        <p:spPr>
          <a:xfrm>
            <a:off x="508000" y="2362200"/>
            <a:ext cx="11988800" cy="6934200"/>
          </a:xfrm>
          <a:prstGeom prst="rect">
            <a:avLst/>
          </a:prstGeom>
        </p:spPr>
        <p:txBody>
          <a:bodyPr>
            <a:normAutofit fontScale="92500" lnSpcReduction="100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sz="2600" dirty="0">
                <a:latin typeface="Arial" panose="020B0604020202020204" pitchFamily="34" charset="0"/>
                <a:cs typeface="Arial" panose="020B0604020202020204" pitchFamily="34" charset="0"/>
              </a:rPr>
              <a:t>Euro Shopping Channel from Madrid and Mini gifts distributors from San Rafael are the two most valuable customers accounting for more  than 10 times the sales of the next highest customer </a:t>
            </a:r>
          </a:p>
          <a:p>
            <a:pPr marL="385318" indent="-385318" defTabSz="479044">
              <a:spcBef>
                <a:spcPts val="1900"/>
              </a:spcBef>
              <a:defRPr sz="2952"/>
            </a:pPr>
            <a:endParaRPr dirty="0"/>
          </a:p>
        </p:txBody>
      </p:sp>
      <p:pic>
        <p:nvPicPr>
          <p:cNvPr id="4" name="Picture 3">
            <a:extLst>
              <a:ext uri="{FF2B5EF4-FFF2-40B4-BE49-F238E27FC236}">
                <a16:creationId xmlns:a16="http://schemas.microsoft.com/office/drawing/2014/main" id="{2B1ED99A-B355-4F8C-B729-028ED13226AF}"/>
              </a:ext>
            </a:extLst>
          </p:cNvPr>
          <p:cNvPicPr>
            <a:picLocks noChangeAspect="1"/>
          </p:cNvPicPr>
          <p:nvPr/>
        </p:nvPicPr>
        <p:blipFill>
          <a:blip r:embed="rId2"/>
          <a:stretch>
            <a:fillRect/>
          </a:stretch>
        </p:blipFill>
        <p:spPr>
          <a:xfrm>
            <a:off x="254000" y="358223"/>
            <a:ext cx="11988800" cy="7033177"/>
          </a:xfrm>
          <a:prstGeom prst="rect">
            <a:avLst/>
          </a:prstGeom>
        </p:spPr>
      </p:pic>
    </p:spTree>
    <p:extLst>
      <p:ext uri="{BB962C8B-B14F-4D97-AF65-F5344CB8AC3E}">
        <p14:creationId xmlns:p14="http://schemas.microsoft.com/office/powerpoint/2010/main" val="26548286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813550"/>
          </a:xfrm>
          <a:prstGeom prst="rect">
            <a:avLst/>
          </a:prstGeom>
        </p:spPr>
        <p:txBody>
          <a:bodyPr>
            <a:normAutofit/>
          </a:bodyPr>
          <a:lstStyle/>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r>
              <a:rPr lang="en-US" dirty="0"/>
              <a:t> </a:t>
            </a:r>
            <a:r>
              <a:rPr lang="en-US" sz="2400" dirty="0">
                <a:latin typeface="Arial" panose="020B0604020202020204" pitchFamily="34" charset="0"/>
                <a:cs typeface="Arial" panose="020B0604020202020204" pitchFamily="34" charset="0"/>
              </a:rPr>
              <a:t>November and Q4 are the month and Quarter where maximum sales happen, Alternatively September and Q3 are where sales slag.</a:t>
            </a:r>
          </a:p>
        </p:txBody>
      </p:sp>
      <p:pic>
        <p:nvPicPr>
          <p:cNvPr id="4" name="Picture 3">
            <a:extLst>
              <a:ext uri="{FF2B5EF4-FFF2-40B4-BE49-F238E27FC236}">
                <a16:creationId xmlns:a16="http://schemas.microsoft.com/office/drawing/2014/main" id="{87B6DC16-F15E-44EF-ADCD-8393E7AF8F12}"/>
              </a:ext>
            </a:extLst>
          </p:cNvPr>
          <p:cNvPicPr>
            <a:picLocks noChangeAspect="1"/>
          </p:cNvPicPr>
          <p:nvPr/>
        </p:nvPicPr>
        <p:blipFill>
          <a:blip r:embed="rId2"/>
          <a:stretch>
            <a:fillRect/>
          </a:stretch>
        </p:blipFill>
        <p:spPr>
          <a:xfrm>
            <a:off x="508000" y="457199"/>
            <a:ext cx="11988800" cy="6430289"/>
          </a:xfrm>
          <a:prstGeom prst="rect">
            <a:avLst/>
          </a:prstGeom>
        </p:spPr>
      </p:pic>
    </p:spTree>
    <p:extLst>
      <p:ext uri="{BB962C8B-B14F-4D97-AF65-F5344CB8AC3E}">
        <p14:creationId xmlns:p14="http://schemas.microsoft.com/office/powerpoint/2010/main" val="30076993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n average, Millennials and Gen. X are not able to afford buying homes in the Bay Area, but need to buy cars to get around.…"/>
          <p:cNvSpPr txBox="1">
            <a:spLocks noGrp="1"/>
          </p:cNvSpPr>
          <p:nvPr>
            <p:ph type="body" idx="1"/>
          </p:nvPr>
        </p:nvSpPr>
        <p:spPr>
          <a:xfrm>
            <a:off x="508000" y="2178049"/>
            <a:ext cx="11988800" cy="7118351"/>
          </a:xfrm>
          <a:prstGeom prst="rect">
            <a:avLst/>
          </a:prstGeom>
        </p:spPr>
        <p:txBody>
          <a:bodyPr>
            <a:normAutofit/>
          </a:bodyPr>
          <a:lstStyle/>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defTabSz="479044">
              <a:spcBef>
                <a:spcPts val="1900"/>
              </a:spcBef>
              <a:buFont typeface="Wingdings" panose="05000000000000000000" pitchFamily="2" charset="2"/>
              <a:buChar char="v"/>
              <a:defRPr sz="2952"/>
            </a:pPr>
            <a:endParaRPr lang="en-US" dirty="0"/>
          </a:p>
          <a:p>
            <a:pPr marL="0" indent="0" defTabSz="479044">
              <a:spcBef>
                <a:spcPts val="1900"/>
              </a:spcBef>
              <a:buNone/>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r>
              <a:rPr lang="en-US" sz="2400" dirty="0">
                <a:latin typeface="Arial" panose="020B0604020202020204" pitchFamily="34" charset="0"/>
                <a:cs typeface="Arial" panose="020B0604020202020204" pitchFamily="34" charset="0"/>
              </a:rPr>
              <a:t>We have lost close to 500k due to various cancellations and disputes.</a:t>
            </a:r>
          </a:p>
          <a:p>
            <a:pPr defTabSz="479044">
              <a:spcBef>
                <a:spcPts val="1900"/>
              </a:spcBef>
              <a:buFont typeface="Wingdings" panose="05000000000000000000" pitchFamily="2" charset="2"/>
              <a:buChar char="v"/>
              <a:defRPr sz="2952"/>
            </a:pPr>
            <a:r>
              <a:rPr lang="en-US" sz="2400" dirty="0">
                <a:latin typeface="Arial" panose="020B0604020202020204" pitchFamily="34" charset="0"/>
                <a:cs typeface="Arial" panose="020B0604020202020204" pitchFamily="34" charset="0"/>
              </a:rPr>
              <a:t> Anomalies noted are ships being the highest number of cancelled orders and bikes being the highest number of disputed orders.</a:t>
            </a:r>
          </a:p>
        </p:txBody>
      </p:sp>
      <p:pic>
        <p:nvPicPr>
          <p:cNvPr id="3" name="Picture 2">
            <a:extLst>
              <a:ext uri="{FF2B5EF4-FFF2-40B4-BE49-F238E27FC236}">
                <a16:creationId xmlns:a16="http://schemas.microsoft.com/office/drawing/2014/main" id="{54B97080-9CD0-4112-AECC-C036D70FE27F}"/>
              </a:ext>
            </a:extLst>
          </p:cNvPr>
          <p:cNvPicPr>
            <a:picLocks noChangeAspect="1"/>
          </p:cNvPicPr>
          <p:nvPr/>
        </p:nvPicPr>
        <p:blipFill>
          <a:blip r:embed="rId2"/>
          <a:stretch>
            <a:fillRect/>
          </a:stretch>
        </p:blipFill>
        <p:spPr>
          <a:xfrm>
            <a:off x="508000" y="279399"/>
            <a:ext cx="11988800" cy="6350001"/>
          </a:xfrm>
          <a:prstGeom prst="rect">
            <a:avLst/>
          </a:prstGeom>
        </p:spPr>
      </p:pic>
    </p:spTree>
    <p:extLst>
      <p:ext uri="{BB962C8B-B14F-4D97-AF65-F5344CB8AC3E}">
        <p14:creationId xmlns:p14="http://schemas.microsoft.com/office/powerpoint/2010/main" val="17773025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On average, Millennials and Gen. X are not able to afford buying homes in the Bay Area, but need to buy cars to get around.…"/>
          <p:cNvSpPr txBox="1">
            <a:spLocks noGrp="1"/>
          </p:cNvSpPr>
          <p:nvPr>
            <p:ph type="body" idx="1"/>
          </p:nvPr>
        </p:nvSpPr>
        <p:spPr>
          <a:xfrm>
            <a:off x="508000" y="2178049"/>
            <a:ext cx="11988800" cy="7118351"/>
          </a:xfrm>
          <a:prstGeom prst="rect">
            <a:avLst/>
          </a:prstGeom>
        </p:spPr>
        <p:txBody>
          <a:bodyPr>
            <a:normAutofit/>
          </a:bodyPr>
          <a:lstStyle/>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endParaRPr lang="en-US" sz="2400" dirty="0">
              <a:latin typeface="Arial" panose="020B0604020202020204" pitchFamily="34" charset="0"/>
              <a:cs typeface="Arial" panose="020B0604020202020204" pitchFamily="34" charset="0"/>
            </a:endParaRPr>
          </a:p>
          <a:p>
            <a:pPr defTabSz="479044">
              <a:spcBef>
                <a:spcPts val="1900"/>
              </a:spcBef>
              <a:buFont typeface="Wingdings" panose="05000000000000000000" pitchFamily="2" charset="2"/>
              <a:buChar char="v"/>
              <a:defRPr sz="2952"/>
            </a:pPr>
            <a:r>
              <a:rPr lang="en-US" sz="2400" dirty="0">
                <a:latin typeface="Arial" panose="020B0604020202020204" pitchFamily="34" charset="0"/>
                <a:cs typeface="Arial" panose="020B0604020202020204" pitchFamily="34" charset="0"/>
              </a:rPr>
              <a:t> Ireland, Philippines and Switzerland are the countries with the least amount of sales.</a:t>
            </a:r>
          </a:p>
        </p:txBody>
      </p:sp>
      <p:pic>
        <p:nvPicPr>
          <p:cNvPr id="2" name="Picture 1">
            <a:extLst>
              <a:ext uri="{FF2B5EF4-FFF2-40B4-BE49-F238E27FC236}">
                <a16:creationId xmlns:a16="http://schemas.microsoft.com/office/drawing/2014/main" id="{F75719BD-AE4F-4194-8483-89B2CAF9E844}"/>
              </a:ext>
            </a:extLst>
          </p:cNvPr>
          <p:cNvPicPr>
            <a:picLocks noChangeAspect="1"/>
          </p:cNvPicPr>
          <p:nvPr/>
        </p:nvPicPr>
        <p:blipFill>
          <a:blip r:embed="rId2"/>
          <a:stretch>
            <a:fillRect/>
          </a:stretch>
        </p:blipFill>
        <p:spPr>
          <a:xfrm>
            <a:off x="508000" y="457200"/>
            <a:ext cx="12166600" cy="5410200"/>
          </a:xfrm>
          <a:prstGeom prst="rect">
            <a:avLst/>
          </a:prstGeom>
        </p:spPr>
      </p:pic>
    </p:spTree>
    <p:extLst>
      <p:ext uri="{BB962C8B-B14F-4D97-AF65-F5344CB8AC3E}">
        <p14:creationId xmlns:p14="http://schemas.microsoft.com/office/powerpoint/2010/main" val="154036626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563</Words>
  <Application>Microsoft Office PowerPoint</Application>
  <PresentationFormat>Custom</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Helvetica Neue</vt:lpstr>
      <vt:lpstr>Rockwell</vt:lpstr>
      <vt:lpstr>Times New Roman</vt:lpstr>
      <vt:lpstr>Wingdings</vt:lpstr>
      <vt:lpstr>Damask</vt:lpstr>
      <vt:lpstr>PowerPoint Presentation</vt:lpstr>
      <vt:lpstr>Data Analysis</vt:lpstr>
      <vt:lpstr>Interesting Observations</vt:lpstr>
      <vt:lpstr>PowerPoint Presentation</vt:lpstr>
      <vt:lpstr>PowerPoint Presentation</vt:lpstr>
      <vt:lpstr>PowerPoint Presentation</vt:lpstr>
      <vt:lpstr>PowerPoint Presentation</vt:lpstr>
      <vt:lpstr>PowerPoint Presentation</vt:lpstr>
      <vt:lpstr>PowerPoint Presentation</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Rajendra Prasad Reddy Solleti (Infosys)</dc:creator>
  <cp:lastModifiedBy>Rajendra Prasad Reddy Solleti (Infosys)</cp:lastModifiedBy>
  <cp:revision>4</cp:revision>
  <dcterms:created xsi:type="dcterms:W3CDTF">2019-01-31T20:20:43Z</dcterms:created>
  <dcterms:modified xsi:type="dcterms:W3CDTF">2019-01-31T21:37:21Z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v-rasol@microsoft.com</vt:lpwstr>
  </property>
  <property fmtid="{D5CDD505-2E9C-101B-9397-08002B2CF9AE}" pid="5" name="MSIP_Label_f42aa342-8706-4288-bd11-ebb85995028c_SetDate">
    <vt:lpwstr>2019-01-31T21:37:19.2909843Z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050b09a0-9571-45ff-8d2e-33e506d4b0bb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