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94" r:id="rId7"/>
    <p:sldId id="295" r:id="rId8"/>
    <p:sldId id="296" r:id="rId9"/>
    <p:sldId id="297" r:id="rId10"/>
    <p:sldId id="290"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434" y="66"/>
      </p:cViewPr>
      <p:guideLst>
        <p:guide orient="horz" pos="3072"/>
        <p:guide pos="4096"/>
      </p:guideLst>
    </p:cSldViewPr>
  </p:slideViewPr>
  <p:notesTextViewPr>
    <p:cViewPr>
      <p:scale>
        <a:sx n="1" d="1"/>
        <a:sy n="1" d="1"/>
      </p:scale>
      <p:origin x="0" y="0"/>
    </p:cViewPr>
  </p:notesText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7C782A-78A5-4BFC-8F8B-1CB74CACD0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DCD78A-857B-4BD9-A6DA-EFEB87C08C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32F6DA-BFF2-4AF3-99F8-6758BE93002D}" type="datetimeFigureOut">
              <a:rPr lang="en-US" smtClean="0"/>
              <a:t>12/24/2018</a:t>
            </a:fld>
            <a:endParaRPr lang="en-US"/>
          </a:p>
        </p:txBody>
      </p:sp>
      <p:sp>
        <p:nvSpPr>
          <p:cNvPr id="4" name="Footer Placeholder 3">
            <a:extLst>
              <a:ext uri="{FF2B5EF4-FFF2-40B4-BE49-F238E27FC236}">
                <a16:creationId xmlns:a16="http://schemas.microsoft.com/office/drawing/2014/main" id="{F3340382-6962-42F9-A39F-1C47C661D5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5E6066-D928-4255-9123-B4B7634BC0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410EE1-96BB-443B-973B-E488668752F6}" type="slidenum">
              <a:rPr lang="en-US" smtClean="0"/>
              <a:t>‹#›</a:t>
            </a:fld>
            <a:endParaRPr lang="en-US"/>
          </a:p>
        </p:txBody>
      </p:sp>
    </p:spTree>
    <p:extLst>
      <p:ext uri="{BB962C8B-B14F-4D97-AF65-F5344CB8AC3E}">
        <p14:creationId xmlns:p14="http://schemas.microsoft.com/office/powerpoint/2010/main" val="423471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lstStyle/>
          <a:p>
            <a:pPr algn="ctr">
              <a:defRPr sz="3600">
                <a:latin typeface="Arial"/>
                <a:ea typeface="Arial"/>
                <a:cs typeface="Arial"/>
                <a:sym typeface="Arial"/>
              </a:defRPr>
            </a:pPr>
            <a:r>
              <a:rPr lang="en-US" dirty="0"/>
              <a:t>Avocado </a:t>
            </a:r>
            <a:r>
              <a:rPr lang="en-US"/>
              <a:t>Price Predictio</a:t>
            </a:r>
            <a:r>
              <a:rPr lang="en-US" dirty="0"/>
              <a:t>n</a:t>
            </a:r>
            <a:endParaRPr dirty="0"/>
          </a:p>
          <a:p>
            <a:pPr algn="ctr">
              <a:defRPr>
                <a:latin typeface="Arial"/>
                <a:ea typeface="Arial"/>
                <a:cs typeface="Arial"/>
                <a:sym typeface="Arial"/>
              </a:defRPr>
            </a:pPr>
            <a:endParaRPr dirty="0"/>
          </a:p>
          <a:p>
            <a:pPr algn="ctr">
              <a:defRPr>
                <a:latin typeface="Arial"/>
                <a:ea typeface="Arial"/>
                <a:cs typeface="Arial"/>
                <a:sym typeface="Arial"/>
              </a:defRPr>
            </a:pPr>
            <a:r>
              <a:rPr dirty="0"/>
              <a:t>by </a:t>
            </a:r>
            <a:r>
              <a:rPr lang="en-US" dirty="0"/>
              <a:t>Rajendra Solleti</a:t>
            </a:r>
            <a:endParaRPr dirty="0"/>
          </a:p>
        </p:txBody>
      </p:sp>
      <p:pic>
        <p:nvPicPr>
          <p:cNvPr id="134" name="20369176_1498521526857353_8243771624961519606_o.jpg" descr="20369176_1498521526857353_8243771624961519606_o.jpg"/>
          <p:cNvPicPr>
            <a:picLocks noChangeAspect="1"/>
          </p:cNvPicPr>
          <p:nvPr/>
        </p:nvPicPr>
        <p:blipFill>
          <a:blip r:embed="rId2">
            <a:extLst/>
          </a:blip>
          <a:stretch>
            <a:fillRect/>
          </a:stretch>
        </p:blipFill>
        <p:spPr>
          <a:xfrm>
            <a:off x="-1" y="1362259"/>
            <a:ext cx="13004801" cy="4793882"/>
          </a:xfrm>
          <a:prstGeom prst="rect">
            <a:avLst/>
          </a:prstGeom>
          <a:ln w="12700">
            <a:miter lim="400000"/>
          </a:ln>
        </p:spPr>
      </p:pic>
      <p:pic>
        <p:nvPicPr>
          <p:cNvPr id="2" name="Picture 1">
            <a:extLst>
              <a:ext uri="{FF2B5EF4-FFF2-40B4-BE49-F238E27FC236}">
                <a16:creationId xmlns:a16="http://schemas.microsoft.com/office/drawing/2014/main" id="{5D876C20-5961-4D54-98D8-26EBDA9A3AB6}"/>
              </a:ext>
            </a:extLst>
          </p:cNvPr>
          <p:cNvPicPr>
            <a:picLocks noChangeAspect="1"/>
          </p:cNvPicPr>
          <p:nvPr/>
        </p:nvPicPr>
        <p:blipFill>
          <a:blip r:embed="rId3"/>
          <a:stretch>
            <a:fillRect/>
          </a:stretch>
        </p:blipFill>
        <p:spPr>
          <a:xfrm>
            <a:off x="-4418" y="0"/>
            <a:ext cx="13009218" cy="7010399"/>
          </a:xfrm>
          <a:prstGeom prst="rect">
            <a:avLst/>
          </a:prstGeom>
        </p:spPr>
      </p:pic>
      <p:pic>
        <p:nvPicPr>
          <p:cNvPr id="3" name="Picture 2">
            <a:extLst>
              <a:ext uri="{FF2B5EF4-FFF2-40B4-BE49-F238E27FC236}">
                <a16:creationId xmlns:a16="http://schemas.microsoft.com/office/drawing/2014/main" id="{645D1147-F74E-4191-A3EA-C3DA9920C938}"/>
              </a:ext>
            </a:extLst>
          </p:cNvPr>
          <p:cNvPicPr>
            <a:picLocks noChangeAspect="1"/>
          </p:cNvPicPr>
          <p:nvPr/>
        </p:nvPicPr>
        <p:blipFill>
          <a:blip r:embed="rId4"/>
          <a:stretch>
            <a:fillRect/>
          </a:stretch>
        </p:blipFill>
        <p:spPr>
          <a:xfrm>
            <a:off x="-14909" y="0"/>
            <a:ext cx="13004801" cy="7010398"/>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Conclusions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endParaRPr dirty="0"/>
          </a:p>
        </p:txBody>
      </p:sp>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Analysis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US" dirty="0"/>
              <a:t>This is the sales data of the Avocadoes from Jan 2015 to Mar 2018.</a:t>
            </a:r>
          </a:p>
          <a:p>
            <a:r>
              <a:rPr lang="en-US" dirty="0"/>
              <a:t>Out of all the columns present columns 4046, 4225, 4770 and bag sizes like Small bags, large bags and x large bags are insignificant because they are highly correlated to Total volume and total bags respectively.</a:t>
            </a:r>
          </a:p>
          <a:p>
            <a:r>
              <a:rPr lang="en-US" dirty="0"/>
              <a:t>The data seems to be collected properly as there are no null values as well.</a:t>
            </a:r>
          </a:p>
          <a:p>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Interesting Observations</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92500" lnSpcReduction="20000"/>
          </a:bodyPr>
          <a:lstStyle/>
          <a:p>
            <a:pPr>
              <a:defRPr>
                <a:latin typeface="Arial"/>
                <a:ea typeface="Arial"/>
                <a:cs typeface="Arial"/>
                <a:sym typeface="Arial"/>
              </a:defRPr>
            </a:pPr>
            <a:endParaRPr lang="en-US" dirty="0"/>
          </a:p>
          <a:p>
            <a:pPr>
              <a:defRPr>
                <a:latin typeface="Arial"/>
                <a:ea typeface="Arial"/>
                <a:cs typeface="Arial"/>
                <a:sym typeface="Arial"/>
              </a:defRPr>
            </a:pPr>
            <a:r>
              <a:rPr lang="en-US" dirty="0"/>
              <a:t>The data collected is only of Sundays.</a:t>
            </a:r>
          </a:p>
          <a:p>
            <a:pPr>
              <a:defRPr>
                <a:latin typeface="Arial"/>
                <a:ea typeface="Arial"/>
                <a:cs typeface="Arial"/>
                <a:sym typeface="Arial"/>
              </a:defRPr>
            </a:pPr>
            <a:r>
              <a:rPr lang="en-US" dirty="0"/>
              <a:t> The price of the Avocadoes is mostly weighed between $1 and $1.7</a:t>
            </a:r>
          </a:p>
          <a:p>
            <a:pPr>
              <a:defRPr>
                <a:latin typeface="Arial"/>
                <a:ea typeface="Arial"/>
                <a:cs typeface="Arial"/>
                <a:sym typeface="Arial"/>
              </a:defRPr>
            </a:pPr>
            <a:r>
              <a:rPr lang="en-US" dirty="0"/>
              <a:t>February is the month where Avocado is produced the maximum hence the price remains the lowest during this month. Alternately in October very low produce of avocadoes is observed and price is at it highest during this time.</a:t>
            </a:r>
          </a:p>
          <a:p>
            <a:pPr>
              <a:defRPr>
                <a:latin typeface="Arial"/>
                <a:ea typeface="Arial"/>
                <a:cs typeface="Arial"/>
                <a:sym typeface="Arial"/>
              </a:defRPr>
            </a:pPr>
            <a:r>
              <a:rPr lang="en-US" dirty="0">
                <a:sym typeface="Arial"/>
              </a:rPr>
              <a:t>Hartford Springfield and San Francisco seems to be the costliest states while Southcentral and Houston remains to be the cheapest.</a:t>
            </a:r>
            <a:endParaRPr lang="en-US" dirty="0"/>
          </a:p>
          <a:p>
            <a:pPr>
              <a:defRPr>
                <a:latin typeface="Arial"/>
                <a:ea typeface="Arial"/>
                <a:cs typeface="Arial"/>
                <a:sym typeface="Arial"/>
              </a:defRPr>
            </a:pPr>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a:t>Average Price and Total Volume by Month </a:t>
            </a:r>
          </a:p>
        </p:txBody>
      </p:sp>
      <p:sp>
        <p:nvSpPr>
          <p:cNvPr id="5" name="Text Placeholder 4">
            <a:extLst>
              <a:ext uri="{FF2B5EF4-FFF2-40B4-BE49-F238E27FC236}">
                <a16:creationId xmlns:a16="http://schemas.microsoft.com/office/drawing/2014/main" id="{BB1185F9-B7E3-42B3-887A-C3B8ED38D556}"/>
              </a:ext>
            </a:extLst>
          </p:cNvPr>
          <p:cNvSpPr>
            <a:spLocks noGrp="1"/>
          </p:cNvSpPr>
          <p:nvPr>
            <p:ph type="body" idx="1"/>
          </p:nvPr>
        </p:nvSpPr>
        <p:spPr/>
        <p:txBody>
          <a:bodyPr/>
          <a:lstStyle/>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E8945346-328B-4F9F-88D7-CD09EF018908}"/>
              </a:ext>
            </a:extLst>
          </p:cNvPr>
          <p:cNvPicPr>
            <a:picLocks noChangeAspect="1"/>
          </p:cNvPicPr>
          <p:nvPr/>
        </p:nvPicPr>
        <p:blipFill>
          <a:blip r:embed="rId2"/>
          <a:stretch>
            <a:fillRect/>
          </a:stretch>
        </p:blipFill>
        <p:spPr>
          <a:xfrm>
            <a:off x="508000" y="2419350"/>
            <a:ext cx="5570721" cy="4145860"/>
          </a:xfrm>
          <a:prstGeom prst="rect">
            <a:avLst/>
          </a:prstGeom>
        </p:spPr>
      </p:pic>
      <p:pic>
        <p:nvPicPr>
          <p:cNvPr id="4" name="Picture 3">
            <a:extLst>
              <a:ext uri="{FF2B5EF4-FFF2-40B4-BE49-F238E27FC236}">
                <a16:creationId xmlns:a16="http://schemas.microsoft.com/office/drawing/2014/main" id="{98BE00CB-E982-4CF0-94D6-978232B274CE}"/>
              </a:ext>
            </a:extLst>
          </p:cNvPr>
          <p:cNvPicPr>
            <a:picLocks noChangeAspect="1"/>
          </p:cNvPicPr>
          <p:nvPr/>
        </p:nvPicPr>
        <p:blipFill>
          <a:blip r:embed="rId3"/>
          <a:stretch>
            <a:fillRect/>
          </a:stretch>
        </p:blipFill>
        <p:spPr>
          <a:xfrm>
            <a:off x="6502400" y="2419350"/>
            <a:ext cx="5570720" cy="4145860"/>
          </a:xfrm>
          <a:prstGeom prst="rect">
            <a:avLst/>
          </a:prstGeom>
        </p:spPr>
      </p:pic>
      <p:sp>
        <p:nvSpPr>
          <p:cNvPr id="6" name="Rectangle 5">
            <a:extLst>
              <a:ext uri="{FF2B5EF4-FFF2-40B4-BE49-F238E27FC236}">
                <a16:creationId xmlns:a16="http://schemas.microsoft.com/office/drawing/2014/main" id="{372333E6-60F0-4DE4-8930-723A6B89B31F}"/>
              </a:ext>
            </a:extLst>
          </p:cNvPr>
          <p:cNvSpPr/>
          <p:nvPr/>
        </p:nvSpPr>
        <p:spPr>
          <a:xfrm>
            <a:off x="508000" y="6785908"/>
            <a:ext cx="11565120" cy="2308324"/>
          </a:xfrm>
          <a:prstGeom prst="rect">
            <a:avLst/>
          </a:prstGeom>
        </p:spPr>
        <p:txBody>
          <a:bodyPr wrap="square">
            <a:spAutoFit/>
          </a:bodyPr>
          <a:lstStyle/>
          <a:p>
            <a:pPr marL="342900" indent="-342900" algn="l">
              <a:buFont typeface="Wingdings" panose="05000000000000000000" pitchFamily="2" charset="2"/>
              <a:buChar char="v"/>
            </a:pPr>
            <a:r>
              <a:rPr lang="en-US" dirty="0"/>
              <a:t>We could observe from this graph that September and October are the months where the price seems to be at its highest and volume at its lowest</a:t>
            </a:r>
          </a:p>
          <a:p>
            <a:pPr marL="342900" indent="-342900" algn="l">
              <a:buFont typeface="Wingdings" panose="05000000000000000000" pitchFamily="2" charset="2"/>
              <a:buChar char="v"/>
            </a:pPr>
            <a:r>
              <a:rPr lang="en-US" dirty="0"/>
              <a:t>February is the month where the price seems to be the lowest and volume highest.</a:t>
            </a:r>
          </a:p>
          <a:p>
            <a:pPr marL="342900" indent="-342900" algn="l">
              <a:buFont typeface="Wingdings" panose="05000000000000000000" pitchFamily="2" charset="2"/>
              <a:buChar char="v"/>
            </a:pPr>
            <a:r>
              <a:rPr lang="en-US" dirty="0"/>
              <a:t>We could conclude that price and volume are inversely proportional.</a:t>
            </a:r>
          </a:p>
          <a:p>
            <a:pPr marL="342900" indent="-342900" algn="l">
              <a:buFont typeface="Wingdings" panose="05000000000000000000" pitchFamily="2" charset="2"/>
              <a:buChar char="v"/>
            </a:pP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800100"/>
            <a:ext cx="11988800" cy="17145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a:t>Yearly average price per region </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965950"/>
          </a:xfrm>
          <a:prstGeom prst="rect">
            <a:avLst/>
          </a:prstGeom>
        </p:spPr>
        <p:txBody>
          <a:bodyPr>
            <a:normAutofit/>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Hartford Springfield and San Francisco seems to be the costliest states while southcentral and Houston remains to be the cheapest.</a:t>
            </a:r>
            <a:endParaRPr dirty="0"/>
          </a:p>
        </p:txBody>
      </p:sp>
      <p:pic>
        <p:nvPicPr>
          <p:cNvPr id="3" name="Picture 2">
            <a:extLst>
              <a:ext uri="{FF2B5EF4-FFF2-40B4-BE49-F238E27FC236}">
                <a16:creationId xmlns:a16="http://schemas.microsoft.com/office/drawing/2014/main" id="{CE8A7987-069D-48AF-8585-21B1CA11AC46}"/>
              </a:ext>
            </a:extLst>
          </p:cNvPr>
          <p:cNvPicPr>
            <a:picLocks noChangeAspect="1"/>
          </p:cNvPicPr>
          <p:nvPr/>
        </p:nvPicPr>
        <p:blipFill>
          <a:blip r:embed="rId2"/>
          <a:stretch>
            <a:fillRect/>
          </a:stretch>
        </p:blipFill>
        <p:spPr>
          <a:xfrm>
            <a:off x="503582" y="2374900"/>
            <a:ext cx="12171017" cy="520065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xfrm>
            <a:off x="508000" y="838200"/>
            <a:ext cx="11988800" cy="11811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Correlation Matrix</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7118350"/>
          </a:xfrm>
          <a:prstGeom prst="rect">
            <a:avLst/>
          </a:prstGeom>
        </p:spPr>
        <p:txBody>
          <a:bodyPr>
            <a:normAutofit/>
          </a:bodyPr>
          <a:lstStyle/>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a:t>Avocado Type is the feature that is most closely correlated with price</a:t>
            </a:r>
          </a:p>
          <a:p>
            <a:pPr marL="385318" indent="-385318" defTabSz="479044">
              <a:spcBef>
                <a:spcPts val="1900"/>
              </a:spcBef>
              <a:defRPr sz="2952"/>
            </a:pPr>
            <a:r>
              <a:rPr lang="en-US" dirty="0"/>
              <a:t>Volume is highly correlated with different bag sizes and </a:t>
            </a:r>
            <a:r>
              <a:rPr lang="en-US" dirty="0" err="1"/>
              <a:t>PlU</a:t>
            </a:r>
            <a:r>
              <a:rPr lang="en-US" dirty="0"/>
              <a:t> codes</a:t>
            </a:r>
          </a:p>
          <a:p>
            <a:pPr marL="385318" indent="-385318" defTabSz="479044">
              <a:spcBef>
                <a:spcPts val="1900"/>
              </a:spcBef>
              <a:defRPr sz="2952"/>
            </a:pPr>
            <a:endParaRPr dirty="0"/>
          </a:p>
        </p:txBody>
      </p:sp>
      <p:pic>
        <p:nvPicPr>
          <p:cNvPr id="3" name="Picture 2">
            <a:extLst>
              <a:ext uri="{FF2B5EF4-FFF2-40B4-BE49-F238E27FC236}">
                <a16:creationId xmlns:a16="http://schemas.microsoft.com/office/drawing/2014/main" id="{83AAA58E-8752-4A73-A650-ADCD6E153A4E}"/>
              </a:ext>
            </a:extLst>
          </p:cNvPr>
          <p:cNvPicPr>
            <a:picLocks noChangeAspect="1"/>
          </p:cNvPicPr>
          <p:nvPr/>
        </p:nvPicPr>
        <p:blipFill>
          <a:blip r:embed="rId2"/>
          <a:stretch>
            <a:fillRect/>
          </a:stretch>
        </p:blipFill>
        <p:spPr>
          <a:xfrm>
            <a:off x="508000" y="2362200"/>
            <a:ext cx="11988800" cy="4800600"/>
          </a:xfrm>
          <a:prstGeom prst="rect">
            <a:avLst/>
          </a:prstGeom>
        </p:spPr>
      </p:pic>
    </p:spTree>
    <p:extLst>
      <p:ext uri="{BB962C8B-B14F-4D97-AF65-F5344CB8AC3E}">
        <p14:creationId xmlns:p14="http://schemas.microsoft.com/office/powerpoint/2010/main" val="26548286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Linear Regression</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normAutofit/>
          </a:bodyPr>
          <a:lstStyle/>
          <a:p>
            <a:pPr defTabSz="479044">
              <a:spcBef>
                <a:spcPts val="1900"/>
              </a:spcBef>
              <a:buFont typeface="Wingdings" panose="05000000000000000000" pitchFamily="2" charset="2"/>
              <a:buChar char="v"/>
              <a:defRPr sz="2952"/>
            </a:pPr>
            <a:r>
              <a:rPr lang="en-US" dirty="0"/>
              <a:t> As we are trying to predict the price of Avocadoes this becomes a </a:t>
            </a:r>
            <a:r>
              <a:rPr lang="en-US" b="1" dirty="0"/>
              <a:t>regression</a:t>
            </a:r>
            <a:r>
              <a:rPr lang="en-US" dirty="0"/>
              <a:t> problem and not classification. </a:t>
            </a:r>
          </a:p>
          <a:p>
            <a:pPr defTabSz="479044">
              <a:spcBef>
                <a:spcPts val="1900"/>
              </a:spcBef>
              <a:buFont typeface="Wingdings" panose="05000000000000000000" pitchFamily="2" charset="2"/>
              <a:buChar char="v"/>
              <a:defRPr sz="2952"/>
            </a:pPr>
            <a:r>
              <a:rPr lang="en-US" dirty="0"/>
              <a:t>In the following slides we will be evaluating different algorithms to select the model which provides the </a:t>
            </a:r>
            <a:r>
              <a:rPr lang="en-US" b="1" dirty="0"/>
              <a:t>highest accuracy.</a:t>
            </a:r>
          </a:p>
          <a:p>
            <a:pPr defTabSz="479044">
              <a:spcBef>
                <a:spcPts val="1900"/>
              </a:spcBef>
              <a:buFont typeface="Wingdings" panose="05000000000000000000" pitchFamily="2" charset="2"/>
              <a:buChar char="v"/>
              <a:defRPr sz="2952"/>
            </a:pPr>
            <a:r>
              <a:rPr lang="en-US" dirty="0"/>
              <a:t>Linear Regression only has two parameters available for tuning fit intercept and normalize. Copy and </a:t>
            </a:r>
            <a:r>
              <a:rPr lang="en-US" dirty="0" err="1"/>
              <a:t>njobs</a:t>
            </a:r>
            <a:r>
              <a:rPr lang="en-US" dirty="0"/>
              <a:t> are ignored.</a:t>
            </a:r>
          </a:p>
          <a:p>
            <a:pPr defTabSz="479044">
              <a:spcBef>
                <a:spcPts val="1900"/>
              </a:spcBef>
              <a:buFont typeface="Wingdings" panose="05000000000000000000" pitchFamily="2" charset="2"/>
              <a:buChar char="v"/>
              <a:defRPr sz="2952"/>
            </a:pPr>
            <a:r>
              <a:rPr lang="en-US" dirty="0"/>
              <a:t>We got a maximum accuracy of </a:t>
            </a:r>
            <a:r>
              <a:rPr lang="en-US" b="1" dirty="0"/>
              <a:t>44.27%</a:t>
            </a:r>
            <a:r>
              <a:rPr lang="en-US" dirty="0"/>
              <a:t> when fit intercept was set to false this setting ignores the normalize parameter as well.</a:t>
            </a:r>
          </a:p>
        </p:txBody>
      </p:sp>
    </p:spTree>
    <p:extLst>
      <p:ext uri="{BB962C8B-B14F-4D97-AF65-F5344CB8AC3E}">
        <p14:creationId xmlns:p14="http://schemas.microsoft.com/office/powerpoint/2010/main" val="30076993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a:t>K-fold Nearest Neighbor Regressor</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775450"/>
          </a:xfrm>
          <a:prstGeom prst="rect">
            <a:avLst/>
          </a:prstGeom>
        </p:spPr>
        <p:txBody>
          <a:bodyPr>
            <a:normAutofit/>
          </a:bodyPr>
          <a:lstStyle/>
          <a:p>
            <a:pPr defTabSz="479044">
              <a:spcBef>
                <a:spcPts val="1900"/>
              </a:spcBef>
              <a:buFont typeface="Wingdings" panose="05000000000000000000" pitchFamily="2" charset="2"/>
              <a:buChar char="v"/>
              <a:defRPr sz="2952"/>
            </a:pPr>
            <a:r>
              <a:rPr lang="en-US" dirty="0"/>
              <a:t>We have used </a:t>
            </a:r>
            <a:r>
              <a:rPr lang="en-US" dirty="0" err="1"/>
              <a:t>gridsearchCV</a:t>
            </a:r>
            <a:r>
              <a:rPr lang="en-US" dirty="0"/>
              <a:t> which automatically selects the best parameters.</a:t>
            </a:r>
          </a:p>
          <a:p>
            <a:pPr defTabSz="479044">
              <a:spcBef>
                <a:spcPts val="1900"/>
              </a:spcBef>
              <a:buFont typeface="Wingdings" panose="05000000000000000000" pitchFamily="2" charset="2"/>
              <a:buChar char="v"/>
              <a:defRPr sz="2952"/>
            </a:pPr>
            <a:r>
              <a:rPr lang="en-US" dirty="0"/>
              <a:t>We can tune the number of neighbors and the folds to improve accuracy of model. Increase in the number of neighbors is just increasing the computation time with very marginal gain in accuracy.</a:t>
            </a:r>
          </a:p>
          <a:p>
            <a:pPr defTabSz="479044">
              <a:spcBef>
                <a:spcPts val="1900"/>
              </a:spcBef>
              <a:buFont typeface="Wingdings" panose="05000000000000000000" pitchFamily="2" charset="2"/>
              <a:buChar char="v"/>
              <a:defRPr sz="2952"/>
            </a:pPr>
            <a:r>
              <a:rPr lang="en-US" dirty="0"/>
              <a:t>We got a maximum accuracy of </a:t>
            </a:r>
            <a:r>
              <a:rPr lang="en-US" b="1" dirty="0"/>
              <a:t>67.77% </a:t>
            </a:r>
            <a:r>
              <a:rPr lang="en-US" dirty="0"/>
              <a:t>when 9 nearest neighbors are selected and with 3 fold validation</a:t>
            </a:r>
          </a:p>
        </p:txBody>
      </p:sp>
    </p:spTree>
    <p:extLst>
      <p:ext uri="{BB962C8B-B14F-4D97-AF65-F5344CB8AC3E}">
        <p14:creationId xmlns:p14="http://schemas.microsoft.com/office/powerpoint/2010/main" val="17205877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dirty="0"/>
              <a:t>Random Forest Regressor</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775450"/>
          </a:xfrm>
          <a:prstGeom prst="rect">
            <a:avLst/>
          </a:prstGeom>
        </p:spPr>
        <p:txBody>
          <a:bodyPr>
            <a:normAutofit/>
          </a:bodyPr>
          <a:lstStyle/>
          <a:p>
            <a:pPr marL="385318" indent="-385318" defTabSz="479044">
              <a:spcBef>
                <a:spcPts val="1900"/>
              </a:spcBef>
              <a:defRPr sz="2952"/>
            </a:pPr>
            <a:r>
              <a:rPr lang="en-US" dirty="0"/>
              <a:t>This uses a number of classifying decision trees and various sub samples to improve predictive accuracy and control overfitting</a:t>
            </a:r>
          </a:p>
          <a:p>
            <a:pPr marL="385318" indent="-385318" defTabSz="479044">
              <a:spcBef>
                <a:spcPts val="1900"/>
              </a:spcBef>
              <a:defRPr sz="2952"/>
            </a:pPr>
            <a:r>
              <a:rPr lang="en-US" dirty="0" err="1"/>
              <a:t>N_estimators</a:t>
            </a:r>
            <a:r>
              <a:rPr lang="en-US" dirty="0"/>
              <a:t> and bootstrap are the parameters that are affecting the score maximum.</a:t>
            </a:r>
          </a:p>
          <a:p>
            <a:pPr marL="385318" indent="-385318" defTabSz="479044">
              <a:spcBef>
                <a:spcPts val="1900"/>
              </a:spcBef>
              <a:defRPr sz="2952"/>
            </a:pPr>
            <a:r>
              <a:rPr lang="en-US" dirty="0"/>
              <a:t>We have achieved a maximum accuracy of </a:t>
            </a:r>
            <a:r>
              <a:rPr lang="en-US" b="1" dirty="0"/>
              <a:t>89.55%</a:t>
            </a:r>
            <a:r>
              <a:rPr lang="en-US" dirty="0"/>
              <a:t> using this model with a setting of 50 estimators and setting bootstrapping to true.. </a:t>
            </a:r>
            <a:endParaRPr dirty="0"/>
          </a:p>
        </p:txBody>
      </p:sp>
    </p:spTree>
    <p:extLst>
      <p:ext uri="{BB962C8B-B14F-4D97-AF65-F5344CB8AC3E}">
        <p14:creationId xmlns:p14="http://schemas.microsoft.com/office/powerpoint/2010/main" val="41954748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494</Words>
  <Application>Microsoft Office PowerPoint</Application>
  <PresentationFormat>Custom</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Bodoni SvtyTwo ITC TT-Book</vt:lpstr>
      <vt:lpstr>Helvetica</vt:lpstr>
      <vt:lpstr>Helvetica Neue</vt:lpstr>
      <vt:lpstr>Palatino</vt:lpstr>
      <vt:lpstr>Wingdings</vt:lpstr>
      <vt:lpstr>Zapf Dingbats</vt:lpstr>
      <vt:lpstr>New_Template4</vt:lpstr>
      <vt:lpstr>PowerPoint Presentation</vt:lpstr>
      <vt:lpstr>Data Analysis</vt:lpstr>
      <vt:lpstr>Interesting Observations</vt:lpstr>
      <vt:lpstr>Average Price and Total Volume by Month </vt:lpstr>
      <vt:lpstr>Yearly average price per region </vt:lpstr>
      <vt:lpstr>Correlation Matrix</vt:lpstr>
      <vt:lpstr>Linear Regression</vt:lpstr>
      <vt:lpstr>K-fold Nearest Neighbor Regressor</vt:lpstr>
      <vt:lpstr>Random Forest Regressor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Rajendra Prasad Reddy Solleti (INFOSYS LIMITED)</cp:lastModifiedBy>
  <cp:revision>30</cp:revision>
  <dcterms:modified xsi:type="dcterms:W3CDTF">2018-12-23T22:30:57Z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v-rasol@microsoft.com</vt:lpwstr>
  </property>
  <property fmtid="{D5CDD505-2E9C-101B-9397-08002B2CF9AE}" pid="5" name="MSIP_Label_f42aa342-8706-4288-bd11-ebb85995028c_SetDate">
    <vt:lpwstr>2018-10-07T18:09:51.5785730Z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