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94" r:id="rId7"/>
    <p:sldId id="295" r:id="rId8"/>
    <p:sldId id="296" r:id="rId9"/>
    <p:sldId id="297" r:id="rId10"/>
    <p:sldId id="290"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434" y="66"/>
      </p:cViewPr>
      <p:guideLst>
        <p:guide orient="horz" pos="3072"/>
        <p:guide pos="4096"/>
      </p:guideLst>
    </p:cSldViewPr>
  </p:slideViewPr>
  <p:notesTextViewPr>
    <p:cViewPr>
      <p:scale>
        <a:sx n="1" d="1"/>
        <a:sy n="1" d="1"/>
      </p:scale>
      <p:origin x="0" y="0"/>
    </p:cViewPr>
  </p:notesText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7C782A-78A5-4BFC-8F8B-1CB74CACD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DCD78A-857B-4BD9-A6DA-EFEB87C08C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2F6DA-BFF2-4AF3-99F8-6758BE93002D}" type="datetimeFigureOut">
              <a:rPr lang="en-US" smtClean="0"/>
              <a:t>12/24/2018</a:t>
            </a:fld>
            <a:endParaRPr lang="en-US"/>
          </a:p>
        </p:txBody>
      </p:sp>
      <p:sp>
        <p:nvSpPr>
          <p:cNvPr id="4" name="Footer Placeholder 3">
            <a:extLst>
              <a:ext uri="{FF2B5EF4-FFF2-40B4-BE49-F238E27FC236}">
                <a16:creationId xmlns:a16="http://schemas.microsoft.com/office/drawing/2014/main" id="{F3340382-6962-42F9-A39F-1C47C661D5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5E6066-D928-4255-9123-B4B7634BC0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410EE1-96BB-443B-973B-E488668752F6}" type="slidenum">
              <a:rPr lang="en-US" smtClean="0"/>
              <a:t>‹#›</a:t>
            </a:fld>
            <a:endParaRPr lang="en-US"/>
          </a:p>
        </p:txBody>
      </p:sp>
    </p:spTree>
    <p:extLst>
      <p:ext uri="{BB962C8B-B14F-4D97-AF65-F5344CB8AC3E}">
        <p14:creationId xmlns:p14="http://schemas.microsoft.com/office/powerpoint/2010/main" val="423471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normAutofit/>
          </a:bodyPr>
          <a:lstStyle/>
          <a:p>
            <a:pPr algn="ctr">
              <a:defRPr sz="3600">
                <a:latin typeface="Arial"/>
                <a:ea typeface="Arial"/>
                <a:cs typeface="Arial"/>
                <a:sym typeface="Arial"/>
              </a:defRPr>
            </a:pPr>
            <a:r>
              <a:rPr lang="en-US" sz="4000" b="1" dirty="0">
                <a:latin typeface="Harlow Solid Italic" panose="04030604020F02020D02" pitchFamily="82" charset="0"/>
                <a:cs typeface="Times New Roman" panose="02020603050405020304" pitchFamily="18" charset="0"/>
              </a:rPr>
              <a:t>Avocado Price Prediction</a:t>
            </a:r>
            <a:endParaRPr sz="4000" b="1" dirty="0">
              <a:latin typeface="Harlow Solid Italic" panose="04030604020F02020D02" pitchFamily="82" charset="0"/>
              <a:cs typeface="Times New Roman" panose="02020603050405020304" pitchFamily="18" charset="0"/>
            </a:endParaRPr>
          </a:p>
          <a:p>
            <a:pPr algn="ctr">
              <a:defRPr>
                <a:latin typeface="Arial"/>
                <a:ea typeface="Arial"/>
                <a:cs typeface="Arial"/>
                <a:sym typeface="Arial"/>
              </a:defRPr>
            </a:pPr>
            <a:endParaRPr sz="4000" b="1" dirty="0">
              <a:latin typeface="Harlow Solid Italic" panose="04030604020F02020D02" pitchFamily="82" charset="0"/>
              <a:cs typeface="Times New Roman" panose="02020603050405020304" pitchFamily="18" charset="0"/>
            </a:endParaRPr>
          </a:p>
          <a:p>
            <a:pPr algn="ctr">
              <a:defRPr>
                <a:latin typeface="Arial"/>
                <a:ea typeface="Arial"/>
                <a:cs typeface="Arial"/>
                <a:sym typeface="Arial"/>
              </a:defRPr>
            </a:pPr>
            <a:r>
              <a:rPr sz="4000" b="1" dirty="0">
                <a:latin typeface="Harlow Solid Italic" panose="04030604020F02020D02" pitchFamily="82" charset="0"/>
                <a:cs typeface="Times New Roman" panose="02020603050405020304" pitchFamily="18" charset="0"/>
              </a:rPr>
              <a:t>by </a:t>
            </a:r>
            <a:r>
              <a:rPr lang="en-US" sz="4000" b="1" dirty="0">
                <a:latin typeface="Harlow Solid Italic" panose="04030604020F02020D02" pitchFamily="82" charset="0"/>
                <a:cs typeface="Times New Roman" panose="02020603050405020304" pitchFamily="18" charset="0"/>
              </a:rPr>
              <a:t>Rajendra Solleti</a:t>
            </a:r>
            <a:endParaRPr sz="4000" b="1" dirty="0">
              <a:latin typeface="Harlow Solid Italic" panose="04030604020F02020D02" pitchFamily="82" charset="0"/>
              <a:cs typeface="Times New Roman" panose="02020603050405020304" pitchFamily="18" charset="0"/>
            </a:endParaRPr>
          </a:p>
        </p:txBody>
      </p:sp>
      <p:pic>
        <p:nvPicPr>
          <p:cNvPr id="134" name="20369176_1498521526857353_8243771624961519606_o.jpg" descr="20369176_1498521526857353_8243771624961519606_o.jpg"/>
          <p:cNvPicPr>
            <a:picLocks noChangeAspect="1"/>
          </p:cNvPicPr>
          <p:nvPr/>
        </p:nvPicPr>
        <p:blipFill>
          <a:blip r:embed="rId2">
            <a:extLst/>
          </a:blip>
          <a:stretch>
            <a:fillRect/>
          </a:stretch>
        </p:blipFill>
        <p:spPr>
          <a:xfrm>
            <a:off x="-1" y="1362259"/>
            <a:ext cx="13004801" cy="4793882"/>
          </a:xfrm>
          <a:prstGeom prst="rect">
            <a:avLst/>
          </a:prstGeom>
          <a:ln w="12700">
            <a:miter lim="400000"/>
          </a:ln>
        </p:spPr>
      </p:pic>
      <p:pic>
        <p:nvPicPr>
          <p:cNvPr id="2" name="Picture 1">
            <a:extLst>
              <a:ext uri="{FF2B5EF4-FFF2-40B4-BE49-F238E27FC236}">
                <a16:creationId xmlns:a16="http://schemas.microsoft.com/office/drawing/2014/main" id="{5D876C20-5961-4D54-98D8-26EBDA9A3AB6}"/>
              </a:ext>
            </a:extLst>
          </p:cNvPr>
          <p:cNvPicPr>
            <a:picLocks noChangeAspect="1"/>
          </p:cNvPicPr>
          <p:nvPr/>
        </p:nvPicPr>
        <p:blipFill>
          <a:blip r:embed="rId3"/>
          <a:stretch>
            <a:fillRect/>
          </a:stretch>
        </p:blipFill>
        <p:spPr>
          <a:xfrm>
            <a:off x="-4418" y="0"/>
            <a:ext cx="13009218" cy="7010399"/>
          </a:xfrm>
          <a:prstGeom prst="rect">
            <a:avLst/>
          </a:prstGeom>
        </p:spPr>
      </p:pic>
      <p:pic>
        <p:nvPicPr>
          <p:cNvPr id="3" name="Picture 2">
            <a:extLst>
              <a:ext uri="{FF2B5EF4-FFF2-40B4-BE49-F238E27FC236}">
                <a16:creationId xmlns:a16="http://schemas.microsoft.com/office/drawing/2014/main" id="{645D1147-F74E-4191-A3EA-C3DA9920C938}"/>
              </a:ext>
            </a:extLst>
          </p:cNvPr>
          <p:cNvPicPr>
            <a:picLocks noChangeAspect="1"/>
          </p:cNvPicPr>
          <p:nvPr/>
        </p:nvPicPr>
        <p:blipFill>
          <a:blip r:embed="rId4"/>
          <a:stretch>
            <a:fillRect/>
          </a:stretch>
        </p:blipFill>
        <p:spPr>
          <a:xfrm>
            <a:off x="-14909" y="0"/>
            <a:ext cx="13004801" cy="701039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US" dirty="0"/>
              <a:t>Avocadoes are seasonal fruits which are produced in high numbers during February and least during October. Correspondingly price remains at its lowest during February and highest during October.</a:t>
            </a:r>
          </a:p>
          <a:p>
            <a:r>
              <a:rPr lang="en-US" dirty="0"/>
              <a:t>Random forest regressor is the best suited method for predicting the price as it an ensemble of multiple classification models providing us with very high level of accuracy and </a:t>
            </a:r>
            <a:r>
              <a:rPr lang="en-US"/>
              <a:t>minimum overfitting.</a:t>
            </a:r>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Analysis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US" dirty="0"/>
              <a:t>This is the sales data of the Avocadoes from Jan 2015 to Mar 2018.</a:t>
            </a:r>
          </a:p>
          <a:p>
            <a:r>
              <a:rPr lang="en-US" dirty="0"/>
              <a:t>Out of all the columns present columns 4046, 4225, 4770 and bag sizes like Small bags, large bags and x large bags are insignificant because they are highly correlated to Total volume and total bags respectively.</a:t>
            </a:r>
          </a:p>
          <a:p>
            <a:r>
              <a:rPr lang="en-US" dirty="0"/>
              <a:t>The data seems to be collected properly as there are no null values as well.</a:t>
            </a:r>
          </a:p>
          <a:p>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Interesting Observations</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lnSpcReduction="20000"/>
          </a:bodyPr>
          <a:lstStyle/>
          <a:p>
            <a:pPr>
              <a:defRPr>
                <a:latin typeface="Arial"/>
                <a:ea typeface="Arial"/>
                <a:cs typeface="Arial"/>
                <a:sym typeface="Arial"/>
              </a:defRPr>
            </a:pPr>
            <a:endParaRPr lang="en-US" dirty="0"/>
          </a:p>
          <a:p>
            <a:pPr>
              <a:defRPr>
                <a:latin typeface="Arial"/>
                <a:ea typeface="Arial"/>
                <a:cs typeface="Arial"/>
                <a:sym typeface="Arial"/>
              </a:defRPr>
            </a:pPr>
            <a:r>
              <a:rPr lang="en-US" dirty="0"/>
              <a:t>The data collected is only of Sundays.</a:t>
            </a:r>
          </a:p>
          <a:p>
            <a:pPr>
              <a:defRPr>
                <a:latin typeface="Arial"/>
                <a:ea typeface="Arial"/>
                <a:cs typeface="Arial"/>
                <a:sym typeface="Arial"/>
              </a:defRPr>
            </a:pPr>
            <a:r>
              <a:rPr lang="en-US" dirty="0"/>
              <a:t> The price of the Avocadoes is mostly weighed between $1 and $1.7</a:t>
            </a:r>
          </a:p>
          <a:p>
            <a:pPr>
              <a:defRPr>
                <a:latin typeface="Arial"/>
                <a:ea typeface="Arial"/>
                <a:cs typeface="Arial"/>
                <a:sym typeface="Arial"/>
              </a:defRPr>
            </a:pPr>
            <a:r>
              <a:rPr lang="en-US" dirty="0"/>
              <a:t>February is the month where Avocado is produced the maximum hence the price remains the lowest during this month. Alternately in October very low produce of avocadoes is observed and price is at it highest during this time.</a:t>
            </a:r>
          </a:p>
          <a:p>
            <a:pPr>
              <a:defRPr>
                <a:latin typeface="Arial"/>
                <a:ea typeface="Arial"/>
                <a:cs typeface="Arial"/>
                <a:sym typeface="Arial"/>
              </a:defRPr>
            </a:pPr>
            <a:r>
              <a:rPr lang="en-US" dirty="0">
                <a:sym typeface="Arial"/>
              </a:rPr>
              <a:t>Hartford Springfield and San Francisco seems to be the regions having the highest price for avocadoes while Southcentral and Houston seem to have the lowest price.</a:t>
            </a:r>
            <a:endParaRPr lang="en-US" dirty="0"/>
          </a:p>
          <a:p>
            <a:pPr>
              <a:defRPr>
                <a:latin typeface="Arial"/>
                <a:ea typeface="Arial"/>
                <a:cs typeface="Arial"/>
                <a:sym typeface="Arial"/>
              </a:defRPr>
            </a:pPr>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Average Price and Total Volume by Month </a:t>
            </a:r>
          </a:p>
        </p:txBody>
      </p:sp>
      <p:sp>
        <p:nvSpPr>
          <p:cNvPr id="5" name="Text Placeholder 4">
            <a:extLst>
              <a:ext uri="{FF2B5EF4-FFF2-40B4-BE49-F238E27FC236}">
                <a16:creationId xmlns:a16="http://schemas.microsoft.com/office/drawing/2014/main" id="{BB1185F9-B7E3-42B3-887A-C3B8ED38D556}"/>
              </a:ext>
            </a:extLst>
          </p:cNvPr>
          <p:cNvSpPr>
            <a:spLocks noGrp="1"/>
          </p:cNvSpPr>
          <p:nvPr>
            <p:ph type="body" idx="1"/>
          </p:nvPr>
        </p:nvSpPr>
        <p:spPr/>
        <p:txBody>
          <a:bodyPr/>
          <a:lstStyle/>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E8945346-328B-4F9F-88D7-CD09EF018908}"/>
              </a:ext>
            </a:extLst>
          </p:cNvPr>
          <p:cNvPicPr>
            <a:picLocks noChangeAspect="1"/>
          </p:cNvPicPr>
          <p:nvPr/>
        </p:nvPicPr>
        <p:blipFill>
          <a:blip r:embed="rId2"/>
          <a:stretch>
            <a:fillRect/>
          </a:stretch>
        </p:blipFill>
        <p:spPr>
          <a:xfrm>
            <a:off x="508000" y="2419350"/>
            <a:ext cx="5570721" cy="4145860"/>
          </a:xfrm>
          <a:prstGeom prst="rect">
            <a:avLst/>
          </a:prstGeom>
        </p:spPr>
      </p:pic>
      <p:pic>
        <p:nvPicPr>
          <p:cNvPr id="4" name="Picture 3">
            <a:extLst>
              <a:ext uri="{FF2B5EF4-FFF2-40B4-BE49-F238E27FC236}">
                <a16:creationId xmlns:a16="http://schemas.microsoft.com/office/drawing/2014/main" id="{98BE00CB-E982-4CF0-94D6-978232B274CE}"/>
              </a:ext>
            </a:extLst>
          </p:cNvPr>
          <p:cNvPicPr>
            <a:picLocks noChangeAspect="1"/>
          </p:cNvPicPr>
          <p:nvPr/>
        </p:nvPicPr>
        <p:blipFill>
          <a:blip r:embed="rId3"/>
          <a:stretch>
            <a:fillRect/>
          </a:stretch>
        </p:blipFill>
        <p:spPr>
          <a:xfrm>
            <a:off x="6502400" y="2419350"/>
            <a:ext cx="5570720" cy="4145860"/>
          </a:xfrm>
          <a:prstGeom prst="rect">
            <a:avLst/>
          </a:prstGeom>
        </p:spPr>
      </p:pic>
      <p:sp>
        <p:nvSpPr>
          <p:cNvPr id="6" name="Rectangle 5">
            <a:extLst>
              <a:ext uri="{FF2B5EF4-FFF2-40B4-BE49-F238E27FC236}">
                <a16:creationId xmlns:a16="http://schemas.microsoft.com/office/drawing/2014/main" id="{372333E6-60F0-4DE4-8930-723A6B89B31F}"/>
              </a:ext>
            </a:extLst>
          </p:cNvPr>
          <p:cNvSpPr/>
          <p:nvPr/>
        </p:nvSpPr>
        <p:spPr>
          <a:xfrm>
            <a:off x="508000" y="6785908"/>
            <a:ext cx="11565120" cy="2308324"/>
          </a:xfrm>
          <a:prstGeom prst="rect">
            <a:avLst/>
          </a:prstGeom>
        </p:spPr>
        <p:txBody>
          <a:bodyPr wrap="square">
            <a:spAutoFit/>
          </a:bodyPr>
          <a:lstStyle/>
          <a:p>
            <a:pPr marL="342900" indent="-342900" algn="l">
              <a:buFont typeface="Wingdings" panose="05000000000000000000" pitchFamily="2" charset="2"/>
              <a:buChar char="v"/>
            </a:pPr>
            <a:r>
              <a:rPr lang="en-US" dirty="0">
                <a:latin typeface="Arial" panose="020B0604020202020204" pitchFamily="34" charset="0"/>
                <a:cs typeface="Arial" panose="020B0604020202020204" pitchFamily="34" charset="0"/>
              </a:rPr>
              <a:t>We could observe from this graph that September and October are the months where the price seems to be at its highest and volume at its lowest</a:t>
            </a:r>
          </a:p>
          <a:p>
            <a:pPr marL="342900" indent="-342900" algn="l">
              <a:buFont typeface="Wingdings" panose="05000000000000000000" pitchFamily="2" charset="2"/>
              <a:buChar char="v"/>
            </a:pPr>
            <a:r>
              <a:rPr lang="en-US" dirty="0">
                <a:latin typeface="Arial" panose="020B0604020202020204" pitchFamily="34" charset="0"/>
                <a:cs typeface="Arial" panose="020B0604020202020204" pitchFamily="34" charset="0"/>
              </a:rPr>
              <a:t>February is the month where the price seems to be the lowest and volume highest.</a:t>
            </a:r>
          </a:p>
          <a:p>
            <a:pPr marL="342900" indent="-342900" algn="l">
              <a:buFont typeface="Wingdings" panose="05000000000000000000" pitchFamily="2" charset="2"/>
              <a:buChar char="v"/>
            </a:pPr>
            <a:r>
              <a:rPr lang="en-US" dirty="0">
                <a:latin typeface="Arial" panose="020B0604020202020204" pitchFamily="34" charset="0"/>
                <a:cs typeface="Arial" panose="020B0604020202020204" pitchFamily="34" charset="0"/>
              </a:rPr>
              <a:t>We could conclude that price and volume are inversely proportional.</a:t>
            </a:r>
          </a:p>
          <a:p>
            <a:pPr marL="342900" indent="-342900" algn="l">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00100"/>
            <a:ext cx="11988800" cy="17145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Yearly average price per region </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965950"/>
          </a:xfrm>
          <a:prstGeom prst="rect">
            <a:avLst/>
          </a:prstGeom>
        </p:spPr>
        <p:txBody>
          <a:bodyPr>
            <a:normAutofit/>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Hartford Springfield </a:t>
            </a:r>
            <a:r>
              <a:rPr lang="en-US" dirty="0">
                <a:latin typeface="Arial" panose="020B0604020202020204" pitchFamily="34" charset="0"/>
                <a:cs typeface="Arial" panose="020B0604020202020204" pitchFamily="34" charset="0"/>
              </a:rPr>
              <a:t>and</a:t>
            </a:r>
            <a:r>
              <a:rPr lang="en-US" dirty="0"/>
              <a:t> San Francisco seems to be the costliest states while southcentral and Houston remains to be the cheapest.</a:t>
            </a:r>
            <a:endParaRPr dirty="0"/>
          </a:p>
        </p:txBody>
      </p:sp>
      <p:pic>
        <p:nvPicPr>
          <p:cNvPr id="3" name="Picture 2">
            <a:extLst>
              <a:ext uri="{FF2B5EF4-FFF2-40B4-BE49-F238E27FC236}">
                <a16:creationId xmlns:a16="http://schemas.microsoft.com/office/drawing/2014/main" id="{CE8A7987-069D-48AF-8585-21B1CA11AC46}"/>
              </a:ext>
            </a:extLst>
          </p:cNvPr>
          <p:cNvPicPr>
            <a:picLocks noChangeAspect="1"/>
          </p:cNvPicPr>
          <p:nvPr/>
        </p:nvPicPr>
        <p:blipFill>
          <a:blip r:embed="rId2"/>
          <a:stretch>
            <a:fillRect/>
          </a:stretch>
        </p:blipFill>
        <p:spPr>
          <a:xfrm>
            <a:off x="503582" y="2374900"/>
            <a:ext cx="12171017" cy="520065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38200"/>
            <a:ext cx="11988800" cy="11811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Correlation Matrix</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7118350"/>
          </a:xfrm>
          <a:prstGeom prst="rect">
            <a:avLst/>
          </a:prstGeom>
        </p:spPr>
        <p:txBody>
          <a:bodyPr>
            <a:normAutofit/>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Avocado Type is the feature that is most closely correlated with price</a:t>
            </a:r>
          </a:p>
          <a:p>
            <a:pPr marL="385318" indent="-385318" defTabSz="479044">
              <a:spcBef>
                <a:spcPts val="1900"/>
              </a:spcBef>
              <a:defRPr sz="2952"/>
            </a:pPr>
            <a:r>
              <a:rPr lang="en-US" dirty="0"/>
              <a:t>Volume is highly </a:t>
            </a:r>
            <a:r>
              <a:rPr lang="en-US" dirty="0">
                <a:latin typeface="Arial" panose="020B0604020202020204" pitchFamily="34" charset="0"/>
                <a:cs typeface="Arial" panose="020B0604020202020204" pitchFamily="34" charset="0"/>
              </a:rPr>
              <a:t>correlated</a:t>
            </a:r>
            <a:r>
              <a:rPr lang="en-US" dirty="0"/>
              <a:t> with different bag sizes and </a:t>
            </a:r>
            <a:r>
              <a:rPr lang="en-US" dirty="0" err="1"/>
              <a:t>PlU</a:t>
            </a:r>
            <a:r>
              <a:rPr lang="en-US" dirty="0"/>
              <a:t> codes</a:t>
            </a:r>
          </a:p>
          <a:p>
            <a:pPr marL="385318" indent="-385318" defTabSz="479044">
              <a:spcBef>
                <a:spcPts val="1900"/>
              </a:spcBef>
              <a:defRPr sz="2952"/>
            </a:pPr>
            <a:endParaRPr dirty="0"/>
          </a:p>
        </p:txBody>
      </p:sp>
      <p:pic>
        <p:nvPicPr>
          <p:cNvPr id="3" name="Picture 2">
            <a:extLst>
              <a:ext uri="{FF2B5EF4-FFF2-40B4-BE49-F238E27FC236}">
                <a16:creationId xmlns:a16="http://schemas.microsoft.com/office/drawing/2014/main" id="{83AAA58E-8752-4A73-A650-ADCD6E153A4E}"/>
              </a:ext>
            </a:extLst>
          </p:cNvPr>
          <p:cNvPicPr>
            <a:picLocks noChangeAspect="1"/>
          </p:cNvPicPr>
          <p:nvPr/>
        </p:nvPicPr>
        <p:blipFill>
          <a:blip r:embed="rId2"/>
          <a:stretch>
            <a:fillRect/>
          </a:stretch>
        </p:blipFill>
        <p:spPr>
          <a:xfrm>
            <a:off x="508000" y="2362200"/>
            <a:ext cx="11988800" cy="4800600"/>
          </a:xfrm>
          <a:prstGeom prst="rect">
            <a:avLst/>
          </a:prstGeom>
        </p:spPr>
      </p:pic>
    </p:spTree>
    <p:extLst>
      <p:ext uri="{BB962C8B-B14F-4D97-AF65-F5344CB8AC3E}">
        <p14:creationId xmlns:p14="http://schemas.microsoft.com/office/powerpoint/2010/main" val="26548286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Linear Regression</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a:bodyPr>
          <a:lstStyle/>
          <a:p>
            <a:pPr defTabSz="479044">
              <a:spcBef>
                <a:spcPts val="1900"/>
              </a:spcBef>
              <a:buFont typeface="Wingdings" panose="05000000000000000000" pitchFamily="2" charset="2"/>
              <a:buChar char="v"/>
              <a:defRPr sz="2952"/>
            </a:pPr>
            <a:r>
              <a:rPr lang="en-US" dirty="0"/>
              <a:t> As we are trying to predict the price of Avocadoes this becomes a </a:t>
            </a:r>
            <a:r>
              <a:rPr lang="en-US" b="1" dirty="0"/>
              <a:t>regression</a:t>
            </a:r>
            <a:r>
              <a:rPr lang="en-US" dirty="0"/>
              <a:t> problem and not classification. </a:t>
            </a:r>
          </a:p>
          <a:p>
            <a:pPr defTabSz="479044">
              <a:spcBef>
                <a:spcPts val="1900"/>
              </a:spcBef>
              <a:buFont typeface="Wingdings" panose="05000000000000000000" pitchFamily="2" charset="2"/>
              <a:buChar char="v"/>
              <a:defRPr sz="2952"/>
            </a:pPr>
            <a:r>
              <a:rPr lang="en-US" dirty="0"/>
              <a:t>In the following slides we will be evaluating different algorithms to select the model which provides the </a:t>
            </a:r>
            <a:r>
              <a:rPr lang="en-US" b="1" dirty="0"/>
              <a:t>highest accuracy.</a:t>
            </a:r>
          </a:p>
          <a:p>
            <a:pPr defTabSz="479044">
              <a:spcBef>
                <a:spcPts val="1900"/>
              </a:spcBef>
              <a:buFont typeface="Wingdings" panose="05000000000000000000" pitchFamily="2" charset="2"/>
              <a:buChar char="v"/>
              <a:defRPr sz="2952"/>
            </a:pPr>
            <a:r>
              <a:rPr lang="en-US" dirty="0"/>
              <a:t>Linear Regression only has two parameters available for tuning fit intercept </a:t>
            </a:r>
            <a:r>
              <a:rPr lang="en-US" dirty="0">
                <a:latin typeface="Arial" panose="020B0604020202020204" pitchFamily="34" charset="0"/>
                <a:cs typeface="Arial" panose="020B0604020202020204" pitchFamily="34" charset="0"/>
              </a:rPr>
              <a:t>and</a:t>
            </a:r>
            <a:r>
              <a:rPr lang="en-US" dirty="0"/>
              <a:t> normalize. Copy and </a:t>
            </a:r>
            <a:r>
              <a:rPr lang="en-US" dirty="0" err="1"/>
              <a:t>njobs</a:t>
            </a:r>
            <a:r>
              <a:rPr lang="en-US" dirty="0"/>
              <a:t> are ignored.</a:t>
            </a:r>
          </a:p>
          <a:p>
            <a:pPr defTabSz="479044">
              <a:spcBef>
                <a:spcPts val="1900"/>
              </a:spcBef>
              <a:buFont typeface="Wingdings" panose="05000000000000000000" pitchFamily="2" charset="2"/>
              <a:buChar char="v"/>
              <a:defRPr sz="2952"/>
            </a:pPr>
            <a:r>
              <a:rPr lang="en-US" dirty="0"/>
              <a:t>We got a maximum accuracy of </a:t>
            </a:r>
            <a:r>
              <a:rPr lang="en-US" b="1" dirty="0"/>
              <a:t>44.27%</a:t>
            </a:r>
            <a:r>
              <a:rPr lang="en-US" dirty="0"/>
              <a:t> when fit intercept was set to false this setting ignores the normalize parameter as well.</a:t>
            </a:r>
          </a:p>
        </p:txBody>
      </p:sp>
    </p:spTree>
    <p:extLst>
      <p:ext uri="{BB962C8B-B14F-4D97-AF65-F5344CB8AC3E}">
        <p14:creationId xmlns:p14="http://schemas.microsoft.com/office/powerpoint/2010/main" val="30076993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609600"/>
            <a:ext cx="11988800" cy="16002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K-fold Nearest Neighbor Regressor</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514600"/>
            <a:ext cx="11988800" cy="6438900"/>
          </a:xfrm>
          <a:prstGeom prst="rect">
            <a:avLst/>
          </a:prstGeom>
        </p:spPr>
        <p:txBody>
          <a:bodyPr>
            <a:normAutofit/>
          </a:bodyPr>
          <a:lstStyle/>
          <a:p>
            <a:pPr defTabSz="479044">
              <a:spcBef>
                <a:spcPts val="1900"/>
              </a:spcBef>
              <a:buFont typeface="Wingdings" panose="05000000000000000000" pitchFamily="2" charset="2"/>
              <a:buChar char="v"/>
              <a:defRPr sz="2952"/>
            </a:pPr>
            <a:r>
              <a:rPr lang="en-US" dirty="0"/>
              <a:t>We have used </a:t>
            </a:r>
            <a:r>
              <a:rPr lang="en-US" dirty="0" err="1"/>
              <a:t>gridsearchCV</a:t>
            </a:r>
            <a:r>
              <a:rPr lang="en-US" dirty="0"/>
              <a:t> which automatically selects the best parameters.</a:t>
            </a:r>
          </a:p>
          <a:p>
            <a:pPr defTabSz="479044">
              <a:spcBef>
                <a:spcPts val="1900"/>
              </a:spcBef>
              <a:buFont typeface="Wingdings" panose="05000000000000000000" pitchFamily="2" charset="2"/>
              <a:buChar char="v"/>
              <a:defRPr sz="2952"/>
            </a:pPr>
            <a:r>
              <a:rPr lang="en-US" dirty="0"/>
              <a:t>We can tune the number of neighbors and the folds to improve accuracy of model. Increase in the number of neighbors is just increasing the computation time with very marginal gain in accuracy.</a:t>
            </a:r>
          </a:p>
          <a:p>
            <a:pPr defTabSz="479044">
              <a:spcBef>
                <a:spcPts val="1900"/>
              </a:spcBef>
              <a:buFont typeface="Wingdings" panose="05000000000000000000" pitchFamily="2" charset="2"/>
              <a:buChar char="v"/>
              <a:defRPr sz="2952"/>
            </a:pPr>
            <a:r>
              <a:rPr lang="en-US" dirty="0"/>
              <a:t>We got a maximum accuracy of </a:t>
            </a:r>
            <a:r>
              <a:rPr lang="en-US" b="1" dirty="0"/>
              <a:t>67.77% </a:t>
            </a:r>
            <a:r>
              <a:rPr lang="en-US" dirty="0"/>
              <a:t>when 9 nearest neighbors are selected and with 3 fold validation</a:t>
            </a:r>
          </a:p>
        </p:txBody>
      </p:sp>
    </p:spTree>
    <p:extLst>
      <p:ext uri="{BB962C8B-B14F-4D97-AF65-F5344CB8AC3E}">
        <p14:creationId xmlns:p14="http://schemas.microsoft.com/office/powerpoint/2010/main" val="17205877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Random Forest Regressor</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775450"/>
          </a:xfrm>
          <a:prstGeom prst="rect">
            <a:avLst/>
          </a:prstGeom>
        </p:spPr>
        <p:txBody>
          <a:bodyPr>
            <a:normAutofit/>
          </a:bodyPr>
          <a:lstStyle/>
          <a:p>
            <a:pPr marL="385318" indent="-385318" defTabSz="479044">
              <a:spcBef>
                <a:spcPts val="1900"/>
              </a:spcBef>
              <a:defRPr sz="2952"/>
            </a:pPr>
            <a:r>
              <a:rPr lang="en-US" dirty="0"/>
              <a:t>This uses a number of classifying decision trees and various sub samples to improve predictive accuracy and control overfitting</a:t>
            </a:r>
          </a:p>
          <a:p>
            <a:pPr marL="385318" indent="-385318" defTabSz="479044">
              <a:spcBef>
                <a:spcPts val="1900"/>
              </a:spcBef>
              <a:defRPr sz="2952"/>
            </a:pPr>
            <a:r>
              <a:rPr lang="en-US" dirty="0" err="1"/>
              <a:t>N_estimators</a:t>
            </a:r>
            <a:r>
              <a:rPr lang="en-US" dirty="0"/>
              <a:t> and bootstrap are the parameters that are affecting the score maximum.</a:t>
            </a:r>
          </a:p>
          <a:p>
            <a:pPr marL="385318" indent="-385318" defTabSz="479044">
              <a:spcBef>
                <a:spcPts val="1900"/>
              </a:spcBef>
              <a:defRPr sz="2952"/>
            </a:pPr>
            <a:r>
              <a:rPr lang="en-US" dirty="0"/>
              <a:t>We have achieved a maximum accuracy of </a:t>
            </a:r>
            <a:r>
              <a:rPr lang="en-US" b="1" dirty="0"/>
              <a:t>89.55%</a:t>
            </a:r>
            <a:r>
              <a:rPr lang="en-US" dirty="0"/>
              <a:t> using this model with a setting of 50 estimators and setting bootstrapping to true.. </a:t>
            </a:r>
            <a:endParaRPr dirty="0"/>
          </a:p>
        </p:txBody>
      </p:sp>
    </p:spTree>
    <p:extLst>
      <p:ext uri="{BB962C8B-B14F-4D97-AF65-F5344CB8AC3E}">
        <p14:creationId xmlns:p14="http://schemas.microsoft.com/office/powerpoint/2010/main" val="41954748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562</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Bodoni SvtyTwo ITC TT-Book</vt:lpstr>
      <vt:lpstr>Harlow Solid Italic</vt:lpstr>
      <vt:lpstr>Helvetica</vt:lpstr>
      <vt:lpstr>Helvetica Neue</vt:lpstr>
      <vt:lpstr>Palatino</vt:lpstr>
      <vt:lpstr>Times New Roman</vt:lpstr>
      <vt:lpstr>Wingdings</vt:lpstr>
      <vt:lpstr>Zapf Dingbats</vt:lpstr>
      <vt:lpstr>New_Template4</vt:lpstr>
      <vt:lpstr>PowerPoint Presentation</vt:lpstr>
      <vt:lpstr>Data Analysis</vt:lpstr>
      <vt:lpstr>Interesting Observations</vt:lpstr>
      <vt:lpstr>Average Price and Total Volume by Month </vt:lpstr>
      <vt:lpstr>Yearly average price per region </vt:lpstr>
      <vt:lpstr>Correlation Matrix</vt:lpstr>
      <vt:lpstr>Linear Regression</vt:lpstr>
      <vt:lpstr>K-fold Nearest Neighbor Regressor</vt:lpstr>
      <vt:lpstr>Random Forest Regressor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Rajendra Prasad Reddy Solleti (INFOSYS LIMITED)</cp:lastModifiedBy>
  <cp:revision>32</cp:revision>
  <dcterms:modified xsi:type="dcterms:W3CDTF">2018-12-23T22:56:04Z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v-rasol@microsoft.com</vt:lpwstr>
  </property>
  <property fmtid="{D5CDD505-2E9C-101B-9397-08002B2CF9AE}" pid="5" name="MSIP_Label_f42aa342-8706-4288-bd11-ebb85995028c_SetDate">
    <vt:lpwstr>2018-10-07T18:09:51.5785730Z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