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94" r:id="rId7"/>
    <p:sldId id="295" r:id="rId8"/>
    <p:sldId id="296" r:id="rId9"/>
    <p:sldId id="297" r:id="rId10"/>
    <p:sldId id="290"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1434" y="66"/>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04802" y="6629400"/>
            <a:ext cx="6457067" cy="2480657"/>
          </a:xfrm>
          <a:prstGeom prst="rect">
            <a:avLst/>
          </a:prstGeom>
        </p:spPr>
        <p:txBody>
          <a:bodyPr/>
          <a:lstStyle/>
          <a:p>
            <a:pPr algn="ctr">
              <a:defRPr sz="3600">
                <a:latin typeface="Arial"/>
                <a:ea typeface="Arial"/>
                <a:cs typeface="Arial"/>
                <a:sym typeface="Arial"/>
              </a:defRPr>
            </a:pPr>
            <a:r>
              <a:rPr lang="en-US" dirty="0"/>
              <a:t>Car Sales Analysis </a:t>
            </a:r>
            <a:endParaRPr dirty="0"/>
          </a:p>
          <a:p>
            <a:pPr algn="ctr">
              <a:defRPr>
                <a:latin typeface="Arial"/>
                <a:ea typeface="Arial"/>
                <a:cs typeface="Arial"/>
                <a:sym typeface="Arial"/>
              </a:defRPr>
            </a:pPr>
            <a:endParaRPr dirty="0"/>
          </a:p>
          <a:p>
            <a:pPr algn="ctr">
              <a:defRPr>
                <a:latin typeface="Arial"/>
                <a:ea typeface="Arial"/>
                <a:cs typeface="Arial"/>
                <a:sym typeface="Arial"/>
              </a:defRPr>
            </a:pPr>
            <a:r>
              <a:rPr dirty="0"/>
              <a:t>by </a:t>
            </a:r>
            <a:r>
              <a:rPr lang="en-US" dirty="0"/>
              <a:t>Rajendra Solleti</a:t>
            </a:r>
            <a:endParaRPr dirty="0"/>
          </a:p>
        </p:txBody>
      </p:sp>
      <p:pic>
        <p:nvPicPr>
          <p:cNvPr id="134" name="20369176_1498521526857353_8243771624961519606_o.jpg" descr="20369176_1498521526857353_8243771624961519606_o.jpg"/>
          <p:cNvPicPr>
            <a:picLocks noChangeAspect="1"/>
          </p:cNvPicPr>
          <p:nvPr/>
        </p:nvPicPr>
        <p:blipFill>
          <a:blip r:embed="rId2">
            <a:extLst/>
          </a:blip>
          <a:stretch>
            <a:fillRect/>
          </a:stretch>
        </p:blipFill>
        <p:spPr>
          <a:xfrm>
            <a:off x="-1" y="1362259"/>
            <a:ext cx="13004801" cy="4793882"/>
          </a:xfrm>
          <a:prstGeom prst="rect">
            <a:avLst/>
          </a:prstGeom>
          <a:ln w="12700">
            <a:miter lim="400000"/>
          </a:ln>
        </p:spPr>
      </p:pic>
      <p:pic>
        <p:nvPicPr>
          <p:cNvPr id="2" name="Picture 1">
            <a:extLst>
              <a:ext uri="{FF2B5EF4-FFF2-40B4-BE49-F238E27FC236}">
                <a16:creationId xmlns:a16="http://schemas.microsoft.com/office/drawing/2014/main" id="{5D876C20-5961-4D54-98D8-26EBDA9A3AB6}"/>
              </a:ext>
            </a:extLst>
          </p:cNvPr>
          <p:cNvPicPr>
            <a:picLocks noChangeAspect="1"/>
          </p:cNvPicPr>
          <p:nvPr/>
        </p:nvPicPr>
        <p:blipFill>
          <a:blip r:embed="rId3"/>
          <a:stretch>
            <a:fillRect/>
          </a:stretch>
        </p:blipFill>
        <p:spPr>
          <a:xfrm>
            <a:off x="-4418" y="0"/>
            <a:ext cx="13009218" cy="7010399"/>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Conclusions</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r>
              <a:rPr lang="en-US" dirty="0"/>
              <a:t>From this exercise we conclude that petrol powered cars are sold the maximum.</a:t>
            </a:r>
          </a:p>
          <a:p>
            <a:r>
              <a:rPr lang="en-US" dirty="0"/>
              <a:t>Sedan body type cars are the highest sold. </a:t>
            </a:r>
          </a:p>
          <a:p>
            <a:r>
              <a:rPr lang="en-US" dirty="0"/>
              <a:t>The per unit cost of car has gone up which could mean either people purchase power has increased or due to government regulations manufacturers have to include more safety features in the car.</a:t>
            </a:r>
          </a:p>
          <a:p>
            <a:r>
              <a:rPr lang="en-US" dirty="0"/>
              <a:t>Mercedes-Benz still remains the epitome of luxury with every 1 of 2 luxury cars being sold a Mercedes.</a:t>
            </a:r>
            <a:endParaRPr dirty="0"/>
          </a:p>
        </p:txBody>
      </p:sp>
    </p:spTree>
    <p:extLst>
      <p:ext uri="{BB962C8B-B14F-4D97-AF65-F5344CB8AC3E}">
        <p14:creationId xmlns:p14="http://schemas.microsoft.com/office/powerpoint/2010/main" val="35336843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Data Analysis</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r>
              <a:rPr lang="en-US" dirty="0"/>
              <a:t>This is the sales data of the cars from 1953 to 2016 by a </a:t>
            </a:r>
          </a:p>
          <a:p>
            <a:r>
              <a:rPr lang="en-US" dirty="0"/>
              <a:t>Out of all the columns present model, Registration columns seems to be insignificant hence deleted this columns. Model was deleted due to high cardinality and registration because of only two values present</a:t>
            </a:r>
          </a:p>
          <a:p>
            <a:r>
              <a:rPr lang="en-US" dirty="0"/>
              <a:t>The missing values of engine Volume were replaced with the mean and missing values of drive were replaced with the mode of the data.</a:t>
            </a:r>
          </a:p>
          <a:p>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Interesting Observations</a:t>
            </a:r>
            <a:endParaRPr dirty="0"/>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lnSpcReduction="10000"/>
          </a:bodyPr>
          <a:lstStyle/>
          <a:p>
            <a:pPr>
              <a:defRPr>
                <a:latin typeface="Arial"/>
                <a:ea typeface="Arial"/>
                <a:cs typeface="Arial"/>
                <a:sym typeface="Arial"/>
              </a:defRPr>
            </a:pPr>
            <a:r>
              <a:rPr lang="en-US" dirty="0"/>
              <a:t>267 cars were given to charity inferred as the price was zero.</a:t>
            </a:r>
          </a:p>
          <a:p>
            <a:pPr>
              <a:defRPr>
                <a:latin typeface="Arial"/>
                <a:ea typeface="Arial"/>
                <a:cs typeface="Arial"/>
                <a:sym typeface="Arial"/>
              </a:defRPr>
            </a:pPr>
            <a:r>
              <a:rPr lang="en-US" dirty="0"/>
              <a:t>Number of cars sold per year prior to 2000 is less than 20. Either the dealership was in its initial stages or just run through word of mouth with no proper </a:t>
            </a:r>
            <a:r>
              <a:rPr lang="en-US" dirty="0" err="1"/>
              <a:t>infratrsucture</a:t>
            </a:r>
            <a:r>
              <a:rPr lang="en-US" dirty="0"/>
              <a:t>.</a:t>
            </a:r>
          </a:p>
          <a:p>
            <a:pPr>
              <a:defRPr>
                <a:latin typeface="Arial"/>
                <a:ea typeface="Arial"/>
                <a:cs typeface="Arial"/>
                <a:sym typeface="Arial"/>
              </a:defRPr>
            </a:pPr>
            <a:r>
              <a:rPr lang="en-US" dirty="0"/>
              <a:t>Sedan body type, petrol powered cars were the highest sold in any year.</a:t>
            </a:r>
          </a:p>
          <a:p>
            <a:pPr>
              <a:defRPr>
                <a:latin typeface="Arial"/>
                <a:ea typeface="Arial"/>
                <a:cs typeface="Arial"/>
                <a:sym typeface="Arial"/>
              </a:defRPr>
            </a:pPr>
            <a:r>
              <a:rPr lang="en-US" dirty="0"/>
              <a:t>There was a biggest drop in the number of sales from 2008 to 2009 which could be due to economic recession.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a:t>Sales Distribution by Body Type</a:t>
            </a:r>
            <a:endParaRPr lang="en-US" dirty="0"/>
          </a:p>
        </p:txBody>
      </p:sp>
      <p:sp>
        <p:nvSpPr>
          <p:cNvPr id="5" name="Text Placeholder 4">
            <a:extLst>
              <a:ext uri="{FF2B5EF4-FFF2-40B4-BE49-F238E27FC236}">
                <a16:creationId xmlns:a16="http://schemas.microsoft.com/office/drawing/2014/main" id="{BB1185F9-B7E3-42B3-887A-C3B8ED38D556}"/>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r>
              <a:rPr lang="en-US" dirty="0"/>
              <a:t>Sedan(38.2%) is the highest sold body type followed by crossover(21.6%) and hatch(13.3%)</a:t>
            </a:r>
          </a:p>
        </p:txBody>
      </p:sp>
      <p:pic>
        <p:nvPicPr>
          <p:cNvPr id="3" name="Picture 2">
            <a:extLst>
              <a:ext uri="{FF2B5EF4-FFF2-40B4-BE49-F238E27FC236}">
                <a16:creationId xmlns:a16="http://schemas.microsoft.com/office/drawing/2014/main" id="{45A309F8-3998-446E-8B9E-D5F800846E23}"/>
              </a:ext>
            </a:extLst>
          </p:cNvPr>
          <p:cNvPicPr>
            <a:picLocks noChangeAspect="1"/>
          </p:cNvPicPr>
          <p:nvPr/>
        </p:nvPicPr>
        <p:blipFill>
          <a:blip r:embed="rId2"/>
          <a:stretch>
            <a:fillRect/>
          </a:stretch>
        </p:blipFill>
        <p:spPr>
          <a:xfrm>
            <a:off x="540026" y="2628900"/>
            <a:ext cx="6724374" cy="4536711"/>
          </a:xfrm>
          <a:prstGeom prst="rect">
            <a:avLst/>
          </a:prstGeom>
        </p:spPr>
      </p:pic>
      <p:pic>
        <p:nvPicPr>
          <p:cNvPr id="7" name="Picture 6">
            <a:extLst>
              <a:ext uri="{FF2B5EF4-FFF2-40B4-BE49-F238E27FC236}">
                <a16:creationId xmlns:a16="http://schemas.microsoft.com/office/drawing/2014/main" id="{6EBF5D90-D892-47DB-8383-863BD4D71A03}"/>
              </a:ext>
            </a:extLst>
          </p:cNvPr>
          <p:cNvPicPr>
            <a:picLocks noChangeAspect="1"/>
          </p:cNvPicPr>
          <p:nvPr/>
        </p:nvPicPr>
        <p:blipFill>
          <a:blip r:embed="rId3"/>
          <a:stretch>
            <a:fillRect/>
          </a:stretch>
        </p:blipFill>
        <p:spPr>
          <a:xfrm>
            <a:off x="7264400" y="2628900"/>
            <a:ext cx="5200374" cy="453671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xfrm>
            <a:off x="508000" y="800100"/>
            <a:ext cx="11988800" cy="1714500"/>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dirty="0"/>
              <a:t>Correlation between body type and drive mode</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965950"/>
          </a:xfrm>
          <a:prstGeom prst="rect">
            <a:avLst/>
          </a:prstGeom>
        </p:spPr>
        <p:txBody>
          <a:bodyPr>
            <a:normAutofit fontScale="92500"/>
          </a:bodyPr>
          <a:lstStyle/>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r>
              <a:rPr lang="en-US" dirty="0"/>
              <a:t>Except for crossover front wheel driven cars are most likely to be sold for all other body type cars</a:t>
            </a:r>
          </a:p>
          <a:p>
            <a:pPr marL="385318" indent="-385318" defTabSz="479044">
              <a:spcBef>
                <a:spcPts val="1900"/>
              </a:spcBef>
              <a:defRPr sz="2952"/>
            </a:pPr>
            <a:r>
              <a:rPr lang="en-US" dirty="0"/>
              <a:t>In crossover full wheel drive will far outsell the front wheel driven cars</a:t>
            </a:r>
            <a:endParaRPr dirty="0"/>
          </a:p>
        </p:txBody>
      </p:sp>
      <p:pic>
        <p:nvPicPr>
          <p:cNvPr id="5" name="Picture 4">
            <a:extLst>
              <a:ext uri="{FF2B5EF4-FFF2-40B4-BE49-F238E27FC236}">
                <a16:creationId xmlns:a16="http://schemas.microsoft.com/office/drawing/2014/main" id="{03C88DB6-AD90-43AE-BC9B-90F77CD74D51}"/>
              </a:ext>
            </a:extLst>
          </p:cNvPr>
          <p:cNvPicPr>
            <a:picLocks noChangeAspect="1"/>
          </p:cNvPicPr>
          <p:nvPr/>
        </p:nvPicPr>
        <p:blipFill>
          <a:blip r:embed="rId2"/>
          <a:stretch>
            <a:fillRect/>
          </a:stretch>
        </p:blipFill>
        <p:spPr>
          <a:xfrm>
            <a:off x="540026" y="2426161"/>
            <a:ext cx="11988800" cy="4660439"/>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xfrm>
            <a:off x="508000" y="838200"/>
            <a:ext cx="11988800" cy="1181100"/>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dirty="0"/>
              <a:t>Relation between number of cars sold and the total value of cars</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7118350"/>
          </a:xfrm>
          <a:prstGeom prst="rect">
            <a:avLst/>
          </a:prstGeom>
        </p:spPr>
        <p:txBody>
          <a:bodyPr>
            <a:normAutofit/>
          </a:bodyPr>
          <a:lstStyle/>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r>
              <a:rPr lang="en-US" dirty="0"/>
              <a:t>People are preferring high cost luxury cars from 2015 as seen from the quite drastic jump in the total value of cars sold between 2015 and 2016.</a:t>
            </a:r>
          </a:p>
          <a:p>
            <a:pPr marL="385318" indent="-385318" defTabSz="479044">
              <a:spcBef>
                <a:spcPts val="1900"/>
              </a:spcBef>
              <a:defRPr sz="2952"/>
            </a:pPr>
            <a:endParaRPr dirty="0"/>
          </a:p>
        </p:txBody>
      </p:sp>
      <p:pic>
        <p:nvPicPr>
          <p:cNvPr id="2" name="Picture 1">
            <a:extLst>
              <a:ext uri="{FF2B5EF4-FFF2-40B4-BE49-F238E27FC236}">
                <a16:creationId xmlns:a16="http://schemas.microsoft.com/office/drawing/2014/main" id="{0EBD2792-1828-430E-A0F3-192D72E4C890}"/>
              </a:ext>
            </a:extLst>
          </p:cNvPr>
          <p:cNvPicPr>
            <a:picLocks noChangeAspect="1"/>
          </p:cNvPicPr>
          <p:nvPr/>
        </p:nvPicPr>
        <p:blipFill>
          <a:blip r:embed="rId2"/>
          <a:stretch>
            <a:fillRect/>
          </a:stretch>
        </p:blipFill>
        <p:spPr>
          <a:xfrm>
            <a:off x="524013" y="2590800"/>
            <a:ext cx="11956774" cy="4572000"/>
          </a:xfrm>
          <a:prstGeom prst="rect">
            <a:avLst/>
          </a:prstGeom>
        </p:spPr>
      </p:pic>
    </p:spTree>
    <p:extLst>
      <p:ext uri="{BB962C8B-B14F-4D97-AF65-F5344CB8AC3E}">
        <p14:creationId xmlns:p14="http://schemas.microsoft.com/office/powerpoint/2010/main" val="26548286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dirty="0"/>
              <a:t>Luxury Cars Observations</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096000"/>
          </a:xfrm>
          <a:prstGeom prst="rect">
            <a:avLst/>
          </a:prstGeom>
        </p:spPr>
        <p:txBody>
          <a:bodyPr>
            <a:normAutofit fontScale="92500" lnSpcReduction="20000"/>
          </a:bodyPr>
          <a:lstStyle/>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r>
              <a:rPr lang="en-US" dirty="0"/>
              <a:t>More than half of the luxury cars(price&gt;150000) sold are by Mercedes –Benz followed by Land Rover and Tesla</a:t>
            </a:r>
          </a:p>
          <a:p>
            <a:pPr marL="385318" indent="-385318" defTabSz="479044">
              <a:spcBef>
                <a:spcPts val="1900"/>
              </a:spcBef>
              <a:defRPr sz="2952"/>
            </a:pPr>
            <a:r>
              <a:rPr lang="en-US" dirty="0"/>
              <a:t>Most of them are petrol powered and crossover body type</a:t>
            </a:r>
          </a:p>
          <a:p>
            <a:pPr marL="385318" indent="-385318" defTabSz="479044">
              <a:spcBef>
                <a:spcPts val="1900"/>
              </a:spcBef>
              <a:defRPr sz="2952"/>
            </a:pPr>
            <a:endParaRPr dirty="0"/>
          </a:p>
        </p:txBody>
      </p:sp>
      <p:pic>
        <p:nvPicPr>
          <p:cNvPr id="3" name="Picture 2">
            <a:extLst>
              <a:ext uri="{FF2B5EF4-FFF2-40B4-BE49-F238E27FC236}">
                <a16:creationId xmlns:a16="http://schemas.microsoft.com/office/drawing/2014/main" id="{BEA1C1DB-E3BB-4A90-A6F5-51DF8E37888E}"/>
              </a:ext>
            </a:extLst>
          </p:cNvPr>
          <p:cNvPicPr>
            <a:picLocks noChangeAspect="1"/>
          </p:cNvPicPr>
          <p:nvPr/>
        </p:nvPicPr>
        <p:blipFill>
          <a:blip r:embed="rId2"/>
          <a:stretch>
            <a:fillRect/>
          </a:stretch>
        </p:blipFill>
        <p:spPr>
          <a:xfrm>
            <a:off x="3073400" y="2438400"/>
            <a:ext cx="6581775" cy="3810966"/>
          </a:xfrm>
          <a:prstGeom prst="rect">
            <a:avLst/>
          </a:prstGeom>
        </p:spPr>
      </p:pic>
    </p:spTree>
    <p:extLst>
      <p:ext uri="{BB962C8B-B14F-4D97-AF65-F5344CB8AC3E}">
        <p14:creationId xmlns:p14="http://schemas.microsoft.com/office/powerpoint/2010/main" val="300769939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dirty="0"/>
              <a:t>Car Sales by Company</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775450"/>
          </a:xfrm>
          <a:prstGeom prst="rect">
            <a:avLst/>
          </a:prstGeom>
        </p:spPr>
        <p:txBody>
          <a:bodyPr>
            <a:normAutofit lnSpcReduction="10000"/>
          </a:bodyPr>
          <a:lstStyle/>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r>
              <a:rPr lang="en-US" dirty="0"/>
              <a:t>Volkswagen sells the highest number of cars followed by Mercedes-Benz and majority of the cars sold by these are diesel powered.</a:t>
            </a:r>
          </a:p>
          <a:p>
            <a:pPr marL="385318" indent="-385318" defTabSz="479044">
              <a:spcBef>
                <a:spcPts val="1900"/>
              </a:spcBef>
              <a:defRPr sz="2952"/>
            </a:pPr>
            <a:r>
              <a:rPr lang="en-US" dirty="0"/>
              <a:t>For all the remaining brands petrol powered cars are still the bread winner for the company.</a:t>
            </a:r>
            <a:endParaRPr dirty="0"/>
          </a:p>
        </p:txBody>
      </p:sp>
      <p:pic>
        <p:nvPicPr>
          <p:cNvPr id="2" name="Picture 1">
            <a:extLst>
              <a:ext uri="{FF2B5EF4-FFF2-40B4-BE49-F238E27FC236}">
                <a16:creationId xmlns:a16="http://schemas.microsoft.com/office/drawing/2014/main" id="{5023C6FB-4AB9-4D02-8390-B22DE49617C7}"/>
              </a:ext>
            </a:extLst>
          </p:cNvPr>
          <p:cNvPicPr>
            <a:picLocks noChangeAspect="1"/>
          </p:cNvPicPr>
          <p:nvPr/>
        </p:nvPicPr>
        <p:blipFill>
          <a:blip r:embed="rId2"/>
          <a:stretch>
            <a:fillRect/>
          </a:stretch>
        </p:blipFill>
        <p:spPr>
          <a:xfrm>
            <a:off x="7613650" y="2178050"/>
            <a:ext cx="5391150" cy="4422775"/>
          </a:xfrm>
          <a:prstGeom prst="rect">
            <a:avLst/>
          </a:prstGeom>
        </p:spPr>
      </p:pic>
      <p:pic>
        <p:nvPicPr>
          <p:cNvPr id="4" name="Picture 3">
            <a:extLst>
              <a:ext uri="{FF2B5EF4-FFF2-40B4-BE49-F238E27FC236}">
                <a16:creationId xmlns:a16="http://schemas.microsoft.com/office/drawing/2014/main" id="{845E4541-2283-41DC-8839-407DFFD0BC7E}"/>
              </a:ext>
            </a:extLst>
          </p:cNvPr>
          <p:cNvPicPr>
            <a:picLocks noChangeAspect="1"/>
          </p:cNvPicPr>
          <p:nvPr/>
        </p:nvPicPr>
        <p:blipFill>
          <a:blip r:embed="rId3"/>
          <a:stretch>
            <a:fillRect/>
          </a:stretch>
        </p:blipFill>
        <p:spPr>
          <a:xfrm>
            <a:off x="131763" y="2178050"/>
            <a:ext cx="7858125" cy="4422775"/>
          </a:xfrm>
          <a:prstGeom prst="rect">
            <a:avLst/>
          </a:prstGeom>
        </p:spPr>
      </p:pic>
    </p:spTree>
    <p:extLst>
      <p:ext uri="{BB962C8B-B14F-4D97-AF65-F5344CB8AC3E}">
        <p14:creationId xmlns:p14="http://schemas.microsoft.com/office/powerpoint/2010/main" val="172058771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dirty="0"/>
              <a:t>Car Sales by Engine Volume</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775450"/>
          </a:xfrm>
          <a:prstGeom prst="rect">
            <a:avLst/>
          </a:prstGeom>
        </p:spPr>
        <p:txBody>
          <a:bodyPr>
            <a:normAutofit fontScale="85000" lnSpcReduction="10000"/>
          </a:bodyPr>
          <a:lstStyle/>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r>
              <a:rPr lang="en-US" dirty="0"/>
              <a:t>2.0 engine remains the national engine which is closely followed by 1.5 and 1.6</a:t>
            </a:r>
          </a:p>
          <a:p>
            <a:pPr marL="385318" indent="-385318" defTabSz="479044">
              <a:spcBef>
                <a:spcPts val="1900"/>
              </a:spcBef>
              <a:defRPr sz="2952"/>
            </a:pPr>
            <a:r>
              <a:rPr lang="en-US" dirty="0"/>
              <a:t>The plot is right skewed indicating that most of the car manufacturers don’t go beyond 3.0 </a:t>
            </a:r>
            <a:endParaRPr dirty="0"/>
          </a:p>
        </p:txBody>
      </p:sp>
      <p:pic>
        <p:nvPicPr>
          <p:cNvPr id="3" name="Picture 2">
            <a:extLst>
              <a:ext uri="{FF2B5EF4-FFF2-40B4-BE49-F238E27FC236}">
                <a16:creationId xmlns:a16="http://schemas.microsoft.com/office/drawing/2014/main" id="{4BCE9B60-B738-42E7-80FB-AC188DB99198}"/>
              </a:ext>
            </a:extLst>
          </p:cNvPr>
          <p:cNvPicPr>
            <a:picLocks noChangeAspect="1"/>
          </p:cNvPicPr>
          <p:nvPr/>
        </p:nvPicPr>
        <p:blipFill>
          <a:blip r:embed="rId2"/>
          <a:stretch>
            <a:fillRect/>
          </a:stretch>
        </p:blipFill>
        <p:spPr>
          <a:xfrm>
            <a:off x="2616200" y="2514600"/>
            <a:ext cx="6515100" cy="4387850"/>
          </a:xfrm>
          <a:prstGeom prst="rect">
            <a:avLst/>
          </a:prstGeom>
        </p:spPr>
      </p:pic>
    </p:spTree>
    <p:extLst>
      <p:ext uri="{BB962C8B-B14F-4D97-AF65-F5344CB8AC3E}">
        <p14:creationId xmlns:p14="http://schemas.microsoft.com/office/powerpoint/2010/main" val="41954748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469</TotalTime>
  <Words>464</Words>
  <Application>Microsoft Office PowerPoint</Application>
  <PresentationFormat>Custom</PresentationFormat>
  <Paragraphs>78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Bodoni SvtyTwo ITC TT-Book</vt:lpstr>
      <vt:lpstr>Helvetica</vt:lpstr>
      <vt:lpstr>Helvetica Neue</vt:lpstr>
      <vt:lpstr>Palatino</vt:lpstr>
      <vt:lpstr>Zapf Dingbats</vt:lpstr>
      <vt:lpstr>New_Template4</vt:lpstr>
      <vt:lpstr>PowerPoint Presentation</vt:lpstr>
      <vt:lpstr>Data Analysis</vt:lpstr>
      <vt:lpstr>Interesting Observations</vt:lpstr>
      <vt:lpstr>Sales Distribution by Body Type</vt:lpstr>
      <vt:lpstr>Correlation between body type and drive mode</vt:lpstr>
      <vt:lpstr>Relation between number of cars sold and the total value of cars</vt:lpstr>
      <vt:lpstr>Luxury Cars Observations</vt:lpstr>
      <vt:lpstr>Car Sales by Company</vt:lpstr>
      <vt:lpstr>Car Sales by Engine Volume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Rajendra Prasad Reddy Solleti (INFOSYS LIMITED)</cp:lastModifiedBy>
  <cp:revision>17</cp:revision>
  <dcterms:modified xsi:type="dcterms:W3CDTF">2018-10-07T18:09:56Z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v-rasol@microsoft.com</vt:lpwstr>
  </property>
  <property fmtid="{D5CDD505-2E9C-101B-9397-08002B2CF9AE}" pid="5" name="MSIP_Label_f42aa342-8706-4288-bd11-ebb85995028c_SetDate">
    <vt:lpwstr>2018-10-07T18:09:51.5785730Z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