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09" r:id="rId2"/>
    <p:sldId id="311" r:id="rId3"/>
    <p:sldId id="315" r:id="rId4"/>
    <p:sldId id="314" r:id="rId5"/>
    <p:sldId id="316" r:id="rId6"/>
    <p:sldId id="318" r:id="rId7"/>
    <p:sldId id="31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2"/>
    <p:restoredTop sz="94643"/>
  </p:normalViewPr>
  <p:slideViewPr>
    <p:cSldViewPr snapToGrid="0" snapToObjects="1">
      <p:cViewPr varScale="1">
        <p:scale>
          <a:sx n="68" d="100"/>
          <a:sy n="68" d="100"/>
        </p:scale>
        <p:origin x="82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C3C47-1B49-754F-929E-FC5483DD4BFA}" type="datetimeFigureOut">
              <a:rPr lang="en-US" smtClean="0"/>
              <a:t>10/28/2018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05E26-4077-AF4C-95DD-922DA5B91D18}" type="slidenum">
              <a:rPr lang="en-US" smtClean="0"/>
              <a:t>‹#›</a:t>
            </a:fld>
            <a:endParaRPr lang="en-US"/>
          </a:p>
        </p:txBody>
      </p:sp>
    </p:spTree>
    <p:extLst>
      <p:ext uri="{BB962C8B-B14F-4D97-AF65-F5344CB8AC3E}">
        <p14:creationId xmlns:p14="http://schemas.microsoft.com/office/powerpoint/2010/main" val="86206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96612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BE0E65-6F5E-B54D-9CD2-5CA4139FDE59}"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55272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E0E65-6F5E-B54D-9CD2-5CA4139FDE59}"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71529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E0E65-6F5E-B54D-9CD2-5CA4139FDE59}"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39097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8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40" name="Shape 40"/>
          <p:cNvSpPr>
            <a:spLocks noGrp="1"/>
          </p:cNvSpPr>
          <p:nvPr>
            <p:ph type="title"/>
          </p:nvPr>
        </p:nvSpPr>
        <p:spPr>
          <a:xfrm>
            <a:off x="293719" y="1834520"/>
            <a:ext cx="11529980" cy="549680"/>
          </a:xfrm>
          <a:prstGeom prst="rect">
            <a:avLst/>
          </a:prstGeom>
        </p:spPr>
        <p:txBody>
          <a:bodyPr anchor="t">
            <a:noAutofit/>
          </a:bodyPr>
          <a:lstStyle>
            <a:lvl1pPr>
              <a:defRPr sz="3200">
                <a:solidFill>
                  <a:srgbClr val="0070C0"/>
                </a:solidFill>
              </a:defRPr>
            </a:lvl1pPr>
          </a:lstStyle>
          <a:p>
            <a:r>
              <a:rPr lang="en-US"/>
              <a:t>Click to edit Master title style</a:t>
            </a:r>
            <a:endParaRPr dirty="0"/>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grpSp>
        <p:nvGrpSpPr>
          <p:cNvPr id="8" name="Group 7"/>
          <p:cNvGrpSpPr/>
          <p:nvPr userDrawn="1"/>
        </p:nvGrpSpPr>
        <p:grpSpPr>
          <a:xfrm>
            <a:off x="405586" y="2161648"/>
            <a:ext cx="520244" cy="649185"/>
            <a:chOff x="2522085" y="4009532"/>
            <a:chExt cx="390183" cy="486889"/>
          </a:xfrm>
        </p:grpSpPr>
        <p:sp>
          <p:nvSpPr>
            <p:cNvPr id="10" name="Oval 9"/>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609585" hangingPunct="0"/>
              <a:endParaRPr lang="en-US" sz="2400" kern="0">
                <a:solidFill>
                  <a:srgbClr val="000000"/>
                </a:solidFill>
                <a:sym typeface="Calibri"/>
              </a:endParaRPr>
            </a:p>
          </p:txBody>
        </p:sp>
        <p:sp>
          <p:nvSpPr>
            <p:cNvPr id="11" name="Oval 10"/>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609585" hangingPunct="0"/>
              <a:endParaRPr lang="en-US" sz="2400" kern="0">
                <a:solidFill>
                  <a:srgbClr val="000000"/>
                </a:solidFill>
                <a:sym typeface="Calibri"/>
              </a:endParaRPr>
            </a:p>
          </p:txBody>
        </p:sp>
        <p:sp>
          <p:nvSpPr>
            <p:cNvPr id="12" name="Oval 11"/>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609585" hangingPunct="0"/>
              <a:endParaRPr lang="en-US" sz="2400" kern="0">
                <a:solidFill>
                  <a:srgbClr val="000000"/>
                </a:solidFill>
                <a:sym typeface="Calibri"/>
              </a:endParaRPr>
            </a:p>
          </p:txBody>
        </p:sp>
      </p:grpSp>
    </p:spTree>
    <p:extLst>
      <p:ext uri="{BB962C8B-B14F-4D97-AF65-F5344CB8AC3E}">
        <p14:creationId xmlns:p14="http://schemas.microsoft.com/office/powerpoint/2010/main" val="21470360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E0E65-6F5E-B54D-9CD2-5CA4139FDE59}"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185737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E0E65-6F5E-B54D-9CD2-5CA4139FDE59}"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113973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BE0E65-6F5E-B54D-9CD2-5CA4139FDE59}"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21458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BE0E65-6F5E-B54D-9CD2-5CA4139FDE59}" type="datetimeFigureOut">
              <a:rPr lang="en-US" smtClean="0"/>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205627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BE0E65-6F5E-B54D-9CD2-5CA4139FDE59}" type="datetimeFigureOut">
              <a:rPr lang="en-US" smtClean="0"/>
              <a:t>10/28/2018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36483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E0E65-6F5E-B54D-9CD2-5CA4139FDE59}" type="datetimeFigureOut">
              <a:rPr lang="en-US" smtClean="0"/>
              <a:t>10/28/2018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75994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E0E65-6F5E-B54D-9CD2-5CA4139FDE59}"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138609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E0E65-6F5E-B54D-9CD2-5CA4139FDE59}"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A6112-C543-934B-8228-DBC68ADB797D}" type="slidenum">
              <a:rPr lang="en-US" smtClean="0"/>
              <a:t>‹#›</a:t>
            </a:fld>
            <a:endParaRPr lang="en-US"/>
          </a:p>
        </p:txBody>
      </p:sp>
    </p:spTree>
    <p:extLst>
      <p:ext uri="{BB962C8B-B14F-4D97-AF65-F5344CB8AC3E}">
        <p14:creationId xmlns:p14="http://schemas.microsoft.com/office/powerpoint/2010/main" val="257122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E0E65-6F5E-B54D-9CD2-5CA4139FDE59}" type="datetimeFigureOut">
              <a:rPr lang="en-US" smtClean="0"/>
              <a:t>10/28/2018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A6112-C543-934B-8228-DBC68ADB797D}" type="slidenum">
              <a:rPr lang="en-US" smtClean="0"/>
              <a:t>‹#›</a:t>
            </a:fld>
            <a:endParaRPr lang="en-US"/>
          </a:p>
        </p:txBody>
      </p:sp>
    </p:spTree>
    <p:extLst>
      <p:ext uri="{BB962C8B-B14F-4D97-AF65-F5344CB8AC3E}">
        <p14:creationId xmlns:p14="http://schemas.microsoft.com/office/powerpoint/2010/main" val="1755380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1153691" y="2248177"/>
            <a:ext cx="6771109" cy="549680"/>
          </a:xfrm>
        </p:spPr>
        <p:txBody>
          <a:bodyPr/>
          <a:lstStyle>
            <a:lvl1pPr>
              <a:defRPr sz="2500"/>
            </a:lvl1pPr>
          </a:lstStyle>
          <a:p>
            <a:r>
              <a:rPr lang="en-US" sz="3200" dirty="0">
                <a:solidFill>
                  <a:schemeClr val="accent1"/>
                </a:solidFill>
                <a:latin typeface="Myriad Pro Cond" panose="020B0506030403020204" pitchFamily="34" charset="0"/>
                <a:cs typeface="Arial" pitchFamily="34" charset="0"/>
              </a:rPr>
              <a:t>Hackathon</a:t>
            </a:r>
            <a:endParaRPr lang="en-US" sz="3200" dirty="0"/>
          </a:p>
        </p:txBody>
      </p:sp>
    </p:spTree>
    <p:extLst>
      <p:ext uri="{BB962C8B-B14F-4D97-AF65-F5344CB8AC3E}">
        <p14:creationId xmlns:p14="http://schemas.microsoft.com/office/powerpoint/2010/main" val="10668356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1800" y="172182"/>
            <a:ext cx="10515600" cy="1032453"/>
          </a:xfrm>
        </p:spPr>
        <p:txBody>
          <a:bodyPr/>
          <a:lstStyle/>
          <a:p>
            <a:r>
              <a:rPr lang="en-US" b="1" dirty="0"/>
              <a:t>Hackathon Idea</a:t>
            </a:r>
          </a:p>
        </p:txBody>
      </p:sp>
      <p:sp>
        <p:nvSpPr>
          <p:cNvPr id="6" name="Slide Number Placeholder 5"/>
          <p:cNvSpPr>
            <a:spLocks noGrp="1"/>
          </p:cNvSpPr>
          <p:nvPr>
            <p:ph type="sldNum" sz="quarter" idx="12"/>
          </p:nvPr>
        </p:nvSpPr>
        <p:spPr>
          <a:xfrm>
            <a:off x="10146015" y="78274"/>
            <a:ext cx="107465" cy="190821"/>
          </a:xfrm>
        </p:spPr>
        <p:txBody>
          <a:bodyPr/>
          <a:lstStyle/>
          <a:p>
            <a:fld id="{14D65173-87C9-47C0-A890-7AD8E2754265}" type="slidenum">
              <a:rPr lang="en-US" smtClean="0"/>
              <a:pPr/>
              <a:t>2</a:t>
            </a:fld>
            <a:endParaRPr lang="en-US"/>
          </a:p>
        </p:txBody>
      </p:sp>
      <p:sp>
        <p:nvSpPr>
          <p:cNvPr id="10" name="Content Placeholder 2"/>
          <p:cNvSpPr>
            <a:spLocks noGrp="1"/>
          </p:cNvSpPr>
          <p:nvPr>
            <p:ph sz="half" idx="1"/>
          </p:nvPr>
        </p:nvSpPr>
        <p:spPr>
          <a:xfrm>
            <a:off x="431800" y="1204635"/>
            <a:ext cx="11094239" cy="5118619"/>
          </a:xfrm>
        </p:spPr>
        <p:txBody>
          <a:bodyPr>
            <a:normAutofit/>
          </a:bodyPr>
          <a:lstStyle/>
          <a:p>
            <a:pPr marL="0" indent="0">
              <a:spcBef>
                <a:spcPts val="0"/>
              </a:spcBef>
              <a:buNone/>
            </a:pPr>
            <a:r>
              <a:rPr lang="en-US" b="1" dirty="0">
                <a:solidFill>
                  <a:srgbClr val="2E75B6"/>
                </a:solidFill>
                <a:latin typeface="Book Antiqua" panose="02040602050305030304" pitchFamily="18" charset="0"/>
                <a:ea typeface="Calibri" panose="020F0502020204030204" pitchFamily="34" charset="0"/>
                <a:cs typeface="Times New Roman" panose="02020603050405020304" pitchFamily="18" charset="0"/>
              </a:rPr>
              <a:t>Objective : Automatic License plate character recognition from closed circuit camera footage</a:t>
            </a:r>
          </a:p>
          <a:p>
            <a:pPr marL="0" indent="0">
              <a:spcBef>
                <a:spcPts val="0"/>
              </a:spcBef>
              <a:buNone/>
            </a:pPr>
            <a:endParaRPr lang="en-US" sz="2400" b="1" dirty="0">
              <a:solidFill>
                <a:srgbClr val="2E75B6"/>
              </a:solidFill>
              <a:latin typeface="Book Antiqua" panose="02040602050305030304" pitchFamily="18" charset="0"/>
              <a:ea typeface="Calibri" panose="020F0502020204030204" pitchFamily="34" charset="0"/>
              <a:cs typeface="Times New Roman" panose="02020603050405020304" pitchFamily="18" charset="0"/>
            </a:endParaRPr>
          </a:p>
          <a:p>
            <a:pPr marL="0" indent="0">
              <a:spcBef>
                <a:spcPts val="0"/>
              </a:spcBef>
              <a:buNone/>
            </a:pPr>
            <a:endParaRPr lang="en-US" sz="2400" b="1" dirty="0">
              <a:solidFill>
                <a:srgbClr val="2E75B6"/>
              </a:solidFill>
              <a:latin typeface="Book Antiqua" panose="02040602050305030304" pitchFamily="18" charset="0"/>
              <a:ea typeface="Calibri" panose="020F0502020204030204" pitchFamily="34" charset="0"/>
              <a:cs typeface="Times New Roman" panose="02020603050405020304" pitchFamily="18" charset="0"/>
            </a:endParaRPr>
          </a:p>
          <a:p>
            <a:pPr marL="0" indent="0">
              <a:spcBef>
                <a:spcPts val="0"/>
              </a:spcBef>
              <a:buNone/>
            </a:pPr>
            <a:r>
              <a:rPr lang="en-US" sz="2400" b="1" dirty="0">
                <a:solidFill>
                  <a:srgbClr val="2E75B6"/>
                </a:solidFill>
                <a:latin typeface="Book Antiqua" panose="02040602050305030304" pitchFamily="18" charset="0"/>
                <a:ea typeface="Calibri" panose="020F0502020204030204" pitchFamily="34" charset="0"/>
                <a:cs typeface="Times New Roman" panose="02020603050405020304" pitchFamily="18" charset="0"/>
              </a:rPr>
              <a:t>Technology Stack : Python, Machine learning</a:t>
            </a:r>
          </a:p>
          <a:p>
            <a:pPr marL="0" indent="0">
              <a:spcBef>
                <a:spcPts val="0"/>
              </a:spcBef>
              <a:buNone/>
            </a:pPr>
            <a:endParaRPr lang="en-US" sz="2400" b="1" dirty="0">
              <a:solidFill>
                <a:srgbClr val="2E75B6"/>
              </a:solidFill>
              <a:latin typeface="Book Antiqua" panose="02040602050305030304" pitchFamily="18" charset="0"/>
              <a:ea typeface="Calibri" panose="020F0502020204030204" pitchFamily="34" charset="0"/>
              <a:cs typeface="Times New Roman" panose="02020603050405020304" pitchFamily="18" charset="0"/>
            </a:endParaRPr>
          </a:p>
          <a:p>
            <a:pPr marL="0" indent="0">
              <a:spcBef>
                <a:spcPts val="0"/>
              </a:spcBef>
              <a:buNone/>
            </a:pPr>
            <a:endParaRPr lang="en-US" sz="2400" b="1" dirty="0">
              <a:solidFill>
                <a:srgbClr val="2E75B6"/>
              </a:solidFill>
              <a:latin typeface="Book Antiqua" panose="02040602050305030304" pitchFamily="18" charset="0"/>
              <a:ea typeface="Calibri" panose="020F0502020204030204" pitchFamily="34" charset="0"/>
              <a:cs typeface="Times New Roman" panose="02020603050405020304" pitchFamily="18" charset="0"/>
            </a:endParaRPr>
          </a:p>
          <a:p>
            <a:pPr marL="0" indent="0">
              <a:spcBef>
                <a:spcPts val="0"/>
              </a:spcBef>
              <a:buNone/>
            </a:pPr>
            <a:r>
              <a:rPr lang="en-US" sz="2400" b="1" dirty="0">
                <a:solidFill>
                  <a:srgbClr val="2E75B6"/>
                </a:solidFill>
                <a:latin typeface="Book Antiqua" panose="02040602050305030304" pitchFamily="18" charset="0"/>
                <a:ea typeface="Calibri" panose="020F0502020204030204" pitchFamily="34" charset="0"/>
                <a:cs typeface="Times New Roman" panose="02020603050405020304" pitchFamily="18" charset="0"/>
              </a:rPr>
              <a:t>Dependencies : Anaconda</a:t>
            </a:r>
            <a:endParaRPr lang="en-US" sz="2400" dirty="0">
              <a:latin typeface="Book Antiqua" panose="02040602050305030304" pitchFamily="18" charset="0"/>
              <a:ea typeface="Calibri" panose="020F0502020204030204" pitchFamily="34" charset="0"/>
              <a:cs typeface="Times New Roman" panose="02020603050405020304" pitchFamily="18" charset="0"/>
            </a:endParaRPr>
          </a:p>
          <a:p>
            <a:pPr marL="0" indent="0" algn="just">
              <a:spcBef>
                <a:spcPts val="0"/>
              </a:spcBef>
              <a:buNone/>
            </a:pPr>
            <a:endParaRPr lang="en-US" dirty="0">
              <a:latin typeface="Book Antiqua" panose="02040602050305030304" pitchFamily="18" charset="0"/>
              <a:ea typeface="Calibri" panose="020F0502020204030204" pitchFamily="34" charset="0"/>
              <a:cs typeface="Times New Roman" panose="02020603050405020304" pitchFamily="18" charset="0"/>
            </a:endParaRPr>
          </a:p>
          <a:p>
            <a:pPr marL="0" indent="0">
              <a:spcBef>
                <a:spcPts val="0"/>
              </a:spcBef>
              <a:buNone/>
            </a:pPr>
            <a:r>
              <a:rPr lang="en-US" dirty="0">
                <a:latin typeface="Book Antiqua" panose="02040602050305030304" pitchFamily="18" charset="0"/>
                <a:ea typeface="Calibri" panose="020F0502020204030204" pitchFamily="34" charset="0"/>
                <a:cs typeface="Times New Roman" panose="02020603050405020304" pitchFamily="18" charset="0"/>
              </a:rPr>
              <a:t> </a:t>
            </a:r>
            <a:endParaRPr lang="en-US" sz="2400" dirty="0">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13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488" y="3134562"/>
            <a:ext cx="1170221" cy="6342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595" y="1924598"/>
            <a:ext cx="1103900" cy="6807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2020" y="2745663"/>
            <a:ext cx="318059" cy="318059"/>
          </a:xfrm>
          <a:prstGeom prst="rect">
            <a:avLst/>
          </a:prstGeom>
        </p:spPr>
      </p:pic>
      <p:pic>
        <p:nvPicPr>
          <p:cNvPr id="9" name="Picture 8"/>
          <p:cNvPicPr>
            <a:picLocks noChangeAspect="1"/>
          </p:cNvPicPr>
          <p:nvPr/>
        </p:nvPicPr>
        <p:blipFill>
          <a:blip r:embed="rId5"/>
          <a:stretch>
            <a:fillRect/>
          </a:stretch>
        </p:blipFill>
        <p:spPr>
          <a:xfrm>
            <a:off x="4992660" y="3140587"/>
            <a:ext cx="896819" cy="817838"/>
          </a:xfrm>
          <a:prstGeom prst="rect">
            <a:avLst/>
          </a:prstGeom>
        </p:spPr>
      </p:pic>
      <p:cxnSp>
        <p:nvCxnSpPr>
          <p:cNvPr id="15" name="Straight Arrow Connector 14"/>
          <p:cNvCxnSpPr>
            <a:stCxn id="9" idx="3"/>
            <a:endCxn id="5" idx="1"/>
          </p:cNvCxnSpPr>
          <p:nvPr/>
        </p:nvCxnSpPr>
        <p:spPr>
          <a:xfrm flipV="1">
            <a:off x="5889479" y="2264967"/>
            <a:ext cx="1232116" cy="1284539"/>
          </a:xfrm>
          <a:prstGeom prst="straightConnector1">
            <a:avLst/>
          </a:prstGeom>
          <a:ln w="666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5" idx="2"/>
          </p:cNvCxnSpPr>
          <p:nvPr/>
        </p:nvCxnSpPr>
        <p:spPr>
          <a:xfrm>
            <a:off x="7673545" y="2605336"/>
            <a:ext cx="0" cy="2252557"/>
          </a:xfrm>
          <a:prstGeom prst="straightConnector1">
            <a:avLst/>
          </a:prstGeom>
          <a:ln w="666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3"/>
          </p:cNvCxnSpPr>
          <p:nvPr/>
        </p:nvCxnSpPr>
        <p:spPr>
          <a:xfrm flipH="1" flipV="1">
            <a:off x="5889479" y="3549506"/>
            <a:ext cx="1784066" cy="1354767"/>
          </a:xfrm>
          <a:prstGeom prst="straightConnector1">
            <a:avLst/>
          </a:prstGeom>
          <a:ln w="666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p:cNvCxnSpPr>
          <p:nvPr/>
        </p:nvCxnSpPr>
        <p:spPr>
          <a:xfrm flipV="1">
            <a:off x="3804709" y="3434329"/>
            <a:ext cx="1120090" cy="17373"/>
          </a:xfrm>
          <a:prstGeom prst="straightConnector1">
            <a:avLst/>
          </a:prstGeom>
          <a:ln w="666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5971" y="5133606"/>
            <a:ext cx="730196" cy="730196"/>
          </a:xfrm>
          <a:prstGeom prst="rect">
            <a:avLst/>
          </a:prstGeom>
        </p:spPr>
      </p:pic>
      <p:cxnSp>
        <p:nvCxnSpPr>
          <p:cNvPr id="30" name="Straight Arrow Connector 29"/>
          <p:cNvCxnSpPr>
            <a:stCxn id="9" idx="2"/>
            <a:endCxn id="28" idx="0"/>
          </p:cNvCxnSpPr>
          <p:nvPr/>
        </p:nvCxnSpPr>
        <p:spPr>
          <a:xfrm flipH="1">
            <a:off x="5441069" y="3958425"/>
            <a:ext cx="1" cy="1175181"/>
          </a:xfrm>
          <a:prstGeom prst="straightConnector1">
            <a:avLst/>
          </a:prstGeom>
          <a:ln w="666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Image result for vehicl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735" y="2907126"/>
            <a:ext cx="1372663" cy="1143886"/>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34" idx="3"/>
          </p:cNvCxnSpPr>
          <p:nvPr/>
        </p:nvCxnSpPr>
        <p:spPr>
          <a:xfrm>
            <a:off x="1514398" y="3479069"/>
            <a:ext cx="1026054" cy="0"/>
          </a:xfrm>
          <a:prstGeom prst="straightConnector1">
            <a:avLst/>
          </a:prstGeom>
          <a:ln w="666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143" y="3103946"/>
            <a:ext cx="330383" cy="330383"/>
          </a:xfrm>
          <a:prstGeom prst="rect">
            <a:avLst/>
          </a:prstGeom>
        </p:spPr>
      </p:pic>
      <p:pic>
        <p:nvPicPr>
          <p:cNvPr id="36" name="Picture 3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6601" y="3026745"/>
            <a:ext cx="330383" cy="330383"/>
          </a:xfrm>
          <a:prstGeom prst="rect">
            <a:avLst/>
          </a:prstGeom>
        </p:spPr>
      </p:pic>
      <p:pic>
        <p:nvPicPr>
          <p:cNvPr id="37" name="Picture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49811" y="2442575"/>
            <a:ext cx="330383" cy="330383"/>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14294" y="3378905"/>
            <a:ext cx="371932" cy="371932"/>
          </a:xfrm>
          <a:prstGeom prst="rect">
            <a:avLst/>
          </a:prstGeom>
        </p:spPr>
      </p:pic>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38947" y="4380823"/>
            <a:ext cx="330383" cy="330383"/>
          </a:xfrm>
          <a:prstGeom prst="rect">
            <a:avLst/>
          </a:prstGeom>
        </p:spPr>
      </p:pic>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76383" y="4329361"/>
            <a:ext cx="330383" cy="330383"/>
          </a:xfrm>
          <a:prstGeom prst="rect">
            <a:avLst/>
          </a:prstGeom>
        </p:spPr>
      </p:pic>
      <p:sp>
        <p:nvSpPr>
          <p:cNvPr id="66" name="Title 1"/>
          <p:cNvSpPr>
            <a:spLocks noGrp="1"/>
          </p:cNvSpPr>
          <p:nvPr>
            <p:ph type="title"/>
          </p:nvPr>
        </p:nvSpPr>
        <p:spPr>
          <a:xfrm>
            <a:off x="145143" y="603218"/>
            <a:ext cx="10215895" cy="531352"/>
          </a:xfrm>
        </p:spPr>
        <p:txBody>
          <a:bodyPr>
            <a:normAutofit fontScale="90000"/>
          </a:bodyPr>
          <a:lstStyle/>
          <a:p>
            <a:r>
              <a:rPr lang="en-US" dirty="0">
                <a:latin typeface="Book Antiqua" panose="02040602050305030304" pitchFamily="18" charset="0"/>
              </a:rPr>
              <a:t>Solution Approach</a:t>
            </a:r>
          </a:p>
        </p:txBody>
      </p:sp>
      <p:sp>
        <p:nvSpPr>
          <p:cNvPr id="68" name="Content Placeholder 2"/>
          <p:cNvSpPr txBox="1">
            <a:spLocks/>
          </p:cNvSpPr>
          <p:nvPr/>
        </p:nvSpPr>
        <p:spPr>
          <a:xfrm>
            <a:off x="8431892" y="968991"/>
            <a:ext cx="3713212" cy="5670960"/>
          </a:xfrm>
          <a:prstGeom prst="rect">
            <a:avLst/>
          </a:prstGeom>
          <a:ln>
            <a:solidFill>
              <a:schemeClr val="bg1">
                <a:lumMod val="85000"/>
              </a:schemeClr>
            </a:solidFill>
          </a:ln>
        </p:spPr>
        <p:txBody>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AutoNum type="arabicPeriod"/>
            </a:pPr>
            <a:r>
              <a:rPr lang="en-US" sz="1400" dirty="0">
                <a:latin typeface="Book Antiqua" panose="02040602050305030304" pitchFamily="18" charset="0"/>
              </a:rPr>
              <a:t>Camera feed placed at the entrance would be the input to our application.</a:t>
            </a:r>
          </a:p>
          <a:p>
            <a:pPr marL="342900" indent="-342900">
              <a:buAutoNum type="arabicPeriod"/>
            </a:pPr>
            <a:r>
              <a:rPr lang="en-US" sz="1400" dirty="0">
                <a:latin typeface="Book Antiqua" panose="02040602050305030304" pitchFamily="18" charset="0"/>
              </a:rPr>
              <a:t>The application then generates images from this feed.</a:t>
            </a:r>
          </a:p>
          <a:p>
            <a:pPr marL="342900" indent="-342900">
              <a:buAutoNum type="arabicPeriod"/>
            </a:pPr>
            <a:r>
              <a:rPr lang="en-US" sz="1400" dirty="0">
                <a:latin typeface="Book Antiqua" panose="02040602050305030304" pitchFamily="18" charset="0"/>
              </a:rPr>
              <a:t>The images are then processed by applying multiple filters like gray scaling, </a:t>
            </a:r>
            <a:r>
              <a:rPr lang="en-US" sz="1400" dirty="0" err="1">
                <a:latin typeface="Book Antiqua" panose="02040602050305030304" pitchFamily="18" charset="0"/>
              </a:rPr>
              <a:t>thresholding</a:t>
            </a:r>
            <a:r>
              <a:rPr lang="en-US" sz="1400" dirty="0">
                <a:latin typeface="Book Antiqua" panose="02040602050305030304" pitchFamily="18" charset="0"/>
              </a:rPr>
              <a:t>, contouring, background checking, ratio checking to identify the possible number plates in this.</a:t>
            </a:r>
          </a:p>
          <a:p>
            <a:pPr marL="342900" indent="-342900">
              <a:buAutoNum type="arabicPeriod"/>
            </a:pPr>
            <a:r>
              <a:rPr lang="en-US" sz="1400" dirty="0">
                <a:latin typeface="Book Antiqua" panose="02040602050305030304" pitchFamily="18" charset="0"/>
              </a:rPr>
              <a:t>Characters are tried to be fetched from the identified number plate. We have created a ML model for this and trained to identify characters &amp; numbers.</a:t>
            </a:r>
          </a:p>
          <a:p>
            <a:pPr marL="342900" indent="-342900">
              <a:buAutoNum type="arabicPeriod"/>
            </a:pPr>
            <a:r>
              <a:rPr lang="en-US" sz="1400" dirty="0">
                <a:latin typeface="Book Antiqua" panose="02040602050305030304" pitchFamily="18" charset="0"/>
              </a:rPr>
              <a:t>Return the identified number.</a:t>
            </a:r>
          </a:p>
          <a:p>
            <a:pPr marL="342900" indent="-342900">
              <a:buAutoNum type="arabicPeriod"/>
            </a:pPr>
            <a:r>
              <a:rPr lang="en-US" sz="1400" dirty="0">
                <a:latin typeface="Book Antiqua" panose="02040602050305030304" pitchFamily="18" charset="0"/>
              </a:rPr>
              <a:t>The number plates identified are saved into the database which could be mapped to vehicle owner details to be used later for toll collection, security purposes etc. </a:t>
            </a:r>
          </a:p>
          <a:p>
            <a:pPr marL="342900" indent="-342900">
              <a:buAutoNum type="arabicPeriod"/>
            </a:pPr>
            <a:endParaRPr lang="en-US" sz="1200" dirty="0">
              <a:latin typeface="Book Antiqua" panose="02040602050305030304" pitchFamily="18" charset="0"/>
            </a:endParaRPr>
          </a:p>
          <a:p>
            <a:pPr marL="0" indent="0">
              <a:buNone/>
            </a:pPr>
            <a:endParaRPr lang="en-US" sz="1200" dirty="0">
              <a:latin typeface="Book Antiqua" panose="02040602050305030304" pitchFamily="18" charset="0"/>
            </a:endParaRPr>
          </a:p>
        </p:txBody>
      </p:sp>
      <p:pic>
        <p:nvPicPr>
          <p:cNvPr id="1026" name="Picture 2" descr="Image result for machine learning icon">
            <a:extLst>
              <a:ext uri="{FF2B5EF4-FFF2-40B4-BE49-F238E27FC236}">
                <a16:creationId xmlns:a16="http://schemas.microsoft.com/office/drawing/2014/main" id="{60F74FD1-773C-4FEF-A288-D13F12E1D6EB}"/>
              </a:ext>
            </a:extLst>
          </p:cNvPr>
          <p:cNvPicPr>
            <a:picLocks noChangeAspect="1" noChangeArrowheads="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6020" y="4955403"/>
            <a:ext cx="776548" cy="77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32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67657" y="561308"/>
            <a:ext cx="9773331" cy="531352"/>
          </a:xfrm>
        </p:spPr>
        <p:txBody>
          <a:bodyPr>
            <a:normAutofit fontScale="90000"/>
          </a:bodyPr>
          <a:lstStyle/>
          <a:p>
            <a:r>
              <a:rPr lang="en-US" dirty="0">
                <a:latin typeface="Book Antiqua" panose="02040602050305030304" pitchFamily="18" charset="0"/>
              </a:rPr>
              <a:t>Technology choice and Why?</a:t>
            </a:r>
          </a:p>
        </p:txBody>
      </p:sp>
      <p:sp>
        <p:nvSpPr>
          <p:cNvPr id="10" name="Content Placeholder 2"/>
          <p:cNvSpPr txBox="1">
            <a:spLocks/>
          </p:cNvSpPr>
          <p:nvPr/>
        </p:nvSpPr>
        <p:spPr>
          <a:xfrm>
            <a:off x="812800" y="1245372"/>
            <a:ext cx="9628188" cy="3741919"/>
          </a:xfrm>
          <a:prstGeom prst="rect">
            <a:avLst/>
          </a:prstGeom>
          <a:ln>
            <a:solidFill>
              <a:schemeClr val="bg1">
                <a:lumMod val="85000"/>
              </a:schemeClr>
            </a:solidFill>
          </a:ln>
        </p:spPr>
        <p:txBody>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Book Antiqua" panose="02040602050305030304" pitchFamily="18" charset="0"/>
              </a:rPr>
              <a:t>1. We are choosing python for this as it is open sourced and has a lot of inbuilt libraries to support these kind of experiments.</a:t>
            </a:r>
          </a:p>
          <a:p>
            <a:pPr marL="0" indent="0">
              <a:buNone/>
            </a:pPr>
            <a:r>
              <a:rPr lang="en-US" dirty="0">
                <a:latin typeface="Book Antiqua" panose="02040602050305030304" pitchFamily="18" charset="0"/>
              </a:rPr>
              <a:t>2. We were choosing the ML model for OCR functionality as the model’s confidence level will increase as we train it more.</a:t>
            </a:r>
          </a:p>
          <a:p>
            <a:pPr marL="0" indent="0">
              <a:buNone/>
            </a:pPr>
            <a:r>
              <a:rPr lang="en-US" dirty="0">
                <a:latin typeface="Book Antiqua" panose="02040602050305030304" pitchFamily="18" charset="0"/>
              </a:rPr>
              <a:t>3. We used azure web </a:t>
            </a:r>
            <a:r>
              <a:rPr lang="en-US" dirty="0" err="1">
                <a:latin typeface="Book Antiqua" panose="02040602050305030304" pitchFamily="18" charset="0"/>
              </a:rPr>
              <a:t>api</a:t>
            </a:r>
            <a:r>
              <a:rPr lang="en-US" dirty="0">
                <a:latin typeface="Book Antiqua" panose="02040602050305030304" pitchFamily="18" charset="0"/>
              </a:rPr>
              <a:t> keeping scalability in mind.</a:t>
            </a:r>
          </a:p>
        </p:txBody>
      </p:sp>
      <p:sp>
        <p:nvSpPr>
          <p:cNvPr id="11" name="Slide Number Placeholder 3"/>
          <p:cNvSpPr>
            <a:spLocks noGrp="1"/>
          </p:cNvSpPr>
          <p:nvPr>
            <p:ph type="sldNum" sz="quarter" idx="12"/>
          </p:nvPr>
        </p:nvSpPr>
        <p:spPr>
          <a:xfrm>
            <a:off x="10102729" y="450141"/>
            <a:ext cx="194027" cy="190821"/>
          </a:xfrm>
        </p:spPr>
        <p:txBody>
          <a:bodyPr/>
          <a:lstStyle/>
          <a:p>
            <a:fld id="{14D65173-87C9-47C0-A890-7AD8E2754265}" type="slidenum">
              <a:rPr lang="en-US" smtClean="0"/>
              <a:pPr/>
              <a:t>4</a:t>
            </a:fld>
            <a:endParaRPr lang="en-US" dirty="0"/>
          </a:p>
        </p:txBody>
      </p:sp>
    </p:spTree>
    <p:extLst>
      <p:ext uri="{BB962C8B-B14F-4D97-AF65-F5344CB8AC3E}">
        <p14:creationId xmlns:p14="http://schemas.microsoft.com/office/powerpoint/2010/main" val="39667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FD24-A924-49EC-9185-C0A767933D61}"/>
              </a:ext>
            </a:extLst>
          </p:cNvPr>
          <p:cNvSpPr>
            <a:spLocks noGrp="1"/>
          </p:cNvSpPr>
          <p:nvPr>
            <p:ph type="title"/>
          </p:nvPr>
        </p:nvSpPr>
        <p:spPr/>
        <p:txBody>
          <a:bodyPr/>
          <a:lstStyle/>
          <a:p>
            <a:r>
              <a:rPr lang="en-US" dirty="0"/>
              <a:t>Intermediate Stages</a:t>
            </a:r>
          </a:p>
        </p:txBody>
      </p:sp>
      <p:pic>
        <p:nvPicPr>
          <p:cNvPr id="4" name="Picture 3">
            <a:extLst>
              <a:ext uri="{FF2B5EF4-FFF2-40B4-BE49-F238E27FC236}">
                <a16:creationId xmlns:a16="http://schemas.microsoft.com/office/drawing/2014/main" id="{BE36435D-1385-461F-8128-C2BC25A5934B}"/>
              </a:ext>
            </a:extLst>
          </p:cNvPr>
          <p:cNvPicPr>
            <a:picLocks noChangeAspect="1"/>
          </p:cNvPicPr>
          <p:nvPr/>
        </p:nvPicPr>
        <p:blipFill>
          <a:blip r:embed="rId2"/>
          <a:stretch>
            <a:fillRect/>
          </a:stretch>
        </p:blipFill>
        <p:spPr>
          <a:xfrm>
            <a:off x="838201" y="3622659"/>
            <a:ext cx="2539268" cy="1789156"/>
          </a:xfrm>
          <a:prstGeom prst="rect">
            <a:avLst/>
          </a:prstGeom>
        </p:spPr>
      </p:pic>
      <p:pic>
        <p:nvPicPr>
          <p:cNvPr id="5" name="Picture 4">
            <a:extLst>
              <a:ext uri="{FF2B5EF4-FFF2-40B4-BE49-F238E27FC236}">
                <a16:creationId xmlns:a16="http://schemas.microsoft.com/office/drawing/2014/main" id="{FCFF31E0-FF26-4464-9E93-A05AFAEA13D3}"/>
              </a:ext>
            </a:extLst>
          </p:cNvPr>
          <p:cNvPicPr>
            <a:picLocks noChangeAspect="1"/>
          </p:cNvPicPr>
          <p:nvPr/>
        </p:nvPicPr>
        <p:blipFill>
          <a:blip r:embed="rId3"/>
          <a:stretch>
            <a:fillRect/>
          </a:stretch>
        </p:blipFill>
        <p:spPr>
          <a:xfrm>
            <a:off x="3744018" y="3669056"/>
            <a:ext cx="2938136" cy="1755927"/>
          </a:xfrm>
          <a:prstGeom prst="rect">
            <a:avLst/>
          </a:prstGeom>
        </p:spPr>
      </p:pic>
      <p:pic>
        <p:nvPicPr>
          <p:cNvPr id="6" name="Picture 5">
            <a:extLst>
              <a:ext uri="{FF2B5EF4-FFF2-40B4-BE49-F238E27FC236}">
                <a16:creationId xmlns:a16="http://schemas.microsoft.com/office/drawing/2014/main" id="{0346751F-C486-4041-BD97-C2B9E6607032}"/>
              </a:ext>
            </a:extLst>
          </p:cNvPr>
          <p:cNvPicPr>
            <a:picLocks noChangeAspect="1"/>
          </p:cNvPicPr>
          <p:nvPr/>
        </p:nvPicPr>
        <p:blipFill>
          <a:blip r:embed="rId4"/>
          <a:stretch>
            <a:fillRect/>
          </a:stretch>
        </p:blipFill>
        <p:spPr>
          <a:xfrm>
            <a:off x="3744018" y="1450107"/>
            <a:ext cx="3050677" cy="2207151"/>
          </a:xfrm>
          <a:prstGeom prst="rect">
            <a:avLst/>
          </a:prstGeom>
        </p:spPr>
      </p:pic>
      <p:pic>
        <p:nvPicPr>
          <p:cNvPr id="7" name="Picture 6">
            <a:extLst>
              <a:ext uri="{FF2B5EF4-FFF2-40B4-BE49-F238E27FC236}">
                <a16:creationId xmlns:a16="http://schemas.microsoft.com/office/drawing/2014/main" id="{42C917E6-FA75-477A-876E-A631A81FE203}"/>
              </a:ext>
            </a:extLst>
          </p:cNvPr>
          <p:cNvPicPr>
            <a:picLocks noChangeAspect="1"/>
          </p:cNvPicPr>
          <p:nvPr/>
        </p:nvPicPr>
        <p:blipFill>
          <a:blip r:embed="rId5"/>
          <a:stretch>
            <a:fillRect/>
          </a:stretch>
        </p:blipFill>
        <p:spPr>
          <a:xfrm>
            <a:off x="7165818" y="1461996"/>
            <a:ext cx="3037054" cy="1967004"/>
          </a:xfrm>
          <a:prstGeom prst="rect">
            <a:avLst/>
          </a:prstGeom>
        </p:spPr>
      </p:pic>
      <p:pic>
        <p:nvPicPr>
          <p:cNvPr id="8" name="Picture 7">
            <a:extLst>
              <a:ext uri="{FF2B5EF4-FFF2-40B4-BE49-F238E27FC236}">
                <a16:creationId xmlns:a16="http://schemas.microsoft.com/office/drawing/2014/main" id="{5EDED17B-5F76-4530-8A58-F23F1BD2396A}"/>
              </a:ext>
            </a:extLst>
          </p:cNvPr>
          <p:cNvPicPr>
            <a:picLocks noChangeAspect="1"/>
          </p:cNvPicPr>
          <p:nvPr/>
        </p:nvPicPr>
        <p:blipFill>
          <a:blip r:embed="rId6"/>
          <a:stretch>
            <a:fillRect/>
          </a:stretch>
        </p:blipFill>
        <p:spPr>
          <a:xfrm>
            <a:off x="7165818" y="4094581"/>
            <a:ext cx="3248025" cy="904875"/>
          </a:xfrm>
          <a:prstGeom prst="rect">
            <a:avLst/>
          </a:prstGeom>
        </p:spPr>
      </p:pic>
      <p:pic>
        <p:nvPicPr>
          <p:cNvPr id="9" name="Picture 8">
            <a:extLst>
              <a:ext uri="{FF2B5EF4-FFF2-40B4-BE49-F238E27FC236}">
                <a16:creationId xmlns:a16="http://schemas.microsoft.com/office/drawing/2014/main" id="{719B2ABE-B432-436B-BFEB-85AE1ABFF099}"/>
              </a:ext>
            </a:extLst>
          </p:cNvPr>
          <p:cNvPicPr>
            <a:picLocks noChangeAspect="1"/>
          </p:cNvPicPr>
          <p:nvPr/>
        </p:nvPicPr>
        <p:blipFill>
          <a:blip r:embed="rId7"/>
          <a:stretch>
            <a:fillRect/>
          </a:stretch>
        </p:blipFill>
        <p:spPr>
          <a:xfrm>
            <a:off x="838201" y="1478143"/>
            <a:ext cx="2534694" cy="1739205"/>
          </a:xfrm>
          <a:prstGeom prst="rect">
            <a:avLst/>
          </a:prstGeom>
        </p:spPr>
      </p:pic>
    </p:spTree>
    <p:extLst>
      <p:ext uri="{BB962C8B-B14F-4D97-AF65-F5344CB8AC3E}">
        <p14:creationId xmlns:p14="http://schemas.microsoft.com/office/powerpoint/2010/main" val="427132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67657" y="561308"/>
            <a:ext cx="9773331" cy="531352"/>
          </a:xfrm>
        </p:spPr>
        <p:txBody>
          <a:bodyPr>
            <a:normAutofit fontScale="90000"/>
          </a:bodyPr>
          <a:lstStyle/>
          <a:p>
            <a:r>
              <a:rPr lang="en-US" dirty="0">
                <a:latin typeface="Book Antiqua" panose="02040602050305030304" pitchFamily="18" charset="0"/>
              </a:rPr>
              <a:t>Next Steps</a:t>
            </a:r>
          </a:p>
        </p:txBody>
      </p:sp>
      <p:sp>
        <p:nvSpPr>
          <p:cNvPr id="10" name="Content Placeholder 2"/>
          <p:cNvSpPr txBox="1">
            <a:spLocks/>
          </p:cNvSpPr>
          <p:nvPr/>
        </p:nvSpPr>
        <p:spPr>
          <a:xfrm>
            <a:off x="812800" y="1245372"/>
            <a:ext cx="9628188" cy="3741919"/>
          </a:xfrm>
          <a:prstGeom prst="rect">
            <a:avLst/>
          </a:prstGeom>
          <a:ln>
            <a:solidFill>
              <a:schemeClr val="bg1">
                <a:lumMod val="85000"/>
              </a:schemeClr>
            </a:solidFill>
          </a:ln>
        </p:spPr>
        <p:txBody>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AutoNum type="arabicPeriod"/>
            </a:pPr>
            <a:r>
              <a:rPr lang="en-US" dirty="0">
                <a:latin typeface="Book Antiqua" panose="02040602050305030304" pitchFamily="18" charset="0"/>
              </a:rPr>
              <a:t>Instead of Tesseract use custom built model. We tried using </a:t>
            </a:r>
            <a:r>
              <a:rPr lang="en-US" dirty="0" err="1">
                <a:latin typeface="Book Antiqua" panose="02040602050305030304" pitchFamily="18" charset="0"/>
              </a:rPr>
              <a:t>XGBoost</a:t>
            </a:r>
            <a:r>
              <a:rPr lang="en-US" dirty="0">
                <a:latin typeface="Book Antiqua" panose="02040602050305030304" pitchFamily="18" charset="0"/>
              </a:rPr>
              <a:t>. Integration pending.</a:t>
            </a:r>
          </a:p>
          <a:p>
            <a:pPr marL="342900" indent="-342900">
              <a:buAutoNum type="arabicPeriod"/>
            </a:pPr>
            <a:r>
              <a:rPr lang="en-US" dirty="0">
                <a:latin typeface="Book Antiqua" panose="02040602050305030304" pitchFamily="18" charset="0"/>
              </a:rPr>
              <a:t>We could see the accuracy improves if we are giving the car image instead of the whole frame. So we could add an additional to identify the car object first and then apply our logic.</a:t>
            </a:r>
          </a:p>
          <a:p>
            <a:pPr marL="0" indent="0">
              <a:buNone/>
            </a:pPr>
            <a:endParaRPr lang="en-US" dirty="0">
              <a:latin typeface="Book Antiqua" panose="02040602050305030304" pitchFamily="18" charset="0"/>
            </a:endParaRPr>
          </a:p>
          <a:p>
            <a:pPr marL="0" indent="0">
              <a:buNone/>
            </a:pPr>
            <a:r>
              <a:rPr lang="en-US" dirty="0">
                <a:latin typeface="Book Antiqua" panose="02040602050305030304" pitchFamily="18" charset="0"/>
              </a:rPr>
              <a:t> </a:t>
            </a:r>
          </a:p>
        </p:txBody>
      </p:sp>
      <p:sp>
        <p:nvSpPr>
          <p:cNvPr id="11" name="Slide Number Placeholder 3"/>
          <p:cNvSpPr>
            <a:spLocks noGrp="1"/>
          </p:cNvSpPr>
          <p:nvPr>
            <p:ph type="sldNum" sz="quarter" idx="12"/>
          </p:nvPr>
        </p:nvSpPr>
        <p:spPr>
          <a:xfrm>
            <a:off x="10102729" y="450141"/>
            <a:ext cx="194027" cy="190821"/>
          </a:xfrm>
        </p:spPr>
        <p:txBody>
          <a:bodyPr/>
          <a:lstStyle/>
          <a:p>
            <a:fld id="{14D65173-87C9-47C0-A890-7AD8E2754265}" type="slidenum">
              <a:rPr lang="en-US" smtClean="0"/>
              <a:pPr/>
              <a:t>6</a:t>
            </a:fld>
            <a:endParaRPr lang="en-US" dirty="0"/>
          </a:p>
        </p:txBody>
      </p:sp>
    </p:spTree>
    <p:extLst>
      <p:ext uri="{BB962C8B-B14F-4D97-AF65-F5344CB8AC3E}">
        <p14:creationId xmlns:p14="http://schemas.microsoft.com/office/powerpoint/2010/main" val="383991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2429" y="259135"/>
            <a:ext cx="10515600" cy="849658"/>
          </a:xfrm>
        </p:spPr>
        <p:txBody>
          <a:bodyPr/>
          <a:lstStyle/>
          <a:p>
            <a:r>
              <a:rPr lang="en-US" dirty="0">
                <a:latin typeface="Book Antiqua" panose="02040602050305030304" pitchFamily="18" charset="0"/>
              </a:rPr>
              <a:t>Hackathon Participation Team</a:t>
            </a:r>
          </a:p>
        </p:txBody>
      </p:sp>
      <p:sp>
        <p:nvSpPr>
          <p:cNvPr id="6" name="Slide Number Placeholder 5"/>
          <p:cNvSpPr>
            <a:spLocks noGrp="1"/>
          </p:cNvSpPr>
          <p:nvPr>
            <p:ph type="sldNum" sz="quarter" idx="12"/>
          </p:nvPr>
        </p:nvSpPr>
        <p:spPr>
          <a:xfrm>
            <a:off x="10146015" y="78274"/>
            <a:ext cx="107465" cy="190821"/>
          </a:xfrm>
        </p:spPr>
        <p:txBody>
          <a:bodyPr/>
          <a:lstStyle/>
          <a:p>
            <a:fld id="{14D65173-87C9-47C0-A890-7AD8E2754265}" type="slidenum">
              <a:rPr lang="en-US" smtClean="0"/>
              <a:pPr/>
              <a:t>7</a:t>
            </a:fld>
            <a:endParaRPr lang="en-US"/>
          </a:p>
        </p:txBody>
      </p:sp>
      <p:graphicFrame>
        <p:nvGraphicFramePr>
          <p:cNvPr id="27" name="Table 26"/>
          <p:cNvGraphicFramePr>
            <a:graphicFrameLocks noGrp="1"/>
          </p:cNvGraphicFramePr>
          <p:nvPr>
            <p:extLst>
              <p:ext uri="{D42A27DB-BD31-4B8C-83A1-F6EECF244321}">
                <p14:modId xmlns:p14="http://schemas.microsoft.com/office/powerpoint/2010/main" val="1971658386"/>
              </p:ext>
            </p:extLst>
          </p:nvPr>
        </p:nvGraphicFramePr>
        <p:xfrm>
          <a:off x="800099" y="1517161"/>
          <a:ext cx="10811329" cy="640080"/>
        </p:xfrm>
        <a:graphic>
          <a:graphicData uri="http://schemas.openxmlformats.org/drawingml/2006/table">
            <a:tbl>
              <a:tblPr firstRow="1" bandRow="1">
                <a:tableStyleId>{5C22544A-7EE6-4342-B048-85BDC9FD1C3A}</a:tableStyleId>
              </a:tblPr>
              <a:tblGrid>
                <a:gridCol w="3919107">
                  <a:extLst>
                    <a:ext uri="{9D8B030D-6E8A-4147-A177-3AD203B41FA5}">
                      <a16:colId xmlns:a16="http://schemas.microsoft.com/office/drawing/2014/main" val="20000"/>
                    </a:ext>
                  </a:extLst>
                </a:gridCol>
                <a:gridCol w="6892222">
                  <a:extLst>
                    <a:ext uri="{9D8B030D-6E8A-4147-A177-3AD203B41FA5}">
                      <a16:colId xmlns:a16="http://schemas.microsoft.com/office/drawing/2014/main" val="20001"/>
                    </a:ext>
                  </a:extLst>
                </a:gridCol>
              </a:tblGrid>
              <a:tr h="370840">
                <a:tc>
                  <a:txBody>
                    <a:bodyPr/>
                    <a:lstStyle/>
                    <a:p>
                      <a:r>
                        <a:rPr lang="en-US" dirty="0">
                          <a:latin typeface="Book Antiqua" panose="02040602050305030304" pitchFamily="18" charset="0"/>
                        </a:rPr>
                        <a:t>Give</a:t>
                      </a:r>
                      <a:r>
                        <a:rPr lang="en-US" baseline="0" dirty="0">
                          <a:latin typeface="Book Antiqua" panose="02040602050305030304" pitchFamily="18" charset="0"/>
                        </a:rPr>
                        <a:t> a nick name to your Hackathon team</a:t>
                      </a:r>
                      <a:endParaRPr lang="en-US" dirty="0">
                        <a:latin typeface="Book Antiqua" panose="0204060205030503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n-US"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188809986"/>
              </p:ext>
            </p:extLst>
          </p:nvPr>
        </p:nvGraphicFramePr>
        <p:xfrm>
          <a:off x="800100" y="2929401"/>
          <a:ext cx="10588336" cy="1483360"/>
        </p:xfrm>
        <a:graphic>
          <a:graphicData uri="http://schemas.openxmlformats.org/drawingml/2006/table">
            <a:tbl>
              <a:tblPr firstRow="1">
                <a:tableStyleId>{073A0DAA-6AF3-43AB-8588-CEC1D06C72B9}</a:tableStyleId>
              </a:tblPr>
              <a:tblGrid>
                <a:gridCol w="3120736">
                  <a:extLst>
                    <a:ext uri="{9D8B030D-6E8A-4147-A177-3AD203B41FA5}">
                      <a16:colId xmlns:a16="http://schemas.microsoft.com/office/drawing/2014/main" val="20000"/>
                    </a:ext>
                  </a:extLst>
                </a:gridCol>
                <a:gridCol w="960184">
                  <a:extLst>
                    <a:ext uri="{9D8B030D-6E8A-4147-A177-3AD203B41FA5}">
                      <a16:colId xmlns:a16="http://schemas.microsoft.com/office/drawing/2014/main" val="20001"/>
                    </a:ext>
                  </a:extLst>
                </a:gridCol>
                <a:gridCol w="1781914">
                  <a:extLst>
                    <a:ext uri="{9D8B030D-6E8A-4147-A177-3AD203B41FA5}">
                      <a16:colId xmlns:a16="http://schemas.microsoft.com/office/drawing/2014/main" val="20003"/>
                    </a:ext>
                  </a:extLst>
                </a:gridCol>
                <a:gridCol w="2419151">
                  <a:extLst>
                    <a:ext uri="{9D8B030D-6E8A-4147-A177-3AD203B41FA5}">
                      <a16:colId xmlns:a16="http://schemas.microsoft.com/office/drawing/2014/main" val="20004"/>
                    </a:ext>
                  </a:extLst>
                </a:gridCol>
                <a:gridCol w="2306351">
                  <a:extLst>
                    <a:ext uri="{9D8B030D-6E8A-4147-A177-3AD203B41FA5}">
                      <a16:colId xmlns:a16="http://schemas.microsoft.com/office/drawing/2014/main" val="20005"/>
                    </a:ext>
                  </a:extLst>
                </a:gridCol>
              </a:tblGrid>
              <a:tr h="370840">
                <a:tc>
                  <a:txBody>
                    <a:bodyPr/>
                    <a:lstStyle/>
                    <a:p>
                      <a:r>
                        <a:rPr lang="en-US" sz="1200" dirty="0">
                          <a:latin typeface="Book Antiqua" panose="02040602050305030304" pitchFamily="18" charset="0"/>
                        </a:rPr>
                        <a:t>Name</a:t>
                      </a:r>
                    </a:p>
                  </a:txBody>
                  <a:tcPr>
                    <a:lnB w="3175" cap="flat" cmpd="sng" algn="ctr">
                      <a:solidFill>
                        <a:schemeClr val="bg1">
                          <a:lumMod val="50000"/>
                        </a:schemeClr>
                      </a:solidFill>
                      <a:prstDash val="solid"/>
                      <a:round/>
                      <a:headEnd type="none" w="med" len="med"/>
                      <a:tailEnd type="none" w="med" len="med"/>
                    </a:lnB>
                  </a:tcPr>
                </a:tc>
                <a:tc>
                  <a:txBody>
                    <a:bodyPr/>
                    <a:lstStyle/>
                    <a:p>
                      <a:r>
                        <a:rPr lang="en-US" sz="1200" dirty="0">
                          <a:latin typeface="Book Antiqua" panose="02040602050305030304" pitchFamily="18" charset="0"/>
                        </a:rPr>
                        <a:t>Emp #</a:t>
                      </a:r>
                    </a:p>
                  </a:txBody>
                  <a:tcPr>
                    <a:lnB w="3175" cap="flat" cmpd="sng" algn="ctr">
                      <a:solidFill>
                        <a:schemeClr val="bg1">
                          <a:lumMod val="50000"/>
                        </a:schemeClr>
                      </a:solidFill>
                      <a:prstDash val="solid"/>
                      <a:round/>
                      <a:headEnd type="none" w="med" len="med"/>
                      <a:tailEnd type="none" w="med" len="med"/>
                    </a:lnB>
                  </a:tcPr>
                </a:tc>
                <a:tc>
                  <a:txBody>
                    <a:bodyPr/>
                    <a:lstStyle/>
                    <a:p>
                      <a:r>
                        <a:rPr lang="en-US" sz="1200" dirty="0">
                          <a:latin typeface="Book Antiqua" panose="02040602050305030304" pitchFamily="18" charset="0"/>
                        </a:rPr>
                        <a:t>Project Code*</a:t>
                      </a:r>
                    </a:p>
                  </a:txBody>
                  <a:tcPr>
                    <a:lnB w="3175" cap="flat" cmpd="sng" algn="ctr">
                      <a:solidFill>
                        <a:schemeClr val="bg1">
                          <a:lumMod val="50000"/>
                        </a:schemeClr>
                      </a:solidFill>
                      <a:prstDash val="solid"/>
                      <a:round/>
                      <a:headEnd type="none" w="med" len="med"/>
                      <a:tailEnd type="none" w="med" len="med"/>
                    </a:lnB>
                  </a:tcPr>
                </a:tc>
                <a:tc>
                  <a:txBody>
                    <a:bodyPr/>
                    <a:lstStyle/>
                    <a:p>
                      <a:pPr algn="ctr"/>
                      <a:r>
                        <a:rPr lang="en-US" sz="1200" dirty="0">
                          <a:latin typeface="Book Antiqua" panose="02040602050305030304" pitchFamily="18" charset="0"/>
                        </a:rPr>
                        <a:t>DM Name </a:t>
                      </a:r>
                    </a:p>
                  </a:txBody>
                  <a:tcPr>
                    <a:lnB w="3175" cap="flat" cmpd="sng" algn="ctr">
                      <a:solidFill>
                        <a:schemeClr val="bg1">
                          <a:lumMod val="50000"/>
                        </a:schemeClr>
                      </a:solidFill>
                      <a:prstDash val="solid"/>
                      <a:round/>
                      <a:headEnd type="none" w="med" len="med"/>
                      <a:tailEnd type="none" w="med" len="med"/>
                    </a:lnB>
                  </a:tcPr>
                </a:tc>
                <a:tc>
                  <a:txBody>
                    <a:bodyPr/>
                    <a:lstStyle/>
                    <a:p>
                      <a:pPr algn="ctr"/>
                      <a:r>
                        <a:rPr lang="en-US" sz="1200" dirty="0">
                          <a:latin typeface="Book Antiqua" panose="02040602050305030304" pitchFamily="18" charset="0"/>
                        </a:rPr>
                        <a:t>PM Name</a:t>
                      </a:r>
                    </a:p>
                  </a:txBody>
                  <a:tcP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latin typeface="Book Antiqua" panose="02040602050305030304" pitchFamily="18" charset="0"/>
                        </a:rPr>
                        <a:t>Rajendra Solleti</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115761</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HTADM</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Suresh Jampani</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Jaikumar_R01</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dirty="0">
                          <a:latin typeface="Book Antiqua" panose="02040602050305030304" pitchFamily="18" charset="0"/>
                        </a:rPr>
                        <a:t>Narsimlu Keshagouni</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778692</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HTADM</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Suresh</a:t>
                      </a:r>
                      <a:r>
                        <a:rPr lang="en-US" baseline="0" dirty="0">
                          <a:latin typeface="Book Antiqua" panose="02040602050305030304" pitchFamily="18" charset="0"/>
                        </a:rPr>
                        <a:t> Jampani</a:t>
                      </a:r>
                      <a:endParaRPr lang="en-US" dirty="0">
                        <a:latin typeface="Book Antiqua" panose="02040602050305030304" pitchFamily="18" charset="0"/>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Jaikumar_R01</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dirty="0">
                          <a:latin typeface="Book Antiqua" panose="02040602050305030304" pitchFamily="18" charset="0"/>
                        </a:rPr>
                        <a:t>Suresh </a:t>
                      </a:r>
                      <a:r>
                        <a:rPr lang="en-US" dirty="0" err="1">
                          <a:latin typeface="Book Antiqua" panose="02040602050305030304" pitchFamily="18" charset="0"/>
                        </a:rPr>
                        <a:t>Kalisetti</a:t>
                      </a:r>
                      <a:endParaRPr lang="en-US" dirty="0">
                        <a:latin typeface="Book Antiqua" panose="02040602050305030304" pitchFamily="18" charset="0"/>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609051</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HTADM</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Suresh Jampani</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latin typeface="Book Antiqua" panose="02040602050305030304" pitchFamily="18" charset="0"/>
                        </a:rPr>
                        <a:t>Jaikumar_R01</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9" name="Rectangle 38"/>
          <p:cNvSpPr/>
          <p:nvPr/>
        </p:nvSpPr>
        <p:spPr>
          <a:xfrm>
            <a:off x="800100" y="2700801"/>
            <a:ext cx="26670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rgbClr val="0070C0"/>
                </a:solidFill>
                <a:latin typeface="Book Antiqua" panose="02040602050305030304" pitchFamily="18" charset="0"/>
              </a:rPr>
              <a:t>Details about your team </a:t>
            </a:r>
          </a:p>
        </p:txBody>
      </p:sp>
      <p:graphicFrame>
        <p:nvGraphicFramePr>
          <p:cNvPr id="8" name="Table 7"/>
          <p:cNvGraphicFramePr>
            <a:graphicFrameLocks noGrp="1"/>
          </p:cNvGraphicFramePr>
          <p:nvPr>
            <p:extLst>
              <p:ext uri="{D42A27DB-BD31-4B8C-83A1-F6EECF244321}">
                <p14:modId xmlns:p14="http://schemas.microsoft.com/office/powerpoint/2010/main" val="951133871"/>
              </p:ext>
            </p:extLst>
          </p:nvPr>
        </p:nvGraphicFramePr>
        <p:xfrm>
          <a:off x="800099" y="5268751"/>
          <a:ext cx="6119310" cy="1371600"/>
        </p:xfrm>
        <a:graphic>
          <a:graphicData uri="http://schemas.openxmlformats.org/drawingml/2006/table">
            <a:tbl>
              <a:tblPr firstRow="1" bandRow="1">
                <a:tableStyleId>{073A0DAA-6AF3-43AB-8588-CEC1D06C72B9}</a:tableStyleId>
              </a:tblPr>
              <a:tblGrid>
                <a:gridCol w="1997583">
                  <a:extLst>
                    <a:ext uri="{9D8B030D-6E8A-4147-A177-3AD203B41FA5}">
                      <a16:colId xmlns:a16="http://schemas.microsoft.com/office/drawing/2014/main" val="20000"/>
                    </a:ext>
                  </a:extLst>
                </a:gridCol>
                <a:gridCol w="2011218">
                  <a:extLst>
                    <a:ext uri="{9D8B030D-6E8A-4147-A177-3AD203B41FA5}">
                      <a16:colId xmlns:a16="http://schemas.microsoft.com/office/drawing/2014/main" val="20001"/>
                    </a:ext>
                  </a:extLst>
                </a:gridCol>
                <a:gridCol w="2110509">
                  <a:extLst>
                    <a:ext uri="{9D8B030D-6E8A-4147-A177-3AD203B41FA5}">
                      <a16:colId xmlns:a16="http://schemas.microsoft.com/office/drawing/2014/main" val="20002"/>
                    </a:ext>
                  </a:extLst>
                </a:gridCol>
              </a:tblGrid>
              <a:tr h="356216">
                <a:tc>
                  <a:txBody>
                    <a:bodyPr/>
                    <a:lstStyle/>
                    <a:p>
                      <a:pPr marL="0" algn="l" defTabSz="914400" rtl="0" eaLnBrk="1" latinLnBrk="0" hangingPunct="1"/>
                      <a:r>
                        <a:rPr lang="en-US" sz="1800" kern="1200" dirty="0">
                          <a:latin typeface="Book Antiqua" panose="02040602050305030304" pitchFamily="18" charset="0"/>
                        </a:rPr>
                        <a:t>Software Required</a:t>
                      </a:r>
                      <a:endParaRPr lang="en-US" sz="1800" kern="1200" dirty="0">
                        <a:solidFill>
                          <a:schemeClr val="dk1"/>
                        </a:solidFill>
                        <a:latin typeface="Book Antiqua" panose="02040602050305030304" pitchFamily="18" charset="0"/>
                        <a:ea typeface="+mn-ea"/>
                        <a:cs typeface="+mn-cs"/>
                      </a:endParaRPr>
                    </a:p>
                  </a:txBody>
                  <a:tcPr/>
                </a:tc>
                <a:tc>
                  <a:txBody>
                    <a:bodyPr/>
                    <a:lstStyle/>
                    <a:p>
                      <a:pPr marL="0" algn="l" defTabSz="914400" rtl="0" eaLnBrk="1" latinLnBrk="0" hangingPunct="1"/>
                      <a:r>
                        <a:rPr lang="en-US" sz="1800" kern="1200" dirty="0">
                          <a:latin typeface="Book Antiqua" panose="02040602050305030304" pitchFamily="18" charset="0"/>
                        </a:rPr>
                        <a:t>License Type</a:t>
                      </a:r>
                      <a:endParaRPr lang="en-US" sz="1800" kern="1200" dirty="0">
                        <a:solidFill>
                          <a:schemeClr val="dk1"/>
                        </a:solidFill>
                        <a:latin typeface="Book Antiqua" panose="02040602050305030304" pitchFamily="18" charset="0"/>
                        <a:ea typeface="+mn-ea"/>
                        <a:cs typeface="+mn-cs"/>
                      </a:endParaRPr>
                    </a:p>
                  </a:txBody>
                  <a:tcPr/>
                </a:tc>
                <a:tc>
                  <a:txBody>
                    <a:bodyPr/>
                    <a:lstStyle/>
                    <a:p>
                      <a:pPr marL="0" algn="l" defTabSz="914400" rtl="0" eaLnBrk="1" latinLnBrk="0" hangingPunct="1"/>
                      <a:r>
                        <a:rPr lang="en-US" sz="1800" kern="1200" dirty="0">
                          <a:latin typeface="Book Antiqua" panose="02040602050305030304" pitchFamily="18" charset="0"/>
                        </a:rPr>
                        <a:t>Version</a:t>
                      </a:r>
                      <a:endParaRPr lang="en-US" sz="1800" kern="1200" dirty="0">
                        <a:solidFill>
                          <a:schemeClr val="dk1"/>
                        </a:solidFill>
                        <a:latin typeface="Book Antiqua" panose="02040602050305030304" pitchFamily="18" charset="0"/>
                        <a:ea typeface="+mn-ea"/>
                        <a:cs typeface="+mn-cs"/>
                      </a:endParaRPr>
                    </a:p>
                  </a:txBody>
                  <a:tcPr/>
                </a:tc>
                <a:extLst>
                  <a:ext uri="{0D108BD9-81ED-4DB2-BD59-A6C34878D82A}">
                    <a16:rowId xmlns:a16="http://schemas.microsoft.com/office/drawing/2014/main" val="10000"/>
                  </a:ext>
                </a:extLst>
              </a:tr>
              <a:tr h="356216">
                <a:tc>
                  <a:txBody>
                    <a:bodyPr/>
                    <a:lstStyle/>
                    <a:p>
                      <a:pPr marL="0" algn="l" defTabSz="914400" rtl="0" eaLnBrk="1" latinLnBrk="0" hangingPunct="1"/>
                      <a:r>
                        <a:rPr lang="en-US" sz="1800" kern="1200" dirty="0">
                          <a:solidFill>
                            <a:schemeClr val="dk1"/>
                          </a:solidFill>
                          <a:latin typeface="Book Antiqua" panose="02040602050305030304" pitchFamily="18" charset="0"/>
                          <a:ea typeface="+mn-ea"/>
                          <a:cs typeface="+mn-cs"/>
                        </a:rPr>
                        <a:t>Anaconda</a:t>
                      </a:r>
                    </a:p>
                  </a:txBody>
                  <a:tcPr/>
                </a:tc>
                <a:tc>
                  <a:txBody>
                    <a:bodyPr/>
                    <a:lstStyle/>
                    <a:p>
                      <a:pPr marL="0" algn="l" defTabSz="914400" rtl="0" eaLnBrk="1" latinLnBrk="0" hangingPunct="1"/>
                      <a:r>
                        <a:rPr lang="en-US" sz="1800" kern="1200" dirty="0">
                          <a:solidFill>
                            <a:schemeClr val="dk1"/>
                          </a:solidFill>
                          <a:latin typeface="Book Antiqua" panose="02040602050305030304" pitchFamily="18" charset="0"/>
                          <a:ea typeface="+mn-ea"/>
                          <a:cs typeface="+mn-cs"/>
                        </a:rPr>
                        <a:t>NA</a:t>
                      </a:r>
                    </a:p>
                  </a:txBody>
                  <a:tcPr/>
                </a:tc>
                <a:tc>
                  <a:txBody>
                    <a:bodyPr/>
                    <a:lstStyle/>
                    <a:p>
                      <a:pPr marL="0" algn="l" defTabSz="914400" rtl="0" eaLnBrk="1" latinLnBrk="0" hangingPunct="1"/>
                      <a:endParaRPr lang="en-US" sz="1800" kern="1200" dirty="0">
                        <a:solidFill>
                          <a:schemeClr val="dk1"/>
                        </a:solidFill>
                        <a:latin typeface="Book Antiqua" panose="02040602050305030304" pitchFamily="18" charset="0"/>
                        <a:ea typeface="+mn-ea"/>
                        <a:cs typeface="+mn-cs"/>
                      </a:endParaRPr>
                    </a:p>
                  </a:txBody>
                  <a:tcPr/>
                </a:tc>
                <a:extLst>
                  <a:ext uri="{0D108BD9-81ED-4DB2-BD59-A6C34878D82A}">
                    <a16:rowId xmlns:a16="http://schemas.microsoft.com/office/drawing/2014/main" val="10001"/>
                  </a:ext>
                </a:extLst>
              </a:tr>
              <a:tr h="356216">
                <a:tc>
                  <a:txBody>
                    <a:bodyPr/>
                    <a:lstStyle/>
                    <a:p>
                      <a:pPr marL="0" algn="l" defTabSz="914400" rtl="0" eaLnBrk="1" latinLnBrk="0" hangingPunct="1"/>
                      <a:endParaRPr lang="en-US" sz="1800" kern="1200" dirty="0">
                        <a:solidFill>
                          <a:schemeClr val="dk1"/>
                        </a:solidFill>
                        <a:latin typeface="Book Antiqua" panose="02040602050305030304" pitchFamily="18" charset="0"/>
                        <a:ea typeface="+mn-ea"/>
                        <a:cs typeface="+mn-cs"/>
                      </a:endParaRPr>
                    </a:p>
                  </a:txBody>
                  <a:tcPr/>
                </a:tc>
                <a:tc>
                  <a:txBody>
                    <a:bodyPr/>
                    <a:lstStyle/>
                    <a:p>
                      <a:pPr marL="0" algn="l" defTabSz="914400" rtl="0" eaLnBrk="1" latinLnBrk="0" hangingPunct="1"/>
                      <a:endParaRPr lang="en-US" sz="1800" kern="1200" dirty="0">
                        <a:solidFill>
                          <a:schemeClr val="dk1"/>
                        </a:solidFill>
                        <a:latin typeface="Book Antiqua" panose="02040602050305030304" pitchFamily="18" charset="0"/>
                        <a:ea typeface="+mn-ea"/>
                        <a:cs typeface="+mn-cs"/>
                      </a:endParaRPr>
                    </a:p>
                  </a:txBody>
                  <a:tcPr/>
                </a:tc>
                <a:tc>
                  <a:txBody>
                    <a:bodyPr/>
                    <a:lstStyle/>
                    <a:p>
                      <a:pPr marL="0" algn="l" defTabSz="914400" rtl="0" eaLnBrk="1" latinLnBrk="0" hangingPunct="1"/>
                      <a:endParaRPr lang="en-US" sz="1800" kern="1200" dirty="0">
                        <a:solidFill>
                          <a:schemeClr val="dk1"/>
                        </a:solidFill>
                        <a:latin typeface="Book Antiqua" panose="02040602050305030304" pitchFamily="18" charset="0"/>
                        <a:ea typeface="+mn-ea"/>
                        <a:cs typeface="+mn-cs"/>
                      </a:endParaRPr>
                    </a:p>
                  </a:txBody>
                  <a:tcPr/>
                </a:tc>
                <a:extLst>
                  <a:ext uri="{0D108BD9-81ED-4DB2-BD59-A6C34878D82A}">
                    <a16:rowId xmlns:a16="http://schemas.microsoft.com/office/drawing/2014/main" val="10002"/>
                  </a:ext>
                </a:extLst>
              </a:tr>
            </a:tbl>
          </a:graphicData>
        </a:graphic>
      </p:graphicFrame>
      <p:sp>
        <p:nvSpPr>
          <p:cNvPr id="9" name="TextBox 8"/>
          <p:cNvSpPr txBox="1"/>
          <p:nvPr/>
        </p:nvSpPr>
        <p:spPr>
          <a:xfrm>
            <a:off x="800099" y="4709951"/>
            <a:ext cx="2514600" cy="2616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100" b="1">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latin typeface="Book Antiqua" panose="02040602050305030304" pitchFamily="18" charset="0"/>
              </a:rPr>
              <a:t>Prerequisite </a:t>
            </a:r>
          </a:p>
        </p:txBody>
      </p:sp>
    </p:spTree>
    <p:extLst>
      <p:ext uri="{BB962C8B-B14F-4D97-AF65-F5344CB8AC3E}">
        <p14:creationId xmlns:p14="http://schemas.microsoft.com/office/powerpoint/2010/main" val="379424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2197</TotalTime>
  <Words>333</Words>
  <Application>Microsoft Office PowerPoint</Application>
  <PresentationFormat>Widescreen</PresentationFormat>
  <Paragraphs>61</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 Antiqua</vt:lpstr>
      <vt:lpstr>Calibri</vt:lpstr>
      <vt:lpstr>Calibri Light</vt:lpstr>
      <vt:lpstr>Myriad Pro Cond</vt:lpstr>
      <vt:lpstr>Times New Roman</vt:lpstr>
      <vt:lpstr>Office Theme</vt:lpstr>
      <vt:lpstr>Hackathon</vt:lpstr>
      <vt:lpstr>Hackathon Idea</vt:lpstr>
      <vt:lpstr>Solution Approach</vt:lpstr>
      <vt:lpstr>Technology choice and Why?</vt:lpstr>
      <vt:lpstr>Intermediate Stages</vt:lpstr>
      <vt:lpstr>Next Steps</vt:lpstr>
      <vt:lpstr>Hackathon Participation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ManishKJ (MOBL)</dc:creator>
  <cp:lastModifiedBy>Rajendra Prasad Reddy Solleti (INFOSYS LIMITED)</cp:lastModifiedBy>
  <cp:revision>109</cp:revision>
  <dcterms:created xsi:type="dcterms:W3CDTF">2017-11-13T07:47:28Z</dcterms:created>
  <dcterms:modified xsi:type="dcterms:W3CDTF">2018-10-28T07:38:25Z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v-rasol@microsoft.com</vt:lpwstr>
  </property>
  <property fmtid="{D5CDD505-2E9C-101B-9397-08002B2CF9AE}" pid="5" name="MSIP_Label_f42aa342-8706-4288-bd11-ebb85995028c_SetDate">
    <vt:lpwstr>2018-10-26T08:29:42.0283431Z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MSIP_Label_be4b3411-284d-4d31-bd4f-bc13ef7f1fd6_Enabled">
    <vt:lpwstr>True</vt:lpwstr>
  </property>
  <property fmtid="{D5CDD505-2E9C-101B-9397-08002B2CF9AE}" pid="10" name="MSIP_Label_be4b3411-284d-4d31-bd4f-bc13ef7f1fd6_SiteId">
    <vt:lpwstr>63ce7d59-2f3e-42cd-a8cc-be764cff5eb6</vt:lpwstr>
  </property>
  <property fmtid="{D5CDD505-2E9C-101B-9397-08002B2CF9AE}" pid="11" name="MSIP_Label_be4b3411-284d-4d31-bd4f-bc13ef7f1fd6_Owner">
    <vt:lpwstr>Nivedita_Dixit@ad.infosys.com</vt:lpwstr>
  </property>
  <property fmtid="{D5CDD505-2E9C-101B-9397-08002B2CF9AE}" pid="12" name="MSIP_Label_be4b3411-284d-4d31-bd4f-bc13ef7f1fd6_SetDate">
    <vt:lpwstr>2018-09-26T11:44:21.9973229Z</vt:lpwstr>
  </property>
  <property fmtid="{D5CDD505-2E9C-101B-9397-08002B2CF9AE}" pid="13" name="MSIP_Label_be4b3411-284d-4d31-bd4f-bc13ef7f1fd6_Name">
    <vt:lpwstr>Internal</vt:lpwstr>
  </property>
  <property fmtid="{D5CDD505-2E9C-101B-9397-08002B2CF9AE}" pid="14" name="MSIP_Label_be4b3411-284d-4d31-bd4f-bc13ef7f1fd6_Application">
    <vt:lpwstr>Microsoft Azure Information Protection</vt:lpwstr>
  </property>
  <property fmtid="{D5CDD505-2E9C-101B-9397-08002B2CF9AE}" pid="15" name="MSIP_Label_be4b3411-284d-4d31-bd4f-bc13ef7f1fd6_Extended_MSFT_Method">
    <vt:lpwstr>Automatic</vt:lpwstr>
  </property>
  <property fmtid="{D5CDD505-2E9C-101B-9397-08002B2CF9AE}" pid="16" name="MSIP_Label_a0819fa7-4367-4500-ba88-dd630d977609_Enabled">
    <vt:lpwstr>True</vt:lpwstr>
  </property>
  <property fmtid="{D5CDD505-2E9C-101B-9397-08002B2CF9AE}" pid="17" name="MSIP_Label_a0819fa7-4367-4500-ba88-dd630d977609_SiteId">
    <vt:lpwstr>63ce7d59-2f3e-42cd-a8cc-be764cff5eb6</vt:lpwstr>
  </property>
  <property fmtid="{D5CDD505-2E9C-101B-9397-08002B2CF9AE}" pid="18" name="MSIP_Label_a0819fa7-4367-4500-ba88-dd630d977609_Owner">
    <vt:lpwstr>Nivedita_Dixit@ad.infosys.com</vt:lpwstr>
  </property>
  <property fmtid="{D5CDD505-2E9C-101B-9397-08002B2CF9AE}" pid="19" name="MSIP_Label_a0819fa7-4367-4500-ba88-dd630d977609_SetDate">
    <vt:lpwstr>2018-09-26T11:44:21.9973229Z</vt:lpwstr>
  </property>
  <property fmtid="{D5CDD505-2E9C-101B-9397-08002B2CF9AE}" pid="20" name="MSIP_Label_a0819fa7-4367-4500-ba88-dd630d977609_Name">
    <vt:lpwstr>Companywide usage</vt:lpwstr>
  </property>
  <property fmtid="{D5CDD505-2E9C-101B-9397-08002B2CF9AE}" pid="21" name="MSIP_Label_a0819fa7-4367-4500-ba88-dd630d977609_Application">
    <vt:lpwstr>Microsoft Azure Information Protection</vt:lpwstr>
  </property>
  <property fmtid="{D5CDD505-2E9C-101B-9397-08002B2CF9AE}" pid="22" name="MSIP_Label_a0819fa7-4367-4500-ba88-dd630d977609_Extended_MSFT_Method">
    <vt:lpwstr>Automatic</vt:lpwstr>
  </property>
  <property fmtid="{D5CDD505-2E9C-101B-9397-08002B2CF9AE}" pid="23" name="Sensitivity">
    <vt:lpwstr>General Internal Companywide usage</vt:lpwstr>
  </property>
</Properties>
</file>