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
      <p:font typeface="Montserrat Medium"/>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MontserratMedium-bold.fntdata"/><Relationship Id="rId10" Type="http://schemas.openxmlformats.org/officeDocument/2006/relationships/slide" Target="slides/slide5.xml"/><Relationship Id="rId54" Type="http://schemas.openxmlformats.org/officeDocument/2006/relationships/font" Target="fonts/MontserratMedium-regular.fntdata"/><Relationship Id="rId13" Type="http://schemas.openxmlformats.org/officeDocument/2006/relationships/slide" Target="slides/slide8.xml"/><Relationship Id="rId57" Type="http://schemas.openxmlformats.org/officeDocument/2006/relationships/font" Target="fonts/MontserratMedium-boldItalic.fntdata"/><Relationship Id="rId12" Type="http://schemas.openxmlformats.org/officeDocument/2006/relationships/slide" Target="slides/slide7.xml"/><Relationship Id="rId56" Type="http://schemas.openxmlformats.org/officeDocument/2006/relationships/font" Target="fonts/Montserrat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a744e992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2a744e992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e815a65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e815a65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317d7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317d7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crud is in the views.py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3317d71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3317d71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d3317d7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d3317d7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cd43fe5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cd43fe5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d43fe5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d43fe5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cd43fe5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cd43fe5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d43fe53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d43fe53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crud is in the views.py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cd43fe53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cd43fe5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d43fe53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d43fe53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90eb5c91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a90eb5c91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Montserrat"/>
              <a:ea typeface="Montserrat"/>
              <a:cs typeface="Montserrat"/>
              <a:sym typeface="Montserra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e815a65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e815a65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90eb5c9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90eb5c9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d3317d71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d3317d71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cd43fe53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cd43fe53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cd43fe53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cd43fe53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744e992a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744e992a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e815a6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e815a6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d3317d71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d3317d71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90eb5c9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90eb5c9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cd43fe5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cd43fe53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d3317d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d3317d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cd43fe53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cd43fe53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cd43fe5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cd43fe5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cd43fe53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cd43fe5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cd43fe53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cd43fe53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d43fe53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cd43fe53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cd43fe53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cd43fe53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e815a65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e815a65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d3317d71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d3317d7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90eb5c9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90eb5c9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d73f8bf9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d73f8bf9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d3317d7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d3317d7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d3317d7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d3317d7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d3317d7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d3317d7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d3317d7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d3317d7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cd43fe5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cd43fe5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cd43fe5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cd43fe5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cd43fe5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cd43fe5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326563"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595959"/>
              </a:buClr>
              <a:buSzPts val="2400"/>
              <a:buFont typeface="Montserrat"/>
              <a:buNone/>
              <a:defRPr sz="2400">
                <a:solidFill>
                  <a:srgbClr val="595959"/>
                </a:solidFill>
                <a:latin typeface="Montserrat"/>
                <a:ea typeface="Montserrat"/>
                <a:cs typeface="Montserrat"/>
                <a:sym typeface="Montserrat"/>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2" name="Google Shape;52;p13"/>
          <p:cNvSpPr txBox="1"/>
          <p:nvPr>
            <p:ph idx="2" type="title"/>
          </p:nvPr>
        </p:nvSpPr>
        <p:spPr>
          <a:xfrm>
            <a:off x="326563" y="2740750"/>
            <a:ext cx="8520600" cy="39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595959"/>
              </a:buClr>
              <a:buSzPts val="1400"/>
              <a:buFont typeface="Montserrat"/>
              <a:buNone/>
              <a:defRPr sz="1400">
                <a:solidFill>
                  <a:srgbClr val="595959"/>
                </a:solidFill>
                <a:latin typeface="Montserrat"/>
                <a:ea typeface="Montserrat"/>
                <a:cs typeface="Montserrat"/>
                <a:sym typeface="Montserrat"/>
              </a:defRPr>
            </a:lvl1pPr>
            <a:lvl2pPr lvl="1"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2pPr>
            <a:lvl3pPr lvl="2"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3pPr>
            <a:lvl4pPr lvl="3"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4pPr>
            <a:lvl5pPr lvl="4"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5pPr>
            <a:lvl6pPr lvl="5"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6pPr>
            <a:lvl7pPr lvl="6"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7pPr>
            <a:lvl8pPr lvl="7"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8pPr>
            <a:lvl9pPr lvl="8" rtl="0" algn="ctr">
              <a:lnSpc>
                <a:spcPct val="100000"/>
              </a:lnSpc>
              <a:spcBef>
                <a:spcPts val="0"/>
              </a:spcBef>
              <a:spcAft>
                <a:spcPts val="0"/>
              </a:spcAft>
              <a:buClr>
                <a:srgbClr val="595959"/>
              </a:buClr>
              <a:buSzPts val="1200"/>
              <a:buFont typeface="Montserrat"/>
              <a:buNone/>
              <a:defRPr sz="1200">
                <a:solidFill>
                  <a:srgbClr val="595959"/>
                </a:solidFill>
                <a:latin typeface="Montserrat"/>
                <a:ea typeface="Montserrat"/>
                <a:cs typeface="Montserrat"/>
                <a:sym typeface="Montserrat"/>
              </a:defRPr>
            </a:lvl9pPr>
          </a:lstStyle>
          <a:p/>
        </p:txBody>
      </p:sp>
      <p:pic>
        <p:nvPicPr>
          <p:cNvPr id="53" name="Google Shape;53;p13"/>
          <p:cNvPicPr preferRelativeResize="0"/>
          <p:nvPr/>
        </p:nvPicPr>
        <p:blipFill rotWithShape="1">
          <a:blip r:embed="rId2">
            <a:alphaModFix/>
          </a:blip>
          <a:srcRect b="0" l="0" r="0" t="0"/>
          <a:stretch/>
        </p:blipFill>
        <p:spPr>
          <a:xfrm>
            <a:off x="0" y="4568701"/>
            <a:ext cx="2701500" cy="5747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jigsaw.w3.org/css-validator/#validate_by_ur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validator.w3.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blog.hubspot.com/website/main-website-navigation-ht" TargetMode="External"/><Relationship Id="rId4" Type="http://schemas.openxmlformats.org/officeDocument/2006/relationships/hyperlink" Target="https://www.optimizesmart.com/website-navigation-best-pract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earn.codeinstitute.net/courses/course-v1:CodeInstitute+SBH1+2023_Q3/courseware/1f5fba6a2eea455bbe49d0cacaefe11e/dfbdbb9ec164450fa55b0ee15e58fac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tchapi/markdown-cheatsheet/blob/master/README.md" TargetMode="External"/><Relationship Id="rId4" Type="http://schemas.openxmlformats.org/officeDocument/2006/relationships/hyperlink" Target="https://github.com/tchapi/markdown-cheatsheet/blob/master/README.m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106200" y="4205425"/>
            <a:ext cx="8656800" cy="4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rgbClr val="445261"/>
                </a:solidFill>
                <a:latin typeface="Montserrat SemiBold"/>
                <a:ea typeface="Montserrat SemiBold"/>
                <a:cs typeface="Montserrat SemiBold"/>
                <a:sym typeface="Montserrat SemiBold"/>
              </a:rPr>
              <a:t>Front-End Web Development Hackathon</a:t>
            </a:r>
            <a:endParaRPr b="0" i="0" sz="1800" u="none" cap="none" strike="noStrike">
              <a:solidFill>
                <a:srgbClr val="445261"/>
              </a:solidFill>
              <a:latin typeface="Montserrat"/>
              <a:ea typeface="Montserrat"/>
              <a:cs typeface="Montserrat"/>
              <a:sym typeface="Montserrat"/>
            </a:endParaRPr>
          </a:p>
        </p:txBody>
      </p:sp>
      <p:sp>
        <p:nvSpPr>
          <p:cNvPr id="59" name="Google Shape;59;p14"/>
          <p:cNvSpPr txBox="1"/>
          <p:nvPr/>
        </p:nvSpPr>
        <p:spPr>
          <a:xfrm>
            <a:off x="147025" y="4644925"/>
            <a:ext cx="8656800" cy="3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600">
                <a:solidFill>
                  <a:srgbClr val="626B73"/>
                </a:solidFill>
                <a:latin typeface="Montserrat"/>
                <a:ea typeface="Montserrat"/>
                <a:cs typeface="Montserrat"/>
                <a:sym typeface="Montserrat"/>
              </a:rPr>
              <a:t>Requirements Information Session</a:t>
            </a:r>
            <a:endParaRPr b="0" i="0" sz="1600" u="none" cap="none" strike="noStrike">
              <a:solidFill>
                <a:srgbClr val="445261"/>
              </a:solidFill>
              <a:latin typeface="Montserrat"/>
              <a:ea typeface="Montserrat"/>
              <a:cs typeface="Montserrat"/>
              <a:sym typeface="Montserrat"/>
            </a:endParaRPr>
          </a:p>
        </p:txBody>
      </p:sp>
      <p:pic>
        <p:nvPicPr>
          <p:cNvPr id="60" name="Google Shape;60;p14"/>
          <p:cNvPicPr preferRelativeResize="0"/>
          <p:nvPr/>
        </p:nvPicPr>
        <p:blipFill rotWithShape="1">
          <a:blip r:embed="rId3">
            <a:alphaModFix/>
          </a:blip>
          <a:srcRect b="0" l="0" r="0" t="0"/>
          <a:stretch/>
        </p:blipFill>
        <p:spPr>
          <a:xfrm>
            <a:off x="7357323" y="274982"/>
            <a:ext cx="1455300" cy="751893"/>
          </a:xfrm>
          <a:prstGeom prst="rect">
            <a:avLst/>
          </a:prstGeom>
          <a:noFill/>
          <a:ln>
            <a:noFill/>
          </a:ln>
        </p:spPr>
      </p:pic>
      <p:cxnSp>
        <p:nvCxnSpPr>
          <p:cNvPr id="61" name="Google Shape;61;p14"/>
          <p:cNvCxnSpPr/>
          <p:nvPr/>
        </p:nvCxnSpPr>
        <p:spPr>
          <a:xfrm>
            <a:off x="199075" y="4644925"/>
            <a:ext cx="3063000" cy="0"/>
          </a:xfrm>
          <a:prstGeom prst="straightConnector1">
            <a:avLst/>
          </a:prstGeom>
          <a:noFill/>
          <a:ln cap="flat" cmpd="sng" w="9525">
            <a:solidFill>
              <a:schemeClr val="dk2"/>
            </a:solidFill>
            <a:prstDash val="solid"/>
            <a:round/>
            <a:headEnd len="sm" w="sm" type="none"/>
            <a:tailEnd len="sm" w="sm" type="none"/>
          </a:ln>
        </p:spPr>
      </p:cxnSp>
      <p:sp>
        <p:nvSpPr>
          <p:cNvPr id="62" name="Google Shape;62;p14"/>
          <p:cNvSpPr/>
          <p:nvPr/>
        </p:nvSpPr>
        <p:spPr>
          <a:xfrm rot="-1292">
            <a:off x="5109150" y="1298266"/>
            <a:ext cx="2394300" cy="2394300"/>
          </a:xfrm>
          <a:prstGeom prst="ellipse">
            <a:avLst/>
          </a:prstGeom>
          <a:noFill/>
          <a:ln cap="flat" cmpd="sng" w="9525">
            <a:solidFill>
              <a:srgbClr val="44526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4"/>
          <p:cNvCxnSpPr/>
          <p:nvPr/>
        </p:nvCxnSpPr>
        <p:spPr>
          <a:xfrm>
            <a:off x="42694" y="2495500"/>
            <a:ext cx="9058500" cy="0"/>
          </a:xfrm>
          <a:prstGeom prst="straightConnector1">
            <a:avLst/>
          </a:prstGeom>
          <a:noFill/>
          <a:ln cap="flat" cmpd="sng" w="9525">
            <a:solidFill>
              <a:srgbClr val="595959"/>
            </a:solidFill>
            <a:prstDash val="dash"/>
            <a:round/>
            <a:headEnd len="sm" w="sm" type="none"/>
            <a:tailEnd len="sm" w="sm" type="none"/>
          </a:ln>
        </p:spPr>
      </p:cxnSp>
      <p:sp>
        <p:nvSpPr>
          <p:cNvPr id="64" name="Google Shape;64;p14"/>
          <p:cNvSpPr/>
          <p:nvPr/>
        </p:nvSpPr>
        <p:spPr>
          <a:xfrm>
            <a:off x="5498105" y="1687959"/>
            <a:ext cx="1614900" cy="1614900"/>
          </a:xfrm>
          <a:prstGeom prst="ellipse">
            <a:avLst/>
          </a:prstGeom>
          <a:noFill/>
          <a:ln cap="flat" cmpd="sng" w="28575">
            <a:solidFill>
              <a:srgbClr val="009FE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rot="21026">
            <a:off x="1315207" y="2446449"/>
            <a:ext cx="98102" cy="98102"/>
          </a:xfrm>
          <a:prstGeom prst="ellipse">
            <a:avLst/>
          </a:prstGeom>
          <a:solidFill>
            <a:srgbClr val="4452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2264526" y="2075750"/>
            <a:ext cx="839400" cy="839400"/>
          </a:xfrm>
          <a:prstGeom prst="ellipse">
            <a:avLst/>
          </a:prstGeom>
          <a:noFill/>
          <a:ln cap="flat" cmpd="sng" w="19050">
            <a:solidFill>
              <a:srgbClr val="D449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2801050" y="735126"/>
            <a:ext cx="3541800" cy="3425700"/>
          </a:xfrm>
          <a:prstGeom prst="ellipse">
            <a:avLst/>
          </a:prstGeom>
          <a:solidFill>
            <a:srgbClr val="FFFFFF"/>
          </a:solidFill>
          <a:ln>
            <a:noFill/>
          </a:ln>
          <a:effectLst>
            <a:outerShdw blurRad="57150" rotWithShape="0" algn="bl" dir="2820000" dist="9525">
              <a:srgbClr val="000000">
                <a:alpha val="145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nvSpPr>
        <p:spPr>
          <a:xfrm>
            <a:off x="2994825" y="1796500"/>
            <a:ext cx="32028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dk2"/>
                </a:solidFill>
              </a:rPr>
              <a:t>Front-End Web Development Hackathon</a:t>
            </a:r>
            <a:endParaRPr sz="3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ctrTitle"/>
          </p:nvPr>
        </p:nvSpPr>
        <p:spPr>
          <a:xfrm>
            <a:off x="311700" y="107275"/>
            <a:ext cx="8520600" cy="212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LO2</a:t>
            </a:r>
            <a:endParaRPr/>
          </a:p>
        </p:txBody>
      </p:sp>
      <p:sp>
        <p:nvSpPr>
          <p:cNvPr id="125" name="Google Shape;125;p23"/>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Test a Front-End web application through the development, implementation and deployment stages</a:t>
            </a:r>
            <a:endParaRPr sz="37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273125" y="27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LO2.1</a:t>
            </a:r>
            <a:endParaRPr/>
          </a:p>
        </p:txBody>
      </p:sp>
      <p:sp>
        <p:nvSpPr>
          <p:cNvPr id="131" name="Google Shape;131;p24"/>
          <p:cNvSpPr txBox="1"/>
          <p:nvPr>
            <p:ph idx="1" type="body"/>
          </p:nvPr>
        </p:nvSpPr>
        <p:spPr>
          <a:xfrm>
            <a:off x="1399175" y="421475"/>
            <a:ext cx="74238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50">
                <a:solidFill>
                  <a:schemeClr val="dk1"/>
                </a:solidFill>
                <a:highlight>
                  <a:srgbClr val="FFFFFF"/>
                </a:highlight>
              </a:rPr>
              <a:t>Create a website of at least three pages, or (if using a single scrolling page) at least three separate page areas to match the design and to meet its stated purpose</a:t>
            </a:r>
            <a:endParaRPr b="1" sz="1750">
              <a:solidFill>
                <a:schemeClr val="dk1"/>
              </a:solidFill>
              <a:highlight>
                <a:srgbClr val="FFFFFF"/>
              </a:highlight>
            </a:endParaRPr>
          </a:p>
          <a:p>
            <a:pPr indent="0" lvl="0" marL="0" rtl="0" algn="l">
              <a:spcBef>
                <a:spcPts val="0"/>
              </a:spcBef>
              <a:spcAft>
                <a:spcPts val="0"/>
              </a:spcAft>
              <a:buNone/>
            </a:pPr>
            <a:r>
              <a:t/>
            </a:r>
            <a:endParaRPr b="1" sz="1750">
              <a:solidFill>
                <a:schemeClr val="dk1"/>
              </a:solidFill>
              <a:highlight>
                <a:srgbClr val="FFFFFF"/>
              </a:highlight>
            </a:endParaRPr>
          </a:p>
          <a:p>
            <a:pPr indent="0" lvl="0" marL="0" rtl="0" algn="l">
              <a:spcBef>
                <a:spcPts val="0"/>
              </a:spcBef>
              <a:spcAft>
                <a:spcPts val="0"/>
              </a:spcAft>
              <a:buNone/>
            </a:pPr>
            <a:r>
              <a:t/>
            </a:r>
            <a:endParaRPr b="1"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Consider coding them so they are not identical across three, they should differ from one another</a:t>
            </a:r>
            <a:endParaRPr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lang="en" sz="1750">
                <a:solidFill>
                  <a:schemeClr val="dk1"/>
                </a:solidFill>
                <a:highlight>
                  <a:srgbClr val="FFFFFF"/>
                </a:highlight>
              </a:rPr>
              <a:t>Ensure your pages have clear purpose, in addition to the structured design of the usual (Navbar, Footer, etc)</a:t>
            </a:r>
            <a:endParaRPr sz="175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2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LO2.2</a:t>
            </a:r>
            <a:endParaRPr/>
          </a:p>
        </p:txBody>
      </p:sp>
      <p:sp>
        <p:nvSpPr>
          <p:cNvPr id="137" name="Google Shape;137;p25"/>
          <p:cNvSpPr txBox="1"/>
          <p:nvPr>
            <p:ph idx="1" type="body"/>
          </p:nvPr>
        </p:nvSpPr>
        <p:spPr>
          <a:xfrm>
            <a:off x="1525850" y="248125"/>
            <a:ext cx="7895400" cy="3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solidFill>
                  <a:schemeClr val="dk1"/>
                </a:solidFill>
                <a:highlight>
                  <a:srgbClr val="FFFFFF"/>
                </a:highlight>
              </a:rPr>
              <a:t>Write custom HTML code that passes through the official W3C validator with no issues.</a:t>
            </a:r>
            <a:endParaRPr b="1" sz="1850">
              <a:solidFill>
                <a:schemeClr val="dk1"/>
              </a:solidFill>
              <a:highlight>
                <a:srgbClr val="FFFFFF"/>
              </a:highlight>
            </a:endParaRPr>
          </a:p>
          <a:p>
            <a:pPr indent="0" lvl="0" marL="0" rtl="0" algn="l">
              <a:spcBef>
                <a:spcPts val="0"/>
              </a:spcBef>
              <a:spcAft>
                <a:spcPts val="0"/>
              </a:spcAft>
              <a:buNone/>
            </a:pPr>
            <a:r>
              <a:t/>
            </a:r>
            <a:endParaRPr b="1" sz="1850">
              <a:solidFill>
                <a:schemeClr val="dk1"/>
              </a:solidFill>
              <a:highlight>
                <a:srgbClr val="FFFFFF"/>
              </a:highlight>
            </a:endParaRPr>
          </a:p>
          <a:p>
            <a:pPr indent="0" lvl="0" marL="0" rtl="0" algn="l">
              <a:spcBef>
                <a:spcPts val="0"/>
              </a:spcBef>
              <a:spcAft>
                <a:spcPts val="0"/>
              </a:spcAft>
              <a:buNone/>
            </a:pPr>
            <a:r>
              <a:rPr b="1" lang="en" sz="1850">
                <a:solidFill>
                  <a:schemeClr val="dk1"/>
                </a:solidFill>
                <a:highlight>
                  <a:srgbClr val="FFFFFF"/>
                </a:highlight>
              </a:rPr>
              <a:t>Resource: </a:t>
            </a:r>
            <a:endParaRPr b="1" sz="1850">
              <a:solidFill>
                <a:schemeClr val="dk1"/>
              </a:solidFill>
              <a:highlight>
                <a:srgbClr val="FFFFFF"/>
              </a:highlight>
            </a:endParaRPr>
          </a:p>
          <a:p>
            <a:pPr indent="-346075" lvl="0" marL="1371600" rtl="0" algn="l">
              <a:spcBef>
                <a:spcPts val="0"/>
              </a:spcBef>
              <a:spcAft>
                <a:spcPts val="0"/>
              </a:spcAft>
              <a:buClr>
                <a:schemeClr val="dk1"/>
              </a:buClr>
              <a:buSzPts val="1850"/>
              <a:buChar char="-"/>
            </a:pPr>
            <a:r>
              <a:rPr b="1" lang="en" sz="1850" u="sng">
                <a:solidFill>
                  <a:schemeClr val="hlink"/>
                </a:solidFill>
                <a:highlight>
                  <a:srgbClr val="FFFFFF"/>
                </a:highlight>
                <a:hlinkClick r:id="rId3"/>
              </a:rPr>
              <a:t>https://jigsaw.w3.org/css-validator</a:t>
            </a:r>
            <a:endParaRPr b="1" sz="1850">
              <a:solidFill>
                <a:schemeClr val="dk1"/>
              </a:solidFill>
              <a:highlight>
                <a:srgbClr val="FFFFFF"/>
              </a:highlight>
            </a:endParaRPr>
          </a:p>
          <a:p>
            <a:pPr indent="0" lvl="0" marL="0" rtl="0" algn="l">
              <a:spcBef>
                <a:spcPts val="0"/>
              </a:spcBef>
              <a:spcAft>
                <a:spcPts val="0"/>
              </a:spcAft>
              <a:buNone/>
            </a:pPr>
            <a:r>
              <a:rPr b="1" lang="en" sz="1850">
                <a:solidFill>
                  <a:schemeClr val="dk1"/>
                </a:solidFill>
                <a:highlight>
                  <a:srgbClr val="FFFFFF"/>
                </a:highlight>
              </a:rPr>
              <a:t>Tip:</a:t>
            </a:r>
            <a:endParaRPr b="1"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Clear all errors</a:t>
            </a:r>
            <a:endParaRPr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Try not leaving any warnings in</a:t>
            </a:r>
            <a:endParaRPr sz="18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LO2.3</a:t>
            </a:r>
            <a:endParaRPr/>
          </a:p>
        </p:txBody>
      </p:sp>
      <p:sp>
        <p:nvSpPr>
          <p:cNvPr id="143" name="Google Shape;143;p26"/>
          <p:cNvSpPr txBox="1"/>
          <p:nvPr>
            <p:ph idx="1" type="body"/>
          </p:nvPr>
        </p:nvSpPr>
        <p:spPr>
          <a:xfrm>
            <a:off x="1481675" y="490775"/>
            <a:ext cx="7904700" cy="34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solidFill>
                  <a:schemeClr val="dk1"/>
                </a:solidFill>
                <a:highlight>
                  <a:srgbClr val="FFFFFF"/>
                </a:highlight>
              </a:rPr>
              <a:t>Write custom CSS code that passes through the official (Jigsaw) validator with no issues</a:t>
            </a:r>
            <a:endParaRPr b="1" sz="1850">
              <a:solidFill>
                <a:schemeClr val="dk1"/>
              </a:solidFill>
              <a:highlight>
                <a:srgbClr val="FFFFFF"/>
              </a:highlight>
            </a:endParaRPr>
          </a:p>
          <a:p>
            <a:pPr indent="0" lvl="0" marL="0" rtl="0" algn="l">
              <a:spcBef>
                <a:spcPts val="0"/>
              </a:spcBef>
              <a:spcAft>
                <a:spcPts val="0"/>
              </a:spcAft>
              <a:buNone/>
            </a:pPr>
            <a:r>
              <a:t/>
            </a:r>
            <a:endParaRPr b="1" sz="1850">
              <a:solidFill>
                <a:schemeClr val="dk1"/>
              </a:solidFill>
              <a:highlight>
                <a:srgbClr val="FFFFFF"/>
              </a:highlight>
            </a:endParaRPr>
          </a:p>
          <a:p>
            <a:pPr indent="0" lvl="0" marL="0" rtl="0" algn="l">
              <a:spcBef>
                <a:spcPts val="0"/>
              </a:spcBef>
              <a:spcAft>
                <a:spcPts val="0"/>
              </a:spcAft>
              <a:buNone/>
            </a:pPr>
            <a:r>
              <a:rPr b="1" lang="en" sz="1850">
                <a:solidFill>
                  <a:schemeClr val="dk1"/>
                </a:solidFill>
                <a:highlight>
                  <a:srgbClr val="FFFFFF"/>
                </a:highlight>
              </a:rPr>
              <a:t>Resource: </a:t>
            </a:r>
            <a:endParaRPr b="1" sz="1850">
              <a:solidFill>
                <a:schemeClr val="dk1"/>
              </a:solidFill>
              <a:highlight>
                <a:srgbClr val="FFFFFF"/>
              </a:highlight>
            </a:endParaRPr>
          </a:p>
          <a:p>
            <a:pPr indent="-346075" lvl="1" marL="1371600" rtl="0" algn="l">
              <a:spcBef>
                <a:spcPts val="0"/>
              </a:spcBef>
              <a:spcAft>
                <a:spcPts val="0"/>
              </a:spcAft>
              <a:buClr>
                <a:schemeClr val="dk1"/>
              </a:buClr>
              <a:buSzPts val="1850"/>
              <a:buChar char="-"/>
            </a:pPr>
            <a:r>
              <a:rPr b="1" lang="en" sz="1850" u="sng">
                <a:solidFill>
                  <a:schemeClr val="hlink"/>
                </a:solidFill>
                <a:highlight>
                  <a:srgbClr val="FFFFFF"/>
                </a:highlight>
                <a:hlinkClick r:id="rId3"/>
              </a:rPr>
              <a:t>https://validator.w3.org/</a:t>
            </a:r>
            <a:endParaRPr b="1" sz="1850">
              <a:solidFill>
                <a:schemeClr val="dk1"/>
              </a:solidFill>
              <a:highlight>
                <a:srgbClr val="FFFFFF"/>
              </a:highlight>
            </a:endParaRPr>
          </a:p>
          <a:p>
            <a:pPr indent="0" lvl="0" marL="0" rtl="0" algn="l">
              <a:spcBef>
                <a:spcPts val="0"/>
              </a:spcBef>
              <a:spcAft>
                <a:spcPts val="0"/>
              </a:spcAft>
              <a:buNone/>
            </a:pPr>
            <a:r>
              <a:rPr b="1" lang="en" sz="1850">
                <a:solidFill>
                  <a:schemeClr val="dk1"/>
                </a:solidFill>
                <a:highlight>
                  <a:srgbClr val="FFFFFF"/>
                </a:highlight>
              </a:rPr>
              <a:t>Tip:</a:t>
            </a:r>
            <a:endParaRPr b="1"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Clear all errors</a:t>
            </a:r>
            <a:endParaRPr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If possible, clear all warnings</a:t>
            </a:r>
            <a:endParaRPr sz="18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273125" y="27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LO2.4</a:t>
            </a:r>
            <a:endParaRPr/>
          </a:p>
        </p:txBody>
      </p:sp>
      <p:sp>
        <p:nvSpPr>
          <p:cNvPr id="149" name="Google Shape;149;p27"/>
          <p:cNvSpPr txBox="1"/>
          <p:nvPr>
            <p:ph idx="1" type="body"/>
          </p:nvPr>
        </p:nvSpPr>
        <p:spPr>
          <a:xfrm>
            <a:off x="1239300" y="279275"/>
            <a:ext cx="79047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50">
                <a:solidFill>
                  <a:schemeClr val="dk1"/>
                </a:solidFill>
                <a:highlight>
                  <a:srgbClr val="FFFFFF"/>
                </a:highlight>
              </a:rPr>
              <a:t>Incorporate images that are of sufficient resolution to not appear pixelated or stretched</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rPr b="1" lang="en" sz="1950">
                <a:solidFill>
                  <a:schemeClr val="dk1"/>
                </a:solidFill>
                <a:highlight>
                  <a:srgbClr val="FFFFFF"/>
                </a:highlight>
              </a:rPr>
              <a:t>Tips:</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Ensure images are of excellent quality</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Use CSS to ensure responsiveness</a:t>
            </a:r>
            <a:endParaRPr sz="19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LO2.5</a:t>
            </a:r>
            <a:endParaRPr/>
          </a:p>
        </p:txBody>
      </p:sp>
      <p:sp>
        <p:nvSpPr>
          <p:cNvPr id="155" name="Google Shape;155;p28"/>
          <p:cNvSpPr txBox="1"/>
          <p:nvPr>
            <p:ph idx="1" type="body"/>
          </p:nvPr>
        </p:nvSpPr>
        <p:spPr>
          <a:xfrm>
            <a:off x="1520725" y="445025"/>
            <a:ext cx="7557600" cy="34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Code all external links to open in a separate tab when clicked</a:t>
            </a:r>
            <a:endParaRPr b="1"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2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LO2.6</a:t>
            </a:r>
            <a:endParaRPr/>
          </a:p>
        </p:txBody>
      </p:sp>
      <p:sp>
        <p:nvSpPr>
          <p:cNvPr id="161" name="Google Shape;161;p29"/>
          <p:cNvSpPr txBox="1"/>
          <p:nvPr>
            <p:ph idx="1" type="body"/>
          </p:nvPr>
        </p:nvSpPr>
        <p:spPr>
          <a:xfrm>
            <a:off x="1484275" y="215400"/>
            <a:ext cx="7436700" cy="41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Use CSS media queries across the application to ensure the layout changes appropriately and maintains the page's structural integrity across device screen sizes.</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When testing the responsiveness of your site, ensure to check on all screen sizes, use DevTools to see how your site displays across different devices</a:t>
            </a:r>
            <a:endParaRPr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273125" y="25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LO2.7</a:t>
            </a:r>
            <a:endParaRPr/>
          </a:p>
        </p:txBody>
      </p:sp>
      <p:sp>
        <p:nvSpPr>
          <p:cNvPr id="167" name="Google Shape;167;p30"/>
          <p:cNvSpPr txBox="1"/>
          <p:nvPr>
            <p:ph idx="1" type="body"/>
          </p:nvPr>
        </p:nvSpPr>
        <p:spPr>
          <a:xfrm>
            <a:off x="543675" y="851975"/>
            <a:ext cx="4834500" cy="24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50">
                <a:solidFill>
                  <a:schemeClr val="dk1"/>
                </a:solidFill>
                <a:highlight>
                  <a:srgbClr val="FFFFFF"/>
                </a:highlight>
              </a:rPr>
              <a:t>Use Semantic markup to structure HTML code</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Ensure your site is structured as appropriate</a:t>
            </a:r>
            <a:endParaRPr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p:txBody>
      </p:sp>
      <p:pic>
        <p:nvPicPr>
          <p:cNvPr id="168" name="Google Shape;168;p30"/>
          <p:cNvPicPr preferRelativeResize="0"/>
          <p:nvPr/>
        </p:nvPicPr>
        <p:blipFill>
          <a:blip r:embed="rId3">
            <a:alphaModFix/>
          </a:blip>
          <a:stretch>
            <a:fillRect/>
          </a:stretch>
        </p:blipFill>
        <p:spPr>
          <a:xfrm>
            <a:off x="5213702" y="757750"/>
            <a:ext cx="3884426" cy="431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LO2.8</a:t>
            </a:r>
            <a:endParaRPr/>
          </a:p>
        </p:txBody>
      </p:sp>
      <p:sp>
        <p:nvSpPr>
          <p:cNvPr id="174" name="Google Shape;174;p31"/>
          <p:cNvSpPr txBox="1"/>
          <p:nvPr>
            <p:ph idx="1" type="body"/>
          </p:nvPr>
        </p:nvSpPr>
        <p:spPr>
          <a:xfrm>
            <a:off x="1408325" y="445025"/>
            <a:ext cx="7659900" cy="31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solidFill>
                  <a:schemeClr val="dk1"/>
                </a:solidFill>
                <a:highlight>
                  <a:srgbClr val="FFFFFF"/>
                </a:highlight>
              </a:rPr>
              <a:t>Present the finished website with clearly understandable site-specific content, rather than Lorem Ipsum placeholder text</a:t>
            </a:r>
            <a:endParaRPr b="1" sz="1850">
              <a:solidFill>
                <a:schemeClr val="dk1"/>
              </a:solidFill>
              <a:highlight>
                <a:srgbClr val="FFFFFF"/>
              </a:highlight>
            </a:endParaRPr>
          </a:p>
          <a:p>
            <a:pPr indent="0" lvl="0" marL="0" rtl="0" algn="l">
              <a:spcBef>
                <a:spcPts val="0"/>
              </a:spcBef>
              <a:spcAft>
                <a:spcPts val="0"/>
              </a:spcAft>
              <a:buNone/>
            </a:pPr>
            <a:r>
              <a:t/>
            </a:r>
            <a:endParaRPr b="1"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Even if using fictional information, make it looking as finished as possible</a:t>
            </a:r>
            <a:endParaRPr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Do not use Lorem Ipsum</a:t>
            </a:r>
            <a:endParaRPr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FFFFF"/>
                </a:highlight>
              </a:rPr>
              <a:t>All content included on the site should be relevant to the project’s purpose as much as possible</a:t>
            </a:r>
            <a:endParaRPr sz="1850">
              <a:solidFill>
                <a:schemeClr val="dk1"/>
              </a:solidFill>
              <a:highlight>
                <a:srgbClr val="FFFFFF"/>
              </a:highlight>
            </a:endParaRPr>
          </a:p>
          <a:p>
            <a:pPr indent="0" lvl="0" marL="457200" rtl="0" algn="l">
              <a:spcBef>
                <a:spcPts val="0"/>
              </a:spcBef>
              <a:spcAft>
                <a:spcPts val="0"/>
              </a:spcAft>
              <a:buNone/>
            </a:pPr>
            <a:r>
              <a:t/>
            </a:r>
            <a:endParaRPr sz="185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12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LO2.9</a:t>
            </a:r>
            <a:endParaRPr/>
          </a:p>
        </p:txBody>
      </p:sp>
      <p:sp>
        <p:nvSpPr>
          <p:cNvPr id="180" name="Google Shape;180;p32"/>
          <p:cNvSpPr txBox="1"/>
          <p:nvPr>
            <p:ph idx="1" type="body"/>
          </p:nvPr>
        </p:nvSpPr>
        <p:spPr>
          <a:xfrm>
            <a:off x="1489975" y="218975"/>
            <a:ext cx="7366800" cy="3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Implement clear navigation to allow users to find resources on the site intuitively.</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950">
                <a:solidFill>
                  <a:schemeClr val="dk1"/>
                </a:solidFill>
                <a:highlight>
                  <a:schemeClr val="lt1"/>
                </a:highlight>
              </a:rPr>
              <a:t>Useful resource: </a:t>
            </a:r>
            <a:endParaRPr sz="1950">
              <a:solidFill>
                <a:schemeClr val="dk1"/>
              </a:solidFill>
              <a:highlight>
                <a:schemeClr val="lt1"/>
              </a:highlight>
            </a:endParaRPr>
          </a:p>
          <a:p>
            <a:pPr indent="0" lvl="0" marL="0" rtl="0" algn="l">
              <a:spcBef>
                <a:spcPts val="0"/>
              </a:spcBef>
              <a:spcAft>
                <a:spcPts val="0"/>
              </a:spcAft>
              <a:buNone/>
            </a:pPr>
            <a:r>
              <a:rPr lang="en" sz="1950">
                <a:solidFill>
                  <a:schemeClr val="dk1"/>
                </a:solidFill>
                <a:highlight>
                  <a:schemeClr val="lt1"/>
                </a:highlight>
              </a:rPr>
              <a:t>	</a:t>
            </a:r>
            <a:r>
              <a:rPr lang="en" sz="1950" u="sng">
                <a:solidFill>
                  <a:schemeClr val="accent5"/>
                </a:solidFill>
                <a:highlight>
                  <a:schemeClr val="lt1"/>
                </a:highlight>
                <a:hlinkClick r:id="rId3">
                  <a:extLst>
                    <a:ext uri="{A12FA001-AC4F-418D-AE19-62706E023703}">
                      <ahyp:hlinkClr val="tx"/>
                    </a:ext>
                  </a:extLst>
                </a:hlinkClick>
              </a:rPr>
              <a:t>The Essential Guide to Website Navigation</a:t>
            </a:r>
            <a:endParaRPr sz="1950">
              <a:solidFill>
                <a:schemeClr val="dk1"/>
              </a:solidFill>
              <a:highlight>
                <a:schemeClr val="lt1"/>
              </a:highlight>
            </a:endParaRPr>
          </a:p>
          <a:p>
            <a:pPr indent="457200" lvl="0" marL="0" rtl="0" algn="l">
              <a:spcBef>
                <a:spcPts val="0"/>
              </a:spcBef>
              <a:spcAft>
                <a:spcPts val="0"/>
              </a:spcAft>
              <a:buClr>
                <a:schemeClr val="dk1"/>
              </a:buClr>
              <a:buSzPts val="1100"/>
              <a:buFont typeface="Arial"/>
              <a:buNone/>
            </a:pPr>
            <a:r>
              <a:rPr lang="en" sz="1950" u="sng">
                <a:solidFill>
                  <a:schemeClr val="accent5"/>
                </a:solidFill>
                <a:highlight>
                  <a:schemeClr val="lt1"/>
                </a:highlight>
                <a:hlinkClick r:id="rId4">
                  <a:extLst>
                    <a:ext uri="{A12FA001-AC4F-418D-AE19-62706E023703}">
                      <ahyp:hlinkClr val="tx"/>
                    </a:ext>
                  </a:extLst>
                </a:hlinkClick>
              </a:rPr>
              <a:t>Website Navigation Best Practices</a:t>
            </a:r>
            <a:endParaRPr sz="1950">
              <a:solidFill>
                <a:schemeClr val="dk1"/>
              </a:solidFill>
              <a:highlight>
                <a:schemeClr val="lt1"/>
              </a:highlight>
            </a:endParaRPr>
          </a:p>
          <a:p>
            <a:pPr indent="0" lvl="0" marL="0" rtl="0" algn="l">
              <a:spcBef>
                <a:spcPts val="0"/>
              </a:spcBef>
              <a:spcAft>
                <a:spcPts val="0"/>
              </a:spcAft>
              <a:buNone/>
            </a:pPr>
            <a:r>
              <a:t/>
            </a:r>
            <a:endParaRPr b="1" sz="19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7151" y="214307"/>
            <a:ext cx="39600" cy="214500"/>
          </a:xfrm>
          <a:prstGeom prst="rect">
            <a:avLst/>
          </a:prstGeom>
          <a:solidFill>
            <a:srgbClr val="4452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txBox="1"/>
          <p:nvPr>
            <p:ph type="title"/>
          </p:nvPr>
        </p:nvSpPr>
        <p:spPr>
          <a:xfrm>
            <a:off x="2295000" y="428800"/>
            <a:ext cx="4554000" cy="65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000">
                <a:solidFill>
                  <a:srgbClr val="4A4A4F"/>
                </a:solidFill>
                <a:latin typeface="Montserrat Medium"/>
                <a:ea typeface="Montserrat Medium"/>
                <a:cs typeface="Montserrat Medium"/>
                <a:sym typeface="Montserrat Medium"/>
              </a:rPr>
              <a:t>Requirements</a:t>
            </a:r>
            <a:endParaRPr sz="2000">
              <a:solidFill>
                <a:srgbClr val="4A4A4F"/>
              </a:solidFill>
              <a:latin typeface="Montserrat Medium"/>
              <a:ea typeface="Montserrat Medium"/>
              <a:cs typeface="Montserrat Medium"/>
              <a:sym typeface="Montserrat Medium"/>
            </a:endParaRPr>
          </a:p>
        </p:txBody>
      </p:sp>
      <p:sp>
        <p:nvSpPr>
          <p:cNvPr id="75" name="Google Shape;75;p15"/>
          <p:cNvSpPr/>
          <p:nvPr/>
        </p:nvSpPr>
        <p:spPr>
          <a:xfrm>
            <a:off x="-7150" y="4322100"/>
            <a:ext cx="1657800" cy="82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nvSpPr>
        <p:spPr>
          <a:xfrm>
            <a:off x="700500" y="1163975"/>
            <a:ext cx="77133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Montserrat"/>
                <a:ea typeface="Montserrat"/>
                <a:cs typeface="Montserrat"/>
                <a:sym typeface="Montserrat"/>
              </a:rPr>
              <a:t>LO1</a:t>
            </a:r>
            <a:r>
              <a:rPr b="0" i="0" lang="en" sz="1200" u="none" cap="none" strike="noStrike">
                <a:solidFill>
                  <a:srgbClr val="000000"/>
                </a:solidFill>
                <a:latin typeface="Montserrat"/>
                <a:ea typeface="Montserrat"/>
                <a:cs typeface="Montserrat"/>
                <a:sym typeface="Montserrat"/>
              </a:rPr>
              <a:t>	</a:t>
            </a:r>
            <a:r>
              <a:rPr lang="en" sz="1200">
                <a:latin typeface="Montserrat"/>
                <a:ea typeface="Montserrat"/>
                <a:cs typeface="Montserrat"/>
                <a:sym typeface="Montserrat"/>
              </a:rPr>
              <a:t>Design a static Front-End web application using HTML and CSS based on the principles of user experience design, accessibility and responsivity</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Montserrat"/>
                <a:ea typeface="Montserrat"/>
                <a:cs typeface="Montserrat"/>
                <a:sym typeface="Montserrat"/>
              </a:rPr>
              <a:t>LO2</a:t>
            </a:r>
            <a:r>
              <a:rPr b="0" i="0" lang="en" sz="1200" u="none" cap="none" strike="noStrike">
                <a:solidFill>
                  <a:srgbClr val="000000"/>
                </a:solidFill>
                <a:latin typeface="Montserrat"/>
                <a:ea typeface="Montserrat"/>
                <a:cs typeface="Montserrat"/>
                <a:sym typeface="Montserrat"/>
              </a:rPr>
              <a:t>	</a:t>
            </a:r>
            <a:r>
              <a:rPr lang="en" sz="1200">
                <a:latin typeface="Montserrat"/>
                <a:ea typeface="Montserrat"/>
                <a:cs typeface="Montserrat"/>
                <a:sym typeface="Montserrat"/>
              </a:rPr>
              <a:t>Test a Front-End web application through the development, implementation and deployment stages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Montserrat"/>
                <a:ea typeface="Montserrat"/>
                <a:cs typeface="Montserrat"/>
                <a:sym typeface="Montserrat"/>
              </a:rPr>
              <a:t>LO3</a:t>
            </a:r>
            <a:r>
              <a:rPr b="0" i="0" lang="en" sz="1200" u="none" cap="none" strike="noStrike">
                <a:solidFill>
                  <a:srgbClr val="000000"/>
                </a:solidFill>
                <a:latin typeface="Montserrat"/>
                <a:ea typeface="Montserrat"/>
                <a:cs typeface="Montserrat"/>
                <a:sym typeface="Montserrat"/>
              </a:rPr>
              <a:t>	</a:t>
            </a:r>
            <a:r>
              <a:rPr lang="en" sz="1200">
                <a:latin typeface="Montserrat"/>
                <a:ea typeface="Montserrat"/>
                <a:cs typeface="Montserrat"/>
                <a:sym typeface="Montserrat"/>
              </a:rPr>
              <a:t>Deploy a Front-End web application to a Cloud platform</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Montserrat"/>
                <a:ea typeface="Montserrat"/>
                <a:cs typeface="Montserrat"/>
                <a:sym typeface="Montserrat"/>
              </a:rPr>
              <a:t>LO4</a:t>
            </a:r>
            <a:r>
              <a:rPr b="0" i="0" lang="en" sz="1200" u="none" cap="none" strike="noStrike">
                <a:solidFill>
                  <a:srgbClr val="000000"/>
                </a:solidFill>
                <a:latin typeface="Montserrat"/>
                <a:ea typeface="Montserrat"/>
                <a:cs typeface="Montserrat"/>
                <a:sym typeface="Montserrat"/>
              </a:rPr>
              <a:t>	</a:t>
            </a:r>
            <a:r>
              <a:rPr lang="en" sz="1200">
                <a:latin typeface="Montserrat"/>
                <a:ea typeface="Montserrat"/>
                <a:cs typeface="Montserrat"/>
                <a:sym typeface="Montserrat"/>
              </a:rPr>
              <a:t>Maximise future maintainability through documentation, code structure and organisation</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Montserrat"/>
                <a:ea typeface="Montserrat"/>
                <a:cs typeface="Montserrat"/>
                <a:sym typeface="Montserrat"/>
              </a:rPr>
              <a:t>L</a:t>
            </a:r>
            <a:r>
              <a:rPr b="1" i="0" lang="en" sz="1200" u="none" cap="none" strike="noStrike">
                <a:solidFill>
                  <a:schemeClr val="dk1"/>
                </a:solidFill>
                <a:latin typeface="Montserrat"/>
                <a:ea typeface="Montserrat"/>
                <a:cs typeface="Montserrat"/>
                <a:sym typeface="Montserrat"/>
              </a:rPr>
              <a:t>O</a:t>
            </a:r>
            <a:r>
              <a:rPr b="1" i="0" lang="en" sz="1200" u="none" cap="none" strike="noStrike">
                <a:solidFill>
                  <a:srgbClr val="000000"/>
                </a:solidFill>
                <a:latin typeface="Montserrat"/>
                <a:ea typeface="Montserrat"/>
                <a:cs typeface="Montserrat"/>
                <a:sym typeface="Montserrat"/>
              </a:rPr>
              <a:t>5</a:t>
            </a:r>
            <a:r>
              <a:rPr b="0" i="0" lang="en" sz="1200" u="none" cap="none" strike="noStrike">
                <a:solidFill>
                  <a:srgbClr val="000000"/>
                </a:solidFill>
                <a:latin typeface="Montserrat"/>
                <a:ea typeface="Montserrat"/>
                <a:cs typeface="Montserrat"/>
                <a:sym typeface="Montserrat"/>
              </a:rPr>
              <a:t>	</a:t>
            </a:r>
            <a:r>
              <a:rPr lang="en" sz="1200">
                <a:latin typeface="Montserrat"/>
                <a:ea typeface="Montserrat"/>
                <a:cs typeface="Montserrat"/>
                <a:sym typeface="Montserrat"/>
              </a:rPr>
              <a:t>Demonstrate and document the development process through a version control system such as GitHub</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sz="12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lang="en" sz="1200">
                <a:latin typeface="Montserrat"/>
                <a:ea typeface="Montserrat"/>
                <a:cs typeface="Montserrat"/>
                <a:sym typeface="Montserrat"/>
              </a:rPr>
              <a:t>LO6	</a:t>
            </a:r>
            <a:r>
              <a:rPr lang="en" sz="1200">
                <a:latin typeface="Montserrat"/>
                <a:ea typeface="Montserrat"/>
                <a:cs typeface="Montserrat"/>
                <a:sym typeface="Montserrat"/>
              </a:rPr>
              <a:t>Use an Agile methodology to plan and design a Front End Web application</a:t>
            </a:r>
            <a:endParaRPr sz="1200">
              <a:latin typeface="Montserrat"/>
              <a:ea typeface="Montserrat"/>
              <a:cs typeface="Montserrat"/>
              <a:sym typeface="Montserrat"/>
            </a:endParaRPr>
          </a:p>
        </p:txBody>
      </p:sp>
      <p:sp>
        <p:nvSpPr>
          <p:cNvPr id="77" name="Google Shape;77;p15"/>
          <p:cNvSpPr txBox="1"/>
          <p:nvPr/>
        </p:nvSpPr>
        <p:spPr>
          <a:xfrm>
            <a:off x="3316700" y="4002825"/>
            <a:ext cx="2395800" cy="4002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u="sng">
                <a:solidFill>
                  <a:schemeClr val="hlink"/>
                </a:solidFill>
                <a:latin typeface="Montserrat Medium"/>
                <a:ea typeface="Montserrat Medium"/>
                <a:cs typeface="Montserrat Medium"/>
                <a:sym typeface="Montserrat Medium"/>
                <a:hlinkClick r:id="rId3"/>
              </a:rPr>
              <a:t>Full list of Requirements </a:t>
            </a:r>
            <a:endParaRPr b="0" i="0" sz="1400" u="none" cap="none" strike="noStrike">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33"/>
          <p:cNvSpPr txBox="1"/>
          <p:nvPr>
            <p:ph type="ctrTitle"/>
          </p:nvPr>
        </p:nvSpPr>
        <p:spPr>
          <a:xfrm>
            <a:off x="311708" y="107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LO3</a:t>
            </a:r>
            <a:endParaRPr/>
          </a:p>
        </p:txBody>
      </p:sp>
      <p:sp>
        <p:nvSpPr>
          <p:cNvPr id="186" name="Google Shape;186;p33"/>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Deploy a Front-End web application to a Cloud platform</a:t>
            </a:r>
            <a:endParaRPr b="1" sz="2050">
              <a:solidFill>
                <a:srgbClr val="434343"/>
              </a:solidFill>
              <a:highlight>
                <a:srgbClr val="FFFFFF"/>
              </a:highlight>
            </a:endParaRPr>
          </a:p>
          <a:p>
            <a:pPr indent="0" lvl="0" marL="0" rtl="0" algn="ctr">
              <a:spcBef>
                <a:spcPts val="0"/>
              </a:spcBef>
              <a:spcAft>
                <a:spcPts val="0"/>
              </a:spcAft>
              <a:buNone/>
            </a:pPr>
            <a:r>
              <a:t/>
            </a:r>
            <a:endParaRPr b="1" sz="2050">
              <a:solidFill>
                <a:srgbClr val="434343"/>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LO3.1</a:t>
            </a:r>
            <a:endParaRPr/>
          </a:p>
        </p:txBody>
      </p:sp>
      <p:sp>
        <p:nvSpPr>
          <p:cNvPr id="192" name="Google Shape;192;p34"/>
          <p:cNvSpPr txBox="1"/>
          <p:nvPr>
            <p:ph idx="1" type="body"/>
          </p:nvPr>
        </p:nvSpPr>
        <p:spPr>
          <a:xfrm>
            <a:off x="1416650" y="374375"/>
            <a:ext cx="7923000" cy="465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Deploy a final version of the code to a cloud-based hosting platform (e.g. GitHub Pages) and test to ensure it matches the development version:</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Project 1 will be deployed to Github Pages, similarly to Love Running</a:t>
            </a:r>
            <a:endParaRPr b="1" sz="22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LO3.2</a:t>
            </a:r>
            <a:endParaRPr/>
          </a:p>
        </p:txBody>
      </p:sp>
      <p:sp>
        <p:nvSpPr>
          <p:cNvPr id="198" name="Google Shape;198;p35"/>
          <p:cNvSpPr txBox="1"/>
          <p:nvPr>
            <p:ph idx="1" type="body"/>
          </p:nvPr>
        </p:nvSpPr>
        <p:spPr>
          <a:xfrm>
            <a:off x="1416650" y="374375"/>
            <a:ext cx="7923000" cy="42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 Use Git &amp; GitHub for version control of an interactive web application up to deployment.</a:t>
            </a:r>
            <a:endParaRPr b="1" sz="19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LO3.3</a:t>
            </a:r>
            <a:endParaRPr/>
          </a:p>
        </p:txBody>
      </p:sp>
      <p:sp>
        <p:nvSpPr>
          <p:cNvPr id="204" name="Google Shape;204;p36"/>
          <p:cNvSpPr txBox="1"/>
          <p:nvPr>
            <p:ph idx="1" type="body"/>
          </p:nvPr>
        </p:nvSpPr>
        <p:spPr>
          <a:xfrm>
            <a:off x="1506600" y="508000"/>
            <a:ext cx="7099500" cy="219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50">
                <a:solidFill>
                  <a:schemeClr val="dk1"/>
                </a:solidFill>
                <a:highlight>
                  <a:srgbClr val="FFFFFF"/>
                </a:highlight>
              </a:rPr>
              <a:t>Remove commented-out code before pushing final changes to version control and deploying:</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a:p>
            <a:pPr indent="-352425" lvl="0" marL="457200" rtl="0" algn="l">
              <a:lnSpc>
                <a:spcPct val="95000"/>
              </a:lnSpc>
              <a:spcBef>
                <a:spcPts val="0"/>
              </a:spcBef>
              <a:spcAft>
                <a:spcPts val="0"/>
              </a:spcAft>
              <a:buClr>
                <a:schemeClr val="dk1"/>
              </a:buClr>
              <a:buSzPts val="1950"/>
              <a:buChar char="-"/>
            </a:pPr>
            <a:r>
              <a:rPr lang="en" sz="1950">
                <a:solidFill>
                  <a:schemeClr val="dk1"/>
                </a:solidFill>
                <a:highlight>
                  <a:srgbClr val="FFFFFF"/>
                </a:highlight>
              </a:rPr>
              <a:t>No commented-out code is allowed on submitted project</a:t>
            </a:r>
            <a:endParaRPr sz="1950">
              <a:solidFill>
                <a:schemeClr val="dk1"/>
              </a:solidFill>
              <a:highlight>
                <a:srgbClr val="FFFFFF"/>
              </a:highlight>
            </a:endParaRPr>
          </a:p>
          <a:p>
            <a:pPr indent="0" lvl="0" marL="0" rtl="0" algn="l">
              <a:lnSpc>
                <a:spcPct val="95000"/>
              </a:lnSpc>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LO3.4</a:t>
            </a:r>
            <a:endParaRPr/>
          </a:p>
        </p:txBody>
      </p:sp>
      <p:sp>
        <p:nvSpPr>
          <p:cNvPr id="210" name="Google Shape;210;p37"/>
          <p:cNvSpPr txBox="1"/>
          <p:nvPr>
            <p:ph idx="1" type="body"/>
          </p:nvPr>
        </p:nvSpPr>
        <p:spPr>
          <a:xfrm>
            <a:off x="1609100" y="445025"/>
            <a:ext cx="7282800" cy="207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50">
                <a:solidFill>
                  <a:schemeClr val="dk1"/>
                </a:solidFill>
                <a:highlight>
                  <a:srgbClr val="FFFFFF"/>
                </a:highlight>
              </a:rPr>
              <a:t>Ensure that there are no broken internal links:</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a:p>
            <a:pPr indent="-352425" lvl="0" marL="457200" rtl="0" algn="l">
              <a:lnSpc>
                <a:spcPct val="95000"/>
              </a:lnSpc>
              <a:spcBef>
                <a:spcPts val="0"/>
              </a:spcBef>
              <a:spcAft>
                <a:spcPts val="0"/>
              </a:spcAft>
              <a:buClr>
                <a:schemeClr val="dk1"/>
              </a:buClr>
              <a:buSzPts val="1950"/>
              <a:buChar char="-"/>
            </a:pPr>
            <a:r>
              <a:rPr lang="en" sz="1950">
                <a:solidFill>
                  <a:schemeClr val="dk1"/>
                </a:solidFill>
                <a:highlight>
                  <a:srgbClr val="FFFFFF"/>
                </a:highlight>
              </a:rPr>
              <a:t>Ensure to test manually all features and links of your site</a:t>
            </a:r>
            <a:endParaRPr sz="1950">
              <a:solidFill>
                <a:schemeClr val="dk1"/>
              </a:solidFill>
              <a:highlight>
                <a:srgbClr val="FFFFFF"/>
              </a:highlight>
            </a:endParaRPr>
          </a:p>
          <a:p>
            <a:pPr indent="0" lvl="0" marL="457200" rtl="0" algn="l">
              <a:lnSpc>
                <a:spcPct val="95000"/>
              </a:lnSpc>
              <a:spcBef>
                <a:spcPts val="0"/>
              </a:spcBef>
              <a:spcAft>
                <a:spcPts val="0"/>
              </a:spcAft>
              <a:buNone/>
            </a:pPr>
            <a:r>
              <a:t/>
            </a:r>
            <a:endParaRPr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LO3.5</a:t>
            </a:r>
            <a:endParaRPr/>
          </a:p>
        </p:txBody>
      </p:sp>
      <p:sp>
        <p:nvSpPr>
          <p:cNvPr id="216" name="Google Shape;216;p38"/>
          <p:cNvSpPr txBox="1"/>
          <p:nvPr>
            <p:ph idx="1" type="body"/>
          </p:nvPr>
        </p:nvSpPr>
        <p:spPr>
          <a:xfrm>
            <a:off x="1609100" y="445025"/>
            <a:ext cx="4389600" cy="207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950">
                <a:solidFill>
                  <a:schemeClr val="dk1"/>
                </a:solidFill>
                <a:highlight>
                  <a:srgbClr val="FFFFFF"/>
                </a:highlight>
              </a:rPr>
              <a:t>Insert screenshots of the finished project in the README</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sz="1950">
              <a:solidFill>
                <a:schemeClr val="dk1"/>
              </a:solidFill>
              <a:highlight>
                <a:srgbClr val="FFFFFF"/>
              </a:highlight>
            </a:endParaRPr>
          </a:p>
          <a:p>
            <a:pPr indent="0" lvl="0" marL="457200" rtl="0" algn="l">
              <a:lnSpc>
                <a:spcPct val="95000"/>
              </a:lnSpc>
              <a:spcBef>
                <a:spcPts val="0"/>
              </a:spcBef>
              <a:spcAft>
                <a:spcPts val="0"/>
              </a:spcAft>
              <a:buNone/>
            </a:pPr>
            <a:r>
              <a:t/>
            </a:r>
            <a:endParaRPr sz="1950">
              <a:solidFill>
                <a:schemeClr val="dk1"/>
              </a:solidFill>
              <a:highlight>
                <a:srgbClr val="FFFFFF"/>
              </a:highlight>
            </a:endParaRPr>
          </a:p>
          <a:p>
            <a:pPr indent="0" lvl="0" marL="0" rtl="0" algn="l">
              <a:lnSpc>
                <a:spcPct val="95000"/>
              </a:lnSpc>
              <a:spcBef>
                <a:spcPts val="0"/>
              </a:spcBef>
              <a:spcAft>
                <a:spcPts val="0"/>
              </a:spcAft>
              <a:buNone/>
            </a:pPr>
            <a:r>
              <a:t/>
            </a:r>
            <a:endParaRPr b="1" sz="1950">
              <a:solidFill>
                <a:schemeClr val="dk1"/>
              </a:solidFill>
              <a:highlight>
                <a:srgbClr val="FFFFFF"/>
              </a:highlight>
            </a:endParaRPr>
          </a:p>
        </p:txBody>
      </p:sp>
      <p:pic>
        <p:nvPicPr>
          <p:cNvPr id="217" name="Google Shape;217;p38"/>
          <p:cNvPicPr preferRelativeResize="0"/>
          <p:nvPr/>
        </p:nvPicPr>
        <p:blipFill>
          <a:blip r:embed="rId3">
            <a:alphaModFix/>
          </a:blip>
          <a:stretch>
            <a:fillRect/>
          </a:stretch>
        </p:blipFill>
        <p:spPr>
          <a:xfrm>
            <a:off x="5943789" y="106675"/>
            <a:ext cx="2968771"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9"/>
          <p:cNvSpPr txBox="1"/>
          <p:nvPr>
            <p:ph type="ctrTitle"/>
          </p:nvPr>
        </p:nvSpPr>
        <p:spPr>
          <a:xfrm>
            <a:off x="311708" y="107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LO4</a:t>
            </a:r>
            <a:endParaRPr/>
          </a:p>
        </p:txBody>
      </p:sp>
      <p:sp>
        <p:nvSpPr>
          <p:cNvPr id="223" name="Google Shape;223;p39"/>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Maximise future maintainability through documentation, code structure and organisation</a:t>
            </a:r>
            <a:endParaRPr b="1" sz="2050">
              <a:solidFill>
                <a:srgbClr val="434343"/>
              </a:solidFill>
              <a:highlight>
                <a:srgbClr val="FFFFFF"/>
              </a:highlight>
            </a:endParaRPr>
          </a:p>
          <a:p>
            <a:pPr indent="0" lvl="0" marL="0" rtl="0" algn="ctr">
              <a:spcBef>
                <a:spcPts val="0"/>
              </a:spcBef>
              <a:spcAft>
                <a:spcPts val="0"/>
              </a:spcAft>
              <a:buNone/>
            </a:pPr>
            <a:r>
              <a:t/>
            </a:r>
            <a:endParaRPr b="1" sz="2050">
              <a:solidFill>
                <a:srgbClr val="434343"/>
              </a:solidFill>
              <a:highlight>
                <a:srgbClr val="FFFFFF"/>
              </a:highlight>
            </a:endParaRPr>
          </a:p>
          <a:p>
            <a:pPr indent="0" lvl="0" marL="0" rtl="0" algn="ctr">
              <a:spcBef>
                <a:spcPts val="0"/>
              </a:spcBef>
              <a:spcAft>
                <a:spcPts val="0"/>
              </a:spcAft>
              <a:buNone/>
            </a:pPr>
            <a:r>
              <a:t/>
            </a:r>
            <a:endParaRPr b="1" sz="2050">
              <a:solidFill>
                <a:srgbClr val="434343"/>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LO4.1</a:t>
            </a:r>
            <a:endParaRPr/>
          </a:p>
        </p:txBody>
      </p:sp>
      <p:sp>
        <p:nvSpPr>
          <p:cNvPr id="229" name="Google Shape;229;p40"/>
          <p:cNvSpPr txBox="1"/>
          <p:nvPr>
            <p:ph idx="1" type="body"/>
          </p:nvPr>
        </p:nvSpPr>
        <p:spPr>
          <a:xfrm>
            <a:off x="1510825" y="445025"/>
            <a:ext cx="7321500" cy="45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Write a README.md file for the web application that explains its purpose, the value that it provides to its users, and the deployment procedure.</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The deployment procedure should be a thorough step by step on how the deployment is performed, so revise how it is done in walkthrough and take down the steps you apply to  your own project</a:t>
            </a:r>
            <a:endParaRPr sz="195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831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LO4.2</a:t>
            </a:r>
            <a:endParaRPr/>
          </a:p>
        </p:txBody>
      </p:sp>
      <p:sp>
        <p:nvSpPr>
          <p:cNvPr id="235" name="Google Shape;235;p41"/>
          <p:cNvSpPr txBox="1"/>
          <p:nvPr>
            <p:ph idx="1" type="body"/>
          </p:nvPr>
        </p:nvSpPr>
        <p:spPr>
          <a:xfrm>
            <a:off x="1244850" y="99000"/>
            <a:ext cx="7302000" cy="16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Insert screenshots of the project features, give a brief description of what each feature does and explain its value to the user.</a:t>
            </a:r>
            <a:endParaRPr b="1"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p:txBody>
      </p:sp>
      <p:pic>
        <p:nvPicPr>
          <p:cNvPr id="236" name="Google Shape;236;p41"/>
          <p:cNvPicPr preferRelativeResize="0"/>
          <p:nvPr/>
        </p:nvPicPr>
        <p:blipFill>
          <a:blip r:embed="rId3">
            <a:alphaModFix/>
          </a:blip>
          <a:stretch>
            <a:fillRect/>
          </a:stretch>
        </p:blipFill>
        <p:spPr>
          <a:xfrm>
            <a:off x="5300875" y="1011575"/>
            <a:ext cx="3588575" cy="4102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LO4.3</a:t>
            </a:r>
            <a:endParaRPr/>
          </a:p>
        </p:txBody>
      </p:sp>
      <p:sp>
        <p:nvSpPr>
          <p:cNvPr id="242" name="Google Shape;242;p42"/>
          <p:cNvSpPr txBox="1"/>
          <p:nvPr>
            <p:ph idx="1" type="body"/>
          </p:nvPr>
        </p:nvSpPr>
        <p:spPr>
          <a:xfrm>
            <a:off x="1445800" y="520625"/>
            <a:ext cx="7634400" cy="31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Attribute all code from external sources to its original source via comments above the code and (for larger dependencies) in the README.</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Tip: Be transparent about any resources used in your project. Ensure to include it in comments, if a particular code was used, or in README if you’ve used something for research purposes</a:t>
            </a:r>
            <a:endParaRPr sz="19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107275"/>
            <a:ext cx="8520600" cy="202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LO1</a:t>
            </a:r>
            <a:endParaRPr/>
          </a:p>
        </p:txBody>
      </p:sp>
      <p:sp>
        <p:nvSpPr>
          <p:cNvPr id="83" name="Google Shape;83;p16"/>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Design a Front end web application based on the principles of user experience design, accessibility and responsivity</a:t>
            </a:r>
            <a:endParaRPr sz="37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7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LO4.4</a:t>
            </a:r>
            <a:endParaRPr/>
          </a:p>
        </p:txBody>
      </p:sp>
      <p:sp>
        <p:nvSpPr>
          <p:cNvPr id="248" name="Google Shape;248;p43"/>
          <p:cNvSpPr txBox="1"/>
          <p:nvPr>
            <p:ph idx="1" type="body"/>
          </p:nvPr>
        </p:nvSpPr>
        <p:spPr>
          <a:xfrm>
            <a:off x="1390825" y="572200"/>
            <a:ext cx="7913700" cy="27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 Clearly separate and identify code written for the website and code from external sources (e.g. libraries or tutorials):</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Be </a:t>
            </a:r>
            <a:r>
              <a:rPr lang="en" sz="1950">
                <a:solidFill>
                  <a:schemeClr val="dk1"/>
                </a:solidFill>
                <a:highlight>
                  <a:srgbClr val="FFFFFF"/>
                </a:highlight>
              </a:rPr>
              <a:t>transparent about each piece of code that was borrowed from an external source, utilise comments and include the source in Reference section on README</a:t>
            </a:r>
            <a:endParaRPr sz="195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LO4.5</a:t>
            </a:r>
            <a:endParaRPr/>
          </a:p>
        </p:txBody>
      </p:sp>
      <p:sp>
        <p:nvSpPr>
          <p:cNvPr id="254" name="Google Shape;254;p44"/>
          <p:cNvSpPr txBox="1"/>
          <p:nvPr>
            <p:ph idx="1" type="body"/>
          </p:nvPr>
        </p:nvSpPr>
        <p:spPr>
          <a:xfrm>
            <a:off x="1415050" y="523075"/>
            <a:ext cx="7895400" cy="27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Organise HTML and CSS code into well-defined and commented sections:</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Utilise comments to describe features or anything else you would like to communicate</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Organise your code </a:t>
            </a:r>
            <a:endParaRPr sz="1950">
              <a:solidFill>
                <a:schemeClr val="dk1"/>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70775"/>
            <a:ext cx="85206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LO4.6</a:t>
            </a:r>
            <a:endParaRPr/>
          </a:p>
        </p:txBody>
      </p:sp>
      <p:sp>
        <p:nvSpPr>
          <p:cNvPr id="260" name="Google Shape;260;p45"/>
          <p:cNvSpPr txBox="1"/>
          <p:nvPr>
            <p:ph idx="1" type="body"/>
          </p:nvPr>
        </p:nvSpPr>
        <p:spPr>
          <a:xfrm>
            <a:off x="1494950" y="574150"/>
            <a:ext cx="7932300" cy="23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Place CSS code in external files linked to the HTML page in the HEAD element.</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LO4.7</a:t>
            </a:r>
            <a:endParaRPr/>
          </a:p>
        </p:txBody>
      </p:sp>
      <p:sp>
        <p:nvSpPr>
          <p:cNvPr id="266" name="Google Shape;266;p46"/>
          <p:cNvSpPr txBox="1"/>
          <p:nvPr>
            <p:ph idx="1" type="body"/>
          </p:nvPr>
        </p:nvSpPr>
        <p:spPr>
          <a:xfrm>
            <a:off x="1472475" y="585000"/>
            <a:ext cx="7192800" cy="27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Write code that meets at least minimum standards for readability (consistent indentation, blank lines only appear individually or, at most, in pairs):</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Utilise </a:t>
            </a:r>
            <a:r>
              <a:rPr lang="en" sz="1950">
                <a:solidFill>
                  <a:schemeClr val="dk1"/>
                </a:solidFill>
                <a:highlight>
                  <a:srgbClr val="FFFFFF"/>
                </a:highlight>
              </a:rPr>
              <a:t>Beautifier</a:t>
            </a:r>
            <a:r>
              <a:rPr lang="en" sz="1950">
                <a:solidFill>
                  <a:schemeClr val="dk1"/>
                </a:solidFill>
                <a:highlight>
                  <a:srgbClr val="FFFFFF"/>
                </a:highlight>
              </a:rPr>
              <a:t> to format your code as necessary</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Ensure consistency</a:t>
            </a:r>
            <a:endParaRPr sz="195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7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LO4.8</a:t>
            </a:r>
            <a:endParaRPr/>
          </a:p>
        </p:txBody>
      </p:sp>
      <p:sp>
        <p:nvSpPr>
          <p:cNvPr id="272" name="Google Shape;272;p47"/>
          <p:cNvSpPr txBox="1"/>
          <p:nvPr>
            <p:ph idx="1" type="body"/>
          </p:nvPr>
        </p:nvSpPr>
        <p:spPr>
          <a:xfrm>
            <a:off x="1385000" y="582900"/>
            <a:ext cx="7913700" cy="25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Name files consistently and descriptively, without spaces or capitalisation to allow for cross-platform compatibility.</a:t>
            </a:r>
            <a:endParaRPr sz="1950">
              <a:solidFill>
                <a:schemeClr val="dk1"/>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7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LO4.9</a:t>
            </a:r>
            <a:endParaRPr/>
          </a:p>
        </p:txBody>
      </p:sp>
      <p:sp>
        <p:nvSpPr>
          <p:cNvPr id="278" name="Google Shape;278;p48"/>
          <p:cNvSpPr txBox="1"/>
          <p:nvPr>
            <p:ph idx="1" type="body"/>
          </p:nvPr>
        </p:nvSpPr>
        <p:spPr>
          <a:xfrm>
            <a:off x="1448300" y="614800"/>
            <a:ext cx="7383900" cy="27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solidFill>
                  <a:schemeClr val="dk1"/>
                </a:solidFill>
                <a:highlight>
                  <a:srgbClr val="FFFFFF"/>
                </a:highlight>
              </a:rPr>
              <a:t>Group files in directories by file type (e.g. an </a:t>
            </a:r>
            <a:r>
              <a:rPr b="1" i="1" lang="en" sz="1950">
                <a:solidFill>
                  <a:schemeClr val="dk1"/>
                </a:solidFill>
                <a:highlight>
                  <a:srgbClr val="FFFFFF"/>
                </a:highlight>
              </a:rPr>
              <a:t>assets</a:t>
            </a:r>
            <a:r>
              <a:rPr b="1" lang="en" sz="1950">
                <a:solidFill>
                  <a:schemeClr val="dk1"/>
                </a:solidFill>
                <a:highlight>
                  <a:srgbClr val="FFFFFF"/>
                </a:highlight>
              </a:rPr>
              <a:t> directory will contain all static files and may be organised into sub-directories such as </a:t>
            </a:r>
            <a:r>
              <a:rPr b="1" i="1" lang="en" sz="1950">
                <a:solidFill>
                  <a:schemeClr val="dk1"/>
                </a:solidFill>
                <a:highlight>
                  <a:srgbClr val="FFFFFF"/>
                </a:highlight>
              </a:rPr>
              <a:t>CSS, images,</a:t>
            </a:r>
            <a:r>
              <a:rPr b="1" lang="en" sz="1950">
                <a:solidFill>
                  <a:schemeClr val="dk1"/>
                </a:solidFill>
                <a:highlight>
                  <a:srgbClr val="FFFFFF"/>
                </a:highlight>
              </a:rPr>
              <a:t> etc.)</a:t>
            </a:r>
            <a:endParaRPr b="1" sz="1950">
              <a:solidFill>
                <a:schemeClr val="dk1"/>
              </a:solidFill>
              <a:highlight>
                <a:srgbClr val="FFFFFF"/>
              </a:highlight>
            </a:endParaRPr>
          </a:p>
          <a:p>
            <a:pPr indent="0" lvl="0" marL="0" rtl="0" algn="l">
              <a:spcBef>
                <a:spcPts val="0"/>
              </a:spcBef>
              <a:spcAft>
                <a:spcPts val="0"/>
              </a:spcAft>
              <a:buNone/>
            </a:pPr>
            <a:r>
              <a:t/>
            </a:r>
            <a:endParaRPr b="1"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Ensure to sort the files by the file type and into relevant folders</a:t>
            </a:r>
            <a:endParaRPr sz="1950">
              <a:solidFill>
                <a:schemeClr val="dk1"/>
              </a:solidFill>
              <a:highlight>
                <a:srgbClr val="FFFFFF"/>
              </a:highlight>
            </a:endParaRPr>
          </a:p>
          <a:p>
            <a:pPr indent="-352425" lvl="0" marL="457200" rtl="0" algn="l">
              <a:spcBef>
                <a:spcPts val="0"/>
              </a:spcBef>
              <a:spcAft>
                <a:spcPts val="0"/>
              </a:spcAft>
              <a:buClr>
                <a:schemeClr val="dk1"/>
              </a:buClr>
              <a:buSzPts val="1950"/>
              <a:buChar char="-"/>
            </a:pPr>
            <a:r>
              <a:rPr lang="en" sz="1950">
                <a:solidFill>
                  <a:schemeClr val="dk1"/>
                </a:solidFill>
                <a:highlight>
                  <a:srgbClr val="FFFFFF"/>
                </a:highlight>
              </a:rPr>
              <a:t>Keep the directory structure simple and easy to navigate</a:t>
            </a:r>
            <a:endParaRPr sz="195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49"/>
          <p:cNvSpPr txBox="1"/>
          <p:nvPr>
            <p:ph type="ctrTitle"/>
          </p:nvPr>
        </p:nvSpPr>
        <p:spPr>
          <a:xfrm>
            <a:off x="311708" y="107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LO5</a:t>
            </a:r>
            <a:endParaRPr/>
          </a:p>
        </p:txBody>
      </p:sp>
      <p:sp>
        <p:nvSpPr>
          <p:cNvPr id="284" name="Google Shape;284;p49"/>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 Demonstrate and document the development process through a version control system such as GitHub</a:t>
            </a:r>
            <a:endParaRPr b="1" sz="2050">
              <a:solidFill>
                <a:srgbClr val="434343"/>
              </a:solidFill>
              <a:highlight>
                <a:srgbClr val="FFFFFF"/>
              </a:highlight>
            </a:endParaRPr>
          </a:p>
          <a:p>
            <a:pPr indent="0" lvl="0" marL="0" rtl="0" algn="ctr">
              <a:spcBef>
                <a:spcPts val="0"/>
              </a:spcBef>
              <a:spcAft>
                <a:spcPts val="0"/>
              </a:spcAft>
              <a:buNone/>
            </a:pPr>
            <a:r>
              <a:t/>
            </a:r>
            <a:endParaRPr b="1" sz="2050">
              <a:solidFill>
                <a:srgbClr val="434343"/>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LO5.1</a:t>
            </a:r>
            <a:endParaRPr/>
          </a:p>
        </p:txBody>
      </p:sp>
      <p:sp>
        <p:nvSpPr>
          <p:cNvPr id="290" name="Google Shape;290;p50"/>
          <p:cNvSpPr txBox="1"/>
          <p:nvPr>
            <p:ph idx="1" type="body"/>
          </p:nvPr>
        </p:nvSpPr>
        <p:spPr>
          <a:xfrm>
            <a:off x="1420075" y="518475"/>
            <a:ext cx="7886400" cy="29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rgbClr val="FFFFFF"/>
                </a:highlight>
              </a:rPr>
              <a:t>Use consistent and effective markdown formatting to produce a README file that is well-structured, easy to follow, and has few grammatical errors</a:t>
            </a:r>
            <a:endParaRPr b="1" sz="1900">
              <a:solidFill>
                <a:schemeClr val="dk1"/>
              </a:solidFill>
              <a:highlight>
                <a:srgbClr val="FFFFFF"/>
              </a:highlight>
            </a:endParaRPr>
          </a:p>
          <a:p>
            <a:pPr indent="0" lvl="0" marL="0" rtl="0" algn="l">
              <a:spcBef>
                <a:spcPts val="0"/>
              </a:spcBef>
              <a:spcAft>
                <a:spcPts val="0"/>
              </a:spcAft>
              <a:buNone/>
            </a:pPr>
            <a:r>
              <a:t/>
            </a:r>
            <a:endParaRPr b="1" sz="1900">
              <a:solidFill>
                <a:schemeClr val="dk1"/>
              </a:solidFill>
              <a:highlight>
                <a:srgbClr val="FFFFFF"/>
              </a:highlight>
            </a:endParaRPr>
          </a:p>
          <a:p>
            <a:pPr indent="0" lvl="0" marL="0" rtl="0" algn="l">
              <a:spcBef>
                <a:spcPts val="0"/>
              </a:spcBef>
              <a:spcAft>
                <a:spcPts val="0"/>
              </a:spcAft>
              <a:buNone/>
            </a:pPr>
            <a:r>
              <a:rPr lang="en" sz="1900">
                <a:solidFill>
                  <a:schemeClr val="dk1"/>
                </a:solidFill>
                <a:highlight>
                  <a:srgbClr val="FFFFFF"/>
                </a:highlight>
              </a:rPr>
              <a:t>Useful resources:</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u="sng">
                <a:solidFill>
                  <a:schemeClr val="hlink"/>
                </a:solidFill>
                <a:highlight>
                  <a:srgbClr val="FFFFFF"/>
                </a:highlight>
                <a:hlinkClick r:id="rId3"/>
              </a:rPr>
              <a:t>Markdown-cheatsh</a:t>
            </a:r>
            <a:r>
              <a:rPr lang="en" sz="1900" u="sng">
                <a:solidFill>
                  <a:schemeClr val="hlink"/>
                </a:solidFill>
                <a:highlight>
                  <a:srgbClr val="FFFFFF"/>
                </a:highlight>
                <a:hlinkClick r:id="rId4"/>
              </a:rPr>
              <a:t>eet</a:t>
            </a:r>
            <a:endParaRPr sz="1900">
              <a:solidFill>
                <a:schemeClr val="dk1"/>
              </a:solidFill>
              <a:highlight>
                <a:srgbClr val="FFFFFF"/>
              </a:highlight>
            </a:endParaRPr>
          </a:p>
          <a:p>
            <a:pPr indent="0" lvl="0" marL="0" rtl="0" algn="l">
              <a:spcBef>
                <a:spcPts val="0"/>
              </a:spcBef>
              <a:spcAft>
                <a:spcPts val="0"/>
              </a:spcAft>
              <a:buNone/>
            </a:pPr>
            <a:r>
              <a:t/>
            </a:r>
            <a:endParaRPr sz="1900">
              <a:solidFill>
                <a:schemeClr val="dk1"/>
              </a:solidFill>
              <a:highlight>
                <a:srgbClr val="FFFFFF"/>
              </a:highlight>
            </a:endParaRPr>
          </a:p>
          <a:p>
            <a:pPr indent="0" lvl="0" marL="0" rtl="0" algn="l">
              <a:spcBef>
                <a:spcPts val="0"/>
              </a:spcBef>
              <a:spcAft>
                <a:spcPts val="0"/>
              </a:spcAft>
              <a:buNone/>
            </a:pPr>
            <a:r>
              <a:t/>
            </a:r>
            <a:endParaRPr sz="1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1900">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51"/>
          <p:cNvSpPr txBox="1"/>
          <p:nvPr>
            <p:ph type="ctrTitle"/>
          </p:nvPr>
        </p:nvSpPr>
        <p:spPr>
          <a:xfrm>
            <a:off x="311708" y="107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LO6</a:t>
            </a:r>
            <a:endParaRPr/>
          </a:p>
        </p:txBody>
      </p:sp>
      <p:sp>
        <p:nvSpPr>
          <p:cNvPr id="296" name="Google Shape;296;p51"/>
          <p:cNvSpPr txBox="1"/>
          <p:nvPr>
            <p:ph idx="1" type="subTitle"/>
          </p:nvPr>
        </p:nvSpPr>
        <p:spPr>
          <a:xfrm>
            <a:off x="311700" y="244787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50">
                <a:solidFill>
                  <a:srgbClr val="434343"/>
                </a:solidFill>
                <a:highlight>
                  <a:srgbClr val="FFFFFF"/>
                </a:highlight>
              </a:rPr>
              <a:t>Use an Agile methodology to plan and design a Front End Web application</a:t>
            </a:r>
            <a:endParaRPr b="1" sz="2050">
              <a:solidFill>
                <a:srgbClr val="434343"/>
              </a:solidFill>
              <a:highlight>
                <a:srgbClr val="FFFFFF"/>
              </a:highlight>
            </a:endParaRPr>
          </a:p>
          <a:p>
            <a:pPr indent="0" lvl="0" marL="0" rtl="0" algn="ctr">
              <a:spcBef>
                <a:spcPts val="0"/>
              </a:spcBef>
              <a:spcAft>
                <a:spcPts val="0"/>
              </a:spcAft>
              <a:buNone/>
            </a:pPr>
            <a:r>
              <a:t/>
            </a:r>
            <a:endParaRPr b="1" sz="2050">
              <a:solidFill>
                <a:srgbClr val="434343"/>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LO6.1</a:t>
            </a:r>
            <a:endParaRPr/>
          </a:p>
        </p:txBody>
      </p:sp>
      <p:sp>
        <p:nvSpPr>
          <p:cNvPr id="302" name="Google Shape;302;p52"/>
          <p:cNvSpPr txBox="1"/>
          <p:nvPr>
            <p:ph idx="1" type="body"/>
          </p:nvPr>
        </p:nvSpPr>
        <p:spPr>
          <a:xfrm>
            <a:off x="1474075" y="527800"/>
            <a:ext cx="7499400" cy="307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50">
                <a:solidFill>
                  <a:schemeClr val="dk1"/>
                </a:solidFill>
                <a:highlight>
                  <a:srgbClr val="FFFFFF"/>
                </a:highlight>
              </a:rPr>
              <a:t>Use an Agile tool to manage the planning and implementation of all significant functionality</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LO1.1</a:t>
            </a:r>
            <a:endParaRPr/>
          </a:p>
        </p:txBody>
      </p:sp>
      <p:sp>
        <p:nvSpPr>
          <p:cNvPr id="89" name="Google Shape;89;p17"/>
          <p:cNvSpPr txBox="1"/>
          <p:nvPr>
            <p:ph idx="1" type="body"/>
          </p:nvPr>
        </p:nvSpPr>
        <p:spPr>
          <a:xfrm>
            <a:off x="1405925" y="497100"/>
            <a:ext cx="7320300" cy="3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Design a website that incorporates a main navigation menu and a structured layout</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Ensure the user knows which page they are at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Have your branding in place</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Make sure all links are working as they should</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Ensure style consistency across the site</a:t>
            </a:r>
            <a:endParaRPr>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LO6.2</a:t>
            </a:r>
            <a:endParaRPr/>
          </a:p>
        </p:txBody>
      </p:sp>
      <p:sp>
        <p:nvSpPr>
          <p:cNvPr id="308" name="Google Shape;308;p53"/>
          <p:cNvSpPr txBox="1"/>
          <p:nvPr>
            <p:ph idx="1" type="body"/>
          </p:nvPr>
        </p:nvSpPr>
        <p:spPr>
          <a:xfrm>
            <a:off x="1388700" y="512175"/>
            <a:ext cx="7941300" cy="307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50">
                <a:solidFill>
                  <a:schemeClr val="dk1"/>
                </a:solidFill>
                <a:highlight>
                  <a:srgbClr val="FFFFFF"/>
                </a:highlight>
              </a:rPr>
              <a:t> Document and implement all User Stories and map them to the project within an Agile tool</a:t>
            </a:r>
            <a:endParaRPr b="1" sz="1950">
              <a:solidFill>
                <a:schemeClr val="dk1"/>
              </a:solidFill>
              <a:highlight>
                <a:srgbClr val="FFFFFF"/>
              </a:highlight>
            </a:endParaRPr>
          </a:p>
          <a:p>
            <a:pPr indent="0" lvl="0" marL="0" rtl="0" algn="l">
              <a:lnSpc>
                <a:spcPct val="95000"/>
              </a:lnSpc>
              <a:spcBef>
                <a:spcPts val="0"/>
              </a:spcBef>
              <a:spcAft>
                <a:spcPts val="0"/>
              </a:spcAft>
              <a:buNone/>
            </a:pPr>
            <a:r>
              <a:t/>
            </a:r>
            <a:endParaRPr sz="19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LO1.2</a:t>
            </a:r>
            <a:endParaRPr/>
          </a:p>
        </p:txBody>
      </p:sp>
      <p:sp>
        <p:nvSpPr>
          <p:cNvPr id="95" name="Google Shape;95;p18"/>
          <p:cNvSpPr txBox="1"/>
          <p:nvPr>
            <p:ph idx="1" type="body"/>
          </p:nvPr>
        </p:nvSpPr>
        <p:spPr>
          <a:xfrm>
            <a:off x="1596725" y="513000"/>
            <a:ext cx="7289100" cy="3197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solidFill>
                  <a:schemeClr val="dk1"/>
                </a:solidFill>
                <a:highlight>
                  <a:srgbClr val="FFFFFF"/>
                </a:highlight>
              </a:rPr>
              <a:t>Design a website that meets accessibility guidelines (e.g. contrast between background and foreground colours, non-text elements have planned alternative text equivalents to cater for the visually impaired).</a:t>
            </a:r>
            <a:endParaRPr b="1">
              <a:solidFill>
                <a:schemeClr val="dk1"/>
              </a:solidFill>
              <a:highlight>
                <a:srgbClr val="FFFFFF"/>
              </a:highlight>
            </a:endParaRPr>
          </a:p>
          <a:p>
            <a:pPr indent="0" lvl="0" marL="0" marR="0" rtl="0" algn="l">
              <a:lnSpc>
                <a:spcPct val="115000"/>
              </a:lnSpc>
              <a:spcBef>
                <a:spcPts val="0"/>
              </a:spcBef>
              <a:spcAft>
                <a:spcPts val="0"/>
              </a:spcAft>
              <a:buNone/>
            </a:pPr>
            <a:r>
              <a:t/>
            </a:r>
            <a:endParaRPr b="1">
              <a:solidFill>
                <a:schemeClr val="dk1"/>
              </a:solidFill>
              <a:highlight>
                <a:srgbClr val="FFFFFF"/>
              </a:highlight>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highlight>
                  <a:srgbClr val="FFFFFF"/>
                </a:highlight>
              </a:rPr>
              <a:t>Give appropriate alternative (alt) text for all images</a:t>
            </a:r>
            <a:endParaRPr>
              <a:solidFill>
                <a:schemeClr val="dk1"/>
              </a:solidFill>
              <a:highlight>
                <a:srgbClr val="FFFFFF"/>
              </a:highlight>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highlight>
                  <a:srgbClr val="FFFFFF"/>
                </a:highlight>
              </a:rPr>
              <a:t>Test your contrast ratio</a:t>
            </a:r>
            <a:endParaRPr>
              <a:solidFill>
                <a:schemeClr val="dk1"/>
              </a:solidFill>
              <a:highlight>
                <a:srgbClr val="FFFFFF"/>
              </a:highlight>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highlight>
                  <a:srgbClr val="FFFFFF"/>
                </a:highlight>
              </a:rPr>
              <a:t>Your font style should be legible</a:t>
            </a:r>
            <a:endParaRPr>
              <a:solidFill>
                <a:schemeClr val="dk1"/>
              </a:solidFill>
              <a:highlight>
                <a:srgbClr val="FFFFFF"/>
              </a:highlight>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highlight>
                  <a:srgbClr val="FFFFFF"/>
                </a:highlight>
              </a:rPr>
              <a:t>Consider appropriate color scheme for the purpose of your site</a:t>
            </a:r>
            <a:endParaRPr>
              <a:solidFill>
                <a:schemeClr val="dk1"/>
              </a:solidFill>
              <a:highlight>
                <a:srgbClr val="FFFFFF"/>
              </a:highlight>
            </a:endParaRPr>
          </a:p>
          <a:p>
            <a:pPr indent="0" lvl="0" marL="0" marR="0" rtl="0" algn="l">
              <a:lnSpc>
                <a:spcPct val="115000"/>
              </a:lnSpc>
              <a:spcBef>
                <a:spcPts val="0"/>
              </a:spcBef>
              <a:spcAft>
                <a:spcPts val="0"/>
              </a:spcAft>
              <a:buNone/>
            </a:pPr>
            <a:r>
              <a:t/>
            </a:r>
            <a:endParaRPr b="1">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LO1.3</a:t>
            </a:r>
            <a:endParaRPr/>
          </a:p>
        </p:txBody>
      </p:sp>
      <p:sp>
        <p:nvSpPr>
          <p:cNvPr id="101" name="Google Shape;101;p19"/>
          <p:cNvSpPr txBox="1"/>
          <p:nvPr>
            <p:ph idx="1" type="body"/>
          </p:nvPr>
        </p:nvSpPr>
        <p:spPr>
          <a:xfrm>
            <a:off x="1460825" y="501225"/>
            <a:ext cx="7963200" cy="38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highlight>
                  <a:srgbClr val="FFFFFF"/>
                </a:highlight>
              </a:rPr>
              <a:t>Design the organisation of information on the page following the principles of user experience design (headers are used to convey structure, information is easy to find due to being presented and categorised in terms of priority)</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Ensure user knows the purpose of the site at first glance</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Break the content down into readable parts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Any interactions expected from the user should be clearly understood and followed</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Ensure that navigating is intuitive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LO1.4</a:t>
            </a:r>
            <a:endParaRPr/>
          </a:p>
        </p:txBody>
      </p:sp>
      <p:sp>
        <p:nvSpPr>
          <p:cNvPr id="107" name="Google Shape;107;p20"/>
          <p:cNvSpPr txBox="1"/>
          <p:nvPr>
            <p:ph idx="1" type="body"/>
          </p:nvPr>
        </p:nvSpPr>
        <p:spPr>
          <a:xfrm>
            <a:off x="1443300" y="445025"/>
            <a:ext cx="7511100" cy="30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highlight>
                  <a:srgbClr val="FFFFFF"/>
                </a:highlight>
              </a:rPr>
              <a:t>Ensure that foreground information is never distracted by backgrounds</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Text should be legible, background color or image should not distract from the content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Color scheme should not distract or affect the legibility</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Subtle use of CSS animations, appropriate to the need</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20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LO1.5</a:t>
            </a:r>
            <a:endParaRPr/>
          </a:p>
        </p:txBody>
      </p:sp>
      <p:sp>
        <p:nvSpPr>
          <p:cNvPr id="113" name="Google Shape;113;p21"/>
          <p:cNvSpPr txBox="1"/>
          <p:nvPr>
            <p:ph idx="1" type="body"/>
          </p:nvPr>
        </p:nvSpPr>
        <p:spPr>
          <a:xfrm>
            <a:off x="1402500" y="515400"/>
            <a:ext cx="7963200" cy="2693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a:solidFill>
                  <a:schemeClr val="dk1"/>
                </a:solidFill>
                <a:highlight>
                  <a:srgbClr val="FFFFFF"/>
                </a:highlight>
              </a:rPr>
              <a:t>Include graphics that are consistent in style and colour</a:t>
            </a:r>
            <a:endParaRPr b="1">
              <a:solidFill>
                <a:schemeClr val="dk1"/>
              </a:solidFill>
              <a:highlight>
                <a:srgbClr val="FFFFFF"/>
              </a:highlight>
            </a:endParaRPr>
          </a:p>
          <a:p>
            <a:pPr indent="0" lvl="0" marL="0" rtl="0" algn="l">
              <a:lnSpc>
                <a:spcPct val="105000"/>
              </a:lnSpc>
              <a:spcBef>
                <a:spcPts val="0"/>
              </a:spcBef>
              <a:spcAft>
                <a:spcPts val="0"/>
              </a:spcAft>
              <a:buNone/>
            </a:pPr>
            <a:r>
              <a:t/>
            </a:r>
            <a:endParaRPr b="1">
              <a:solidFill>
                <a:schemeClr val="dk1"/>
              </a:solidFill>
              <a:highlight>
                <a:srgbClr val="FFFFFF"/>
              </a:highlight>
            </a:endParaRPr>
          </a:p>
          <a:p>
            <a:pPr indent="-342900" lvl="0" marL="457200" marR="0" rtl="0" algn="l">
              <a:lnSpc>
                <a:spcPct val="105000"/>
              </a:lnSpc>
              <a:spcBef>
                <a:spcPts val="0"/>
              </a:spcBef>
              <a:spcAft>
                <a:spcPts val="0"/>
              </a:spcAft>
              <a:buClr>
                <a:schemeClr val="dk1"/>
              </a:buClr>
              <a:buSzPts val="1800"/>
              <a:buChar char="-"/>
            </a:pPr>
            <a:r>
              <a:rPr lang="en">
                <a:solidFill>
                  <a:schemeClr val="dk1"/>
                </a:solidFill>
                <a:highlight>
                  <a:srgbClr val="FFFFFF"/>
                </a:highlight>
              </a:rPr>
              <a:t>Ensure that images and graphics are </a:t>
            </a:r>
            <a:r>
              <a:rPr lang="en">
                <a:solidFill>
                  <a:schemeClr val="dk1"/>
                </a:solidFill>
                <a:highlight>
                  <a:srgbClr val="FFFFFF"/>
                </a:highlight>
              </a:rPr>
              <a:t>consistent</a:t>
            </a:r>
            <a:r>
              <a:rPr lang="en">
                <a:solidFill>
                  <a:schemeClr val="dk1"/>
                </a:solidFill>
                <a:highlight>
                  <a:srgbClr val="FFFFFF"/>
                </a:highlight>
              </a:rPr>
              <a:t> in size</a:t>
            </a:r>
            <a:endParaRPr>
              <a:solidFill>
                <a:schemeClr val="dk1"/>
              </a:solidFill>
              <a:highlight>
                <a:srgbClr val="FFFFFF"/>
              </a:highlight>
            </a:endParaRPr>
          </a:p>
          <a:p>
            <a:pPr indent="-342900" lvl="0" marL="457200" marR="0" rtl="0" algn="l">
              <a:lnSpc>
                <a:spcPct val="105000"/>
              </a:lnSpc>
              <a:spcBef>
                <a:spcPts val="0"/>
              </a:spcBef>
              <a:spcAft>
                <a:spcPts val="0"/>
              </a:spcAft>
              <a:buClr>
                <a:schemeClr val="dk1"/>
              </a:buClr>
              <a:buSzPts val="1800"/>
              <a:buChar char="-"/>
            </a:pPr>
            <a:r>
              <a:rPr lang="en">
                <a:solidFill>
                  <a:schemeClr val="dk1"/>
                </a:solidFill>
                <a:highlight>
                  <a:srgbClr val="FFFFFF"/>
                </a:highlight>
              </a:rPr>
              <a:t>Color scheme is followed with regards to graphics</a:t>
            </a:r>
            <a:endParaRPr>
              <a:solidFill>
                <a:schemeClr val="dk1"/>
              </a:solidFill>
              <a:highlight>
                <a:srgbClr val="FFFFFF"/>
              </a:highlight>
            </a:endParaRPr>
          </a:p>
          <a:p>
            <a:pPr indent="-342900" lvl="0" marL="457200" marR="0" rtl="0" algn="l">
              <a:lnSpc>
                <a:spcPct val="105000"/>
              </a:lnSpc>
              <a:spcBef>
                <a:spcPts val="0"/>
              </a:spcBef>
              <a:spcAft>
                <a:spcPts val="0"/>
              </a:spcAft>
              <a:buClr>
                <a:schemeClr val="dk1"/>
              </a:buClr>
              <a:buSzPts val="1800"/>
              <a:buChar char="-"/>
            </a:pPr>
            <a:r>
              <a:rPr lang="en">
                <a:solidFill>
                  <a:schemeClr val="dk1"/>
                </a:solidFill>
                <a:highlight>
                  <a:srgbClr val="FFFFFF"/>
                </a:highlight>
              </a:rPr>
              <a:t>There should be overall consistency across the site</a:t>
            </a:r>
            <a:endParaRPr sz="2000">
              <a:solidFill>
                <a:schemeClr val="dk1"/>
              </a:solidFill>
              <a:highlight>
                <a:srgbClr val="FFFFFF"/>
              </a:highlight>
            </a:endParaRPr>
          </a:p>
          <a:p>
            <a:pPr indent="0" lvl="0" marL="0" rtl="0" algn="l">
              <a:lnSpc>
                <a:spcPct val="105000"/>
              </a:lnSpc>
              <a:spcBef>
                <a:spcPts val="0"/>
              </a:spcBef>
              <a:spcAft>
                <a:spcPts val="0"/>
              </a:spcAft>
              <a:buClr>
                <a:schemeClr val="dk1"/>
              </a:buClr>
              <a:buSzPts val="1100"/>
              <a:buFont typeface="Arial"/>
              <a:buNone/>
            </a:pPr>
            <a:r>
              <a:t/>
            </a:r>
            <a:endParaRPr b="1">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LO1.6</a:t>
            </a:r>
            <a:endParaRPr/>
          </a:p>
        </p:txBody>
      </p:sp>
      <p:sp>
        <p:nvSpPr>
          <p:cNvPr id="119" name="Google Shape;119;p22"/>
          <p:cNvSpPr txBox="1"/>
          <p:nvPr>
            <p:ph idx="1" type="body"/>
          </p:nvPr>
        </p:nvSpPr>
        <p:spPr>
          <a:xfrm>
            <a:off x="1548275" y="403525"/>
            <a:ext cx="7413300" cy="4163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a:solidFill>
                  <a:schemeClr val="dk1"/>
                </a:solidFill>
                <a:highlight>
                  <a:srgbClr val="FFFFFF"/>
                </a:highlight>
              </a:rPr>
              <a:t>Design the site to allow the user to initiate and control actions such as the playing of audio/video.</a:t>
            </a:r>
            <a:endParaRPr b="1" sz="1600">
              <a:solidFill>
                <a:schemeClr val="dk1"/>
              </a:solidFill>
              <a:highlight>
                <a:srgbClr val="FFFFFF"/>
              </a:highlight>
            </a:endParaRPr>
          </a:p>
          <a:p>
            <a:pPr indent="0" lvl="0" marL="0" rtl="0" algn="l">
              <a:lnSpc>
                <a:spcPct val="95000"/>
              </a:lnSpc>
              <a:spcBef>
                <a:spcPts val="0"/>
              </a:spcBef>
              <a:spcAft>
                <a:spcPts val="0"/>
              </a:spcAft>
              <a:buNone/>
            </a:pPr>
            <a:r>
              <a:t/>
            </a:r>
            <a:endParaRPr b="1" sz="1600">
              <a:solidFill>
                <a:schemeClr val="dk1"/>
              </a:solidFill>
              <a:highlight>
                <a:srgbClr val="FFFFFF"/>
              </a:highlight>
            </a:endParaRPr>
          </a:p>
          <a:p>
            <a:pPr indent="0" lvl="0" marL="0" rtl="0" algn="l">
              <a:lnSpc>
                <a:spcPct val="95000"/>
              </a:lnSpc>
              <a:spcBef>
                <a:spcPts val="0"/>
              </a:spcBef>
              <a:spcAft>
                <a:spcPts val="0"/>
              </a:spcAft>
              <a:buNone/>
            </a:pPr>
            <a:r>
              <a:t/>
            </a:r>
            <a:endParaRPr b="1" sz="1600">
              <a:solidFill>
                <a:schemeClr val="dk1"/>
              </a:solidFill>
              <a:highlight>
                <a:srgbClr val="FFFFFF"/>
              </a:highlight>
            </a:endParaRPr>
          </a:p>
          <a:p>
            <a:pPr indent="0" lvl="0" marL="0" rtl="0" algn="l">
              <a:lnSpc>
                <a:spcPct val="95000"/>
              </a:lnSpc>
              <a:spcBef>
                <a:spcPts val="0"/>
              </a:spcBef>
              <a:spcAft>
                <a:spcPts val="0"/>
              </a:spcAft>
              <a:buNone/>
            </a:pPr>
            <a:r>
              <a:t/>
            </a:r>
            <a:endParaRPr b="1" sz="1600">
              <a:solidFill>
                <a:schemeClr val="dk1"/>
              </a:solidFill>
              <a:highlight>
                <a:srgbClr val="FFFFFF"/>
              </a:highlight>
            </a:endParaRPr>
          </a:p>
          <a:p>
            <a:pPr indent="-330200" lvl="0" marL="457200" rtl="0" algn="l">
              <a:lnSpc>
                <a:spcPct val="95000"/>
              </a:lnSpc>
              <a:spcBef>
                <a:spcPts val="0"/>
              </a:spcBef>
              <a:spcAft>
                <a:spcPts val="0"/>
              </a:spcAft>
              <a:buClr>
                <a:schemeClr val="dk1"/>
              </a:buClr>
              <a:buSzPts val="1600"/>
              <a:buChar char="-"/>
            </a:pPr>
            <a:r>
              <a:rPr lang="en">
                <a:solidFill>
                  <a:schemeClr val="dk1"/>
                </a:solidFill>
                <a:highlight>
                  <a:srgbClr val="FFFFFF"/>
                </a:highlight>
              </a:rPr>
              <a:t>If a video is used, it should not autoplay. User should be able to choose whether or </a:t>
            </a:r>
            <a:r>
              <a:rPr lang="en">
                <a:solidFill>
                  <a:schemeClr val="dk1"/>
                </a:solidFill>
                <a:highlight>
                  <a:srgbClr val="FFFFFF"/>
                </a:highlight>
              </a:rPr>
              <a:t>not the video plays</a:t>
            </a:r>
            <a:endParaRPr>
              <a:solidFill>
                <a:schemeClr val="dk1"/>
              </a:solidFill>
              <a:highlight>
                <a:srgbClr val="FFFFFF"/>
              </a:highlight>
            </a:endParaRPr>
          </a:p>
          <a:p>
            <a:pPr indent="-330200" lvl="0" marL="457200" rtl="0" algn="l">
              <a:lnSpc>
                <a:spcPct val="95000"/>
              </a:lnSpc>
              <a:spcBef>
                <a:spcPts val="0"/>
              </a:spcBef>
              <a:spcAft>
                <a:spcPts val="0"/>
              </a:spcAft>
              <a:buClr>
                <a:schemeClr val="dk1"/>
              </a:buClr>
              <a:buSzPts val="1600"/>
              <a:buChar char="-"/>
            </a:pPr>
            <a:r>
              <a:rPr lang="en">
                <a:solidFill>
                  <a:schemeClr val="dk1"/>
                </a:solidFill>
                <a:highlight>
                  <a:srgbClr val="FFFFFF"/>
                </a:highlight>
              </a:rPr>
              <a:t>Ensure responsiveness of the iframe across the screens</a:t>
            </a:r>
            <a:endParaRPr>
              <a:solidFill>
                <a:schemeClr val="dk1"/>
              </a:solidFill>
              <a:highlight>
                <a:srgbClr val="FFFFFF"/>
              </a:highlight>
            </a:endParaRPr>
          </a:p>
          <a:p>
            <a:pPr indent="-330200" lvl="0" marL="457200" rtl="0" algn="l">
              <a:lnSpc>
                <a:spcPct val="95000"/>
              </a:lnSpc>
              <a:spcBef>
                <a:spcPts val="0"/>
              </a:spcBef>
              <a:spcAft>
                <a:spcPts val="0"/>
              </a:spcAft>
              <a:buClr>
                <a:schemeClr val="dk1"/>
              </a:buClr>
              <a:buSzPts val="1600"/>
              <a:buChar char="-"/>
            </a:pPr>
            <a:r>
              <a:rPr lang="en">
                <a:solidFill>
                  <a:schemeClr val="dk1"/>
                </a:solidFill>
                <a:highlight>
                  <a:srgbClr val="FFFFFF"/>
                </a:highlight>
              </a:rPr>
              <a:t>If audio is used, user should be able to control whether or not it plays</a:t>
            </a:r>
            <a:endParaRPr sz="1600">
              <a:solidFill>
                <a:schemeClr val="dk1"/>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t/>
            </a:r>
            <a:endParaRPr b="1" sz="20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