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C126BB-0A56-4EA5-BE8F-BD77D74CDDBC}">
  <a:tblStyle styleId="{B1C126BB-0A56-4EA5-BE8F-BD77D74CDD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5d7acd6d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5d7acd6d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064ed93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064ed93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0b1d062b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0b1d062b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5d7acd6d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5d7acd6d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5de22a2c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5de22a2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5d7acd6d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5d7acd6d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5d7acd6d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5d7acd6d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5d7acd6d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5d7acd6d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5d7acd6d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5d7acd6d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7c3bbed5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7c3bbed5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0b1d062b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0b1d062b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1313550"/>
            <a:ext cx="8520600" cy="11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Low Head Dam Detection using Deep Learning techniques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405050" y="3118243"/>
            <a:ext cx="4242600" cy="12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-GB">
                <a:solidFill>
                  <a:srgbClr val="000000"/>
                </a:solidFill>
              </a:rPr>
              <a:t>Rajeni Nagarajan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-GB">
                <a:solidFill>
                  <a:srgbClr val="000000"/>
                </a:solidFill>
              </a:rPr>
              <a:t>Sindhuja Madishetty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-GB">
                <a:solidFill>
                  <a:srgbClr val="000000"/>
                </a:solidFill>
              </a:rPr>
              <a:t>Taraka Srikrishna Kantipudi</a:t>
            </a:r>
            <a:endParaRPr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-GB">
                <a:solidFill>
                  <a:srgbClr val="000000"/>
                </a:solidFill>
              </a:rPr>
              <a:t>Yamini Sri Vandana Penamakuru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Confusion Matrix - Test Data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150" y="2141200"/>
            <a:ext cx="2826400" cy="20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Scope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Ability to make the model </a:t>
            </a:r>
            <a:r>
              <a:rPr lang="en-GB" sz="1500"/>
              <a:t>differentiate</a:t>
            </a:r>
            <a:r>
              <a:rPr lang="en-GB" sz="1500"/>
              <a:t> between a low-head dam and high head dam.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Obtaining the location of the dams (latitude and longitude) for correctly predicted low-head dam images.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617800" y="1870374"/>
            <a:ext cx="7697400" cy="8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DISCUSSION : Q &amp; A</a:t>
            </a:r>
            <a:endParaRPr b="1"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low-head dam?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45700"/>
            <a:ext cx="4124400" cy="25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Low head dams are small structures that impounds a small amount of water and spans the width of the river.</a:t>
            </a:r>
            <a:endParaRPr/>
          </a:p>
          <a:p>
            <a:pPr indent="-3111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Low head dams are built into and across the river channels for the purpose of diverting water from streams. </a:t>
            </a:r>
            <a:endParaRPr/>
          </a:p>
          <a:p>
            <a:pPr indent="0" lvl="0" marL="0" rtl="0" algn="just">
              <a:lnSpc>
                <a:spcPct val="107916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375" y="1853850"/>
            <a:ext cx="3842701" cy="27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25" y="500925"/>
            <a:ext cx="3438600" cy="11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Description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1547625"/>
            <a:ext cx="7567200" cy="19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Low-head dams pose a serious danger to river users like Kayakers, rafters and swimmers. Surface currents below low-head dams can suck vessels toward the face of the dam. Currents above low-head dams can sweep vessels over the dam. The recirculating currents and turbulent waters below these dams can swamp vessels and drown boaters.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 address this problem, the Polis center came up with an idea of detecting low head dams using deep learning techniques.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Goal of this project - </a:t>
            </a:r>
            <a:r>
              <a:rPr lang="en-GB"/>
              <a:t>To detect the presence of low-head dams using the given satellite images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8700" y="3380575"/>
            <a:ext cx="3560876" cy="14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940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1853850"/>
            <a:ext cx="4716000" cy="29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Received this dataset from the Polis center (IUPUI)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Dataset - A total of </a:t>
            </a:r>
            <a:r>
              <a:rPr b="1" lang="en-GB">
                <a:solidFill>
                  <a:srgbClr val="4A86E8"/>
                </a:solidFill>
              </a:rPr>
              <a:t>341 satellite images</a:t>
            </a:r>
            <a:r>
              <a:rPr lang="en-GB"/>
              <a:t> of dams/no-dams  in  Indiana  with-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100"/>
              <a:buChar char="○"/>
            </a:pPr>
            <a:r>
              <a:rPr b="1" lang="en-GB" sz="1100">
                <a:solidFill>
                  <a:srgbClr val="4A86E8"/>
                </a:solidFill>
              </a:rPr>
              <a:t>162  low-head dam</a:t>
            </a:r>
            <a:r>
              <a:rPr b="1" lang="en-GB">
                <a:solidFill>
                  <a:srgbClr val="4A86E8"/>
                </a:solidFill>
              </a:rPr>
              <a:t> images</a:t>
            </a:r>
            <a:endParaRPr b="1" sz="1100">
              <a:solidFill>
                <a:srgbClr val="4A86E8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100"/>
              <a:buChar char="○"/>
            </a:pPr>
            <a:r>
              <a:rPr b="1" lang="en-GB" sz="1100">
                <a:solidFill>
                  <a:srgbClr val="4A86E8"/>
                </a:solidFill>
              </a:rPr>
              <a:t>179  </a:t>
            </a:r>
            <a:r>
              <a:rPr b="1" lang="en-GB">
                <a:solidFill>
                  <a:srgbClr val="4A86E8"/>
                </a:solidFill>
              </a:rPr>
              <a:t>no </a:t>
            </a:r>
            <a:r>
              <a:rPr b="1" lang="en-GB" sz="1100">
                <a:solidFill>
                  <a:srgbClr val="4A86E8"/>
                </a:solidFill>
              </a:rPr>
              <a:t>dam</a:t>
            </a:r>
            <a:r>
              <a:rPr b="1" lang="en-GB">
                <a:solidFill>
                  <a:srgbClr val="4A86E8"/>
                </a:solidFill>
              </a:rPr>
              <a:t> images</a:t>
            </a:r>
            <a:endParaRPr b="1">
              <a:solidFill>
                <a:srgbClr val="4A86E8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Image size- 500x500x3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Image format - PNG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Data split :</a:t>
            </a:r>
            <a:r>
              <a:rPr lang="en-GB"/>
              <a:t> </a:t>
            </a:r>
            <a:r>
              <a:rPr lang="en-GB"/>
              <a:t>80% train and 20% test set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Train set</a:t>
            </a:r>
            <a:r>
              <a:rPr lang="en-GB"/>
              <a:t> : </a:t>
            </a:r>
            <a:r>
              <a:rPr b="1" lang="en-GB"/>
              <a:t>273</a:t>
            </a:r>
            <a:r>
              <a:rPr lang="en-GB"/>
              <a:t> images with</a:t>
            </a:r>
            <a:r>
              <a:rPr b="1" lang="en-GB"/>
              <a:t> 130 low-head dams </a:t>
            </a:r>
            <a:r>
              <a:rPr lang="en-GB"/>
              <a:t>and </a:t>
            </a:r>
            <a:r>
              <a:rPr b="1" lang="en-GB"/>
              <a:t>143 no dams</a:t>
            </a:r>
            <a:r>
              <a:rPr lang="en-GB"/>
              <a:t> images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Test set</a:t>
            </a:r>
            <a:r>
              <a:rPr lang="en-GB"/>
              <a:t> : </a:t>
            </a:r>
            <a:r>
              <a:rPr b="1" lang="en-GB"/>
              <a:t>68 </a:t>
            </a:r>
            <a:r>
              <a:rPr lang="en-GB"/>
              <a:t>images with </a:t>
            </a:r>
            <a:r>
              <a:rPr b="1" lang="en-GB"/>
              <a:t>32 low-head dams</a:t>
            </a:r>
            <a:r>
              <a:rPr lang="en-GB"/>
              <a:t> and </a:t>
            </a:r>
            <a:r>
              <a:rPr b="1" lang="en-GB"/>
              <a:t>36 no dams</a:t>
            </a:r>
            <a:r>
              <a:rPr lang="en-GB"/>
              <a:t> images</a:t>
            </a:r>
            <a:endParaRPr sz="150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875" y="1853850"/>
            <a:ext cx="3131851" cy="293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1997000"/>
            <a:ext cx="50181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No known pre-trained models to apply on satellite images of river dams.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Difficulty in identifying low-head dams in few samples manually.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Limited number of data samples to train the model.</a:t>
            </a:r>
            <a:endParaRPr b="1"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Resolved by d</a:t>
            </a:r>
            <a:r>
              <a:rPr lang="en-GB" sz="1400"/>
              <a:t>ata augmentation techniques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475" y="3243900"/>
            <a:ext cx="3369201" cy="17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0475" y="1256650"/>
            <a:ext cx="3321175" cy="18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Augmentation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1909325"/>
            <a:ext cx="4102200" cy="29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Technique that increases sample size of dataset by</a:t>
            </a:r>
            <a:r>
              <a:rPr lang="en-GB" sz="1400"/>
              <a:t> creating variations in </a:t>
            </a:r>
            <a:r>
              <a:rPr lang="en-GB" sz="1400"/>
              <a:t>existing</a:t>
            </a:r>
            <a:r>
              <a:rPr lang="en-GB" sz="1400"/>
              <a:t> images.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Keras - ImageDataGenerator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Transformations used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-GB" sz="1200"/>
              <a:t>Rescale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-GB" sz="1200"/>
              <a:t>Shear_range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-GB" sz="1200"/>
              <a:t>Zoom_range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-GB" sz="1200"/>
              <a:t>Horizontal Flip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-GB" sz="1200"/>
              <a:t>Vertical flip</a:t>
            </a:r>
            <a:endParaRPr b="1"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Generalizes the model well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625" y="1743725"/>
            <a:ext cx="4227800" cy="31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the models  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78175" y="1853850"/>
            <a:ext cx="7688700" cy="28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Number of layers - Convolution and Deep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Filters and Kernel sizes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Valid and same padding, padding filters and stride sizes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Average and Max Pooling for pooling layers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Activation functions - relu, tanh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Batch size - 16, 32, 64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Regularization - dropout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Batch Normalization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Optimizers - Adam, RMSProp, SGD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Epochs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Learning rate - (0.001, 0.00075, 0.0001)</a:t>
            </a:r>
            <a:endParaRPr sz="13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076475" y="1895075"/>
            <a:ext cx="4312850" cy="16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843575" y="1875425"/>
            <a:ext cx="5565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 Convolution layers, 4 Fully Connected layers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Relu activation function, sigmoid at the output layer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Batch size 32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20 epochs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Adam optimizer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Binary cross entropy loss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Metrics used for evaluation -  </a:t>
            </a:r>
            <a:r>
              <a:rPr b="1"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Accuracy, Precision, Recall</a:t>
            </a:r>
            <a:endParaRPr b="1"/>
          </a:p>
        </p:txBody>
      </p: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graphicFrame>
        <p:nvGraphicFramePr>
          <p:cNvPr id="142" name="Google Shape;142;p21"/>
          <p:cNvGraphicFramePr/>
          <p:nvPr/>
        </p:nvGraphicFramePr>
        <p:xfrm>
          <a:off x="781413" y="21015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{B1C126BB-0A56-4EA5-BE8F-BD77D74CDDBC}</a:tableStyleId>
              </a:tblPr>
              <a:tblGrid>
                <a:gridCol w="857175"/>
                <a:gridCol w="672400"/>
                <a:gridCol w="672400"/>
                <a:gridCol w="672400"/>
                <a:gridCol w="672400"/>
                <a:gridCol w="672400"/>
                <a:gridCol w="672400"/>
                <a:gridCol w="672400"/>
                <a:gridCol w="672400"/>
                <a:gridCol w="672400"/>
                <a:gridCol w="672400"/>
              </a:tblGrid>
              <a:tr h="47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Optimizer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Activation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Padding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Batch Size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Epochs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loss (test)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 Accuracy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Accuracy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(test)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(test)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AlexNet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relu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2.05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VGG-19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relu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Model-3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relu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Model-4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relu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Model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relu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0.88</a:t>
                      </a:r>
                      <a:endParaRPr sz="1200"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</a:t>
                      </a:r>
                      <a:endParaRPr sz="1200"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