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6" r:id="rId1"/>
  </p:sldMasterIdLst>
  <p:notesMasterIdLst>
    <p:notesMasterId r:id="rId7"/>
  </p:notesMasterIdLst>
  <p:handoutMasterIdLst>
    <p:handoutMasterId r:id="rId8"/>
  </p:handoutMasterIdLst>
  <p:sldIdLst>
    <p:sldId id="378" r:id="rId2"/>
    <p:sldId id="384" r:id="rId3"/>
    <p:sldId id="382" r:id="rId4"/>
    <p:sldId id="381" r:id="rId5"/>
    <p:sldId id="385" r:id="rId6"/>
  </p:sldIdLst>
  <p:sldSz cx="9144000" cy="6858000" type="screen4x3"/>
  <p:notesSz cx="6858000" cy="9144000"/>
  <p:custShowLst>
    <p:custShow name="Initiate" id="0">
      <p:sldLst/>
    </p:custShow>
    <p:custShow name="Identify" id="1">
      <p:sldLst/>
    </p:custShow>
    <p:custShow name="Innovate" id="2">
      <p:sldLst/>
    </p:custShow>
    <p:custShow name="Implement" id="3">
      <p:sldLst/>
    </p:custShow>
    <p:custShow name="Improve" id="4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9F5445-1E48-4D88-8C41-C0270D7C955B}">
          <p14:sldIdLst>
            <p14:sldId id="378"/>
            <p14:sldId id="384"/>
            <p14:sldId id="382"/>
            <p14:sldId id="381"/>
          </p14:sldIdLst>
        </p14:section>
        <p14:section name="Thank You" id="{DBCE4933-F818-41DE-8A8D-9EB3125DFD03}">
          <p14:sldIdLst>
            <p14:sldId id="3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69240"/>
    <a:srgbClr val="9BC348"/>
    <a:srgbClr val="CF742F"/>
    <a:srgbClr val="CCECFF"/>
    <a:srgbClr val="FF9999"/>
    <a:srgbClr val="495D21"/>
    <a:srgbClr val="769535"/>
    <a:srgbClr val="9CC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534" autoAdjust="0"/>
  </p:normalViewPr>
  <p:slideViewPr>
    <p:cSldViewPr>
      <p:cViewPr varScale="1">
        <p:scale>
          <a:sx n="105" d="100"/>
          <a:sy n="105" d="100"/>
        </p:scale>
        <p:origin x="179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79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1DD35E58-60A1-4D6E-AD4D-0EEA3E75B8CF}" type="datetimeFigureOut">
              <a:rPr lang="en-US"/>
              <a:pPr>
                <a:defRPr/>
              </a:pPr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37B848C-910D-47F2-82CF-602167C29E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84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8F9E5DA-C41C-454F-B462-7BF9B7CB5A6B}" type="datetimeFigureOut">
              <a:rPr lang="en-US"/>
              <a:pPr>
                <a:defRPr/>
              </a:pPr>
              <a:t>3/21/2018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BA93BFC-9627-4FC0-A97C-5D9BF8E07B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778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A93BFC-9627-4FC0-A97C-5D9BF8E07BA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9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/>
          <a:srcRect l="847" t="490" b="1"/>
          <a:stretch/>
        </p:blipFill>
        <p:spPr>
          <a:xfrm>
            <a:off x="25400" y="0"/>
            <a:ext cx="9118600" cy="6845300"/>
          </a:xfrm>
          <a:prstGeom prst="rect">
            <a:avLst/>
          </a:prstGeom>
        </p:spPr>
      </p:pic>
      <p:sp>
        <p:nvSpPr>
          <p:cNvPr id="15" name="TextBox 3"/>
          <p:cNvSpPr txBox="1">
            <a:spLocks noChangeArrowheads="1"/>
          </p:cNvSpPr>
          <p:nvPr userDrawn="1"/>
        </p:nvSpPr>
        <p:spPr bwMode="auto">
          <a:xfrm>
            <a:off x="92051" y="6436639"/>
            <a:ext cx="968535" cy="223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51" dirty="0">
                <a:solidFill>
                  <a:schemeClr val="bg1"/>
                </a:solidFill>
              </a:rPr>
              <a:t>Version No.: </a:t>
            </a:r>
            <a:r>
              <a:rPr lang="en-US" sz="851" dirty="0" smtClean="0">
                <a:solidFill>
                  <a:schemeClr val="bg1"/>
                </a:solidFill>
              </a:rPr>
              <a:t>2.0</a:t>
            </a:r>
            <a:endParaRPr lang="en-US" sz="851" dirty="0">
              <a:solidFill>
                <a:schemeClr val="bg1"/>
              </a:solidFill>
            </a:endParaRPr>
          </a:p>
        </p:txBody>
      </p:sp>
      <p:sp>
        <p:nvSpPr>
          <p:cNvPr id="20" name="Subtitle 4"/>
          <p:cNvSpPr txBox="1">
            <a:spLocks/>
          </p:cNvSpPr>
          <p:nvPr userDrawn="1"/>
        </p:nvSpPr>
        <p:spPr bwMode="auto">
          <a:xfrm>
            <a:off x="-9207" y="6626437"/>
            <a:ext cx="1216668" cy="255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369" tIns="0" rIns="15369" bIns="0" anchor="ctr" anchorCtr="1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US" sz="851" b="1" kern="1200" spc="252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Team CAG</a:t>
            </a:r>
            <a:endParaRPr lang="en-US" sz="851" b="1" kern="1200" spc="252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2743200" y="6137107"/>
            <a:ext cx="4051045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34" b="1" spc="252" dirty="0" smtClean="0">
                <a:solidFill>
                  <a:schemeClr val="tx1"/>
                </a:solidFill>
              </a:rPr>
              <a:t>TRANSFORMING</a:t>
            </a:r>
            <a:r>
              <a:rPr lang="en-US" sz="1134" b="1" spc="252" baseline="0" dirty="0" smtClean="0">
                <a:solidFill>
                  <a:schemeClr val="tx1"/>
                </a:solidFill>
              </a:rPr>
              <a:t> BUSINESS RELATIONS</a:t>
            </a:r>
            <a:endParaRPr lang="en-US" sz="1134" b="1" spc="252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f17.myhcl.in/Valueportal/images/hometopbar.gif"/>
          <p:cNvPicPr>
            <a:picLocks noChangeAspect="1" noChangeArrowheads="1"/>
          </p:cNvPicPr>
          <p:nvPr userDrawn="1"/>
        </p:nvPicPr>
        <p:blipFill>
          <a:blip r:embed="rId2"/>
          <a:srcRect r="79797"/>
          <a:stretch>
            <a:fillRect/>
          </a:stretch>
        </p:blipFill>
        <p:spPr bwMode="auto">
          <a:xfrm>
            <a:off x="6705600" y="103188"/>
            <a:ext cx="12954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2009-2010 HCL Technologies, India. All rights reserved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16E2A-5426-4CBE-9FE4-C80AAEDCB8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f17.myhcl.in/Valueportal/images/hometopbar.gif"/>
          <p:cNvPicPr>
            <a:picLocks noChangeAspect="1" noChangeArrowheads="1"/>
          </p:cNvPicPr>
          <p:nvPr userDrawn="1"/>
        </p:nvPicPr>
        <p:blipFill>
          <a:blip r:embed="rId2"/>
          <a:srcRect r="79797"/>
          <a:stretch>
            <a:fillRect/>
          </a:stretch>
        </p:blipFill>
        <p:spPr bwMode="auto">
          <a:xfrm>
            <a:off x="6705600" y="103188"/>
            <a:ext cx="12954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25413"/>
            <a:ext cx="6858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2009-2010 HCL Technologies, India. All rights reserved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481A2-00A9-4A93-B9AD-7E8C5B5A68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f17.myhcl.in/Valueportal/images/hometopbar.gif"/>
          <p:cNvPicPr>
            <a:picLocks noChangeAspect="1" noChangeArrowheads="1"/>
          </p:cNvPicPr>
          <p:nvPr userDrawn="1"/>
        </p:nvPicPr>
        <p:blipFill>
          <a:blip r:embed="rId2"/>
          <a:srcRect r="79797"/>
          <a:stretch>
            <a:fillRect/>
          </a:stretch>
        </p:blipFill>
        <p:spPr bwMode="auto">
          <a:xfrm>
            <a:off x="6705600" y="103188"/>
            <a:ext cx="12954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66800"/>
            <a:ext cx="6019800" cy="5059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2009-2010 HCL Technologies, India. All rights reserved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CFCC6-0A63-486A-902B-2CCDDB24F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f17.myhcl.in/Valueportal/images/hometopbar.gif"/>
          <p:cNvPicPr>
            <a:picLocks noChangeAspect="1" noChangeArrowheads="1"/>
          </p:cNvPicPr>
          <p:nvPr userDrawn="1"/>
        </p:nvPicPr>
        <p:blipFill>
          <a:blip r:embed="rId2"/>
          <a:srcRect r="79797"/>
          <a:stretch>
            <a:fillRect/>
          </a:stretch>
        </p:blipFill>
        <p:spPr bwMode="auto">
          <a:xfrm>
            <a:off x="6705600" y="103188"/>
            <a:ext cx="12954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2009-2010 HCL Technologies, India. All rights reserved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0B2A9-5D82-4A67-86C8-1BCAFBDF66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700"/>
            <a:ext cx="9144000" cy="6845300"/>
          </a:xfrm>
          <a:prstGeom prst="rect">
            <a:avLst/>
          </a:prstGeom>
        </p:spPr>
      </p:pic>
    </p:spTree>
  </p:cSld>
  <p:clrMapOvr>
    <a:masterClrMapping/>
  </p:clrMapOvr>
  <p:transition spd="slow"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f17.myhcl.in/Valueportal/images/hometopbar.gif"/>
          <p:cNvPicPr>
            <a:picLocks noChangeAspect="1" noChangeArrowheads="1"/>
          </p:cNvPicPr>
          <p:nvPr userDrawn="1"/>
        </p:nvPicPr>
        <p:blipFill>
          <a:blip r:embed="rId2"/>
          <a:srcRect r="79797"/>
          <a:stretch>
            <a:fillRect/>
          </a:stretch>
        </p:blipFill>
        <p:spPr bwMode="auto">
          <a:xfrm>
            <a:off x="6705600" y="103188"/>
            <a:ext cx="12954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934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066800"/>
            <a:ext cx="8686800" cy="4191000"/>
          </a:xfrm>
        </p:spPr>
        <p:txBody>
          <a:bodyPr/>
          <a:lstStyle/>
          <a:p>
            <a:pPr lvl="0"/>
            <a:endParaRPr lang="en-IN" noProof="0" dirty="0" smtClean="0"/>
          </a:p>
        </p:txBody>
      </p:sp>
    </p:spTree>
  </p:cSld>
  <p:clrMapOvr>
    <a:masterClrMapping/>
  </p:clrMapOvr>
  <p:transition spd="slow"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f17.myhcl.in/Valueportal/images/hometopbar.gif"/>
          <p:cNvPicPr>
            <a:picLocks noChangeAspect="1" noChangeArrowheads="1"/>
          </p:cNvPicPr>
          <p:nvPr userDrawn="1"/>
        </p:nvPicPr>
        <p:blipFill>
          <a:blip r:embed="rId2"/>
          <a:srcRect r="79797"/>
          <a:stretch>
            <a:fillRect/>
          </a:stretch>
        </p:blipFill>
        <p:spPr bwMode="auto">
          <a:xfrm>
            <a:off x="1219200" y="4953000"/>
            <a:ext cx="129540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65" y="112059"/>
            <a:ext cx="6696635" cy="792162"/>
          </a:xfrm>
        </p:spPr>
        <p:txBody>
          <a:bodyPr/>
          <a:lstStyle>
            <a:lvl1pPr algn="l"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10600" cy="5029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371600" y="6553200"/>
            <a:ext cx="1143000" cy="244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553200"/>
            <a:ext cx="42672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2009-2010 HCL Technologies, India. All rights reserved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2800" y="6613525"/>
            <a:ext cx="914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FC241-5CF2-4F28-AE91-47953D1EA0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3400" y="1397000"/>
          <a:ext cx="8305800" cy="4079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22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9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b="1" dirty="0">
                        <a:latin typeface="Arial Narrow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1" dirty="0">
                        <a:latin typeface="Arial Narrow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1" dirty="0">
                        <a:latin typeface="Arial Narrow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1" dirty="0">
                        <a:latin typeface="Arial Narrow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1" dirty="0">
                        <a:latin typeface="Arial Narrow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b="0" dirty="0">
                        <a:latin typeface="Arial Narrow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latin typeface="Arial Narrow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0">
                        <a:latin typeface="Arial Narrow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0">
                        <a:latin typeface="Arial Narrow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latin typeface="Arial Narrow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b="0">
                        <a:latin typeface="Arial Narrow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latin typeface="Arial Narrow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0">
                        <a:latin typeface="Arial Narrow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0">
                        <a:latin typeface="Arial Narrow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0">
                        <a:latin typeface="Arial Narrow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b="0">
                        <a:latin typeface="Arial Narrow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latin typeface="Arial Narrow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0">
                        <a:latin typeface="Arial Narrow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0">
                        <a:latin typeface="Arial Narrow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0">
                        <a:latin typeface="Arial Narrow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b="0">
                        <a:latin typeface="Arial Narrow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latin typeface="Arial Narrow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0">
                        <a:latin typeface="Arial Narrow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0">
                        <a:latin typeface="Arial Narrow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0">
                        <a:latin typeface="Arial Narrow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b="0" dirty="0">
                        <a:latin typeface="Arial Narrow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latin typeface="Arial Narrow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latin typeface="Arial Narrow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latin typeface="Arial Narrow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0">
                        <a:latin typeface="Arial Narrow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b="0">
                        <a:latin typeface="Arial Narrow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latin typeface="Arial Narrow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latin typeface="Arial Narrow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latin typeface="Arial Narrow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latin typeface="Arial Narrow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b="0">
                        <a:latin typeface="Arial Narrow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latin typeface="Arial Narrow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latin typeface="Arial Narrow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latin typeface="Arial Narrow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latin typeface="Arial Narrow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b="0" dirty="0">
                        <a:latin typeface="Arial Narrow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latin typeface="Arial Narrow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0">
                        <a:latin typeface="Arial Narrow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latin typeface="Arial Narrow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latin typeface="Arial Narrow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b="0" dirty="0">
                        <a:latin typeface="Arial Narrow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latin typeface="Arial Narrow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0">
                        <a:latin typeface="Arial Narrow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latin typeface="Arial Narrow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latin typeface="Arial Narrow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b="0">
                        <a:latin typeface="Arial Narrow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latin typeface="Arial Narrow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latin typeface="Arial Narrow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latin typeface="Arial Narrow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latin typeface="Arial Narrow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65" y="112059"/>
            <a:ext cx="6925235" cy="792162"/>
          </a:xfrm>
        </p:spPr>
        <p:txBody>
          <a:bodyPr/>
          <a:lstStyle>
            <a:lvl1pPr algn="l"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5E77B-0E44-4657-A3BC-9EE949F8CC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2009-2010 HCL Technologies, India. All rights reserved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f17.myhcl.in/Valueportal/images/hometopbar.gif"/>
          <p:cNvPicPr>
            <a:picLocks noChangeAspect="1" noChangeArrowheads="1"/>
          </p:cNvPicPr>
          <p:nvPr userDrawn="1"/>
        </p:nvPicPr>
        <p:blipFill>
          <a:blip r:embed="rId2"/>
          <a:srcRect r="79797"/>
          <a:stretch>
            <a:fillRect/>
          </a:stretch>
        </p:blipFill>
        <p:spPr bwMode="auto">
          <a:xfrm>
            <a:off x="6705600" y="103188"/>
            <a:ext cx="12954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25413"/>
            <a:ext cx="67818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19200"/>
            <a:ext cx="4191000" cy="51816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19200"/>
            <a:ext cx="4191000" cy="51816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2009-2010 HCL Technologies, India. All rights reserved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52384-6297-4C90-B12C-D03418CA64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25413"/>
            <a:ext cx="68580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4192528" cy="457200"/>
          </a:xfrm>
        </p:spPr>
        <p:txBody>
          <a:bodyPr anchor="ctr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752600"/>
            <a:ext cx="4192528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219200"/>
            <a:ext cx="4194175" cy="457200"/>
          </a:xfrm>
        </p:spPr>
        <p:txBody>
          <a:bodyPr anchor="ctr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1752600"/>
            <a:ext cx="419417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2009-2010 HCL Technologies, India. All rights reserved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CD288-6A58-45CD-A718-B450C5383E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 descr="G:\Jobs\Layout &amp; Template\Temp\Template_1\Airbus Inn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"/>
            <a:ext cx="9143999" cy="1006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0"/>
            <a:ext cx="6858000" cy="762000"/>
          </a:xfrm>
        </p:spPr>
        <p:txBody>
          <a:bodyPr/>
          <a:lstStyle>
            <a:lvl1pPr>
              <a:defRPr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2009-2010 HCL Technologies, India. All rights reserved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5E13A-34CF-4B41-9FDA-6D928755CC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AG-226aj SubSection Background-02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http://wf17.myhcl.in/Valueportal/images/hometopbar.gif"/>
          <p:cNvPicPr>
            <a:picLocks noChangeAspect="1" noChangeArrowheads="1"/>
          </p:cNvPicPr>
          <p:nvPr userDrawn="1"/>
        </p:nvPicPr>
        <p:blipFill>
          <a:blip r:embed="rId3"/>
          <a:srcRect r="79797"/>
          <a:stretch>
            <a:fillRect/>
          </a:stretch>
        </p:blipFill>
        <p:spPr bwMode="auto">
          <a:xfrm>
            <a:off x="5791200" y="506413"/>
            <a:ext cx="1676400" cy="71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90800"/>
            <a:ext cx="5029200" cy="1524000"/>
          </a:xfrm>
        </p:spPr>
        <p:txBody>
          <a:bodyPr/>
          <a:lstStyle>
            <a:lvl1pPr algn="l">
              <a:defRPr sz="2800" b="1" cap="none" baseline="0">
                <a:solidFill>
                  <a:schemeClr val="bg1"/>
                </a:solidFill>
                <a:latin typeface="Arial Narrow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343400"/>
            <a:ext cx="5029200" cy="19050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78BE3-943B-4EFD-8B23-B35B33C899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2009-2010 HCL Technologies, India. All rights reserved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AG-226j SubSection Background-01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http://wf17.myhcl.in/Valueportal/images/hometopbar.gif"/>
          <p:cNvPicPr>
            <a:picLocks noChangeAspect="1" noChangeArrowheads="1"/>
          </p:cNvPicPr>
          <p:nvPr userDrawn="1"/>
        </p:nvPicPr>
        <p:blipFill>
          <a:blip r:embed="rId3"/>
          <a:srcRect r="79797"/>
          <a:stretch>
            <a:fillRect/>
          </a:stretch>
        </p:blipFill>
        <p:spPr bwMode="auto">
          <a:xfrm>
            <a:off x="5791200" y="506413"/>
            <a:ext cx="1676400" cy="71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5800" y="3124200"/>
            <a:ext cx="4495800" cy="1470025"/>
          </a:xfrm>
          <a:noFill/>
          <a:ln w="9525">
            <a:noFill/>
            <a:miter lim="800000"/>
            <a:headEnd/>
            <a:tailEnd/>
          </a:ln>
        </p:spPr>
        <p:txBody>
          <a:bodyPr lIns="18288" tIns="0" rIns="18288" bIns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800" dirty="0">
                <a:solidFill>
                  <a:schemeClr val="tx1"/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5800" y="4953000"/>
            <a:ext cx="4495800" cy="685800"/>
          </a:xfrm>
          <a:noFill/>
          <a:ln w="9525">
            <a:noFill/>
            <a:miter lim="800000"/>
            <a:headEnd/>
            <a:tailEnd/>
          </a:ln>
        </p:spPr>
        <p:txBody>
          <a:bodyPr lIns="18288" tIns="0" rIns="18288" bIns="0" anchor="ctr" anchorCtr="1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lang="en-US" sz="1600" dirty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9257B-9FBD-4120-8E95-AED004421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2009-2010 HCL Technologies, India. All rights reserved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rot="16200000" flipH="1">
            <a:off x="434181" y="3786982"/>
            <a:ext cx="5532437" cy="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http://wf17.myhcl.in/Valueportal/images/hometopbar.gif"/>
          <p:cNvPicPr>
            <a:picLocks noChangeAspect="1" noChangeArrowheads="1"/>
          </p:cNvPicPr>
          <p:nvPr userDrawn="1"/>
        </p:nvPicPr>
        <p:blipFill>
          <a:blip r:embed="rId2"/>
          <a:srcRect r="79797"/>
          <a:stretch>
            <a:fillRect/>
          </a:stretch>
        </p:blipFill>
        <p:spPr bwMode="auto">
          <a:xfrm>
            <a:off x="6705600" y="103188"/>
            <a:ext cx="12954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52400"/>
            <a:ext cx="6934200" cy="717550"/>
          </a:xfrm>
        </p:spPr>
        <p:txBody>
          <a:bodyPr/>
          <a:lstStyle>
            <a:lvl1pPr algn="l">
              <a:defRPr sz="36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19200"/>
            <a:ext cx="5111750" cy="51816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219200"/>
            <a:ext cx="2779713" cy="5181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874DA-F54B-439C-A5F4-1DB56AD2CB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2009-2010 HCL Technologies, India. All rights reserved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125413"/>
            <a:ext cx="6858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19200"/>
            <a:ext cx="8610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47800" y="6553200"/>
            <a:ext cx="1143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553200"/>
            <a:ext cx="426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Copyright © 2009-2016 HCL Technologies, India. All rights reserved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53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59A0D18E-005F-4BD5-916B-0CC4ACDC6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7" r:id="rId1"/>
    <p:sldLayoutId id="2147484308" r:id="rId2"/>
    <p:sldLayoutId id="2147484309" r:id="rId3"/>
    <p:sldLayoutId id="2147484310" r:id="rId4"/>
    <p:sldLayoutId id="2147484305" r:id="rId5"/>
    <p:sldLayoutId id="2147484306" r:id="rId6"/>
    <p:sldLayoutId id="2147484311" r:id="rId7"/>
    <p:sldLayoutId id="2147484312" r:id="rId8"/>
    <p:sldLayoutId id="2147484313" r:id="rId9"/>
    <p:sldLayoutId id="2147484314" r:id="rId10"/>
    <p:sldLayoutId id="2147484315" r:id="rId11"/>
    <p:sldLayoutId id="2147484316" r:id="rId12"/>
    <p:sldLayoutId id="2147484317" r:id="rId13"/>
    <p:sldLayoutId id="2147484318" r:id="rId14"/>
    <p:sldLayoutId id="2147484319" r:id="rId1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 Narrow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 Narrow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 Narrow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 Narrow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 Narrow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 Narrow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Case Study 1/4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5C0627-588B-439C-8E3E-D8A396C978FF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Copyright © 2009-2010 HCL Technologies, India. All rights reserved</a:t>
            </a:r>
          </a:p>
        </p:txBody>
      </p:sp>
      <p:sp>
        <p:nvSpPr>
          <p:cNvPr id="16389" name="Rectangle 1"/>
          <p:cNvSpPr>
            <a:spLocks noChangeArrowheads="1"/>
          </p:cNvSpPr>
          <p:nvPr/>
        </p:nvSpPr>
        <p:spPr bwMode="auto">
          <a:xfrm>
            <a:off x="228600" y="1676400"/>
            <a:ext cx="8305800" cy="1835230"/>
          </a:xfrm>
          <a:prstGeom prst="roundRect">
            <a:avLst>
              <a:gd name="adj" fmla="val 452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0" bIns="0"/>
          <a:lstStyle/>
          <a:p>
            <a:pPr marL="0" lvl="1" eaLnBrk="0" hangingPunct="0"/>
            <a:r>
              <a:rPr lang="en-US" sz="1200" dirty="0">
                <a:latin typeface="Calibri" panose="020F0502020204030204" pitchFamily="34" charset="0"/>
                <a:ea typeface="Calibri" pitchFamily="34" charset="0"/>
                <a:cs typeface="Arial" charset="0"/>
              </a:rPr>
              <a:t>Current process </a:t>
            </a:r>
            <a:r>
              <a:rPr lang="en-US" sz="1200" dirty="0" smtClean="0">
                <a:latin typeface="Calibri" panose="020F0502020204030204" pitchFamily="34" charset="0"/>
                <a:ea typeface="Calibri" pitchFamily="34" charset="0"/>
                <a:cs typeface="Arial" charset="0"/>
              </a:rPr>
              <a:t>while doing </a:t>
            </a:r>
            <a:r>
              <a:rPr lang="en-US" sz="1200" dirty="0">
                <a:latin typeface="Calibri" panose="020F0502020204030204" pitchFamily="34" charset="0"/>
                <a:ea typeface="Calibri" pitchFamily="34" charset="0"/>
                <a:cs typeface="Arial" charset="0"/>
              </a:rPr>
              <a:t>mobile </a:t>
            </a:r>
            <a:r>
              <a:rPr lang="en-US" sz="1200" dirty="0" smtClean="0">
                <a:latin typeface="Calibri" panose="020F0502020204030204" pitchFamily="34" charset="0"/>
                <a:ea typeface="Calibri" pitchFamily="34" charset="0"/>
                <a:cs typeface="Arial" charset="0"/>
              </a:rPr>
              <a:t>application testing.</a:t>
            </a:r>
          </a:p>
          <a:p>
            <a:pPr marL="0" lvl="1" eaLnBrk="0" hangingPunct="0"/>
            <a:endParaRPr lang="en-US" sz="1200" dirty="0">
              <a:latin typeface="Calibri" panose="020F0502020204030204" pitchFamily="34" charset="0"/>
              <a:ea typeface="Calibri" pitchFamily="34" charset="0"/>
              <a:cs typeface="Arial" charset="0"/>
            </a:endParaRPr>
          </a:p>
          <a:p>
            <a:pPr marL="171450" lvl="1" indent="-171450" eaLnBrk="0" hangingPunct="0">
              <a:buFont typeface="Wingdings" panose="05000000000000000000" pitchFamily="2" charset="2"/>
              <a:buChar char="à"/>
            </a:pPr>
            <a:r>
              <a:rPr lang="en-US" sz="1200" dirty="0" smtClean="0">
                <a:latin typeface="Calibri" panose="020F0502020204030204" pitchFamily="34" charset="0"/>
                <a:ea typeface="Calibri" pitchFamily="34" charset="0"/>
                <a:cs typeface="Arial" charset="0"/>
              </a:rPr>
              <a:t>Capturing </a:t>
            </a:r>
            <a:r>
              <a:rPr lang="en-US" sz="1200" dirty="0">
                <a:latin typeface="Calibri" panose="020F0502020204030204" pitchFamily="34" charset="0"/>
                <a:ea typeface="Calibri" pitchFamily="34" charset="0"/>
                <a:cs typeface="Arial" charset="0"/>
              </a:rPr>
              <a:t>screen shots and sending those screen shots to </a:t>
            </a:r>
            <a:r>
              <a:rPr lang="en-US" sz="1200" dirty="0" smtClean="0">
                <a:latin typeface="Calibri" panose="020F0502020204030204" pitchFamily="34" charset="0"/>
                <a:ea typeface="Calibri" pitchFamily="34" charset="0"/>
                <a:cs typeface="Arial" charset="0"/>
              </a:rPr>
              <a:t>email for the test done. Once </a:t>
            </a:r>
            <a:r>
              <a:rPr lang="en-US" sz="1200" dirty="0">
                <a:latin typeface="Calibri" panose="020F0502020204030204" pitchFamily="34" charset="0"/>
                <a:ea typeface="Calibri" pitchFamily="34" charset="0"/>
                <a:cs typeface="Arial" charset="0"/>
              </a:rPr>
              <a:t>those screen attachment received </a:t>
            </a:r>
            <a:r>
              <a:rPr lang="en-US" sz="1200" dirty="0" smtClean="0">
                <a:latin typeface="Calibri" panose="020F0502020204030204" pitchFamily="34" charset="0"/>
                <a:ea typeface="Calibri" pitchFamily="34" charset="0"/>
                <a:cs typeface="Arial" charset="0"/>
              </a:rPr>
              <a:t>over email, tester manually downloads </a:t>
            </a:r>
            <a:r>
              <a:rPr lang="en-US" sz="1200" dirty="0">
                <a:latin typeface="Calibri" panose="020F0502020204030204" pitchFamily="34" charset="0"/>
                <a:ea typeface="Calibri" pitchFamily="34" charset="0"/>
                <a:cs typeface="Arial" charset="0"/>
              </a:rPr>
              <a:t>those screen shots </a:t>
            </a:r>
            <a:r>
              <a:rPr lang="en-US" sz="1200" dirty="0" smtClean="0">
                <a:latin typeface="Calibri" panose="020F0502020204030204" pitchFamily="34" charset="0"/>
                <a:ea typeface="Calibri" pitchFamily="34" charset="0"/>
                <a:cs typeface="Arial" charset="0"/>
              </a:rPr>
              <a:t>and insert them to excel file.  Then need to format those images for better view and save file.</a:t>
            </a:r>
          </a:p>
          <a:p>
            <a:pPr marL="0" lvl="1" eaLnBrk="0" hangingPunct="0"/>
            <a:endParaRPr lang="en-US" sz="1200" dirty="0" smtClean="0">
              <a:latin typeface="Calibri" panose="020F0502020204030204" pitchFamily="34" charset="0"/>
              <a:ea typeface="Calibri" pitchFamily="34" charset="0"/>
              <a:cs typeface="Arial" charset="0"/>
            </a:endParaRPr>
          </a:p>
          <a:p>
            <a:pPr marL="171450" lvl="1" indent="-171450" eaLnBrk="0" hangingPunct="0">
              <a:buFont typeface="Wingdings" panose="05000000000000000000" pitchFamily="2" charset="2"/>
              <a:buChar char="à"/>
            </a:pPr>
            <a:r>
              <a:rPr lang="en-US" sz="1200" dirty="0" smtClean="0">
                <a:latin typeface="Calibri" panose="020F0502020204030204" pitchFamily="34" charset="0"/>
                <a:ea typeface="Calibri" pitchFamily="34" charset="0"/>
                <a:cs typeface="Arial" charset="0"/>
              </a:rPr>
              <a:t>Above steps to do manually for a tester is time consuming activity and would take about 20mins for each test done for 10-15 screenshots taken.</a:t>
            </a:r>
            <a:endParaRPr lang="en-US" sz="1200" dirty="0">
              <a:latin typeface="Calibri" panose="020F0502020204030204" pitchFamily="34" charset="0"/>
              <a:ea typeface="Calibri" pitchFamily="34" charset="0"/>
              <a:cs typeface="Arial" charset="0"/>
            </a:endParaRPr>
          </a:p>
        </p:txBody>
      </p:sp>
      <p:sp>
        <p:nvSpPr>
          <p:cNvPr id="16390" name="Rounded Rectangle 9"/>
          <p:cNvSpPr>
            <a:spLocks noChangeArrowheads="1"/>
          </p:cNvSpPr>
          <p:nvPr/>
        </p:nvSpPr>
        <p:spPr bwMode="auto">
          <a:xfrm>
            <a:off x="228600" y="1143000"/>
            <a:ext cx="3250284" cy="357545"/>
          </a:xfrm>
          <a:prstGeom prst="roundRect">
            <a:avLst>
              <a:gd name="adj" fmla="val 16667"/>
            </a:avLst>
          </a:prstGeom>
          <a:solidFill>
            <a:srgbClr val="0070C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500" b="1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Background / Problem </a:t>
            </a:r>
            <a:r>
              <a:rPr lang="en-GB" sz="1500" b="1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Statement</a:t>
            </a:r>
            <a:endParaRPr lang="en-GB" sz="1500" b="1" dirty="0">
              <a:solidFill>
                <a:srgbClr val="FF0000"/>
              </a:solidFill>
              <a:ea typeface="Calibri" pitchFamily="34" charset="0"/>
              <a:cs typeface="Arial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31199" y="4422481"/>
            <a:ext cx="8300602" cy="1978319"/>
          </a:xfrm>
          <a:prstGeom prst="roundRect">
            <a:avLst>
              <a:gd name="adj" fmla="val 452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0" bIns="0"/>
          <a:lstStyle/>
          <a:p>
            <a:pPr marL="171450" lvl="1" indent="-171450" eaLnBrk="0" hangingPunct="0">
              <a:buFont typeface="Arial" panose="020B0604020202020204" pitchFamily="34" charset="0"/>
              <a:buChar char="•"/>
            </a:pPr>
            <a:endParaRPr lang="en-US" sz="1200" dirty="0" smtClean="0">
              <a:latin typeface="Calibri" panose="020F0502020204030204" pitchFamily="34" charset="0"/>
              <a:ea typeface="Calibri" pitchFamily="34" charset="0"/>
              <a:cs typeface="Arial" charset="0"/>
            </a:endParaRPr>
          </a:p>
          <a:p>
            <a:pPr marL="171450" lvl="1" indent="-171450" eaLnBrk="0" hangingPunct="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" panose="020F0502020204030204" pitchFamily="34" charset="0"/>
                <a:ea typeface="Calibri" pitchFamily="34" charset="0"/>
                <a:cs typeface="Arial" charset="0"/>
              </a:rPr>
              <a:t>From </a:t>
            </a:r>
            <a:r>
              <a:rPr lang="en-US" sz="1200" dirty="0">
                <a:latin typeface="Calibri" panose="020F0502020204030204" pitchFamily="34" charset="0"/>
                <a:ea typeface="Calibri" pitchFamily="34" charset="0"/>
                <a:cs typeface="Arial" charset="0"/>
              </a:rPr>
              <a:t>downloading to Creating </a:t>
            </a:r>
            <a:r>
              <a:rPr lang="en-US" sz="1200" dirty="0" smtClean="0">
                <a:latin typeface="Calibri" panose="020F0502020204030204" pitchFamily="34" charset="0"/>
                <a:ea typeface="Calibri" pitchFamily="34" charset="0"/>
                <a:cs typeface="Arial" charset="0"/>
              </a:rPr>
              <a:t>attachments is done manually. </a:t>
            </a:r>
          </a:p>
          <a:p>
            <a:pPr marL="171450" lvl="1" indent="-171450" eaLnBrk="0" hangingPunct="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" panose="020F0502020204030204" pitchFamily="34" charset="0"/>
                <a:ea typeface="Calibri" pitchFamily="34" charset="0"/>
                <a:cs typeface="Arial" charset="0"/>
              </a:rPr>
              <a:t>Download </a:t>
            </a:r>
            <a:r>
              <a:rPr lang="en-US" sz="1200" dirty="0">
                <a:latin typeface="Calibri" panose="020F0502020204030204" pitchFamily="34" charset="0"/>
                <a:ea typeface="Calibri" pitchFamily="34" charset="0"/>
                <a:cs typeface="Arial" charset="0"/>
              </a:rPr>
              <a:t>the </a:t>
            </a:r>
            <a:r>
              <a:rPr lang="en-US" sz="1200" dirty="0" smtClean="0">
                <a:latin typeface="Calibri" panose="020F0502020204030204" pitchFamily="34" charset="0"/>
                <a:ea typeface="Calibri" pitchFamily="34" charset="0"/>
                <a:cs typeface="Arial" charset="0"/>
              </a:rPr>
              <a:t>attachments </a:t>
            </a:r>
            <a:r>
              <a:rPr lang="en-US" sz="1200" dirty="0">
                <a:latin typeface="Calibri" panose="020F0502020204030204" pitchFamily="34" charset="0"/>
                <a:ea typeface="Calibri" pitchFamily="34" charset="0"/>
                <a:cs typeface="Arial" charset="0"/>
              </a:rPr>
              <a:t>once </a:t>
            </a:r>
            <a:r>
              <a:rPr lang="en-US" sz="1200" dirty="0" smtClean="0">
                <a:latin typeface="Calibri" panose="020F0502020204030204" pitchFamily="34" charset="0"/>
                <a:ea typeface="Calibri" pitchFamily="34" charset="0"/>
                <a:cs typeface="Arial" charset="0"/>
              </a:rPr>
              <a:t>received in email, in some </a:t>
            </a:r>
            <a:r>
              <a:rPr lang="en-US" sz="1200" dirty="0">
                <a:latin typeface="Calibri" panose="020F0502020204030204" pitchFamily="34" charset="0"/>
                <a:ea typeface="Calibri" pitchFamily="34" charset="0"/>
                <a:cs typeface="Arial" charset="0"/>
              </a:rPr>
              <a:t>cases it </a:t>
            </a:r>
            <a:r>
              <a:rPr lang="en-US" sz="1200" dirty="0" smtClean="0">
                <a:latin typeface="Calibri" panose="020F0502020204030204" pitchFamily="34" charset="0"/>
                <a:ea typeface="Calibri" pitchFamily="34" charset="0"/>
                <a:cs typeface="Arial" charset="0"/>
              </a:rPr>
              <a:t>gets confusing to download </a:t>
            </a:r>
            <a:r>
              <a:rPr lang="en-US" sz="1200" dirty="0">
                <a:latin typeface="Calibri" panose="020F0502020204030204" pitchFamily="34" charset="0"/>
                <a:ea typeface="Calibri" pitchFamily="34" charset="0"/>
                <a:cs typeface="Arial" charset="0"/>
              </a:rPr>
              <a:t>files which are </a:t>
            </a:r>
            <a:r>
              <a:rPr lang="en-US" sz="1200" dirty="0" smtClean="0">
                <a:latin typeface="Calibri" panose="020F0502020204030204" pitchFamily="34" charset="0"/>
                <a:ea typeface="Calibri" pitchFamily="34" charset="0"/>
                <a:cs typeface="Arial" charset="0"/>
              </a:rPr>
              <a:t>in </a:t>
            </a:r>
            <a:r>
              <a:rPr lang="en-US" sz="1200" dirty="0">
                <a:latin typeface="Calibri" panose="020F0502020204030204" pitchFamily="34" charset="0"/>
                <a:ea typeface="Calibri" pitchFamily="34" charset="0"/>
                <a:cs typeface="Arial" charset="0"/>
              </a:rPr>
              <a:t>changed status from </a:t>
            </a:r>
            <a:r>
              <a:rPr lang="en-US" sz="1200" dirty="0" smtClean="0">
                <a:latin typeface="Calibri" panose="020F0502020204030204" pitchFamily="34" charset="0"/>
                <a:ea typeface="Calibri" pitchFamily="34" charset="0"/>
                <a:cs typeface="Arial" charset="0"/>
              </a:rPr>
              <a:t>unread </a:t>
            </a:r>
            <a:r>
              <a:rPr lang="en-US" sz="1200" dirty="0">
                <a:latin typeface="Calibri" panose="020F0502020204030204" pitchFamily="34" charset="0"/>
                <a:ea typeface="Calibri" pitchFamily="34" charset="0"/>
                <a:cs typeface="Arial" charset="0"/>
              </a:rPr>
              <a:t>to </a:t>
            </a:r>
            <a:r>
              <a:rPr lang="en-US" sz="1200" dirty="0" smtClean="0">
                <a:latin typeface="Calibri" panose="020F0502020204030204" pitchFamily="34" charset="0"/>
                <a:ea typeface="Calibri" pitchFamily="34" charset="0"/>
                <a:cs typeface="Arial" charset="0"/>
              </a:rPr>
              <a:t>read in outlook.</a:t>
            </a:r>
          </a:p>
          <a:p>
            <a:pPr marL="171450" lvl="1" indent="-171450" eaLnBrk="0" hangingPunct="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" panose="020F0502020204030204" pitchFamily="34" charset="0"/>
                <a:ea typeface="Calibri" pitchFamily="34" charset="0"/>
                <a:cs typeface="Arial" charset="0"/>
              </a:rPr>
              <a:t>Downloading the </a:t>
            </a:r>
            <a:r>
              <a:rPr lang="en-US" sz="1200" dirty="0">
                <a:latin typeface="Calibri" panose="020F0502020204030204" pitchFamily="34" charset="0"/>
                <a:ea typeface="Calibri" pitchFamily="34" charset="0"/>
                <a:cs typeface="Arial" charset="0"/>
              </a:rPr>
              <a:t>images/Screen shots into one folder which is having older </a:t>
            </a:r>
            <a:r>
              <a:rPr lang="en-US" sz="1200" dirty="0" smtClean="0">
                <a:latin typeface="Calibri" panose="020F0502020204030204" pitchFamily="34" charset="0"/>
                <a:ea typeface="Calibri" pitchFamily="34" charset="0"/>
                <a:cs typeface="Arial" charset="0"/>
              </a:rPr>
              <a:t>images, need </a:t>
            </a:r>
            <a:r>
              <a:rPr lang="en-US" sz="1200" dirty="0">
                <a:latin typeface="Calibri" panose="020F0502020204030204" pitchFamily="34" charset="0"/>
                <a:ea typeface="Calibri" pitchFamily="34" charset="0"/>
                <a:cs typeface="Arial" charset="0"/>
              </a:rPr>
              <a:t>to check which files need to be </a:t>
            </a:r>
            <a:r>
              <a:rPr lang="en-US" sz="1200" dirty="0" smtClean="0">
                <a:latin typeface="Calibri" panose="020F0502020204030204" pitchFamily="34" charset="0"/>
                <a:ea typeface="Calibri" pitchFamily="34" charset="0"/>
                <a:cs typeface="Arial" charset="0"/>
              </a:rPr>
              <a:t>inserted. Its </a:t>
            </a:r>
            <a:r>
              <a:rPr lang="en-US" sz="1200" dirty="0">
                <a:latin typeface="Calibri" panose="020F0502020204030204" pitchFamily="34" charset="0"/>
                <a:ea typeface="Calibri" pitchFamily="34" charset="0"/>
                <a:cs typeface="Arial" charset="0"/>
              </a:rPr>
              <a:t>is also a time consuming </a:t>
            </a:r>
            <a:r>
              <a:rPr lang="en-US" sz="1200" dirty="0" smtClean="0">
                <a:latin typeface="Calibri" panose="020F0502020204030204" pitchFamily="34" charset="0"/>
                <a:ea typeface="Calibri" pitchFamily="34" charset="0"/>
                <a:cs typeface="Arial" charset="0"/>
              </a:rPr>
              <a:t>task.</a:t>
            </a:r>
          </a:p>
          <a:p>
            <a:pPr marL="171450" lvl="1" indent="-171450" eaLnBrk="0" hangingPunct="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" panose="020F0502020204030204" pitchFamily="34" charset="0"/>
                <a:ea typeface="Calibri" pitchFamily="34" charset="0"/>
                <a:cs typeface="Arial" charset="0"/>
              </a:rPr>
              <a:t>There </a:t>
            </a:r>
            <a:r>
              <a:rPr lang="en-US" sz="1200" dirty="0">
                <a:latin typeface="Calibri" panose="020F0502020204030204" pitchFamily="34" charset="0"/>
                <a:ea typeface="Calibri" pitchFamily="34" charset="0"/>
                <a:cs typeface="Arial" charset="0"/>
              </a:rPr>
              <a:t>is no </a:t>
            </a:r>
            <a:r>
              <a:rPr lang="en-US" sz="1200" dirty="0" smtClean="0">
                <a:latin typeface="Calibri" panose="020F0502020204030204" pitchFamily="34" charset="0"/>
                <a:ea typeface="Calibri" pitchFamily="34" charset="0"/>
                <a:cs typeface="Arial" charset="0"/>
              </a:rPr>
              <a:t>proper/specific </a:t>
            </a:r>
            <a:r>
              <a:rPr lang="en-US" sz="1200" dirty="0">
                <a:latin typeface="Calibri" panose="020F0502020204030204" pitchFamily="34" charset="0"/>
                <a:ea typeface="Calibri" pitchFamily="34" charset="0"/>
                <a:cs typeface="Arial" charset="0"/>
              </a:rPr>
              <a:t>folder </a:t>
            </a:r>
            <a:r>
              <a:rPr lang="en-US" sz="1200" dirty="0" smtClean="0">
                <a:latin typeface="Calibri" panose="020F0502020204030204" pitchFamily="34" charset="0"/>
                <a:ea typeface="Calibri" pitchFamily="34" charset="0"/>
                <a:cs typeface="Arial" charset="0"/>
              </a:rPr>
              <a:t>structure maintained while downloading.</a:t>
            </a:r>
          </a:p>
          <a:p>
            <a:pPr marL="171450" lvl="1" indent="-171450" eaLnBrk="0" hangingPunct="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" panose="020F0502020204030204" pitchFamily="34" charset="0"/>
                <a:ea typeface="Calibri" pitchFamily="34" charset="0"/>
                <a:cs typeface="Arial" charset="0"/>
              </a:rPr>
              <a:t>Every </a:t>
            </a:r>
            <a:r>
              <a:rPr lang="en-US" sz="1200" dirty="0">
                <a:latin typeface="Calibri" panose="020F0502020204030204" pitchFamily="34" charset="0"/>
                <a:ea typeface="Calibri" pitchFamily="34" charset="0"/>
                <a:cs typeface="Arial" charset="0"/>
              </a:rPr>
              <a:t>time need to open new excel file manually and insert those images/Screen </a:t>
            </a:r>
            <a:r>
              <a:rPr lang="en-US" sz="1200" dirty="0" smtClean="0">
                <a:latin typeface="Calibri" panose="020F0502020204030204" pitchFamily="34" charset="0"/>
                <a:ea typeface="Calibri" pitchFamily="34" charset="0"/>
                <a:cs typeface="Arial" charset="0"/>
              </a:rPr>
              <a:t>shots </a:t>
            </a:r>
            <a:r>
              <a:rPr lang="en-US" sz="1200" dirty="0">
                <a:latin typeface="Calibri" panose="020F0502020204030204" pitchFamily="34" charset="0"/>
                <a:ea typeface="Calibri" pitchFamily="34" charset="0"/>
                <a:cs typeface="Arial" charset="0"/>
              </a:rPr>
              <a:t>from downloaded </a:t>
            </a:r>
            <a:r>
              <a:rPr lang="en-US" sz="1200" dirty="0" smtClean="0">
                <a:latin typeface="Calibri" panose="020F0502020204030204" pitchFamily="34" charset="0"/>
                <a:ea typeface="Calibri" pitchFamily="34" charset="0"/>
                <a:cs typeface="Arial" charset="0"/>
              </a:rPr>
              <a:t>folder.</a:t>
            </a:r>
          </a:p>
          <a:p>
            <a:pPr marL="171450" lvl="1" indent="-171450" eaLnBrk="0" hangingPunct="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" panose="020F0502020204030204" pitchFamily="34" charset="0"/>
                <a:ea typeface="Calibri" pitchFamily="34" charset="0"/>
                <a:cs typeface="Arial" charset="0"/>
              </a:rPr>
              <a:t>Once </a:t>
            </a:r>
            <a:r>
              <a:rPr lang="en-US" sz="1200" dirty="0">
                <a:latin typeface="Calibri" panose="020F0502020204030204" pitchFamily="34" charset="0"/>
                <a:ea typeface="Calibri" pitchFamily="34" charset="0"/>
                <a:cs typeface="Arial" charset="0"/>
              </a:rPr>
              <a:t>images are inserted, </a:t>
            </a:r>
            <a:r>
              <a:rPr lang="en-US" sz="1200" dirty="0" smtClean="0">
                <a:latin typeface="Calibri" panose="020F0502020204030204" pitchFamily="34" charset="0"/>
                <a:ea typeface="Calibri" pitchFamily="34" charset="0"/>
                <a:cs typeface="Arial" charset="0"/>
              </a:rPr>
              <a:t>need to format them manually. Arranging them in order is also time consuming. </a:t>
            </a:r>
            <a:endParaRPr lang="en-US" sz="1200" dirty="0">
              <a:latin typeface="Calibri" panose="020F0502020204030204" pitchFamily="34" charset="0"/>
              <a:ea typeface="Calibri" pitchFamily="34" charset="0"/>
              <a:cs typeface="Arial" charset="0"/>
            </a:endParaRP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252086" y="3886200"/>
            <a:ext cx="1601656" cy="357545"/>
          </a:xfrm>
          <a:prstGeom prst="roundRect">
            <a:avLst>
              <a:gd name="adj" fmla="val 16667"/>
            </a:avLst>
          </a:prstGeom>
          <a:solidFill>
            <a:srgbClr val="0070C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500" b="1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Gaps </a:t>
            </a:r>
            <a:r>
              <a:rPr lang="en-GB" sz="1500" b="1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Identified</a:t>
            </a:r>
            <a:endParaRPr lang="en-GB" sz="1500" b="1" dirty="0">
              <a:solidFill>
                <a:srgbClr val="FF0000"/>
              </a:solidFill>
              <a:ea typeface="Calibri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Case Study 2/4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5C0627-588B-439C-8E3E-D8A396C978F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2009-2010 HCL Technologies, India. All rights reserved</a:t>
            </a:r>
          </a:p>
        </p:txBody>
      </p:sp>
      <p:sp>
        <p:nvSpPr>
          <p:cNvPr id="16391" name="Rectangle 1"/>
          <p:cNvSpPr>
            <a:spLocks noChangeArrowheads="1"/>
          </p:cNvSpPr>
          <p:nvPr/>
        </p:nvSpPr>
        <p:spPr bwMode="auto">
          <a:xfrm>
            <a:off x="228600" y="1676398"/>
            <a:ext cx="8610600" cy="3124201"/>
          </a:xfrm>
          <a:prstGeom prst="roundRect">
            <a:avLst>
              <a:gd name="adj" fmla="val 562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0" bIns="0"/>
          <a:lstStyle/>
          <a:p>
            <a:pPr marL="180975" lvl="1"/>
            <a:r>
              <a:rPr lang="en-US" sz="1200" dirty="0" smtClean="0"/>
              <a:t>Below activities are automated.</a:t>
            </a:r>
          </a:p>
          <a:p>
            <a:pPr marL="352425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Downloading </a:t>
            </a:r>
            <a:r>
              <a:rPr lang="en-US" sz="1200" dirty="0"/>
              <a:t>attachment from </a:t>
            </a:r>
            <a:r>
              <a:rPr lang="en-US" sz="1200" dirty="0" smtClean="0"/>
              <a:t>email.</a:t>
            </a:r>
          </a:p>
          <a:p>
            <a:pPr marL="352425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Inserting downloaded images to excel and saving.</a:t>
            </a:r>
          </a:p>
          <a:p>
            <a:pPr marL="352425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Clear/Delete old images from folder.</a:t>
            </a:r>
            <a:endParaRPr lang="en-US" sz="1200" dirty="0" smtClean="0"/>
          </a:p>
          <a:p>
            <a:pPr marL="352425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Formatting of the images.</a:t>
            </a:r>
            <a:endParaRPr lang="en-US" sz="1200" dirty="0" smtClean="0"/>
          </a:p>
          <a:p>
            <a:pPr marL="352425" lvl="1" indent="-171450"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180975" lvl="1"/>
            <a:endParaRPr lang="en-US" sz="1200" dirty="0"/>
          </a:p>
        </p:txBody>
      </p:sp>
      <p:sp>
        <p:nvSpPr>
          <p:cNvPr id="16392" name="Rounded Rectangle 21"/>
          <p:cNvSpPr>
            <a:spLocks noChangeArrowheads="1"/>
          </p:cNvSpPr>
          <p:nvPr/>
        </p:nvSpPr>
        <p:spPr bwMode="auto">
          <a:xfrm>
            <a:off x="215685" y="1143000"/>
            <a:ext cx="1961953" cy="357545"/>
          </a:xfrm>
          <a:prstGeom prst="roundRect">
            <a:avLst>
              <a:gd name="adj" fmla="val 16667"/>
            </a:avLst>
          </a:prstGeom>
          <a:solidFill>
            <a:srgbClr val="0070C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500" b="1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Proposed </a:t>
            </a:r>
            <a:r>
              <a:rPr lang="en-GB" sz="1500" b="1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Solution</a:t>
            </a:r>
            <a:endParaRPr lang="en-GB" sz="1500" b="1" dirty="0">
              <a:solidFill>
                <a:srgbClr val="FF0000"/>
              </a:solidFill>
              <a:ea typeface="Calibri" pitchFamily="34" charset="0"/>
              <a:cs typeface="Arial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28600" y="5410200"/>
            <a:ext cx="8610600" cy="990600"/>
          </a:xfrm>
          <a:prstGeom prst="roundRect">
            <a:avLst>
              <a:gd name="adj" fmla="val 452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0" bIns="0"/>
          <a:lstStyle/>
          <a:p>
            <a:pPr marL="0" lvl="1" eaLnBrk="0" hangingPunct="0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charset="0"/>
              </a:rPr>
              <a:t>Macro can be used/executed across all projects where ever mobile app testing is being done.</a:t>
            </a:r>
            <a:endParaRPr lang="en-US" sz="1200" dirty="0">
              <a:ea typeface="Calibri" pitchFamily="34" charset="0"/>
              <a:cs typeface="Arial" charset="0"/>
            </a:endParaRP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228600" y="4953000"/>
            <a:ext cx="1681722" cy="357545"/>
          </a:xfrm>
          <a:prstGeom prst="roundRect">
            <a:avLst>
              <a:gd name="adj" fmla="val 16667"/>
            </a:avLst>
          </a:prstGeom>
          <a:solidFill>
            <a:srgbClr val="0070C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500" b="1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User’s </a:t>
            </a:r>
            <a:r>
              <a:rPr lang="en-GB" sz="1500" b="1" dirty="0" err="1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Benifited</a:t>
            </a:r>
            <a:endParaRPr lang="en-GB" sz="1500" b="1" dirty="0">
              <a:solidFill>
                <a:srgbClr val="FF0000"/>
              </a:solidFill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81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Case Study 3/4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FAFAF2-93B1-467A-AAF8-289BFD5B159B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2009-2010 HCL Technologies, India. All rights reserved</a:t>
            </a:r>
          </a:p>
        </p:txBody>
      </p:sp>
      <p:sp>
        <p:nvSpPr>
          <p:cNvPr id="17413" name="Rectangle 1"/>
          <p:cNvSpPr>
            <a:spLocks noChangeArrowheads="1"/>
          </p:cNvSpPr>
          <p:nvPr/>
        </p:nvSpPr>
        <p:spPr bwMode="auto">
          <a:xfrm>
            <a:off x="304800" y="1600198"/>
            <a:ext cx="8458200" cy="4953001"/>
          </a:xfrm>
          <a:prstGeom prst="roundRect">
            <a:avLst>
              <a:gd name="adj" fmla="val 452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0" bIns="0"/>
          <a:lstStyle/>
          <a:p>
            <a:pPr marL="171450" lvl="1" indent="-171450" eaLnBrk="0" hangingPunct="0">
              <a:buFont typeface="Wingdings" panose="05000000000000000000" pitchFamily="2" charset="2"/>
              <a:buChar char="Ø"/>
            </a:pPr>
            <a:r>
              <a:rPr lang="en-US" sz="1200" b="1" dirty="0" smtClean="0">
                <a:ea typeface="Calibri" pitchFamily="34" charset="0"/>
                <a:cs typeface="Arial" charset="0"/>
              </a:rPr>
              <a:t>Quantifiable Benefits</a:t>
            </a:r>
            <a:endParaRPr lang="en-GB" sz="1200" b="1" dirty="0">
              <a:solidFill>
                <a:srgbClr val="FF0000"/>
              </a:solidFill>
              <a:ea typeface="Calibri" pitchFamily="34" charset="0"/>
              <a:cs typeface="Arial" charset="0"/>
            </a:endParaRPr>
          </a:p>
          <a:p>
            <a:pPr marL="0" lvl="1" eaLnBrk="0" hangingPunct="0"/>
            <a:r>
              <a:rPr lang="en-US" sz="1100" dirty="0" smtClean="0">
                <a:ea typeface="Calibri" pitchFamily="34" charset="0"/>
                <a:cs typeface="Arial" charset="0"/>
              </a:rPr>
              <a:t>This </a:t>
            </a:r>
            <a:r>
              <a:rPr lang="en-US" sz="1100" dirty="0">
                <a:ea typeface="Calibri" pitchFamily="34" charset="0"/>
                <a:cs typeface="Arial" charset="0"/>
              </a:rPr>
              <a:t>improvement in cycle time will save effort of around </a:t>
            </a:r>
            <a:r>
              <a:rPr lang="en-US" sz="1100" dirty="0" smtClean="0">
                <a:ea typeface="Calibri" pitchFamily="34" charset="0"/>
                <a:cs typeface="Arial" charset="0"/>
              </a:rPr>
              <a:t>168 hrs. per year for individual resource considering 20 working days per month and 2 tests per day. </a:t>
            </a:r>
            <a:r>
              <a:rPr lang="en-US" sz="1100" dirty="0">
                <a:ea typeface="Calibri" pitchFamily="34" charset="0"/>
                <a:cs typeface="Arial" charset="0"/>
              </a:rPr>
              <a:t>which </a:t>
            </a:r>
            <a:r>
              <a:rPr lang="en-US" sz="1100" dirty="0" smtClean="0">
                <a:ea typeface="Calibri" pitchFamily="34" charset="0"/>
                <a:cs typeface="Arial" charset="0"/>
              </a:rPr>
              <a:t>in turn </a:t>
            </a:r>
            <a:r>
              <a:rPr lang="en-US" sz="1100" dirty="0">
                <a:ea typeface="Calibri" pitchFamily="34" charset="0"/>
                <a:cs typeface="Arial" charset="0"/>
              </a:rPr>
              <a:t>will give a cost savings of </a:t>
            </a:r>
            <a:r>
              <a:rPr lang="en-US" sz="1100" dirty="0" smtClean="0">
                <a:ea typeface="Calibri" pitchFamily="34" charset="0"/>
                <a:cs typeface="Arial" charset="0"/>
              </a:rPr>
              <a:t>INR 186866/- per year, </a:t>
            </a:r>
            <a:r>
              <a:rPr lang="en-US" sz="1100" dirty="0">
                <a:ea typeface="Calibri" pitchFamily="34" charset="0"/>
                <a:cs typeface="Arial" charset="0"/>
              </a:rPr>
              <a:t>if this script is executed </a:t>
            </a:r>
            <a:r>
              <a:rPr lang="en-US" sz="1100" dirty="0" smtClean="0">
                <a:ea typeface="Calibri" pitchFamily="34" charset="0"/>
                <a:cs typeface="Arial" charset="0"/>
              </a:rPr>
              <a:t>twice per </a:t>
            </a:r>
            <a:r>
              <a:rPr lang="en-US" sz="1100" dirty="0">
                <a:ea typeface="Calibri" pitchFamily="34" charset="0"/>
                <a:cs typeface="Arial" charset="0"/>
              </a:rPr>
              <a:t>day. If we execute </a:t>
            </a:r>
            <a:r>
              <a:rPr lang="en-US" sz="1100" dirty="0" smtClean="0">
                <a:ea typeface="Calibri" pitchFamily="34" charset="0"/>
                <a:cs typeface="Arial" charset="0"/>
              </a:rPr>
              <a:t>more, </a:t>
            </a:r>
            <a:r>
              <a:rPr lang="en-US" sz="1100" dirty="0">
                <a:ea typeface="Calibri" pitchFamily="34" charset="0"/>
                <a:cs typeface="Arial" charset="0"/>
              </a:rPr>
              <a:t>cost savings will </a:t>
            </a:r>
            <a:r>
              <a:rPr lang="en-US" sz="1100" dirty="0" smtClean="0">
                <a:ea typeface="Calibri" pitchFamily="34" charset="0"/>
                <a:cs typeface="Arial" charset="0"/>
              </a:rPr>
              <a:t>increase based on test scripts executed.</a:t>
            </a:r>
          </a:p>
          <a:p>
            <a:pPr marL="0" lvl="1" eaLnBrk="0" hangingPunct="0"/>
            <a:endParaRPr lang="en-US" sz="1200" dirty="0" smtClean="0">
              <a:ea typeface="Calibri" pitchFamily="34" charset="0"/>
              <a:cs typeface="Arial" charset="0"/>
            </a:endParaRPr>
          </a:p>
          <a:p>
            <a:pPr marL="0" lvl="1" eaLnBrk="0" hangingPunct="0"/>
            <a:endParaRPr lang="en-US" sz="1200" dirty="0">
              <a:ea typeface="Calibri" pitchFamily="34" charset="0"/>
              <a:cs typeface="Arial" charset="0"/>
            </a:endParaRPr>
          </a:p>
          <a:p>
            <a:pPr marL="0" lvl="1" eaLnBrk="0" hangingPunct="0"/>
            <a:endParaRPr lang="en-US" sz="1200" dirty="0" smtClean="0">
              <a:solidFill>
                <a:srgbClr val="002060"/>
              </a:solidFill>
              <a:ea typeface="Calibri" pitchFamily="34" charset="0"/>
              <a:cs typeface="Arial" charset="0"/>
            </a:endParaRPr>
          </a:p>
          <a:p>
            <a:pPr marL="0" lvl="1" eaLnBrk="0" hangingPunct="0"/>
            <a:endParaRPr lang="en-US" sz="1200" dirty="0">
              <a:solidFill>
                <a:srgbClr val="002060"/>
              </a:solidFill>
              <a:ea typeface="Calibri" pitchFamily="34" charset="0"/>
              <a:cs typeface="Arial" charset="0"/>
            </a:endParaRPr>
          </a:p>
          <a:p>
            <a:pPr marL="0" lvl="1" eaLnBrk="0" hangingPunct="0"/>
            <a:endParaRPr lang="en-US" sz="1200" dirty="0" smtClean="0">
              <a:solidFill>
                <a:srgbClr val="002060"/>
              </a:solidFill>
              <a:ea typeface="Calibri" pitchFamily="34" charset="0"/>
              <a:cs typeface="Arial" charset="0"/>
            </a:endParaRPr>
          </a:p>
          <a:p>
            <a:pPr marL="0" lvl="1" eaLnBrk="0" hangingPunct="0"/>
            <a:endParaRPr lang="en-US" sz="1200" dirty="0">
              <a:solidFill>
                <a:srgbClr val="002060"/>
              </a:solidFill>
              <a:ea typeface="Calibri" pitchFamily="34" charset="0"/>
              <a:cs typeface="Arial" charset="0"/>
            </a:endParaRPr>
          </a:p>
          <a:p>
            <a:pPr marL="0" lvl="1" eaLnBrk="0" hangingPunct="0"/>
            <a:endParaRPr lang="en-US" sz="1200" dirty="0" smtClean="0">
              <a:solidFill>
                <a:srgbClr val="002060"/>
              </a:solidFill>
              <a:ea typeface="Calibri" pitchFamily="34" charset="0"/>
              <a:cs typeface="Arial" charset="0"/>
            </a:endParaRPr>
          </a:p>
          <a:p>
            <a:pPr marL="0" lvl="1" eaLnBrk="0" hangingPunct="0"/>
            <a:endParaRPr lang="en-US" sz="1200" dirty="0">
              <a:solidFill>
                <a:srgbClr val="002060"/>
              </a:solidFill>
              <a:ea typeface="Calibri" pitchFamily="34" charset="0"/>
              <a:cs typeface="Arial" charset="0"/>
            </a:endParaRPr>
          </a:p>
          <a:p>
            <a:pPr marL="0" lvl="1" eaLnBrk="0" hangingPunct="0"/>
            <a:endParaRPr lang="en-US" sz="1200" dirty="0" smtClean="0">
              <a:solidFill>
                <a:srgbClr val="002060"/>
              </a:solidFill>
              <a:ea typeface="Calibri" pitchFamily="34" charset="0"/>
              <a:cs typeface="Arial" charset="0"/>
            </a:endParaRPr>
          </a:p>
          <a:p>
            <a:pPr marL="0" lvl="1" eaLnBrk="0" hangingPunct="0"/>
            <a:endParaRPr lang="en-US" sz="1200" dirty="0">
              <a:solidFill>
                <a:srgbClr val="002060"/>
              </a:solidFill>
              <a:ea typeface="Calibri" pitchFamily="34" charset="0"/>
              <a:cs typeface="Arial" charset="0"/>
            </a:endParaRPr>
          </a:p>
          <a:p>
            <a:pPr marL="0" lvl="1" eaLnBrk="0" hangingPunct="0"/>
            <a:endParaRPr lang="en-US" sz="1200" dirty="0">
              <a:solidFill>
                <a:srgbClr val="002060"/>
              </a:solidFill>
              <a:ea typeface="Calibri" pitchFamily="34" charset="0"/>
              <a:cs typeface="Arial" charset="0"/>
            </a:endParaRPr>
          </a:p>
          <a:p>
            <a:pPr marL="0" lvl="1" eaLnBrk="0" hangingPunct="0"/>
            <a:r>
              <a:rPr lang="en-US" sz="1200" dirty="0" smtClean="0">
                <a:ea typeface="Calibri" pitchFamily="34" charset="0"/>
                <a:cs typeface="Arial" charset="0"/>
              </a:rPr>
              <a:t>Calculations</a:t>
            </a:r>
          </a:p>
          <a:p>
            <a:pPr marL="0" lvl="1" eaLnBrk="0" hangingPunct="0"/>
            <a:endParaRPr lang="en-US" sz="1200" dirty="0">
              <a:solidFill>
                <a:srgbClr val="002060"/>
              </a:solidFill>
              <a:ea typeface="Calibri" pitchFamily="34" charset="0"/>
              <a:cs typeface="Arial" charset="0"/>
            </a:endParaRPr>
          </a:p>
          <a:p>
            <a:pPr marL="0" lvl="1" eaLnBrk="0" hangingPunct="0"/>
            <a:endParaRPr lang="en-US" sz="1200" dirty="0" smtClean="0">
              <a:solidFill>
                <a:srgbClr val="002060"/>
              </a:solidFill>
              <a:ea typeface="Calibri" pitchFamily="34" charset="0"/>
              <a:cs typeface="Arial" charset="0"/>
            </a:endParaRPr>
          </a:p>
          <a:p>
            <a:pPr marL="0" lvl="1" eaLnBrk="0" hangingPunct="0"/>
            <a:endParaRPr lang="en-US" sz="1200" dirty="0" smtClean="0">
              <a:solidFill>
                <a:srgbClr val="002060"/>
              </a:solidFill>
              <a:ea typeface="Calibri" pitchFamily="34" charset="0"/>
              <a:cs typeface="Arial" charset="0"/>
            </a:endParaRPr>
          </a:p>
          <a:p>
            <a:pPr marL="0" lvl="1" eaLnBrk="0" hangingPunct="0"/>
            <a:endParaRPr lang="en-US" sz="1200" dirty="0">
              <a:solidFill>
                <a:srgbClr val="002060"/>
              </a:solidFill>
              <a:ea typeface="Calibri" pitchFamily="34" charset="0"/>
              <a:cs typeface="Arial" charset="0"/>
            </a:endParaRPr>
          </a:p>
          <a:p>
            <a:pPr marL="171450" lvl="1" indent="-171450" eaLnBrk="0" hangingPunct="0">
              <a:buFont typeface="Wingdings" panose="05000000000000000000" pitchFamily="2" charset="2"/>
              <a:buChar char="Ø"/>
            </a:pPr>
            <a:r>
              <a:rPr lang="en-US" sz="1200" b="1" dirty="0" smtClean="0">
                <a:ea typeface="Calibri" pitchFamily="34" charset="0"/>
                <a:cs typeface="Arial" charset="0"/>
              </a:rPr>
              <a:t>Qualitative Benefits</a:t>
            </a:r>
            <a:endParaRPr lang="en-GB" sz="1200" b="1" dirty="0" smtClean="0">
              <a:solidFill>
                <a:srgbClr val="FF0000"/>
              </a:solidFill>
              <a:ea typeface="Calibri" pitchFamily="34" charset="0"/>
              <a:cs typeface="Arial" charset="0"/>
            </a:endParaRPr>
          </a:p>
          <a:p>
            <a:pPr marL="628650" lvl="2" indent="-171450" eaLnBrk="0" hangingPunct="0">
              <a:buFont typeface="Arial" panose="020B0604020202020204" pitchFamily="34" charset="0"/>
              <a:buChar char="•"/>
            </a:pPr>
            <a:r>
              <a:rPr lang="en-US" sz="1100" dirty="0" smtClean="0">
                <a:ea typeface="Calibri" pitchFamily="34" charset="0"/>
                <a:cs typeface="Arial" charset="0"/>
              </a:rPr>
              <a:t>Using </a:t>
            </a:r>
            <a:r>
              <a:rPr lang="en-US" sz="1100" dirty="0">
                <a:ea typeface="Calibri" pitchFamily="34" charset="0"/>
                <a:cs typeface="Arial" charset="0"/>
              </a:rPr>
              <a:t>this macro, </a:t>
            </a:r>
            <a:r>
              <a:rPr lang="en-US" sz="1100" dirty="0" smtClean="0">
                <a:ea typeface="Calibri" pitchFamily="34" charset="0"/>
                <a:cs typeface="Arial" charset="0"/>
              </a:rPr>
              <a:t>resource can easily create Excel screenshot file with minimal effort.</a:t>
            </a:r>
          </a:p>
          <a:p>
            <a:pPr marL="628650" lvl="2" indent="-171450" eaLnBrk="0" hangingPunct="0">
              <a:buFont typeface="Arial" panose="020B0604020202020204" pitchFamily="34" charset="0"/>
              <a:buChar char="•"/>
            </a:pPr>
            <a:r>
              <a:rPr lang="en-US" sz="1100" dirty="0" smtClean="0">
                <a:ea typeface="Calibri" pitchFamily="34" charset="0"/>
                <a:cs typeface="Arial" charset="0"/>
              </a:rPr>
              <a:t>Tester can easily pick the required images and create </a:t>
            </a:r>
            <a:r>
              <a:rPr lang="en-US" sz="1100" dirty="0">
                <a:ea typeface="Calibri" pitchFamily="34" charset="0"/>
                <a:cs typeface="Arial" charset="0"/>
              </a:rPr>
              <a:t>Excel screenshot </a:t>
            </a:r>
            <a:r>
              <a:rPr lang="en-US" sz="1100" dirty="0" smtClean="0">
                <a:ea typeface="Calibri" pitchFamily="34" charset="0"/>
                <a:cs typeface="Arial" charset="0"/>
              </a:rPr>
              <a:t>file with out any confusions.</a:t>
            </a:r>
          </a:p>
          <a:p>
            <a:pPr marL="628650" lvl="2" indent="-171450" eaLnBrk="0" hangingPunct="0">
              <a:buFont typeface="Arial" panose="020B0604020202020204" pitchFamily="34" charset="0"/>
              <a:buChar char="•"/>
            </a:pPr>
            <a:r>
              <a:rPr lang="en-US" sz="1100" dirty="0">
                <a:ea typeface="Calibri" pitchFamily="34" charset="0"/>
                <a:cs typeface="Arial" charset="0"/>
              </a:rPr>
              <a:t>This is very skillfulness in avoiding wasted time and efforts</a:t>
            </a:r>
            <a:r>
              <a:rPr lang="en-US" sz="1100" dirty="0" smtClean="0">
                <a:ea typeface="Calibri" pitchFamily="34" charset="0"/>
                <a:cs typeface="Arial" charset="0"/>
              </a:rPr>
              <a:t>.</a:t>
            </a:r>
          </a:p>
          <a:p>
            <a:pPr marL="628650" lvl="2" indent="-171450" eaLnBrk="0" hangingPunct="0">
              <a:buFont typeface="Arial" panose="020B0604020202020204" pitchFamily="34" charset="0"/>
              <a:buChar char="•"/>
            </a:pPr>
            <a:r>
              <a:rPr lang="en-US" sz="1100" dirty="0" smtClean="0">
                <a:ea typeface="Calibri" pitchFamily="34" charset="0"/>
                <a:cs typeface="Arial" charset="0"/>
              </a:rPr>
              <a:t>Improves productivity of the tester.</a:t>
            </a:r>
          </a:p>
          <a:p>
            <a:pPr marL="628650" lvl="2" indent="-171450" eaLnBrk="0" hangingPunct="0">
              <a:buFont typeface="Arial" panose="020B0604020202020204" pitchFamily="34" charset="0"/>
              <a:buChar char="•"/>
            </a:pPr>
            <a:endParaRPr lang="en-US" sz="1100" dirty="0" smtClean="0">
              <a:ea typeface="Calibri" pitchFamily="34" charset="0"/>
              <a:cs typeface="Arial" charset="0"/>
            </a:endParaRPr>
          </a:p>
          <a:p>
            <a:pPr marL="628650" lvl="2" indent="-171450" eaLnBrk="0" hangingPunct="0">
              <a:buFont typeface="Arial" panose="020B0604020202020204" pitchFamily="34" charset="0"/>
              <a:buChar char="•"/>
            </a:pPr>
            <a:endParaRPr lang="en-GB" sz="1100" dirty="0">
              <a:ea typeface="Calibri" pitchFamily="34" charset="0"/>
              <a:cs typeface="Arial" charset="0"/>
            </a:endParaRPr>
          </a:p>
          <a:p>
            <a:pPr marL="171450" lvl="1" indent="-171450" eaLnBrk="0" hangingPunct="0">
              <a:buFont typeface="Wingdings" panose="05000000000000000000" pitchFamily="2" charset="2"/>
              <a:buChar char="Ø"/>
            </a:pPr>
            <a:endParaRPr lang="en-US" sz="1200" dirty="0">
              <a:ea typeface="Calibri" pitchFamily="34" charset="0"/>
              <a:cs typeface="Arial" charset="0"/>
            </a:endParaRPr>
          </a:p>
          <a:p>
            <a:pPr marL="0" lvl="1" eaLnBrk="0" hangingPunct="0"/>
            <a:endParaRPr lang="en-US" sz="1200" dirty="0">
              <a:solidFill>
                <a:srgbClr val="002060"/>
              </a:solidFill>
              <a:ea typeface="Calibri" pitchFamily="34" charset="0"/>
              <a:cs typeface="Arial" charset="0"/>
            </a:endParaRPr>
          </a:p>
          <a:p>
            <a:pPr marL="0" lvl="1" eaLnBrk="0" hangingPunct="0">
              <a:buFont typeface="Symbol" pitchFamily="18" charset="2"/>
              <a:buChar char=""/>
            </a:pPr>
            <a:endParaRPr lang="en-US" sz="1200" dirty="0">
              <a:ea typeface="Calibri" pitchFamily="34" charset="0"/>
              <a:cs typeface="Arial" charset="0"/>
            </a:endParaRPr>
          </a:p>
        </p:txBody>
      </p:sp>
      <p:sp>
        <p:nvSpPr>
          <p:cNvPr id="17414" name="Rounded Rectangle 9"/>
          <p:cNvSpPr>
            <a:spLocks noChangeArrowheads="1"/>
          </p:cNvSpPr>
          <p:nvPr/>
        </p:nvSpPr>
        <p:spPr bwMode="auto">
          <a:xfrm>
            <a:off x="304800" y="1143000"/>
            <a:ext cx="2496060" cy="357545"/>
          </a:xfrm>
          <a:prstGeom prst="roundRect">
            <a:avLst>
              <a:gd name="adj" fmla="val 16667"/>
            </a:avLst>
          </a:prstGeom>
          <a:solidFill>
            <a:srgbClr val="0070C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500" b="1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Benefits to the </a:t>
            </a:r>
            <a:r>
              <a:rPr lang="en-GB" sz="1500" b="1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Customer</a:t>
            </a:r>
            <a:endParaRPr lang="en-GB" sz="1500" b="1" dirty="0">
              <a:solidFill>
                <a:srgbClr val="FF0000"/>
              </a:solidFill>
              <a:ea typeface="Calibri" pitchFamily="34" charset="0"/>
              <a:cs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505992"/>
              </p:ext>
            </p:extLst>
          </p:nvPr>
        </p:nvGraphicFramePr>
        <p:xfrm>
          <a:off x="495300" y="2438400"/>
          <a:ext cx="8077200" cy="1785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37982">
                  <a:extLst>
                    <a:ext uri="{9D8B030D-6E8A-4147-A177-3AD203B41FA5}">
                      <a16:colId xmlns:a16="http://schemas.microsoft.com/office/drawing/2014/main" val="2742344028"/>
                    </a:ext>
                  </a:extLst>
                </a:gridCol>
                <a:gridCol w="3039218">
                  <a:extLst>
                    <a:ext uri="{9D8B030D-6E8A-4147-A177-3AD203B41FA5}">
                      <a16:colId xmlns:a16="http://schemas.microsoft.com/office/drawing/2014/main" val="2493779821"/>
                    </a:ext>
                  </a:extLst>
                </a:gridCol>
              </a:tblGrid>
              <a:tr h="134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effectLst/>
                        </a:rPr>
                        <a:t>Manual </a:t>
                      </a:r>
                      <a:r>
                        <a:rPr lang="en-US" sz="1100" b="1" u="none" strike="noStrike" dirty="0">
                          <a:effectLst/>
                        </a:rPr>
                        <a:t>Effort - 21 </a:t>
                      </a:r>
                      <a:r>
                        <a:rPr lang="en-US" sz="1100" b="1" u="none" strike="noStrike" dirty="0" smtClean="0">
                          <a:effectLst/>
                        </a:rPr>
                        <a:t>Mins (Approx. 10 images)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By Using Macro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963990"/>
                  </a:ext>
                </a:extLst>
              </a:tr>
              <a:tr h="161778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1.Download </a:t>
                      </a:r>
                      <a:r>
                        <a:rPr lang="en-US" sz="1100" u="none" strike="noStrike" dirty="0" smtClean="0">
                          <a:effectLst/>
                        </a:rPr>
                        <a:t>attachment – 1 min</a:t>
                      </a:r>
                      <a:r>
                        <a:rPr lang="en-US" sz="1100" u="none" strike="noStrike" dirty="0">
                          <a:effectLst/>
                        </a:rPr>
                        <a:t/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2.Open downloaded folder and check for the images/Screen shots </a:t>
                      </a:r>
                      <a:r>
                        <a:rPr lang="en-US" sz="1100" u="none" strike="noStrike" dirty="0" smtClean="0">
                          <a:effectLst/>
                        </a:rPr>
                        <a:t>– 3 mins</a:t>
                      </a:r>
                      <a:r>
                        <a:rPr lang="en-US" sz="1100" u="none" strike="noStrike" dirty="0">
                          <a:effectLst/>
                        </a:rPr>
                        <a:t/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3.Clearing already download images folders </a:t>
                      </a:r>
                      <a:r>
                        <a:rPr lang="en-US" sz="1100" u="none" strike="noStrike" dirty="0" smtClean="0">
                          <a:effectLst/>
                        </a:rPr>
                        <a:t>– 2 </a:t>
                      </a:r>
                      <a:r>
                        <a:rPr lang="en-US" sz="1100" u="none" strike="noStrike" dirty="0">
                          <a:effectLst/>
                        </a:rPr>
                        <a:t>mins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4.Open excel and insert those images </a:t>
                      </a:r>
                      <a:r>
                        <a:rPr lang="en-US" sz="1100" u="none" strike="noStrike" dirty="0" smtClean="0">
                          <a:effectLst/>
                        </a:rPr>
                        <a:t>– 5 mins</a:t>
                      </a:r>
                      <a:r>
                        <a:rPr lang="en-US" sz="1100" u="none" strike="noStrike" dirty="0">
                          <a:effectLst/>
                        </a:rPr>
                        <a:t/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 smtClean="0">
                          <a:effectLst/>
                        </a:rPr>
                        <a:t>5.Arranging/formatting </a:t>
                      </a:r>
                      <a:r>
                        <a:rPr lang="en-US" sz="1100" u="none" strike="noStrike" dirty="0">
                          <a:effectLst/>
                        </a:rPr>
                        <a:t>those images in order </a:t>
                      </a:r>
                      <a:r>
                        <a:rPr lang="en-US" sz="1100" u="none" strike="noStrike" dirty="0" smtClean="0">
                          <a:effectLst/>
                        </a:rPr>
                        <a:t>–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</a:rPr>
                        <a:t>7-10 </a:t>
                      </a:r>
                      <a:r>
                        <a:rPr lang="en-US" sz="1100" u="none" strike="noStrike" dirty="0">
                          <a:effectLst/>
                        </a:rPr>
                        <a:t>mins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6.Save that file into once specific folder with name </a:t>
                      </a:r>
                      <a:r>
                        <a:rPr lang="en-US" sz="1100" u="none" strike="noStrike" dirty="0" smtClean="0">
                          <a:effectLst/>
                        </a:rPr>
                        <a:t>– 1 </a:t>
                      </a:r>
                      <a:r>
                        <a:rPr lang="en-US" sz="1100" u="none" strike="noStrike" dirty="0">
                          <a:effectLst/>
                        </a:rPr>
                        <a:t>min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/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Total Time : 21 mins</a:t>
                      </a:r>
                      <a:endParaRPr 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u="none" strike="noStrike" dirty="0" smtClean="0">
                          <a:effectLst/>
                        </a:rPr>
                        <a:t>All </a:t>
                      </a:r>
                      <a:r>
                        <a:rPr lang="en-US" sz="1100" u="none" strike="noStrike" dirty="0">
                          <a:effectLst/>
                        </a:rPr>
                        <a:t>the </a:t>
                      </a:r>
                      <a:r>
                        <a:rPr lang="en-US" sz="1100" u="none" strike="noStrike" dirty="0" smtClean="0">
                          <a:effectLst/>
                        </a:rPr>
                        <a:t>manual </a:t>
                      </a:r>
                      <a:r>
                        <a:rPr lang="en-US" sz="1100" u="none" strike="noStrike" dirty="0">
                          <a:effectLst/>
                        </a:rPr>
                        <a:t>steps </a:t>
                      </a:r>
                      <a:r>
                        <a:rPr lang="en-US" sz="1100" u="none" strike="noStrike" dirty="0" smtClean="0">
                          <a:effectLst/>
                        </a:rPr>
                        <a:t>from 1-6 can be done in less than 5 </a:t>
                      </a:r>
                      <a:r>
                        <a:rPr lang="en-US" sz="1100" u="none" strike="noStrike" dirty="0">
                          <a:effectLst/>
                        </a:rPr>
                        <a:t>mins of time.</a:t>
                      </a:r>
                      <a:endParaRPr 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58985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874707"/>
              </p:ext>
            </p:extLst>
          </p:nvPr>
        </p:nvGraphicFramePr>
        <p:xfrm>
          <a:off x="531876" y="4600575"/>
          <a:ext cx="4419600" cy="581025"/>
        </p:xfrm>
        <a:graphic>
          <a:graphicData uri="http://schemas.openxmlformats.org/drawingml/2006/table">
            <a:tbl>
              <a:tblPr/>
              <a:tblGrid>
                <a:gridCol w="3340100">
                  <a:extLst>
                    <a:ext uri="{9D8B030D-6E8A-4147-A177-3AD203B41FA5}">
                      <a16:colId xmlns:a16="http://schemas.microsoft.com/office/drawing/2014/main" val="4219099686"/>
                    </a:ext>
                  </a:extLst>
                </a:gridCol>
                <a:gridCol w="547624">
                  <a:extLst>
                    <a:ext uri="{9D8B030D-6E8A-4147-A177-3AD203B41FA5}">
                      <a16:colId xmlns:a16="http://schemas.microsoft.com/office/drawing/2014/main" val="1472555101"/>
                    </a:ext>
                  </a:extLst>
                </a:gridCol>
                <a:gridCol w="531876">
                  <a:extLst>
                    <a:ext uri="{9D8B030D-6E8A-4147-A177-3AD203B41FA5}">
                      <a16:colId xmlns:a16="http://schemas.microsoft.com/office/drawing/2014/main" val="389814199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21mins * 2 tests * 20 Days/60 mins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effectLst/>
                          <a:latin typeface="Calibri" panose="020F0502020204030204" pitchFamily="34" charset="0"/>
                        </a:rPr>
                        <a:t> hrs.</a:t>
                      </a:r>
                      <a:endParaRPr 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5781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14 </a:t>
                      </a:r>
                      <a:r>
                        <a:rPr lang="en-US" sz="1100" b="0" i="0" u="none" strike="noStrike" dirty="0" smtClean="0">
                          <a:effectLst/>
                          <a:latin typeface="Calibri" panose="020F0502020204030204" pitchFamily="34" charset="0"/>
                        </a:rPr>
                        <a:t>hrs. </a:t>
                      </a:r>
                      <a:r>
                        <a:rPr lang="en-U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* 12 months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effectLst/>
                          <a:latin typeface="Calibri" panose="020F0502020204030204" pitchFamily="34" charset="0"/>
                        </a:rPr>
                        <a:t> hrs.</a:t>
                      </a:r>
                      <a:endParaRPr 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38499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168 </a:t>
                      </a:r>
                      <a:r>
                        <a:rPr lang="en-US" sz="1100" b="0" i="0" u="none" strike="noStrike" dirty="0" err="1">
                          <a:effectLst/>
                          <a:latin typeface="Calibri" panose="020F0502020204030204" pitchFamily="34" charset="0"/>
                        </a:rPr>
                        <a:t>Hrs</a:t>
                      </a:r>
                      <a:r>
                        <a:rPr lang="en-U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100" b="0" i="0" u="none" strike="noStrike" dirty="0" smtClean="0">
                          <a:effectLst/>
                          <a:latin typeface="Calibri" panose="020F0502020204030204" pitchFamily="34" charset="0"/>
                        </a:rPr>
                        <a:t>1,112.3 </a:t>
                      </a:r>
                      <a:r>
                        <a:rPr lang="en-U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INR (Considering 8899/- for 8 </a:t>
                      </a:r>
                      <a:r>
                        <a:rPr lang="en-US" sz="1100" b="0" i="0" u="none" strike="noStrike" dirty="0" err="1">
                          <a:effectLst/>
                          <a:latin typeface="Calibri" panose="020F0502020204030204" pitchFamily="34" charset="0"/>
                        </a:rPr>
                        <a:t>hrs</a:t>
                      </a:r>
                      <a:r>
                        <a:rPr lang="en-U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 billing)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Calibri" panose="020F0502020204030204" pitchFamily="34" charset="0"/>
                        </a:rPr>
                        <a:t>1,86,866</a:t>
                      </a:r>
                      <a:endParaRPr 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effectLst/>
                          <a:latin typeface="Calibri" panose="020F0502020204030204" pitchFamily="34" charset="0"/>
                        </a:rPr>
                        <a:t> INR</a:t>
                      </a:r>
                      <a:endParaRPr 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33501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Case Study 4/4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FAFAF2-93B1-467A-AAF8-289BFD5B159B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7413" name="Rectangle 1"/>
          <p:cNvSpPr>
            <a:spLocks noChangeArrowheads="1"/>
          </p:cNvSpPr>
          <p:nvPr/>
        </p:nvSpPr>
        <p:spPr bwMode="auto">
          <a:xfrm>
            <a:off x="304800" y="1600201"/>
            <a:ext cx="4129088" cy="2990414"/>
          </a:xfrm>
          <a:prstGeom prst="roundRect">
            <a:avLst>
              <a:gd name="adj" fmla="val 452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0" bIns="0"/>
          <a:lstStyle/>
          <a:p>
            <a:pPr marL="0" lvl="1" eaLnBrk="0" hangingPunct="0"/>
            <a:endParaRPr lang="en-US" sz="1300" dirty="0" smtClean="0">
              <a:solidFill>
                <a:srgbClr val="002060"/>
              </a:solidFill>
              <a:ea typeface="Calibri" pitchFamily="34" charset="0"/>
              <a:cs typeface="Arial" charset="0"/>
            </a:endParaRPr>
          </a:p>
          <a:p>
            <a:pPr marL="0" lvl="1" eaLnBrk="0" hangingPunct="0">
              <a:buFont typeface="Symbol" pitchFamily="18" charset="2"/>
              <a:buChar char=""/>
            </a:pPr>
            <a:r>
              <a:rPr lang="en-US" sz="1300" dirty="0" smtClean="0">
                <a:ea typeface="Calibri" pitchFamily="34" charset="0"/>
                <a:cs typeface="Arial" charset="0"/>
              </a:rPr>
              <a:t>Technology </a:t>
            </a:r>
            <a:r>
              <a:rPr lang="en-US" sz="1300" dirty="0" smtClean="0">
                <a:ea typeface="Calibri" pitchFamily="34" charset="0"/>
                <a:cs typeface="Arial" charset="0"/>
              </a:rPr>
              <a:t>Environment</a:t>
            </a:r>
          </a:p>
          <a:p>
            <a:pPr marL="0" lvl="1" eaLnBrk="0" hangingPunct="0"/>
            <a:r>
              <a:rPr lang="en-US" sz="1300" dirty="0" smtClean="0">
                <a:ea typeface="Calibri" pitchFamily="34" charset="0"/>
                <a:cs typeface="Arial" charset="0"/>
              </a:rPr>
              <a:t>  </a:t>
            </a:r>
            <a:r>
              <a:rPr lang="en-US" sz="1000" dirty="0" smtClean="0">
                <a:ea typeface="Calibri" pitchFamily="34" charset="0"/>
                <a:cs typeface="Arial" charset="0"/>
              </a:rPr>
              <a:t>VB Script</a:t>
            </a:r>
            <a:endParaRPr lang="en-US" sz="1000" dirty="0" smtClean="0">
              <a:ea typeface="Calibri" pitchFamily="34" charset="0"/>
              <a:cs typeface="Arial" charset="0"/>
            </a:endParaRPr>
          </a:p>
          <a:p>
            <a:pPr marL="0" lvl="1" eaLnBrk="0" hangingPunct="0"/>
            <a:endParaRPr lang="en-US" sz="1300" dirty="0" smtClean="0">
              <a:ea typeface="Calibri" pitchFamily="34" charset="0"/>
              <a:cs typeface="Arial" charset="0"/>
            </a:endParaRPr>
          </a:p>
          <a:p>
            <a:pPr marL="0" lvl="1" eaLnBrk="0" hangingPunct="0">
              <a:buFont typeface="Symbol" pitchFamily="18" charset="2"/>
              <a:buChar char=""/>
            </a:pPr>
            <a:r>
              <a:rPr lang="en-US" sz="1300" dirty="0" smtClean="0">
                <a:ea typeface="Calibri" pitchFamily="34" charset="0"/>
                <a:cs typeface="Arial" charset="0"/>
              </a:rPr>
              <a:t> Tools </a:t>
            </a:r>
            <a:r>
              <a:rPr lang="en-US" sz="1300" dirty="0" smtClean="0">
                <a:ea typeface="Calibri" pitchFamily="34" charset="0"/>
                <a:cs typeface="Arial" charset="0"/>
              </a:rPr>
              <a:t>Used</a:t>
            </a:r>
          </a:p>
          <a:p>
            <a:pPr marL="0" lvl="1" eaLnBrk="0" hangingPunct="0"/>
            <a:r>
              <a:rPr lang="en-US" sz="1300" dirty="0">
                <a:ea typeface="Calibri" pitchFamily="34" charset="0"/>
                <a:cs typeface="Arial" charset="0"/>
              </a:rPr>
              <a:t> </a:t>
            </a:r>
            <a:r>
              <a:rPr lang="en-US" sz="1300" dirty="0" smtClean="0">
                <a:ea typeface="Calibri" pitchFamily="34" charset="0"/>
                <a:cs typeface="Arial" charset="0"/>
              </a:rPr>
              <a:t>  </a:t>
            </a:r>
            <a:r>
              <a:rPr lang="en-US" sz="1000" dirty="0" smtClean="0">
                <a:ea typeface="Calibri" pitchFamily="34" charset="0"/>
                <a:cs typeface="Arial" charset="0"/>
              </a:rPr>
              <a:t>Excel </a:t>
            </a:r>
            <a:r>
              <a:rPr lang="en-US" sz="1000" dirty="0">
                <a:ea typeface="Calibri" pitchFamily="34" charset="0"/>
                <a:cs typeface="Arial" charset="0"/>
              </a:rPr>
              <a:t>Macro</a:t>
            </a:r>
          </a:p>
          <a:p>
            <a:pPr marL="0" lvl="1" eaLnBrk="0" hangingPunct="0"/>
            <a:r>
              <a:rPr lang="en-US" sz="1600" b="1" dirty="0" smtClean="0">
                <a:ea typeface="Calibri" pitchFamily="34" charset="0"/>
                <a:cs typeface="Arial" charset="0"/>
              </a:rPr>
              <a:t> </a:t>
            </a:r>
          </a:p>
        </p:txBody>
      </p:sp>
      <p:sp>
        <p:nvSpPr>
          <p:cNvPr id="17414" name="Rounded Rectangle 9"/>
          <p:cNvSpPr>
            <a:spLocks noChangeArrowheads="1"/>
          </p:cNvSpPr>
          <p:nvPr/>
        </p:nvSpPr>
        <p:spPr bwMode="auto">
          <a:xfrm>
            <a:off x="304800" y="1149429"/>
            <a:ext cx="2742332" cy="357545"/>
          </a:xfrm>
          <a:prstGeom prst="roundRect">
            <a:avLst>
              <a:gd name="adj" fmla="val 16667"/>
            </a:avLst>
          </a:prstGeom>
          <a:solidFill>
            <a:srgbClr val="0070C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500" b="1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Tools and Technology Used</a:t>
            </a:r>
            <a:endParaRPr lang="en-GB" sz="1500" b="1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</p:txBody>
      </p:sp>
      <p:sp>
        <p:nvSpPr>
          <p:cNvPr id="17415" name="Rectangle 1"/>
          <p:cNvSpPr>
            <a:spLocks noChangeArrowheads="1"/>
          </p:cNvSpPr>
          <p:nvPr/>
        </p:nvSpPr>
        <p:spPr bwMode="auto">
          <a:xfrm>
            <a:off x="304800" y="5335588"/>
            <a:ext cx="8610600" cy="1066800"/>
          </a:xfrm>
          <a:prstGeom prst="roundRect">
            <a:avLst>
              <a:gd name="adj" fmla="val 452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0" bIns="0"/>
          <a:lstStyle/>
          <a:p>
            <a:pPr marL="0" lvl="1" eaLnBrk="0" hangingPunct="0"/>
            <a:endParaRPr lang="en-US" sz="1200" dirty="0" smtClean="0">
              <a:ea typeface="Calibri" pitchFamily="34" charset="0"/>
              <a:cs typeface="Arial" charset="0"/>
            </a:endParaRPr>
          </a:p>
          <a:p>
            <a:pPr marL="0" lvl="1" eaLnBrk="0" hangingPunct="0"/>
            <a:r>
              <a:rPr lang="en-US" sz="1400" dirty="0" smtClean="0">
                <a:ea typeface="Calibri" pitchFamily="34" charset="0"/>
                <a:cs typeface="Arial" charset="0"/>
              </a:rPr>
              <a:t>Yes</a:t>
            </a:r>
            <a:endParaRPr lang="en-US" sz="1400" dirty="0">
              <a:ea typeface="Calibri" pitchFamily="34" charset="0"/>
              <a:cs typeface="Arial" charset="0"/>
            </a:endParaRPr>
          </a:p>
        </p:txBody>
      </p:sp>
      <p:sp>
        <p:nvSpPr>
          <p:cNvPr id="17416" name="Rounded Rectangle 10"/>
          <p:cNvSpPr>
            <a:spLocks noChangeArrowheads="1"/>
          </p:cNvSpPr>
          <p:nvPr/>
        </p:nvSpPr>
        <p:spPr bwMode="auto">
          <a:xfrm>
            <a:off x="4604986" y="1149429"/>
            <a:ext cx="4310414" cy="357545"/>
          </a:xfrm>
          <a:prstGeom prst="roundRect">
            <a:avLst>
              <a:gd name="adj" fmla="val 16667"/>
            </a:avLst>
          </a:prstGeom>
          <a:solidFill>
            <a:srgbClr val="0070C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chemeClr val="bg1"/>
                </a:solidFill>
              </a:rPr>
              <a:t>Words from the </a:t>
            </a:r>
            <a:r>
              <a:rPr lang="en-US" sz="1500" b="1" dirty="0" smtClean="0">
                <a:solidFill>
                  <a:schemeClr val="bg1"/>
                </a:solidFill>
              </a:rPr>
              <a:t>Customer / Approval </a:t>
            </a:r>
            <a:r>
              <a:rPr lang="en-US" sz="1500" b="1" dirty="0" smtClean="0">
                <a:solidFill>
                  <a:schemeClr val="bg1"/>
                </a:solidFill>
              </a:rPr>
              <a:t>Mail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12" name="Rounded Rectangle 9"/>
          <p:cNvSpPr>
            <a:spLocks noChangeArrowheads="1"/>
          </p:cNvSpPr>
          <p:nvPr/>
        </p:nvSpPr>
        <p:spPr bwMode="auto">
          <a:xfrm>
            <a:off x="304800" y="4876800"/>
            <a:ext cx="2743200" cy="357545"/>
          </a:xfrm>
          <a:prstGeom prst="roundRect">
            <a:avLst>
              <a:gd name="adj" fmla="val 16667"/>
            </a:avLst>
          </a:prstGeom>
          <a:solidFill>
            <a:srgbClr val="0070C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1500" b="1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Is this Idea Reusable </a:t>
            </a:r>
            <a:r>
              <a:rPr lang="en-GB" sz="1500" b="1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?</a:t>
            </a:r>
            <a:endParaRPr lang="en-GB" sz="1500" b="1" dirty="0">
              <a:solidFill>
                <a:srgbClr val="FF0000"/>
              </a:solidFill>
              <a:ea typeface="Calibri" pitchFamily="34" charset="0"/>
              <a:cs typeface="Arial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4661167" y="1624967"/>
            <a:ext cx="4191000" cy="2967145"/>
          </a:xfrm>
          <a:prstGeom prst="roundRect">
            <a:avLst>
              <a:gd name="adj" fmla="val 452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0" bIns="0"/>
          <a:lstStyle/>
          <a:p>
            <a:pPr marL="0" lvl="1" eaLnBrk="0" hangingPunct="0"/>
            <a:endParaRPr lang="en-US" sz="1200" dirty="0">
              <a:ea typeface="Calibri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2009-2010 HCL Technologies, India. All rights reserved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CD288-6A58-45CD-A718-B450C5383E0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72130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12122</TotalTime>
  <Words>548</Words>
  <Application>Microsoft Office PowerPoint</Application>
  <PresentationFormat>On-screen Show (4:3)</PresentationFormat>
  <Paragraphs>88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  <vt:variant>
        <vt:lpstr>Custom Shows</vt:lpstr>
      </vt:variant>
      <vt:variant>
        <vt:i4>5</vt:i4>
      </vt:variant>
    </vt:vector>
  </HeadingPairs>
  <TitlesOfParts>
    <vt:vector size="16" baseType="lpstr">
      <vt:lpstr>Arial</vt:lpstr>
      <vt:lpstr>Arial Narrow</vt:lpstr>
      <vt:lpstr>Calibri</vt:lpstr>
      <vt:lpstr>Symbol</vt:lpstr>
      <vt:lpstr>Wingdings</vt:lpstr>
      <vt:lpstr>1_Default Design</vt:lpstr>
      <vt:lpstr>Case Study 1/4</vt:lpstr>
      <vt:lpstr>Case Study 2/4</vt:lpstr>
      <vt:lpstr>Case Study 3/4</vt:lpstr>
      <vt:lpstr>Case Study 4/4</vt:lpstr>
      <vt:lpstr>PowerPoint Presentation</vt:lpstr>
      <vt:lpstr>Initiate</vt:lpstr>
      <vt:lpstr>Identify</vt:lpstr>
      <vt:lpstr>Innovate</vt:lpstr>
      <vt:lpstr>Implement</vt:lpstr>
      <vt:lpstr>Improve</vt:lpstr>
    </vt:vector>
  </TitlesOfParts>
  <Company>hcl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Framework for Customer Relationship Improvement</dc:title>
  <dc:subject>d Framework for Customer Relationship Improvement</dc:subject>
  <dc:creator>Customer Advocacy Group</dc:creator>
  <cp:keywords>Version 1.0</cp:keywords>
  <cp:lastModifiedBy>Srikanth Reddy GUNTAKA</cp:lastModifiedBy>
  <cp:revision>602</cp:revision>
  <dcterms:created xsi:type="dcterms:W3CDTF">2009-03-19T12:50:29Z</dcterms:created>
  <dcterms:modified xsi:type="dcterms:W3CDTF">2018-03-21T10:03:20Z</dcterms:modified>
</cp:coreProperties>
</file>