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2"/>
  </p:sldMasterIdLst>
  <p:notesMasterIdLst>
    <p:notesMasterId r:id="rId14"/>
  </p:notesMasterIdLst>
  <p:sldIdLst>
    <p:sldId id="259" r:id="rId3"/>
    <p:sldId id="261" r:id="rId4"/>
    <p:sldId id="260" r:id="rId5"/>
    <p:sldId id="262" r:id="rId6"/>
    <p:sldId id="263" r:id="rId7"/>
    <p:sldId id="264" r:id="rId8"/>
    <p:sldId id="265" r:id="rId9"/>
    <p:sldId id="266" r:id="rId10"/>
    <p:sldId id="267" r:id="rId11"/>
    <p:sldId id="268" r:id="rId12"/>
    <p:sldId id="27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24" autoAdjust="0"/>
  </p:normalViewPr>
  <p:slideViewPr>
    <p:cSldViewPr showGuides="1">
      <p:cViewPr varScale="1">
        <p:scale>
          <a:sx n="81" d="100"/>
          <a:sy n="81" d="100"/>
        </p:scale>
        <p:origin x="152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F77A4-95C4-49A7-B18D-D234C078783D}" type="datetimeFigureOut">
              <a:rPr lang="en-US" smtClean="0"/>
              <a:pPr/>
              <a:t>10/17/2020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40DFA-B482-4AD0-A536-856EB395CEAD}" type="slidenum">
              <a:rPr lang="en-US" smtClean="0"/>
              <a:pPr/>
              <a:t>‹#›</a:t>
            </a:fld>
            <a:endParaRPr lang="en-US"/>
          </a:p>
        </p:txBody>
      </p:sp>
    </p:spTree>
    <p:extLst>
      <p:ext uri="{BB962C8B-B14F-4D97-AF65-F5344CB8AC3E}">
        <p14:creationId xmlns:p14="http://schemas.microsoft.com/office/powerpoint/2010/main" val="1506257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EF05EF-6168-407F-8025-E41839E1250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23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F05EF-6168-407F-8025-E41839E1250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127129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F05EF-6168-407F-8025-E41839E1250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393118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F05EF-6168-407F-8025-E41839E1250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112991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F05EF-6168-407F-8025-E41839E12504}"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0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EF05EF-6168-407F-8025-E41839E12504}"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404022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EF05EF-6168-407F-8025-E41839E12504}" type="datetimeFigureOut">
              <a:rPr lang="en-US" smtClean="0"/>
              <a:pPr/>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171524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EF05EF-6168-407F-8025-E41839E12504}" type="datetimeFigureOut">
              <a:rPr lang="en-US" smtClean="0"/>
              <a:pPr/>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196563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EF05EF-6168-407F-8025-E41839E12504}" type="datetimeFigureOut">
              <a:rPr lang="en-US" smtClean="0"/>
              <a:pPr/>
              <a:t>10/17/2020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extLst>
      <p:ext uri="{BB962C8B-B14F-4D97-AF65-F5344CB8AC3E}">
        <p14:creationId xmlns:p14="http://schemas.microsoft.com/office/powerpoint/2010/main" val="210297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5EF05EF-6168-407F-8025-E41839E12504}" type="datetimeFigureOut">
              <a:rPr lang="en-US" smtClean="0"/>
              <a:pPr/>
              <a:t>10/17/2020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1C692C-4F2D-45F6-A9A8-8A3A8FE27806}" type="slidenum">
              <a:rPr lang="en-US" smtClean="0"/>
              <a:pPr/>
              <a:t>‹#›</a:t>
            </a:fld>
            <a:endParaRPr lang="en-US"/>
          </a:p>
        </p:txBody>
      </p:sp>
    </p:spTree>
    <p:extLst>
      <p:ext uri="{BB962C8B-B14F-4D97-AF65-F5344CB8AC3E}">
        <p14:creationId xmlns:p14="http://schemas.microsoft.com/office/powerpoint/2010/main" val="368575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5EF05EF-6168-407F-8025-E41839E12504}" type="datetimeFigureOut">
              <a:rPr lang="en-US" smtClean="0"/>
              <a:pPr/>
              <a:t>10/17/2020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1C692C-4F2D-45F6-A9A8-8A3A8FE27806}" type="slidenum">
              <a:rPr lang="en-US" smtClean="0"/>
              <a:pPr/>
              <a:t>‹#›</a:t>
            </a:fld>
            <a:endParaRPr lang="en-US"/>
          </a:p>
        </p:txBody>
      </p:sp>
    </p:spTree>
    <p:extLst>
      <p:ext uri="{BB962C8B-B14F-4D97-AF65-F5344CB8AC3E}">
        <p14:creationId xmlns:p14="http://schemas.microsoft.com/office/powerpoint/2010/main" val="365866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5EF05EF-6168-407F-8025-E41839E12504}" type="datetimeFigureOut">
              <a:rPr lang="en-US" smtClean="0"/>
              <a:pPr/>
              <a:t>10/17/2020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A1C692C-4F2D-45F6-A9A8-8A3A8FE2780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921860"/>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CA324-8E5E-4CD0-9B10-76B7AC680C3A}"/>
              </a:ext>
            </a:extLst>
          </p:cNvPr>
          <p:cNvSpPr>
            <a:spLocks noGrp="1"/>
          </p:cNvSpPr>
          <p:nvPr>
            <p:ph type="title"/>
          </p:nvPr>
        </p:nvSpPr>
        <p:spPr>
          <a:xfrm>
            <a:off x="179512" y="0"/>
            <a:ext cx="7543800" cy="1450757"/>
          </a:xfrm>
        </p:spPr>
        <p:txBody>
          <a:bodyPr/>
          <a:lstStyle/>
          <a:p>
            <a:r>
              <a:rPr lang="en-IN" dirty="0"/>
              <a:t>Overview</a:t>
            </a:r>
          </a:p>
        </p:txBody>
      </p:sp>
      <p:sp>
        <p:nvSpPr>
          <p:cNvPr id="3" name="Content Placeholder 2"/>
          <p:cNvSpPr>
            <a:spLocks noGrp="1"/>
          </p:cNvSpPr>
          <p:nvPr>
            <p:ph idx="1"/>
          </p:nvPr>
        </p:nvSpPr>
        <p:spPr>
          <a:xfrm>
            <a:off x="0" y="1600200"/>
            <a:ext cx="9144000" cy="525780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sz="3500" dirty="0"/>
              <a:t>Model evaluation is very important in data science. It helps you to understand the performance of your model and makes it easy to present your model to other people.</a:t>
            </a:r>
          </a:p>
          <a:p>
            <a:r>
              <a:rPr lang="en-US" sz="3500" dirty="0"/>
              <a:t> There are many different evaluation metrics out there but only some of them are suitable to be used for regression. </a:t>
            </a:r>
          </a:p>
          <a:p>
            <a:r>
              <a:rPr lang="en-US" sz="3500" dirty="0"/>
              <a:t>Well, unlike classification, accuracy in regression model is slightly harder to illustrate. It is merely impossible for you to predict the exact value but rather how close your prediction is against the real value.</a:t>
            </a:r>
          </a:p>
          <a:p>
            <a:endParaRPr lang="en-IN" dirty="0"/>
          </a:p>
        </p:txBody>
      </p:sp>
    </p:spTree>
    <p:extLst>
      <p:ext uri="{BB962C8B-B14F-4D97-AF65-F5344CB8AC3E}">
        <p14:creationId xmlns:p14="http://schemas.microsoft.com/office/powerpoint/2010/main" val="20141371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b="1" dirty="0"/>
              <a:t>Mean Absolute Error(MAE)</a:t>
            </a:r>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Compare to MSE or RMSE, MAE is a </a:t>
            </a:r>
            <a:r>
              <a:rPr lang="en-US" b="1" i="1" dirty="0"/>
              <a:t>more direct representation of sum of error terms.</a:t>
            </a:r>
          </a:p>
          <a:p>
            <a:r>
              <a:rPr lang="en-US" dirty="0"/>
              <a:t> MSE gives larger penalization to big prediction error by square it </a:t>
            </a:r>
            <a:r>
              <a:rPr lang="en-US" b="1" dirty="0"/>
              <a:t>while MAE treats all errors the same.</a:t>
            </a:r>
          </a:p>
        </p:txBody>
      </p:sp>
    </p:spTree>
    <p:extLst>
      <p:ext uri="{BB962C8B-B14F-4D97-AF65-F5344CB8AC3E}">
        <p14:creationId xmlns:p14="http://schemas.microsoft.com/office/powerpoint/2010/main" val="38174360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500" fill="hold"/>
                                        <p:tgtEl>
                                          <p:spTgt spid="3">
                                            <p:bg/>
                                          </p:spTgt>
                                        </p:tgtEl>
                                        <p:attrNameLst>
                                          <p:attrName>ppt_w</p:attrName>
                                        </p:attrNameLst>
                                      </p:cBhvr>
                                      <p:tavLst>
                                        <p:tav tm="0">
                                          <p:val>
                                            <p:fltVal val="0"/>
                                          </p:val>
                                        </p:tav>
                                        <p:tav tm="100000">
                                          <p:val>
                                            <p:strVal val="#ppt_w"/>
                                          </p:val>
                                        </p:tav>
                                      </p:tavLst>
                                    </p:anim>
                                    <p:anim calcmode="lin" valueType="num">
                                      <p:cBhvr>
                                        <p:cTn id="16" dur="500" fill="hold"/>
                                        <p:tgtEl>
                                          <p:spTgt spid="3">
                                            <p:bg/>
                                          </p:spTgt>
                                        </p:tgtEl>
                                        <p:attrNameLst>
                                          <p:attrName>ppt_h</p:attrName>
                                        </p:attrNameLst>
                                      </p:cBhvr>
                                      <p:tavLst>
                                        <p:tav tm="0">
                                          <p:val>
                                            <p:fltVal val="0"/>
                                          </p:val>
                                        </p:tav>
                                        <p:tav tm="100000">
                                          <p:val>
                                            <p:strVal val="#ppt_h"/>
                                          </p:val>
                                        </p:tav>
                                      </p:tavLst>
                                    </p:anim>
                                    <p:animEffect transition="in" filter="fade">
                                      <p:cBhvr>
                                        <p:cTn id="17" dur="500"/>
                                        <p:tgtEl>
                                          <p:spTgt spid="3">
                                            <p:bg/>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3">
                                            <p:txEl>
                                              <p:pRg st="0" end="0"/>
                                            </p:txEl>
                                          </p:spTgt>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229600" cy="1143000"/>
          </a:xfrm>
        </p:spPr>
        <p:style>
          <a:lnRef idx="1">
            <a:schemeClr val="accent3"/>
          </a:lnRef>
          <a:fillRef idx="2">
            <a:schemeClr val="accent3"/>
          </a:fillRef>
          <a:effectRef idx="1">
            <a:schemeClr val="accent3"/>
          </a:effectRef>
          <a:fontRef idx="minor">
            <a:schemeClr val="dk1"/>
          </a:fontRef>
        </p:style>
        <p:txBody>
          <a:bodyPr>
            <a:normAutofit/>
          </a:bodyPr>
          <a:lstStyle/>
          <a:p>
            <a:r>
              <a:rPr lang="en-US" b="1" dirty="0"/>
              <a:t>Conclusion</a:t>
            </a:r>
            <a:endParaRPr lang="en-IN" b="1" dirty="0"/>
          </a:p>
        </p:txBody>
      </p:sp>
      <p:sp>
        <p:nvSpPr>
          <p:cNvPr id="3" name="Content Placeholder 2"/>
          <p:cNvSpPr>
            <a:spLocks noGrp="1"/>
          </p:cNvSpPr>
          <p:nvPr>
            <p:ph idx="1"/>
          </p:nvPr>
        </p:nvSpPr>
        <p:spPr>
          <a:xfrm>
            <a:off x="8325"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 Square/Adjusted R Square are better used to explain the model to other people </a:t>
            </a:r>
            <a:r>
              <a:rPr lang="en-US" b="1" i="1" dirty="0"/>
              <a:t>because you can explain the number as a percentage of the output variability</a:t>
            </a:r>
            <a:r>
              <a:rPr lang="en-US" dirty="0"/>
              <a:t>. </a:t>
            </a:r>
          </a:p>
          <a:p>
            <a:r>
              <a:rPr lang="en-US" dirty="0"/>
              <a:t>MSE, RMSE or MAE are better to be used </a:t>
            </a:r>
            <a:r>
              <a:rPr lang="en-US" b="1" i="1" dirty="0"/>
              <a:t>to compare performance between different regression models</a:t>
            </a:r>
            <a:r>
              <a:rPr lang="en-US" dirty="0"/>
              <a:t>. </a:t>
            </a:r>
          </a:p>
          <a:p>
            <a:r>
              <a:rPr lang="en-US" dirty="0"/>
              <a:t>However, it makes total sense to use </a:t>
            </a:r>
            <a:r>
              <a:rPr lang="en-US" b="1" i="1" dirty="0"/>
              <a:t>MSE if value is not too big </a:t>
            </a:r>
            <a:r>
              <a:rPr lang="en-US" dirty="0"/>
              <a:t>and </a:t>
            </a:r>
            <a:r>
              <a:rPr lang="en-US" b="1" dirty="0"/>
              <a:t>MAE</a:t>
            </a:r>
            <a:r>
              <a:rPr lang="en-US" dirty="0"/>
              <a:t> if you do not want </a:t>
            </a:r>
            <a:r>
              <a:rPr lang="en-US" b="1" i="1" dirty="0"/>
              <a:t>to penalize large prediction error.</a:t>
            </a:r>
          </a:p>
          <a:p>
            <a:r>
              <a:rPr lang="en-US" dirty="0"/>
              <a:t>Adjusted R square is the only metric here that considers </a:t>
            </a:r>
            <a:r>
              <a:rPr lang="en-US" b="1" i="1" dirty="0"/>
              <a:t>overfitting problem</a:t>
            </a:r>
            <a:r>
              <a:rPr lang="en-US" dirty="0"/>
              <a:t>. </a:t>
            </a:r>
            <a:endParaRPr lang="en-US" b="1" dirty="0">
              <a:latin typeface="Algerian" panose="04020705040A02060702" pitchFamily="82" charset="0"/>
            </a:endParaRPr>
          </a:p>
        </p:txBody>
      </p:sp>
    </p:spTree>
    <p:extLst>
      <p:ext uri="{BB962C8B-B14F-4D97-AF65-F5344CB8AC3E}">
        <p14:creationId xmlns:p14="http://schemas.microsoft.com/office/powerpoint/2010/main" val="776303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bg/>
                                          </p:spTgt>
                                        </p:tgtEl>
                                        <p:attrNameLst>
                                          <p:attrName>style.visibility</p:attrName>
                                        </p:attrNameLst>
                                      </p:cBhvr>
                                      <p:to>
                                        <p:strVal val="visible"/>
                                      </p:to>
                                    </p:set>
                                    <p:anim calcmode="lin" valueType="num">
                                      <p:cBhvr>
                                        <p:cTn id="23" dur="500" fill="hold"/>
                                        <p:tgtEl>
                                          <p:spTgt spid="3">
                                            <p:bg/>
                                          </p:spTgt>
                                        </p:tgtEl>
                                        <p:attrNameLst>
                                          <p:attrName>ppt_w</p:attrName>
                                        </p:attrNameLst>
                                      </p:cBhvr>
                                      <p:tavLst>
                                        <p:tav tm="0">
                                          <p:val>
                                            <p:fltVal val="0"/>
                                          </p:val>
                                        </p:tav>
                                        <p:tav tm="100000">
                                          <p:val>
                                            <p:strVal val="#ppt_w"/>
                                          </p:val>
                                        </p:tav>
                                      </p:tavLst>
                                    </p:anim>
                                    <p:anim calcmode="lin" valueType="num">
                                      <p:cBhvr>
                                        <p:cTn id="24" dur="500" fill="hold"/>
                                        <p:tgtEl>
                                          <p:spTgt spid="3">
                                            <p:bg/>
                                          </p:spTgt>
                                        </p:tgtEl>
                                        <p:attrNameLst>
                                          <p:attrName>ppt_h</p:attrName>
                                        </p:attrNameLst>
                                      </p:cBhvr>
                                      <p:tavLst>
                                        <p:tav tm="0">
                                          <p:val>
                                            <p:fltVal val="0"/>
                                          </p:val>
                                        </p:tav>
                                        <p:tav tm="100000">
                                          <p:val>
                                            <p:strVal val="#ppt_h"/>
                                          </p:val>
                                        </p:tav>
                                      </p:tavLst>
                                    </p:anim>
                                    <p:animEffect transition="in" filter="fade">
                                      <p:cBhvr>
                                        <p:cTn id="25" dur="500"/>
                                        <p:tgtEl>
                                          <p:spTgt spid="3">
                                            <p:bg/>
                                          </p:spTgt>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3">
                                            <p:txEl>
                                              <p:pRg st="0" end="0"/>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3">
                                            <p:txEl>
                                              <p:pRg st="1" end="1"/>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 calcmode="lin" valueType="num">
                                      <p:cBhvr>
                                        <p:cTn id="3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0" dur="500"/>
                                        <p:tgtEl>
                                          <p:spTgt spid="3">
                                            <p:txEl>
                                              <p:pRg st="2" end="2"/>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br>
              <a:rPr lang="en-IN" dirty="0">
                <a:latin typeface="Britannic Bold" panose="020B0903060703020204" pitchFamily="34" charset="0"/>
              </a:rPr>
            </a:br>
            <a:r>
              <a:rPr lang="en-IN" dirty="0">
                <a:latin typeface="Britannic Bold" panose="020B0903060703020204" pitchFamily="34" charset="0"/>
              </a:rPr>
              <a:t>Types of Error metrics</a:t>
            </a:r>
            <a:br>
              <a:rPr lang="en-IN" dirty="0">
                <a:latin typeface="Britannic Bold" panose="020B0903060703020204" pitchFamily="34" charset="0"/>
              </a:rPr>
            </a:br>
            <a:endParaRPr lang="en-IN" dirty="0">
              <a:latin typeface="Britannic Bold" panose="020B0903060703020204" pitchFamily="34" charset="0"/>
            </a:endParaRPr>
          </a:p>
        </p:txBody>
      </p:sp>
      <p:sp>
        <p:nvSpPr>
          <p:cNvPr id="3" name="Content Placeholder 2"/>
          <p:cNvSpPr>
            <a:spLocks noGrp="1"/>
          </p:cNvSpPr>
          <p:nvPr>
            <p:ph idx="1"/>
          </p:nvPr>
        </p:nvSpPr>
        <p:spPr>
          <a:xfrm>
            <a:off x="0" y="1600200"/>
            <a:ext cx="9144000" cy="5257800"/>
          </a:xfrm>
        </p:spPr>
        <p:style>
          <a:lnRef idx="1">
            <a:schemeClr val="accent3"/>
          </a:lnRef>
          <a:fillRef idx="2">
            <a:schemeClr val="accent3"/>
          </a:fillRef>
          <a:effectRef idx="1">
            <a:schemeClr val="accent3"/>
          </a:effectRef>
          <a:fontRef idx="minor">
            <a:schemeClr val="dk1"/>
          </a:fontRef>
        </p:style>
        <p:txBody>
          <a:bodyPr/>
          <a:lstStyle/>
          <a:p>
            <a:pPr marL="0" indent="0">
              <a:buNone/>
            </a:pPr>
            <a:r>
              <a:rPr lang="en-US" dirty="0"/>
              <a:t>There are 3 main metrics for model evaluation in regression:</a:t>
            </a:r>
          </a:p>
          <a:p>
            <a:r>
              <a:rPr lang="en-IN" dirty="0"/>
              <a:t> R Square/Adjusted R Square</a:t>
            </a:r>
          </a:p>
          <a:p>
            <a:r>
              <a:rPr lang="en-IN" dirty="0"/>
              <a:t> Mean Square Error(MSE)/Root Mean Square Error(RMSE)</a:t>
            </a:r>
          </a:p>
          <a:p>
            <a:r>
              <a:rPr lang="en-IN" dirty="0"/>
              <a:t> Mean Absolute Error(MAE)</a:t>
            </a:r>
          </a:p>
          <a:p>
            <a:pPr marL="0" indent="0">
              <a:buNone/>
            </a:pPr>
            <a:endParaRPr lang="en-US" b="1" dirty="0"/>
          </a:p>
        </p:txBody>
      </p:sp>
    </p:spTree>
    <p:extLst>
      <p:ext uri="{BB962C8B-B14F-4D97-AF65-F5344CB8AC3E}">
        <p14:creationId xmlns:p14="http://schemas.microsoft.com/office/powerpoint/2010/main" val="2343184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49443"/>
            <a:ext cx="7543800" cy="1450757"/>
          </a:xfrm>
        </p:spPr>
        <p:style>
          <a:lnRef idx="1">
            <a:schemeClr val="accent3"/>
          </a:lnRef>
          <a:fillRef idx="2">
            <a:schemeClr val="accent3"/>
          </a:fillRef>
          <a:effectRef idx="1">
            <a:schemeClr val="accent3"/>
          </a:effectRef>
          <a:fontRef idx="minor">
            <a:schemeClr val="dk1"/>
          </a:fontRef>
        </p:style>
        <p:txBody>
          <a:bodyPr>
            <a:normAutofit/>
          </a:bodyPr>
          <a:lstStyle/>
          <a:p>
            <a:r>
              <a:rPr lang="en-IN" b="1" dirty="0"/>
              <a:t>R Square/Adjusted R Square</a:t>
            </a:r>
          </a:p>
        </p:txBody>
      </p:sp>
      <p:sp>
        <p:nvSpPr>
          <p:cNvPr id="3" name="Content Placeholder 2"/>
          <p:cNvSpPr>
            <a:spLocks noGrp="1"/>
          </p:cNvSpPr>
          <p:nvPr>
            <p:ph idx="1"/>
          </p:nvPr>
        </p:nvSpPr>
        <p:spPr>
          <a:xfrm>
            <a:off x="0" y="1600200"/>
            <a:ext cx="9144000" cy="5257800"/>
          </a:xfrm>
        </p:spPr>
        <p:style>
          <a:lnRef idx="1">
            <a:schemeClr val="accent3"/>
          </a:lnRef>
          <a:fillRef idx="2">
            <a:schemeClr val="accent3"/>
          </a:fillRef>
          <a:effectRef idx="1">
            <a:schemeClr val="accent3"/>
          </a:effectRef>
          <a:fontRef idx="minor">
            <a:schemeClr val="dk1"/>
          </a:fontRef>
        </p:style>
        <p:txBody>
          <a:bodyPr/>
          <a:lstStyle/>
          <a:p>
            <a:r>
              <a:rPr lang="en-US" dirty="0"/>
              <a:t>R Square measures how much of variability in dependent variable can be explained by the model. It is square of Correlation Coefficient(R) and that is why it is called R Square.</a:t>
            </a:r>
          </a:p>
          <a:p>
            <a:pPr marL="0" indent="0">
              <a:buNone/>
            </a:pP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4149080"/>
            <a:ext cx="6667500" cy="1104900"/>
          </a:xfrm>
          <a:prstGeom prst="rect">
            <a:avLst/>
          </a:prstGeom>
        </p:spPr>
      </p:pic>
    </p:spTree>
    <p:extLst>
      <p:ext uri="{BB962C8B-B14F-4D97-AF65-F5344CB8AC3E}">
        <p14:creationId xmlns:p14="http://schemas.microsoft.com/office/powerpoint/2010/main" val="7673602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58324"/>
            <a:ext cx="7543800" cy="1450757"/>
          </a:xfrm>
        </p:spPr>
        <p:style>
          <a:lnRef idx="1">
            <a:schemeClr val="accent3"/>
          </a:lnRef>
          <a:fillRef idx="2">
            <a:schemeClr val="accent3"/>
          </a:fillRef>
          <a:effectRef idx="1">
            <a:schemeClr val="accent3"/>
          </a:effectRef>
          <a:fontRef idx="minor">
            <a:schemeClr val="dk1"/>
          </a:fontRef>
        </p:style>
        <p:txBody>
          <a:bodyPr>
            <a:normAutofit/>
          </a:bodyPr>
          <a:lstStyle/>
          <a:p>
            <a:r>
              <a:rPr lang="en-IN" b="1"/>
              <a:t>R Square/Adjusted R Square</a:t>
            </a:r>
            <a:endParaRPr lang="en-IN" dirty="0"/>
          </a:p>
        </p:txBody>
      </p:sp>
      <p:sp>
        <p:nvSpPr>
          <p:cNvPr id="3" name="Content Placeholder 2"/>
          <p:cNvSpPr>
            <a:spLocks noGrp="1"/>
          </p:cNvSpPr>
          <p:nvPr>
            <p:ph idx="1"/>
          </p:nvPr>
        </p:nvSpPr>
        <p:spPr>
          <a:xfrm>
            <a:off x="0" y="1600200"/>
            <a:ext cx="9144000" cy="5257800"/>
          </a:xfrm>
        </p:spPr>
        <p:style>
          <a:lnRef idx="1">
            <a:schemeClr val="accent3"/>
          </a:lnRef>
          <a:fillRef idx="2">
            <a:schemeClr val="accent3"/>
          </a:fillRef>
          <a:effectRef idx="1">
            <a:schemeClr val="accent3"/>
          </a:effectRef>
          <a:fontRef idx="minor">
            <a:schemeClr val="dk1"/>
          </a:fontRef>
        </p:style>
        <p:txBody>
          <a:bodyPr/>
          <a:lstStyle/>
          <a:p>
            <a:r>
              <a:rPr lang="en-US" dirty="0"/>
              <a:t>R Square is calculated by the sum of squared of prediction error divided by the total sum of square which replace the calculated prediction with mean. </a:t>
            </a:r>
          </a:p>
          <a:p>
            <a:r>
              <a:rPr lang="en-US" dirty="0"/>
              <a:t>R Square value is between 0 to 1 and bigger value indicates a better fit between prediction and actual value.                        </a:t>
            </a:r>
            <a:endParaRPr lang="en-IN" dirty="0"/>
          </a:p>
        </p:txBody>
      </p:sp>
    </p:spTree>
    <p:extLst>
      <p:ext uri="{BB962C8B-B14F-4D97-AF65-F5344CB8AC3E}">
        <p14:creationId xmlns:p14="http://schemas.microsoft.com/office/powerpoint/2010/main" val="5256299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b="1"/>
              <a:t>R Square/Adjusted R Square</a:t>
            </a:r>
            <a:endParaRPr lang="en-IN" dirty="0"/>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R Square is a good measure to determine how well the model fits the dependent variables.</a:t>
            </a:r>
          </a:p>
          <a:p>
            <a:pPr lvl="1"/>
            <a:r>
              <a:rPr lang="en-US" b="1" dirty="0">
                <a:effectLst>
                  <a:outerShdw blurRad="38100" dist="38100" dir="2700000" algn="tl">
                    <a:srgbClr val="000000">
                      <a:alpha val="43137"/>
                    </a:srgbClr>
                  </a:outerShdw>
                </a:effectLst>
              </a:rPr>
              <a:t>Then why do we need Adjusted R square?</a:t>
            </a:r>
          </a:p>
          <a:p>
            <a:pPr marL="457200" lvl="1" indent="0">
              <a:buNone/>
            </a:pPr>
            <a:r>
              <a:rPr lang="en-US" dirty="0"/>
              <a:t> </a:t>
            </a:r>
            <a:r>
              <a:rPr lang="en-US" b="1" dirty="0"/>
              <a:t>However, it does not take into consideration of over-fitting problem</a:t>
            </a:r>
            <a:r>
              <a:rPr lang="en-US" dirty="0"/>
              <a:t>.</a:t>
            </a:r>
          </a:p>
          <a:p>
            <a:r>
              <a:rPr lang="en-US" dirty="0"/>
              <a:t>If your regression model has many independent variables, because the model is too complicated, it may fit very well to the training data but performs badly for testing data. That is why Adjusted R Square is introduced because </a:t>
            </a:r>
            <a:r>
              <a:rPr lang="en-US" b="1" dirty="0"/>
              <a:t>it will penalize additional independent variables added to the model and adjust the metric to prevent over-fitting issue.</a:t>
            </a:r>
            <a:r>
              <a:rPr lang="en-US" dirty="0"/>
              <a:t> </a:t>
            </a:r>
          </a:p>
          <a:p>
            <a:r>
              <a:rPr lang="en-US" dirty="0"/>
              <a:t>In Python, you can calculate R Square using, </a:t>
            </a:r>
          </a:p>
          <a:p>
            <a:pPr lvl="1"/>
            <a:r>
              <a:rPr lang="en-US" b="1" dirty="0"/>
              <a:t> sklearn.metrics.r2_score()</a:t>
            </a:r>
            <a:endParaRPr lang="en-IN" b="1" dirty="0"/>
          </a:p>
        </p:txBody>
      </p:sp>
    </p:spTree>
    <p:extLst>
      <p:ext uri="{BB962C8B-B14F-4D97-AF65-F5344CB8AC3E}">
        <p14:creationId xmlns:p14="http://schemas.microsoft.com/office/powerpoint/2010/main" val="1856969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 calcmode="lin" valueType="num">
                                      <p:cBhvr>
                                        <p:cTn id="11" dur="500" fill="hold"/>
                                        <p:tgtEl>
                                          <p:spTgt spid="3">
                                            <p:bg/>
                                          </p:spTgt>
                                        </p:tgtEl>
                                        <p:attrNameLst>
                                          <p:attrName>ppt_w</p:attrName>
                                        </p:attrNameLst>
                                      </p:cBhvr>
                                      <p:tavLst>
                                        <p:tav tm="0">
                                          <p:val>
                                            <p:fltVal val="0"/>
                                          </p:val>
                                        </p:tav>
                                        <p:tav tm="100000">
                                          <p:val>
                                            <p:strVal val="#ppt_w"/>
                                          </p:val>
                                        </p:tav>
                                      </p:tavLst>
                                    </p:anim>
                                    <p:anim calcmode="lin" valueType="num">
                                      <p:cBhvr>
                                        <p:cTn id="12" dur="500" fill="hold"/>
                                        <p:tgtEl>
                                          <p:spTgt spid="3">
                                            <p:bg/>
                                          </p:spTgt>
                                        </p:tgtEl>
                                        <p:attrNameLst>
                                          <p:attrName>ppt_h</p:attrName>
                                        </p:attrNameLst>
                                      </p:cBhvr>
                                      <p:tavLst>
                                        <p:tav tm="0">
                                          <p:val>
                                            <p:fltVal val="0"/>
                                          </p:val>
                                        </p:tav>
                                        <p:tav tm="100000">
                                          <p:val>
                                            <p:strVal val="#ppt_h"/>
                                          </p:val>
                                        </p:tav>
                                      </p:tavLst>
                                    </p:anim>
                                    <p:animEffect transition="in" filter="fade">
                                      <p:cBhvr>
                                        <p:cTn id="13" dur="500"/>
                                        <p:tgtEl>
                                          <p:spTgt spid="3">
                                            <p:bg/>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
                                            <p:txEl>
                                              <p:pRg st="0" end="0"/>
                                            </p:txEl>
                                          </p:spTgt>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
                                            <p:txEl>
                                              <p:pRg st="1" end="1"/>
                                            </p:txEl>
                                          </p:spTgt>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br>
              <a:rPr lang="en-IN" b="1" dirty="0"/>
            </a:br>
            <a:r>
              <a:rPr lang="en-IN" b="1" dirty="0"/>
              <a:t>Mean Square Error(MSE)</a:t>
            </a:r>
            <a:br>
              <a:rPr lang="en-IN" b="1" dirty="0"/>
            </a:br>
            <a:endParaRPr lang="en-IN" b="1" dirty="0"/>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While R Square is a relative measure of how well the model fits dependent variables, </a:t>
            </a:r>
            <a:r>
              <a:rPr lang="en-US" b="1" i="1" dirty="0"/>
              <a:t>Mean Square Error is an absolute measure of the goodness for the fit</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4077072"/>
            <a:ext cx="5410200" cy="1409700"/>
          </a:xfrm>
          <a:prstGeom prst="rect">
            <a:avLst/>
          </a:prstGeom>
        </p:spPr>
      </p:pic>
    </p:spTree>
    <p:extLst>
      <p:ext uri="{BB962C8B-B14F-4D97-AF65-F5344CB8AC3E}">
        <p14:creationId xmlns:p14="http://schemas.microsoft.com/office/powerpoint/2010/main" val="644428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 calcmode="lin" valueType="num">
                                      <p:cBhvr>
                                        <p:cTn id="11" dur="500" fill="hold"/>
                                        <p:tgtEl>
                                          <p:spTgt spid="3">
                                            <p:bg/>
                                          </p:spTgt>
                                        </p:tgtEl>
                                        <p:attrNameLst>
                                          <p:attrName>ppt_w</p:attrName>
                                        </p:attrNameLst>
                                      </p:cBhvr>
                                      <p:tavLst>
                                        <p:tav tm="0">
                                          <p:val>
                                            <p:fltVal val="0"/>
                                          </p:val>
                                        </p:tav>
                                        <p:tav tm="100000">
                                          <p:val>
                                            <p:strVal val="#ppt_w"/>
                                          </p:val>
                                        </p:tav>
                                      </p:tavLst>
                                    </p:anim>
                                    <p:anim calcmode="lin" valueType="num">
                                      <p:cBhvr>
                                        <p:cTn id="12" dur="500" fill="hold"/>
                                        <p:tgtEl>
                                          <p:spTgt spid="3">
                                            <p:bg/>
                                          </p:spTgt>
                                        </p:tgtEl>
                                        <p:attrNameLst>
                                          <p:attrName>ppt_h</p:attrName>
                                        </p:attrNameLst>
                                      </p:cBhvr>
                                      <p:tavLst>
                                        <p:tav tm="0">
                                          <p:val>
                                            <p:fltVal val="0"/>
                                          </p:val>
                                        </p:tav>
                                        <p:tav tm="100000">
                                          <p:val>
                                            <p:strVal val="#ppt_h"/>
                                          </p:val>
                                        </p:tav>
                                      </p:tavLst>
                                    </p:anim>
                                    <p:animEffect transition="in" filter="fade">
                                      <p:cBhvr>
                                        <p:cTn id="13" dur="500"/>
                                        <p:tgtEl>
                                          <p:spTgt spid="3">
                                            <p:bg/>
                                          </p:spTgt>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br>
              <a:rPr lang="en-IN" b="1" dirty="0"/>
            </a:br>
            <a:r>
              <a:rPr lang="en-IN" b="1" dirty="0"/>
              <a:t>Mean Square Error(MSE)</a:t>
            </a:r>
            <a:br>
              <a:rPr lang="en-IN" b="1" dirty="0"/>
            </a:br>
            <a:endParaRPr lang="en-IN" b="1" dirty="0"/>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MSE is calculated by the sum of square of prediction error which is real output minus predicted output and then divide by the number of data points. </a:t>
            </a:r>
          </a:p>
          <a:p>
            <a:r>
              <a:rPr lang="en-US" dirty="0"/>
              <a:t>It gives you an absolute number on how much your predicted results deviate from the actual number.</a:t>
            </a:r>
          </a:p>
          <a:p>
            <a:r>
              <a:rPr lang="en-US" dirty="0"/>
              <a:t> You cannot interpret much insights from one single result but it gives you an real number to compare against other model results and help you select the best regression model.</a:t>
            </a:r>
          </a:p>
        </p:txBody>
      </p:sp>
    </p:spTree>
    <p:extLst>
      <p:ext uri="{BB962C8B-B14F-4D97-AF65-F5344CB8AC3E}">
        <p14:creationId xmlns:p14="http://schemas.microsoft.com/office/powerpoint/2010/main" val="2663049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anim calcmode="lin" valueType="num">
                                      <p:cBhvr>
                                        <p:cTn id="19" dur="500" fill="hold"/>
                                        <p:tgtEl>
                                          <p:spTgt spid="3">
                                            <p:bg/>
                                          </p:spTgt>
                                        </p:tgtEl>
                                        <p:attrNameLst>
                                          <p:attrName>ppt_w</p:attrName>
                                        </p:attrNameLst>
                                      </p:cBhvr>
                                      <p:tavLst>
                                        <p:tav tm="0">
                                          <p:val>
                                            <p:fltVal val="0"/>
                                          </p:val>
                                        </p:tav>
                                        <p:tav tm="100000">
                                          <p:val>
                                            <p:strVal val="#ppt_w"/>
                                          </p:val>
                                        </p:tav>
                                      </p:tavLst>
                                    </p:anim>
                                    <p:anim calcmode="lin" valueType="num">
                                      <p:cBhvr>
                                        <p:cTn id="20" dur="500" fill="hold"/>
                                        <p:tgtEl>
                                          <p:spTgt spid="3">
                                            <p:bg/>
                                          </p:spTgt>
                                        </p:tgtEl>
                                        <p:attrNameLst>
                                          <p:attrName>ppt_h</p:attrName>
                                        </p:attrNameLst>
                                      </p:cBhvr>
                                      <p:tavLst>
                                        <p:tav tm="0">
                                          <p:val>
                                            <p:fltVal val="0"/>
                                          </p:val>
                                        </p:tav>
                                        <p:tav tm="100000">
                                          <p:val>
                                            <p:strVal val="#ppt_h"/>
                                          </p:val>
                                        </p:tav>
                                      </p:tavLst>
                                    </p:anim>
                                    <p:animEffect transition="in" filter="fade">
                                      <p:cBhvr>
                                        <p:cTn id="21" dur="500"/>
                                        <p:tgtEl>
                                          <p:spTgt spid="3">
                                            <p:bg/>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p:cTn id="2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3">
                                            <p:txEl>
                                              <p:pRg st="0" end="0"/>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3">
                                            <p:txEl>
                                              <p:pRg st="1" end="1"/>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br>
              <a:rPr lang="en-IN" b="1" dirty="0"/>
            </a:br>
            <a:r>
              <a:rPr lang="en-IN" b="1" dirty="0"/>
              <a:t>Root Mean Square Error(RMSE)</a:t>
            </a:r>
            <a:br>
              <a:rPr lang="en-IN" b="1" dirty="0"/>
            </a:br>
            <a:endParaRPr lang="en-IN" b="1" dirty="0"/>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Why RMSE ??</a:t>
            </a:r>
          </a:p>
          <a:p>
            <a:pPr lvl="1"/>
            <a:r>
              <a:rPr lang="en-US" dirty="0"/>
              <a:t>Root Mean Square Error(RMSE) is the square root of MSE.</a:t>
            </a:r>
          </a:p>
          <a:p>
            <a:pPr lvl="1"/>
            <a:r>
              <a:rPr lang="en-US" dirty="0"/>
              <a:t> It is used more commonly than MSE because</a:t>
            </a:r>
            <a:r>
              <a:rPr lang="en-US" i="1" dirty="0"/>
              <a:t> </a:t>
            </a:r>
            <a:r>
              <a:rPr lang="en-US" b="1" i="1" dirty="0"/>
              <a:t>firstly sometimes MSE value can be too big to compare easily</a:t>
            </a:r>
            <a:r>
              <a:rPr lang="en-US" dirty="0"/>
              <a:t>.</a:t>
            </a:r>
          </a:p>
          <a:p>
            <a:pPr lvl="1"/>
            <a:r>
              <a:rPr lang="en-US" dirty="0"/>
              <a:t> Secondly, MSE is calculated by the square of error, and thus square root brings it back to the same level of prediction error and </a:t>
            </a:r>
            <a:r>
              <a:rPr lang="en-US" b="1" i="1" dirty="0"/>
              <a:t>make it easier for interpretation.</a:t>
            </a:r>
          </a:p>
        </p:txBody>
      </p:sp>
    </p:spTree>
    <p:extLst>
      <p:ext uri="{BB962C8B-B14F-4D97-AF65-F5344CB8AC3E}">
        <p14:creationId xmlns:p14="http://schemas.microsoft.com/office/powerpoint/2010/main" val="3495957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bg/>
                                          </p:spTgt>
                                        </p:tgtEl>
                                        <p:attrNameLst>
                                          <p:attrName>style.visibility</p:attrName>
                                        </p:attrNameLst>
                                      </p:cBhvr>
                                      <p:to>
                                        <p:strVal val="visible"/>
                                      </p:to>
                                    </p:set>
                                    <p:anim calcmode="lin" valueType="num">
                                      <p:cBhvr>
                                        <p:cTn id="23" dur="500" fill="hold"/>
                                        <p:tgtEl>
                                          <p:spTgt spid="3">
                                            <p:bg/>
                                          </p:spTgt>
                                        </p:tgtEl>
                                        <p:attrNameLst>
                                          <p:attrName>ppt_w</p:attrName>
                                        </p:attrNameLst>
                                      </p:cBhvr>
                                      <p:tavLst>
                                        <p:tav tm="0">
                                          <p:val>
                                            <p:fltVal val="0"/>
                                          </p:val>
                                        </p:tav>
                                        <p:tav tm="100000">
                                          <p:val>
                                            <p:strVal val="#ppt_w"/>
                                          </p:val>
                                        </p:tav>
                                      </p:tavLst>
                                    </p:anim>
                                    <p:anim calcmode="lin" valueType="num">
                                      <p:cBhvr>
                                        <p:cTn id="24" dur="500" fill="hold"/>
                                        <p:tgtEl>
                                          <p:spTgt spid="3">
                                            <p:bg/>
                                          </p:spTgt>
                                        </p:tgtEl>
                                        <p:attrNameLst>
                                          <p:attrName>ppt_h</p:attrName>
                                        </p:attrNameLst>
                                      </p:cBhvr>
                                      <p:tavLst>
                                        <p:tav tm="0">
                                          <p:val>
                                            <p:fltVal val="0"/>
                                          </p:val>
                                        </p:tav>
                                        <p:tav tm="100000">
                                          <p:val>
                                            <p:strVal val="#ppt_h"/>
                                          </p:val>
                                        </p:tav>
                                      </p:tavLst>
                                    </p:anim>
                                    <p:animEffect transition="in" filter="fade">
                                      <p:cBhvr>
                                        <p:cTn id="25" dur="500"/>
                                        <p:tgtEl>
                                          <p:spTgt spid="3">
                                            <p:bg/>
                                          </p:spTgt>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3">
                                            <p:txEl>
                                              <p:pRg st="0" end="0"/>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3">
                                            <p:txEl>
                                              <p:pRg st="1" end="1"/>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 calcmode="lin" valueType="num">
                                      <p:cBhvr>
                                        <p:cTn id="3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0" dur="500"/>
                                        <p:tgtEl>
                                          <p:spTgt spid="3">
                                            <p:txEl>
                                              <p:pRg st="2" end="2"/>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b="1" dirty="0"/>
              <a:t>Mean Absolute Error(MAE)</a:t>
            </a:r>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Mean Absolute Error(MAE) is similar to Mean Square Error(MSE). However, instead of the sum of square of error in MSE, MAE is taking the sum of absolute value of error.</a:t>
            </a:r>
            <a:endParaRPr lang="en-US"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4005064"/>
            <a:ext cx="4953000" cy="1314450"/>
          </a:xfrm>
          <a:prstGeom prst="rect">
            <a:avLst/>
          </a:prstGeom>
        </p:spPr>
      </p:pic>
    </p:spTree>
    <p:extLst>
      <p:ext uri="{BB962C8B-B14F-4D97-AF65-F5344CB8AC3E}">
        <p14:creationId xmlns:p14="http://schemas.microsoft.com/office/powerpoint/2010/main" val="195152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 calcmode="lin" valueType="num">
                                      <p:cBhvr>
                                        <p:cTn id="11" dur="500" fill="hold"/>
                                        <p:tgtEl>
                                          <p:spTgt spid="3">
                                            <p:bg/>
                                          </p:spTgt>
                                        </p:tgtEl>
                                        <p:attrNameLst>
                                          <p:attrName>ppt_w</p:attrName>
                                        </p:attrNameLst>
                                      </p:cBhvr>
                                      <p:tavLst>
                                        <p:tav tm="0">
                                          <p:val>
                                            <p:fltVal val="0"/>
                                          </p:val>
                                        </p:tav>
                                        <p:tav tm="100000">
                                          <p:val>
                                            <p:strVal val="#ppt_w"/>
                                          </p:val>
                                        </p:tav>
                                      </p:tavLst>
                                    </p:anim>
                                    <p:anim calcmode="lin" valueType="num">
                                      <p:cBhvr>
                                        <p:cTn id="12" dur="500" fill="hold"/>
                                        <p:tgtEl>
                                          <p:spTgt spid="3">
                                            <p:bg/>
                                          </p:spTgt>
                                        </p:tgtEl>
                                        <p:attrNameLst>
                                          <p:attrName>ppt_h</p:attrName>
                                        </p:attrNameLst>
                                      </p:cBhvr>
                                      <p:tavLst>
                                        <p:tav tm="0">
                                          <p:val>
                                            <p:fltVal val="0"/>
                                          </p:val>
                                        </p:tav>
                                        <p:tav tm="100000">
                                          <p:val>
                                            <p:strVal val="#ppt_h"/>
                                          </p:val>
                                        </p:tav>
                                      </p:tavLst>
                                    </p:anim>
                                    <p:animEffect transition="in" filter="fade">
                                      <p:cBhvr>
                                        <p:cTn id="13" dur="500"/>
                                        <p:tgtEl>
                                          <p:spTgt spid="3">
                                            <p:bg/>
                                          </p:spTgt>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D124390-EE8C-4407-BF47-EEB86FA761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118</TotalTime>
  <Words>741</Words>
  <Application>Microsoft Office PowerPoint</Application>
  <PresentationFormat>On-screen Show (4:3)</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Britannic Bold</vt:lpstr>
      <vt:lpstr>Calibri</vt:lpstr>
      <vt:lpstr>Calibri Light</vt:lpstr>
      <vt:lpstr>Retrospect</vt:lpstr>
      <vt:lpstr>Overview</vt:lpstr>
      <vt:lpstr> Types of Error metrics </vt:lpstr>
      <vt:lpstr>R Square/Adjusted R Square</vt:lpstr>
      <vt:lpstr>R Square/Adjusted R Square</vt:lpstr>
      <vt:lpstr>R Square/Adjusted R Square</vt:lpstr>
      <vt:lpstr> Mean Square Error(MSE) </vt:lpstr>
      <vt:lpstr> Mean Square Error(MSE) </vt:lpstr>
      <vt:lpstr> Root Mean Square Error(RMSE) </vt:lpstr>
      <vt:lpstr>Mean Absolute Error(MAE)</vt:lpstr>
      <vt:lpstr>Mean Absolute Error(MAE)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MSD</dc:creator>
  <cp:keywords/>
  <cp:lastModifiedBy>frizin antony</cp:lastModifiedBy>
  <cp:revision>18</cp:revision>
  <dcterms:created xsi:type="dcterms:W3CDTF">2020-10-15T05:37:37Z</dcterms:created>
  <dcterms:modified xsi:type="dcterms:W3CDTF">2020-10-17T06:39:02Z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TC103382689990</vt:lpwstr>
  </property>
</Properties>
</file>