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723" autoAdjust="0"/>
  </p:normalViewPr>
  <p:slideViewPr>
    <p:cSldViewPr>
      <p:cViewPr varScale="1">
        <p:scale>
          <a:sx n="86" d="100"/>
          <a:sy n="86" d="100"/>
        </p:scale>
        <p:origin x="-10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BF286B-FF44-4639-A041-DF309C9BCD13}" type="datetimeFigureOut">
              <a:rPr lang="en-US" smtClean="0"/>
              <a:pPr/>
              <a:t>7/23/2021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4EB56-1506-4B70-8F8B-06AD87DB25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04EB56-1506-4B70-8F8B-06AD87DB25B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E3F7265-D2F8-4F34-9FBB-44A5960C6225}" type="datetimeFigureOut">
              <a:rPr lang="en-US" smtClean="0"/>
              <a:pPr/>
              <a:t>7/23/2021</a:t>
            </a:fld>
            <a:endParaRPr lang="en-US"/>
          </a:p>
        </p:txBody>
      </p:sp>
      <p:sp>
        <p:nvSpPr>
          <p:cNvPr id="16" name="Slide Number Placeholder 15"/>
          <p:cNvSpPr>
            <a:spLocks noGrp="1"/>
          </p:cNvSpPr>
          <p:nvPr>
            <p:ph type="sldNum" sz="quarter" idx="11"/>
          </p:nvPr>
        </p:nvSpPr>
        <p:spPr/>
        <p:txBody>
          <a:bodyPr/>
          <a:lstStyle/>
          <a:p>
            <a:fld id="{618AF0BC-C856-4787-9067-C2ABBBF9D77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F7265-D2F8-4F34-9FBB-44A5960C6225}"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AF0BC-C856-4787-9067-C2ABBBF9D771}"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F7265-D2F8-4F34-9FBB-44A5960C6225}"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AF0BC-C856-4787-9067-C2ABBBF9D771}"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E3F7265-D2F8-4F34-9FBB-44A5960C6225}" type="datetimeFigureOut">
              <a:rPr lang="en-US" smtClean="0"/>
              <a:pPr/>
              <a:t>7/23/2021</a:t>
            </a:fld>
            <a:endParaRPr lang="en-US"/>
          </a:p>
        </p:txBody>
      </p:sp>
      <p:sp>
        <p:nvSpPr>
          <p:cNvPr id="15" name="Slide Number Placeholder 14"/>
          <p:cNvSpPr>
            <a:spLocks noGrp="1"/>
          </p:cNvSpPr>
          <p:nvPr>
            <p:ph type="sldNum" sz="quarter" idx="15"/>
          </p:nvPr>
        </p:nvSpPr>
        <p:spPr/>
        <p:txBody>
          <a:bodyPr/>
          <a:lstStyle>
            <a:lvl1pPr algn="ctr">
              <a:defRPr/>
            </a:lvl1pPr>
          </a:lstStyle>
          <a:p>
            <a:fld id="{618AF0BC-C856-4787-9067-C2ABBBF9D77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3F7265-D2F8-4F34-9FBB-44A5960C6225}" type="datetimeFigureOut">
              <a:rPr lang="en-US" smtClean="0"/>
              <a:pPr/>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AF0BC-C856-4787-9067-C2ABBBF9D77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3F7265-D2F8-4F34-9FBB-44A5960C6225}" type="datetimeFigureOut">
              <a:rPr lang="en-US" smtClean="0"/>
              <a:pPr/>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AF0BC-C856-4787-9067-C2ABBBF9D77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18AF0BC-C856-4787-9067-C2ABBBF9D77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E3F7265-D2F8-4F34-9FBB-44A5960C6225}" type="datetimeFigureOut">
              <a:rPr lang="en-US" smtClean="0"/>
              <a:pPr/>
              <a:t>7/23/2021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3F7265-D2F8-4F34-9FBB-44A5960C6225}" type="datetimeFigureOut">
              <a:rPr lang="en-US" smtClean="0"/>
              <a:pPr/>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AF0BC-C856-4787-9067-C2ABBBF9D77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F7265-D2F8-4F34-9FBB-44A5960C6225}" type="datetimeFigureOut">
              <a:rPr lang="en-US" smtClean="0"/>
              <a:pPr/>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AF0BC-C856-4787-9067-C2ABBBF9D771}"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E3F7265-D2F8-4F34-9FBB-44A5960C6225}" type="datetimeFigureOut">
              <a:rPr lang="en-US" smtClean="0"/>
              <a:pPr/>
              <a:t>7/23/2021</a:t>
            </a:fld>
            <a:endParaRPr lang="en-US"/>
          </a:p>
        </p:txBody>
      </p:sp>
      <p:sp>
        <p:nvSpPr>
          <p:cNvPr id="9" name="Slide Number Placeholder 8"/>
          <p:cNvSpPr>
            <a:spLocks noGrp="1"/>
          </p:cNvSpPr>
          <p:nvPr>
            <p:ph type="sldNum" sz="quarter" idx="15"/>
          </p:nvPr>
        </p:nvSpPr>
        <p:spPr/>
        <p:txBody>
          <a:bodyPr/>
          <a:lstStyle/>
          <a:p>
            <a:fld id="{618AF0BC-C856-4787-9067-C2ABBBF9D77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E3F7265-D2F8-4F34-9FBB-44A5960C6225}" type="datetimeFigureOut">
              <a:rPr lang="en-US" smtClean="0"/>
              <a:pPr/>
              <a:t>7/23/2021</a:t>
            </a:fld>
            <a:endParaRPr lang="en-US"/>
          </a:p>
        </p:txBody>
      </p:sp>
      <p:sp>
        <p:nvSpPr>
          <p:cNvPr id="9" name="Slide Number Placeholder 8"/>
          <p:cNvSpPr>
            <a:spLocks noGrp="1"/>
          </p:cNvSpPr>
          <p:nvPr>
            <p:ph type="sldNum" sz="quarter" idx="11"/>
          </p:nvPr>
        </p:nvSpPr>
        <p:spPr/>
        <p:txBody>
          <a:bodyPr/>
          <a:lstStyle/>
          <a:p>
            <a:fld id="{618AF0BC-C856-4787-9067-C2ABBBF9D77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E3F7265-D2F8-4F34-9FBB-44A5960C6225}" type="datetimeFigureOut">
              <a:rPr lang="en-US" smtClean="0"/>
              <a:pPr/>
              <a:t>7/23/2021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18AF0BC-C856-4787-9067-C2ABBBF9D77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edge/>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err="1" smtClean="0"/>
              <a:t>Rajesh.J</a:t>
            </a:r>
            <a:endParaRPr lang="en-US" sz="2400" dirty="0" smtClean="0"/>
          </a:p>
          <a:p>
            <a:r>
              <a:rPr lang="en-US" sz="2400" dirty="0" smtClean="0"/>
              <a:t>rajesh112j@gmail.com</a:t>
            </a:r>
            <a:endParaRPr lang="en-US" sz="2400" dirty="0"/>
          </a:p>
        </p:txBody>
      </p:sp>
      <p:sp>
        <p:nvSpPr>
          <p:cNvPr id="2" name="Title 1"/>
          <p:cNvSpPr>
            <a:spLocks noGrp="1"/>
          </p:cNvSpPr>
          <p:nvPr>
            <p:ph type="ctrTitle"/>
          </p:nvPr>
        </p:nvSpPr>
        <p:spPr/>
        <p:style>
          <a:lnRef idx="3">
            <a:schemeClr val="lt1"/>
          </a:lnRef>
          <a:fillRef idx="1">
            <a:schemeClr val="accent3"/>
          </a:fillRef>
          <a:effectRef idx="1">
            <a:schemeClr val="accent3"/>
          </a:effectRef>
          <a:fontRef idx="minor">
            <a:schemeClr val="lt1"/>
          </a:fontRef>
        </p:style>
        <p:txBody>
          <a:bodyPr>
            <a:normAutofit/>
          </a:bodyPr>
          <a:lstStyle/>
          <a:p>
            <a:r>
              <a:rPr sz="3200" b="1" smtClean="0">
                <a:solidFill>
                  <a:srgbClr val="0070C0"/>
                </a:solidFill>
              </a:rPr>
              <a:t>Customer  Retention  Project</a:t>
            </a:r>
            <a:endParaRPr lang="en-US" sz="3200" b="1" dirty="0">
              <a:solidFill>
                <a:srgbClr val="0070C0"/>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How do you access the internet while shopping on-line?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012950" y="2124075"/>
            <a:ext cx="5118100" cy="3371850"/>
          </a:xfrm>
          <a:prstGeom prst="rect">
            <a:avLst/>
          </a:prstGeom>
          <a:noFill/>
          <a:ln w="9525">
            <a:noFill/>
            <a:miter lim="800000"/>
            <a:headEnd/>
            <a:tailEnd/>
          </a:ln>
          <a:effectLst/>
        </p:spPr>
      </p:pic>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Which device do you use to access the online shopping?</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450975" y="1809750"/>
            <a:ext cx="6242050" cy="4000500"/>
          </a:xfrm>
          <a:prstGeom prst="rect">
            <a:avLst/>
          </a:prstGeom>
          <a:noFill/>
          <a:ln w="9525">
            <a:noFill/>
            <a:miter lim="800000"/>
            <a:headEnd/>
            <a:tailEnd/>
          </a:ln>
          <a:effectLst/>
        </p:spPr>
      </p:pic>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What is the screen size of your mobile device?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990725" y="1803400"/>
            <a:ext cx="5162550" cy="4013200"/>
          </a:xfrm>
          <a:prstGeom prst="rect">
            <a:avLst/>
          </a:prstGeom>
          <a:noFill/>
          <a:ln w="9525">
            <a:noFill/>
            <a:miter lim="800000"/>
            <a:headEnd/>
            <a:tailEnd/>
          </a:ln>
          <a:effectLst/>
        </p:spPr>
      </p:pic>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What is the operating system (OS) of your device?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012950" y="1603375"/>
            <a:ext cx="5118100" cy="4413250"/>
          </a:xfrm>
          <a:prstGeom prst="rect">
            <a:avLst/>
          </a:prstGeom>
          <a:noFill/>
          <a:ln w="9525">
            <a:noFill/>
            <a:miter lim="800000"/>
            <a:headEnd/>
            <a:tailEnd/>
          </a:ln>
          <a:effectLst/>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What browser do you run on your device to access the website?</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974850" y="1727200"/>
            <a:ext cx="5194300" cy="4165600"/>
          </a:xfrm>
          <a:prstGeom prst="rect">
            <a:avLst/>
          </a:prstGeom>
          <a:noFill/>
          <a:ln w="9525">
            <a:noFill/>
            <a:miter lim="800000"/>
            <a:headEnd/>
            <a:tailEnd/>
          </a:ln>
          <a:effectLst/>
        </p:spPr>
      </p:pic>
    </p:spTree>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smtClean="0"/>
              <a:t>Which channel did you follow to arrive at your favorite online store for the first time?</a:t>
            </a:r>
            <a:endParaRPr lang="en-US" sz="3600" dirty="0"/>
          </a:p>
        </p:txBody>
      </p:sp>
      <p:pic>
        <p:nvPicPr>
          <p:cNvPr id="11266" name="Picture 2"/>
          <p:cNvPicPr>
            <a:picLocks noGrp="1" noChangeAspect="1" noChangeArrowheads="1"/>
          </p:cNvPicPr>
          <p:nvPr>
            <p:ph idx="1"/>
          </p:nvPr>
        </p:nvPicPr>
        <p:blipFill>
          <a:blip r:embed="rId2"/>
          <a:srcRect/>
          <a:stretch>
            <a:fillRect/>
          </a:stretch>
        </p:blipFill>
        <p:spPr bwMode="auto">
          <a:xfrm>
            <a:off x="2068631" y="1857375"/>
            <a:ext cx="5035312" cy="4238625"/>
          </a:xfrm>
          <a:prstGeom prst="rect">
            <a:avLst/>
          </a:prstGeom>
          <a:noFill/>
          <a:ln w="9525">
            <a:noFill/>
            <a:miter lim="800000"/>
            <a:headEnd/>
            <a:tailEnd/>
          </a:ln>
          <a:effectLst/>
        </p:spPr>
      </p:pic>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After first visit, how do you reach the online retail store?</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076450" y="1695450"/>
            <a:ext cx="4991100" cy="4229100"/>
          </a:xfrm>
          <a:prstGeom prst="rect">
            <a:avLst/>
          </a:prstGeom>
          <a:noFill/>
          <a:ln w="9525">
            <a:noFill/>
            <a:miter lim="800000"/>
            <a:headEnd/>
            <a:tailEnd/>
          </a:ln>
          <a:effectLst/>
        </p:spPr>
      </p:pic>
    </p:spTree>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2800" smtClean="0"/>
              <a:t>How frequently do you abandon (selecting an items and leaving without making payment) your shopping cart?</a:t>
            </a:r>
            <a:endParaRPr lang="en-US" sz="2800" dirty="0"/>
          </a:p>
        </p:txBody>
      </p:sp>
      <p:pic>
        <p:nvPicPr>
          <p:cNvPr id="13315" name="Picture 3"/>
          <p:cNvPicPr>
            <a:picLocks noGrp="1" noChangeAspect="1" noChangeArrowheads="1"/>
          </p:cNvPicPr>
          <p:nvPr>
            <p:ph idx="1"/>
          </p:nvPr>
        </p:nvPicPr>
        <p:blipFill>
          <a:blip r:embed="rId2"/>
          <a:srcRect/>
          <a:stretch>
            <a:fillRect/>
          </a:stretch>
        </p:blipFill>
        <p:spPr bwMode="auto">
          <a:xfrm>
            <a:off x="2336800" y="2101850"/>
            <a:ext cx="4470400" cy="3416300"/>
          </a:xfrm>
          <a:prstGeom prst="rect">
            <a:avLst/>
          </a:prstGeom>
          <a:noFill/>
          <a:ln w="9525">
            <a:noFill/>
            <a:miter lim="800000"/>
            <a:headEnd/>
            <a:tailEnd/>
          </a:ln>
          <a:effectLst/>
        </p:spPr>
      </p:pic>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Why did you abandon the “Bag”, “Shopping Cart”?</a:t>
            </a:r>
            <a:endParaRPr lang="en-US" dirty="0"/>
          </a:p>
        </p:txBody>
      </p:sp>
      <p:pic>
        <p:nvPicPr>
          <p:cNvPr id="15362" name="Picture 2"/>
          <p:cNvPicPr>
            <a:picLocks noGrp="1" noChangeAspect="1" noChangeArrowheads="1"/>
          </p:cNvPicPr>
          <p:nvPr>
            <p:ph idx="1"/>
          </p:nvPr>
        </p:nvPicPr>
        <p:blipFill>
          <a:blip r:embed="rId3"/>
          <a:srcRect/>
          <a:stretch>
            <a:fillRect/>
          </a:stretch>
        </p:blipFill>
        <p:spPr bwMode="auto">
          <a:xfrm>
            <a:off x="2600325" y="1854200"/>
            <a:ext cx="3943350" cy="3911600"/>
          </a:xfrm>
          <a:prstGeom prst="rect">
            <a:avLst/>
          </a:prstGeom>
          <a:noFill/>
          <a:ln w="9525">
            <a:noFill/>
            <a:miter lim="800000"/>
            <a:headEnd/>
            <a:tailEnd/>
          </a:ln>
          <a:effectLst/>
        </p:spPr>
      </p:pic>
    </p:spTree>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The content on the website must be easy to read and understand</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397125" y="1981200"/>
            <a:ext cx="4349750" cy="3657600"/>
          </a:xfrm>
          <a:prstGeom prst="rect">
            <a:avLst/>
          </a:prstGeom>
          <a:noFill/>
          <a:ln w="9525">
            <a:noFill/>
            <a:miter lim="800000"/>
            <a:headEnd/>
            <a:tailEnd/>
          </a:ln>
          <a:effectLst/>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785926"/>
            <a:ext cx="8229600" cy="4572000"/>
          </a:xfrm>
        </p:spPr>
        <p:txBody>
          <a:bodyPr/>
          <a:lstStyle/>
          <a:p>
            <a:r>
              <a:rPr lang="en-US" b="1" dirty="0" err="1" smtClean="0"/>
              <a:t>Librirary</a:t>
            </a:r>
            <a:r>
              <a:rPr lang="en-US" b="1" dirty="0" smtClean="0"/>
              <a:t> Initialization</a:t>
            </a:r>
          </a:p>
          <a:p>
            <a:pPr>
              <a:buNone/>
            </a:pPr>
            <a:endParaRPr lang="en-US" b="1" dirty="0" smtClean="0"/>
          </a:p>
          <a:p>
            <a:r>
              <a:rPr lang="en-US" b="1" dirty="0" smtClean="0"/>
              <a:t>Loading the dataset</a:t>
            </a:r>
          </a:p>
          <a:p>
            <a:endParaRPr lang="en-US" b="1" dirty="0" smtClean="0"/>
          </a:p>
          <a:p>
            <a:r>
              <a:rPr lang="en-US" b="1" dirty="0" smtClean="0"/>
              <a:t>EDA</a:t>
            </a:r>
          </a:p>
          <a:p>
            <a:endParaRPr lang="en-US" b="1" dirty="0" smtClean="0"/>
          </a:p>
          <a:p>
            <a:r>
              <a:rPr lang="en-US" b="1" dirty="0" err="1" smtClean="0"/>
              <a:t>Univariate</a:t>
            </a:r>
            <a:r>
              <a:rPr lang="en-US" b="1" dirty="0" smtClean="0"/>
              <a:t> analysis</a:t>
            </a:r>
          </a:p>
          <a:p>
            <a:endParaRPr lang="en-US" b="1" dirty="0" smtClean="0"/>
          </a:p>
          <a:p>
            <a:r>
              <a:rPr lang="en-US" b="1" dirty="0" err="1" smtClean="0"/>
              <a:t>Bivariate</a:t>
            </a:r>
            <a:r>
              <a:rPr lang="en-US" b="1" dirty="0" smtClean="0"/>
              <a:t> analysis</a:t>
            </a:r>
          </a:p>
          <a:p>
            <a:endParaRPr lang="en-US" b="1" dirty="0" smtClean="0"/>
          </a:p>
          <a:p>
            <a:endParaRPr lang="en-US" b="1" dirty="0" smtClean="0"/>
          </a:p>
          <a:p>
            <a:pPr>
              <a:buNone/>
            </a:pPr>
            <a:endParaRPr lang="en-US" b="1" dirty="0" smtClean="0"/>
          </a:p>
          <a:p>
            <a:endParaRPr lang="en-US" dirty="0"/>
          </a:p>
        </p:txBody>
      </p:sp>
      <p:sp>
        <p:nvSpPr>
          <p:cNvPr id="2" name="Title 1"/>
          <p:cNvSpPr>
            <a:spLocks noGrp="1"/>
          </p:cNvSpPr>
          <p:nvPr>
            <p:ph type="title"/>
          </p:nvPr>
        </p:nvSpPr>
        <p:spPr>
          <a:xfrm>
            <a:off x="500034" y="714356"/>
            <a:ext cx="7829576" cy="1085872"/>
          </a:xfrm>
        </p:spPr>
        <p:txBody>
          <a:bodyPr>
            <a:normAutofit fontScale="90000"/>
          </a:bodyPr>
          <a:lstStyle/>
          <a:p>
            <a:pPr algn="ctr"/>
            <a:r>
              <a:rPr sz="4000" b="1" err="1" smtClean="0">
                <a:solidFill>
                  <a:schemeClr val="tx1"/>
                </a:solidFill>
                <a:latin typeface="+mn-lt"/>
                <a:ea typeface="+mn-ea"/>
                <a:cs typeface="+mn-cs"/>
              </a:rPr>
              <a:t>Sequntial</a:t>
            </a:r>
            <a:r>
              <a:rPr sz="4000" b="1" smtClean="0">
                <a:solidFill>
                  <a:schemeClr val="tx1"/>
                </a:solidFill>
                <a:latin typeface="+mn-lt"/>
                <a:ea typeface="+mn-ea"/>
                <a:cs typeface="+mn-cs"/>
              </a:rPr>
              <a:t> process involved in this project</a:t>
            </a:r>
            <a:br>
              <a:rPr sz="4000" b="1" smtClean="0">
                <a:solidFill>
                  <a:schemeClr val="tx1"/>
                </a:solidFill>
                <a:latin typeface="+mn-lt"/>
                <a:ea typeface="+mn-ea"/>
                <a:cs typeface="+mn-cs"/>
              </a:rPr>
            </a:br>
            <a:endParaRPr sz="4000" b="1" smtClean="0">
              <a:solidFill>
                <a:schemeClr val="tx1"/>
              </a:solidFill>
              <a:latin typeface="+mn-lt"/>
              <a:ea typeface="+mn-ea"/>
              <a:cs typeface="+mn-cs"/>
            </a:endParaRP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2800" smtClean="0"/>
              <a:t>Information on similar product to the one highlighted  is important for product comparison</a:t>
            </a:r>
            <a:endParaRPr lang="en-US" sz="2800" dirty="0"/>
          </a:p>
        </p:txBody>
      </p:sp>
      <p:pic>
        <p:nvPicPr>
          <p:cNvPr id="17410" name="Picture 2"/>
          <p:cNvPicPr>
            <a:picLocks noGrp="1" noChangeAspect="1" noChangeArrowheads="1"/>
          </p:cNvPicPr>
          <p:nvPr>
            <p:ph idx="1"/>
          </p:nvPr>
        </p:nvPicPr>
        <p:blipFill>
          <a:blip r:embed="rId2"/>
          <a:srcRect/>
          <a:stretch>
            <a:fillRect/>
          </a:stretch>
        </p:blipFill>
        <p:spPr bwMode="auto">
          <a:xfrm>
            <a:off x="2409825" y="2089150"/>
            <a:ext cx="4324350" cy="3441700"/>
          </a:xfrm>
          <a:prstGeom prst="rect">
            <a:avLst/>
          </a:prstGeom>
          <a:noFill/>
          <a:ln w="9525">
            <a:noFill/>
            <a:miter lim="800000"/>
            <a:headEnd/>
            <a:tailEnd/>
          </a:ln>
          <a:effectLst/>
        </p:spPr>
      </p:pic>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2800" smtClean="0"/>
              <a:t>Complete information on listed seller and product being offered is important for purchase decision.</a:t>
            </a:r>
            <a:endParaRPr lang="en-US" sz="2800" dirty="0"/>
          </a:p>
        </p:txBody>
      </p:sp>
      <p:pic>
        <p:nvPicPr>
          <p:cNvPr id="18434" name="Picture 2"/>
          <p:cNvPicPr>
            <a:picLocks noGrp="1" noChangeAspect="1" noChangeArrowheads="1"/>
          </p:cNvPicPr>
          <p:nvPr>
            <p:ph idx="1"/>
          </p:nvPr>
        </p:nvPicPr>
        <p:blipFill>
          <a:blip r:embed="rId2"/>
          <a:srcRect/>
          <a:stretch>
            <a:fillRect/>
          </a:stretch>
        </p:blipFill>
        <p:spPr bwMode="auto">
          <a:xfrm>
            <a:off x="2212975" y="2012950"/>
            <a:ext cx="4718050" cy="3594100"/>
          </a:xfrm>
          <a:prstGeom prst="rect">
            <a:avLst/>
          </a:prstGeom>
          <a:noFill/>
          <a:ln w="9525">
            <a:noFill/>
            <a:miter lim="800000"/>
            <a:headEnd/>
            <a:tailEnd/>
          </a:ln>
          <a:effectLst/>
        </p:spPr>
      </p:pic>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All relevant information on listed products must be stated clearly</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384425" y="2016125"/>
            <a:ext cx="4375150" cy="3587750"/>
          </a:xfrm>
          <a:prstGeom prst="rect">
            <a:avLst/>
          </a:prstGeom>
          <a:noFill/>
          <a:ln w="9525">
            <a:noFill/>
            <a:miter lim="800000"/>
            <a:headEnd/>
            <a:tailEnd/>
          </a:ln>
          <a:effectLst/>
        </p:spPr>
      </p:pic>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Ease of navigation in website</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2330450" y="2038350"/>
            <a:ext cx="4483100" cy="3543300"/>
          </a:xfrm>
          <a:prstGeom prst="rect">
            <a:avLst/>
          </a:prstGeom>
          <a:noFill/>
          <a:ln w="9525">
            <a:noFill/>
            <a:miter lim="800000"/>
            <a:headEnd/>
            <a:tailEnd/>
          </a:ln>
          <a:effectLst/>
        </p:spPr>
      </p:pic>
    </p:spTree>
  </p:cSld>
  <p:clrMapOvr>
    <a:masterClrMapping/>
  </p:clrMapOvr>
  <p:transition>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Loading and processing speed</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2409825" y="1990725"/>
            <a:ext cx="4324350" cy="3638550"/>
          </a:xfrm>
          <a:prstGeom prst="rect">
            <a:avLst/>
          </a:prstGeom>
          <a:noFill/>
          <a:ln w="9525">
            <a:noFill/>
            <a:miter lim="800000"/>
            <a:headEnd/>
            <a:tailEnd/>
          </a:ln>
          <a:effectLst/>
        </p:spPr>
      </p:pic>
    </p:spTree>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User friendly Interface of the website</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416175" y="2009775"/>
            <a:ext cx="4311650" cy="3600450"/>
          </a:xfrm>
          <a:prstGeom prst="rect">
            <a:avLst/>
          </a:prstGeom>
          <a:noFill/>
          <a:ln w="9525">
            <a:noFill/>
            <a:miter lim="800000"/>
            <a:headEnd/>
            <a:tailEnd/>
          </a:ln>
          <a:effectLst/>
        </p:spPr>
      </p:pic>
    </p:spTree>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2800" smtClean="0"/>
              <a:t>From the following, tick any (or all) of the online retailers you have shopped from;</a:t>
            </a:r>
            <a:endParaRPr lang="en-US" sz="2800" dirty="0"/>
          </a:p>
        </p:txBody>
      </p:sp>
      <p:pic>
        <p:nvPicPr>
          <p:cNvPr id="23554" name="Picture 2"/>
          <p:cNvPicPr>
            <a:picLocks noGrp="1" noChangeAspect="1" noChangeArrowheads="1"/>
          </p:cNvPicPr>
          <p:nvPr>
            <p:ph idx="1"/>
          </p:nvPr>
        </p:nvPicPr>
        <p:blipFill>
          <a:blip r:embed="rId2"/>
          <a:srcRect/>
          <a:stretch>
            <a:fillRect/>
          </a:stretch>
        </p:blipFill>
        <p:spPr bwMode="auto">
          <a:xfrm>
            <a:off x="2511112" y="1524000"/>
            <a:ext cx="4121775" cy="4572000"/>
          </a:xfrm>
          <a:prstGeom prst="rect">
            <a:avLst/>
          </a:prstGeom>
          <a:noFill/>
          <a:ln w="9525">
            <a:noFill/>
            <a:miter lim="800000"/>
            <a:headEnd/>
            <a:tailEnd/>
          </a:ln>
          <a:effectLst/>
        </p:spPr>
      </p:pic>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Easy to use website or application</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2617533" y="1524000"/>
            <a:ext cx="3908934" cy="4572000"/>
          </a:xfrm>
          <a:prstGeom prst="rect">
            <a:avLst/>
          </a:prstGeom>
          <a:noFill/>
          <a:ln w="9525">
            <a:noFill/>
            <a:miter lim="800000"/>
            <a:headEnd/>
            <a:tailEnd/>
          </a:ln>
          <a:effectLst/>
        </p:spPr>
      </p:pic>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Which of the Indian online retailer would you recommend to a friend?</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533650" y="1812925"/>
            <a:ext cx="4076700" cy="3994150"/>
          </a:xfrm>
          <a:prstGeom prst="rect">
            <a:avLst/>
          </a:prstGeom>
          <a:noFill/>
          <a:ln w="9525">
            <a:noFill/>
            <a:miter lim="800000"/>
            <a:headEnd/>
            <a:tailEnd/>
          </a:ln>
          <a:effectLst/>
        </p:spPr>
      </p:pic>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Convenient Payment methods'</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857356" y="2000240"/>
            <a:ext cx="5207023" cy="3910031"/>
          </a:xfrm>
          <a:prstGeom prst="rect">
            <a:avLst/>
          </a:prstGeom>
          <a:noFill/>
          <a:ln w="9525">
            <a:noFill/>
            <a:miter lim="800000"/>
            <a:headEnd/>
            <a:tailEnd/>
          </a:ln>
          <a:effectLst/>
        </p:spPr>
      </p:pic>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Loading of Dataset as in the form of CSV format.</a:t>
            </a:r>
          </a:p>
          <a:p>
            <a:endParaRPr lang="en-US" dirty="0" smtClean="0"/>
          </a:p>
          <a:p>
            <a:r>
              <a:rPr lang="en-US" dirty="0" err="1" smtClean="0"/>
              <a:t>Analysing</a:t>
            </a:r>
            <a:r>
              <a:rPr lang="en-US" dirty="0" smtClean="0"/>
              <a:t> the </a:t>
            </a:r>
            <a:r>
              <a:rPr lang="en-US" dirty="0" err="1" smtClean="0"/>
              <a:t>datatypes</a:t>
            </a:r>
            <a:r>
              <a:rPr lang="en-US" dirty="0" smtClean="0"/>
              <a:t> of columns.</a:t>
            </a:r>
          </a:p>
          <a:p>
            <a:endParaRPr lang="en-US" dirty="0" smtClean="0"/>
          </a:p>
          <a:p>
            <a:r>
              <a:rPr lang="en-US" dirty="0" smtClean="0"/>
              <a:t>Identifying the Number of Rows and Columns.</a:t>
            </a:r>
          </a:p>
          <a:p>
            <a:endParaRPr lang="en-US" dirty="0" smtClean="0"/>
          </a:p>
          <a:p>
            <a:r>
              <a:rPr lang="en-US" dirty="0" smtClean="0"/>
              <a:t>Checking null values.</a:t>
            </a:r>
          </a:p>
          <a:p>
            <a:endParaRPr lang="en-US" dirty="0" smtClean="0"/>
          </a:p>
          <a:p>
            <a:endParaRPr lang="en-US" dirty="0"/>
          </a:p>
        </p:txBody>
      </p:sp>
      <p:sp>
        <p:nvSpPr>
          <p:cNvPr id="3" name="Title 2"/>
          <p:cNvSpPr>
            <a:spLocks noGrp="1"/>
          </p:cNvSpPr>
          <p:nvPr>
            <p:ph type="title"/>
          </p:nvPr>
        </p:nvSpPr>
        <p:spPr/>
        <p:txBody>
          <a:bodyPr/>
          <a:lstStyle/>
          <a:p>
            <a:r>
              <a:rPr smtClean="0"/>
              <a:t>	Preprocessing of Dataset</a:t>
            </a:r>
            <a:endParaRPr lang="en-US"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00042"/>
            <a:ext cx="9001156" cy="1219200"/>
          </a:xfrm>
        </p:spPr>
        <p:txBody>
          <a:bodyPr>
            <a:normAutofit/>
          </a:bodyPr>
          <a:lstStyle/>
          <a:p>
            <a:r>
              <a:rPr sz="2800" smtClean="0"/>
              <a:t>	Trust that the online retail store will fulfill its part of the 	transaction at the stipulated time'</a:t>
            </a:r>
            <a:endParaRPr lang="en-US" sz="2800" dirty="0"/>
          </a:p>
        </p:txBody>
      </p:sp>
      <p:pic>
        <p:nvPicPr>
          <p:cNvPr id="27650" name="Picture 2"/>
          <p:cNvPicPr>
            <a:picLocks noGrp="1" noChangeAspect="1" noChangeArrowheads="1"/>
          </p:cNvPicPr>
          <p:nvPr>
            <p:ph idx="1"/>
          </p:nvPr>
        </p:nvPicPr>
        <p:blipFill>
          <a:blip r:embed="rId2"/>
          <a:srcRect/>
          <a:stretch>
            <a:fillRect/>
          </a:stretch>
        </p:blipFill>
        <p:spPr bwMode="auto">
          <a:xfrm>
            <a:off x="2592388" y="2424113"/>
            <a:ext cx="4044950" cy="3295650"/>
          </a:xfrm>
          <a:prstGeom prst="rect">
            <a:avLst/>
          </a:prstGeom>
          <a:noFill/>
          <a:ln w="9525">
            <a:noFill/>
            <a:miter lim="800000"/>
            <a:headEnd/>
            <a:tailEnd/>
          </a:ln>
          <a:effectLst/>
        </p:spPr>
      </p:pic>
    </p:spTree>
  </p:cSld>
  <p:clrMapOvr>
    <a:masterClrMapping/>
  </p:clrMapOvr>
  <p:transition>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Empathy (readiness to assist with queries) towards the customers</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2540000" y="2146300"/>
            <a:ext cx="4064000" cy="3327400"/>
          </a:xfrm>
          <a:prstGeom prst="rect">
            <a:avLst/>
          </a:prstGeom>
          <a:noFill/>
          <a:ln w="9525">
            <a:noFill/>
            <a:miter lim="800000"/>
            <a:headEnd/>
            <a:tailEnd/>
          </a:ln>
          <a:effectLst/>
        </p:spPr>
      </p:pic>
    </p:spTree>
  </p:cSld>
  <p:clrMapOvr>
    <a:masterClrMapping/>
  </p:clrMapOvr>
  <p:transition>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sz="3600" b="1" smtClean="0"/>
              <a:t>Conclusion</a:t>
            </a:r>
            <a:r>
              <a:rPr b="1" smtClean="0"/>
              <a:t/>
            </a:r>
            <a:br>
              <a:rPr b="1" smtClean="0"/>
            </a:br>
            <a:endParaRPr lang="en-US" dirty="0"/>
          </a:p>
        </p:txBody>
      </p:sp>
      <p:sp>
        <p:nvSpPr>
          <p:cNvPr id="4" name="Rectangle 3"/>
          <p:cNvSpPr/>
          <p:nvPr/>
        </p:nvSpPr>
        <p:spPr>
          <a:xfrm>
            <a:off x="357158" y="928670"/>
            <a:ext cx="8143932" cy="3970318"/>
          </a:xfrm>
          <a:prstGeom prst="rect">
            <a:avLst/>
          </a:prstGeom>
        </p:spPr>
        <p:txBody>
          <a:bodyPr wrap="square">
            <a:spAutoFit/>
          </a:bodyPr>
          <a:lstStyle/>
          <a:p>
            <a:r>
              <a:rPr lang="en-US" dirty="0" smtClean="0"/>
              <a:t>Majority of the people Strongly agree that Online store plays vital role in Purchases with many factors as explained above exploratory analysis. Customer satisfaction has emerged as one of the most important factors that guarantee the success of online stores.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r>
              <a:rPr lang="en-US" dirty="0" smtClean="0"/>
              <a:t>As per the given data set, almost most of the factors that help in customer retention shows the higher preference with </a:t>
            </a:r>
            <a:r>
              <a:rPr lang="en-US" dirty="0" err="1" smtClean="0"/>
              <a:t>Amazon.in</a:t>
            </a:r>
            <a:r>
              <a:rPr lang="en-US" dirty="0" smtClean="0"/>
              <a:t>, it has the highest recommendation to other friends.</a:t>
            </a:r>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Univariate</a:t>
            </a:r>
            <a:r>
              <a:rPr lang="en-US" dirty="0" smtClean="0"/>
              <a:t> analysis using </a:t>
            </a:r>
            <a:r>
              <a:rPr lang="en-US" dirty="0" err="1" smtClean="0"/>
              <a:t>Hist</a:t>
            </a:r>
            <a:r>
              <a:rPr lang="en-US" dirty="0" smtClean="0"/>
              <a:t> plot and Count plot.</a:t>
            </a:r>
          </a:p>
          <a:p>
            <a:r>
              <a:rPr lang="en-US" dirty="0" err="1" smtClean="0"/>
              <a:t>Bivariate</a:t>
            </a:r>
            <a:r>
              <a:rPr lang="en-US" dirty="0" smtClean="0"/>
              <a:t> analysis using scatter plot.</a:t>
            </a:r>
          </a:p>
          <a:p>
            <a:endParaRPr lang="en-US" dirty="0" smtClean="0"/>
          </a:p>
          <a:p>
            <a:pPr>
              <a:buNone/>
            </a:pPr>
            <a:endParaRPr lang="en-US" dirty="0" smtClean="0"/>
          </a:p>
          <a:p>
            <a:endParaRPr lang="en-US" dirty="0"/>
          </a:p>
        </p:txBody>
      </p:sp>
      <p:sp>
        <p:nvSpPr>
          <p:cNvPr id="3" name="Title 2"/>
          <p:cNvSpPr>
            <a:spLocks noGrp="1"/>
          </p:cNvSpPr>
          <p:nvPr>
            <p:ph type="title"/>
          </p:nvPr>
        </p:nvSpPr>
        <p:spPr/>
        <p:txBody>
          <a:bodyPr/>
          <a:lstStyle/>
          <a:p>
            <a:pPr algn="ctr"/>
            <a:r>
              <a:rPr smtClean="0"/>
              <a:t>EDA</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EDA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357422" y="2714620"/>
            <a:ext cx="3981450" cy="2520950"/>
          </a:xfrm>
          <a:prstGeom prst="rect">
            <a:avLst/>
          </a:prstGeom>
          <a:noFill/>
          <a:ln w="9525">
            <a:noFill/>
            <a:miter lim="800000"/>
            <a:headEnd/>
            <a:tailEnd/>
          </a:ln>
          <a:effectLst/>
        </p:spPr>
      </p:pic>
      <p:sp>
        <p:nvSpPr>
          <p:cNvPr id="5" name="Rectangle 4"/>
          <p:cNvSpPr/>
          <p:nvPr/>
        </p:nvSpPr>
        <p:spPr>
          <a:xfrm>
            <a:off x="2214546" y="1357298"/>
            <a:ext cx="6072230" cy="923330"/>
          </a:xfrm>
          <a:prstGeom prst="rect">
            <a:avLst/>
          </a:prstGeom>
        </p:spPr>
        <p:txBody>
          <a:bodyPr wrap="square">
            <a:spAutoFit/>
          </a:bodyPr>
          <a:lstStyle/>
          <a:p>
            <a:r>
              <a:rPr lang="en-US" dirty="0" err="1" smtClean="0"/>
              <a:t>df</a:t>
            </a:r>
            <a:r>
              <a:rPr lang="en-US" dirty="0" smtClean="0"/>
              <a:t>["1Gender of respondent"].</a:t>
            </a:r>
            <a:r>
              <a:rPr lang="en-US" dirty="0" err="1" smtClean="0"/>
              <a:t>hist</a:t>
            </a:r>
            <a:r>
              <a:rPr lang="en-US" dirty="0" smtClean="0"/>
              <a:t>(grid=</a:t>
            </a:r>
            <a:r>
              <a:rPr lang="en-US" dirty="0" err="1" smtClean="0"/>
              <a:t>True,color</a:t>
            </a:r>
            <a:r>
              <a:rPr lang="en-US" dirty="0" smtClean="0"/>
              <a:t>='green')</a:t>
            </a:r>
          </a:p>
          <a:p>
            <a:r>
              <a:rPr lang="en-US" dirty="0" err="1" smtClean="0"/>
              <a:t>plt.title</a:t>
            </a:r>
            <a:r>
              <a:rPr lang="en-US" dirty="0" smtClean="0"/>
              <a:t>("Gender of respondent")</a:t>
            </a:r>
          </a:p>
          <a:p>
            <a:r>
              <a:rPr lang="en-US" dirty="0" err="1" smtClean="0"/>
              <a:t>plt.show</a:t>
            </a:r>
            <a:r>
              <a:rPr lang="en-US" dirty="0" smtClean="0"/>
              <a:t>()</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3600" smtClean="0"/>
              <a:t>How old are you? </a:t>
            </a:r>
            <a:endParaRPr lang="en-US" sz="3600" dirty="0"/>
          </a:p>
        </p:txBody>
      </p:sp>
      <p:pic>
        <p:nvPicPr>
          <p:cNvPr id="2051" name="Picture 3"/>
          <p:cNvPicPr>
            <a:picLocks noGrp="1" noChangeAspect="1" noChangeArrowheads="1"/>
          </p:cNvPicPr>
          <p:nvPr>
            <p:ph idx="1"/>
          </p:nvPr>
        </p:nvPicPr>
        <p:blipFill>
          <a:blip r:embed="rId2"/>
          <a:srcRect/>
          <a:stretch>
            <a:fillRect/>
          </a:stretch>
        </p:blipFill>
        <p:spPr bwMode="auto">
          <a:xfrm>
            <a:off x="1644650" y="2066925"/>
            <a:ext cx="5854700" cy="348615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3600" smtClean="0"/>
              <a:t>Which city do you shop online from?</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1644650" y="2587375"/>
            <a:ext cx="5854700" cy="2445249"/>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normAutofit fontScale="90000"/>
          </a:bodyPr>
          <a:lstStyle/>
          <a:p>
            <a:r>
              <a:rPr smtClean="0"/>
              <a:t>Since How Long You are Shopping Online ?</a:t>
            </a:r>
            <a:endParaRPr lang="en-US" dirty="0"/>
          </a:p>
        </p:txBody>
      </p:sp>
      <p:pic>
        <p:nvPicPr>
          <p:cNvPr id="4098" name="Picture 2"/>
          <p:cNvPicPr>
            <a:picLocks noChangeAspect="1" noChangeArrowheads="1"/>
          </p:cNvPicPr>
          <p:nvPr/>
        </p:nvPicPr>
        <p:blipFill>
          <a:blip r:embed="rId2"/>
          <a:srcRect/>
          <a:stretch>
            <a:fillRect/>
          </a:stretch>
        </p:blipFill>
        <p:spPr bwMode="auto">
          <a:xfrm>
            <a:off x="642910" y="2071678"/>
            <a:ext cx="7777453" cy="3244860"/>
          </a:xfrm>
          <a:prstGeom prst="rect">
            <a:avLst/>
          </a:prstGeom>
          <a:noFill/>
          <a:ln w="9525">
            <a:noFill/>
            <a:miter lim="800000"/>
            <a:headEnd/>
            <a:tailEnd/>
          </a:ln>
          <a:effectLst/>
        </p:spPr>
      </p:pic>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How many times you have made an online purchase in the past 1 year?</a:t>
            </a:r>
            <a:endParaRPr lang="en-US" dirty="0"/>
          </a:p>
        </p:txBody>
      </p:sp>
      <p:pic>
        <p:nvPicPr>
          <p:cNvPr id="5122" name="Picture 2"/>
          <p:cNvPicPr>
            <a:picLocks noChangeAspect="1" noChangeArrowheads="1"/>
          </p:cNvPicPr>
          <p:nvPr/>
        </p:nvPicPr>
        <p:blipFill>
          <a:blip r:embed="rId2"/>
          <a:srcRect/>
          <a:stretch>
            <a:fillRect/>
          </a:stretch>
        </p:blipFill>
        <p:spPr bwMode="auto">
          <a:xfrm>
            <a:off x="234950" y="1785926"/>
            <a:ext cx="8316552" cy="3433774"/>
          </a:xfrm>
          <a:prstGeom prst="rect">
            <a:avLst/>
          </a:prstGeom>
          <a:noFill/>
          <a:ln w="9525">
            <a:noFill/>
            <a:miter lim="800000"/>
            <a:headEnd/>
            <a:tailEnd/>
          </a:ln>
          <a:effectLst/>
        </p:spPr>
      </p:pic>
    </p:spTree>
  </p:cSld>
  <p:clrMapOvr>
    <a:masterClrMapping/>
  </p:clrMapOvr>
  <p:transition>
    <p:wedg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245</TotalTime>
  <Words>526</Words>
  <Application>Microsoft Office PowerPoint</Application>
  <PresentationFormat>On-screen Show (4:3)</PresentationFormat>
  <Paragraphs>61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Paper</vt:lpstr>
      <vt:lpstr>Customer  Retention  Project</vt:lpstr>
      <vt:lpstr>Sequntial process involved in this project </vt:lpstr>
      <vt:lpstr> Preprocessing of Dataset</vt:lpstr>
      <vt:lpstr>EDA</vt:lpstr>
      <vt:lpstr>EDA</vt:lpstr>
      <vt:lpstr>How old are you? </vt:lpstr>
      <vt:lpstr>Which city do you shop online from?</vt:lpstr>
      <vt:lpstr>Since How Long You are Shopping Online ?</vt:lpstr>
      <vt:lpstr>How many times you have made an online purchase in the past 1 year?</vt:lpstr>
      <vt:lpstr>How do you access the internet while shopping on-line?</vt:lpstr>
      <vt:lpstr>Which device do you use to access the online shopping?</vt:lpstr>
      <vt:lpstr>What is the screen size of your mobile device?</vt:lpstr>
      <vt:lpstr>What is the operating system (OS) of your device?</vt:lpstr>
      <vt:lpstr>What browser do you run on your device to access the website?</vt:lpstr>
      <vt:lpstr>Which channel did you follow to arrive at your favorite online store for the first time?</vt:lpstr>
      <vt:lpstr>After first visit, how do you reach the online retail store?</vt:lpstr>
      <vt:lpstr>How frequently do you abandon (selecting an items and leaving without making payment) your shopping cart?</vt:lpstr>
      <vt:lpstr>Why did you abandon the “Bag”, “Shopping Cart”?</vt:lpstr>
      <vt:lpstr>The content on the website must be easy to read and understand</vt:lpstr>
      <vt:lpstr>Information on similar product to the one highlighted  is important for product comparison</vt:lpstr>
      <vt:lpstr>Complete information on listed seller and product being offered is important for purchase decision.</vt:lpstr>
      <vt:lpstr>All relevant information on listed products must be stated clearly</vt:lpstr>
      <vt:lpstr>Ease of navigation in website</vt:lpstr>
      <vt:lpstr>Loading and processing speed</vt:lpstr>
      <vt:lpstr>User friendly Interface of the website</vt:lpstr>
      <vt:lpstr>From the following, tick any (or all) of the online retailers you have shopped from;</vt:lpstr>
      <vt:lpstr>Easy to use website or application</vt:lpstr>
      <vt:lpstr>Which of the Indian online retailer would you recommend to a friend?</vt:lpstr>
      <vt:lpstr>Convenient Payment methods'</vt:lpstr>
      <vt:lpstr> Trust that the online retail store will fulfill its part of the  transaction at the stipulated time'</vt:lpstr>
      <vt:lpstr>Empathy (readiness to assist with queries) towards the customers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jeeves training</dc:creator>
  <cp:lastModifiedBy>Janakiraman</cp:lastModifiedBy>
  <cp:revision>33</cp:revision>
  <dcterms:created xsi:type="dcterms:W3CDTF">2021-05-04T02:31:38Z</dcterms:created>
  <dcterms:modified xsi:type="dcterms:W3CDTF">2021-07-23T13:19:24Z</dcterms:modified>
</cp:coreProperties>
</file>