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0" y="-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mar, Rajesh" userId="ca751109-aa9d-46d6-bf5e-e852f413c957" providerId="ADAL" clId="{861A5ABF-2625-49F8-B289-81B0A92D861B}"/>
    <pc:docChg chg="undo redo custSel modSld">
      <pc:chgData name="Kumar, Rajesh" userId="ca751109-aa9d-46d6-bf5e-e852f413c957" providerId="ADAL" clId="{861A5ABF-2625-49F8-B289-81B0A92D861B}" dt="2025-08-25T10:30:59.193" v="3176" actId="20577"/>
      <pc:docMkLst>
        <pc:docMk/>
      </pc:docMkLst>
      <pc:sldChg chg="addSp delSp modSp mod">
        <pc:chgData name="Kumar, Rajesh" userId="ca751109-aa9d-46d6-bf5e-e852f413c957" providerId="ADAL" clId="{861A5ABF-2625-49F8-B289-81B0A92D861B}" dt="2025-08-25T10:30:59.193" v="3176" actId="20577"/>
        <pc:sldMkLst>
          <pc:docMk/>
          <pc:sldMk cId="2134208931" sldId="256"/>
        </pc:sldMkLst>
      </pc:sldChg>
    </pc:docChg>
  </pc:docChgLst>
  <pc:docChgLst>
    <pc:chgData name="Kumar, Rajesh" userId="ca751109-aa9d-46d6-bf5e-e852f413c957" providerId="ADAL" clId="{D818EA50-B1E3-4B44-8791-5148B93AF826}"/>
    <pc:docChg chg="undo custSel modSld">
      <pc:chgData name="Kumar, Rajesh" userId="ca751109-aa9d-46d6-bf5e-e852f413c957" providerId="ADAL" clId="{D818EA50-B1E3-4B44-8791-5148B93AF826}" dt="2025-10-09T07:17:07.364" v="2" actId="20577"/>
      <pc:docMkLst>
        <pc:docMk/>
      </pc:docMkLst>
      <pc:sldChg chg="modSp mod">
        <pc:chgData name="Kumar, Rajesh" userId="ca751109-aa9d-46d6-bf5e-e852f413c957" providerId="ADAL" clId="{D818EA50-B1E3-4B44-8791-5148B93AF826}" dt="2025-10-09T07:17:07.364" v="2" actId="20577"/>
        <pc:sldMkLst>
          <pc:docMk/>
          <pc:sldMk cId="2134208931" sldId="256"/>
        </pc:sldMkLst>
        <pc:spChg chg="mod">
          <ac:chgData name="Kumar, Rajesh" userId="ca751109-aa9d-46d6-bf5e-e852f413c957" providerId="ADAL" clId="{D818EA50-B1E3-4B44-8791-5148B93AF826}" dt="2025-10-09T07:17:07.364" v="2" actId="20577"/>
          <ac:spMkLst>
            <pc:docMk/>
            <pc:sldMk cId="2134208931" sldId="256"/>
            <ac:spMk id="42" creationId="{97B2AEFB-D9E3-9680-6729-AE55116B883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E064A6-65E4-4129-AF84-9BF543EF8787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C9C0ED-68D8-4CB6-B20B-3842ED500E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694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C9C0ED-68D8-4CB6-B20B-3842ED500E9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488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5F0EE-C289-BA69-7243-E014BFB93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7F646-ED5C-95CB-818D-1AED9558E1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9A046-3F9B-AFDB-5B08-5F25393E9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B53073-889D-49AF-54F7-948740AA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4CA05-DBD1-9A9E-1B27-FF84F2B7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3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327C7-41FB-2811-C3BB-65F9FF7D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8F4FB-95E2-4425-280C-6686AC319C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69C3F-9FA1-7E6B-B461-214755E9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66AFD1-2F16-4C16-A2D8-ADF110C2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A0D29-C342-E4A5-AB7F-0303A38DC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7152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67580-71EF-B5F4-FFD1-F4BD792081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D73CA9-24B8-ACA2-0071-E35A2707D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33085-0C12-3FB4-64AD-02BF505468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986AEE-FA52-0067-4C38-A9F48939D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CB904-EE1E-6D3C-2365-105F97BC1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600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759E-F3D1-7BD3-AD4C-EF317DB63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1EC06-95CC-E762-884D-4E8039B19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3C018-A949-F149-C754-4BBD485F8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5A11F-7327-7FB4-497F-5F837DDC6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F44424-31E8-A058-EAC3-6CE5A5CA2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44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23E9A-27B5-03E5-614A-49B433DC7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F70DA-4A2D-6D70-1B8C-97D76E606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BD325-2FA1-56BA-DDC0-39D48809F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E4D1E-3A34-6E16-02B5-B2015AD31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F2697-74CC-B86E-083A-02215D70E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460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22656-9C93-94FD-032E-FBB2079F6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7761E-51AE-50D6-133D-2AAA53D7C7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A2E51-62AF-0C46-7B41-62F141FA6E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281A9-B50E-187C-CF03-354E4003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5AD261-CFCC-4325-0B7C-334A3CBAB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1D1C3-A241-3A21-BF57-6CBC914E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925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0BBBB-F15D-3760-C1C9-0EC3BAC95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D226A1-AA24-3785-F21D-3E2C259AC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467C06-B5A7-3738-0BBD-7E32670A5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911D7-CCAC-D7DC-704F-B1FC14ABAE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721E3F-B408-FF9E-5063-40E8D61977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240B8E-5E41-BBD2-5BC6-CE438622E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DA48F05-D19E-9179-FABF-9E3EE8952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5E0FA-1FF4-E0A9-FA3A-C7F034D64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793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AEA8C-A724-8C42-C62D-4BFE853CC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CCFAE5-A974-AFBB-F4C6-6B236E06F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085EC8-9289-4938-0707-E6E767C6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C5EB9A-FBFF-C721-638C-2B04DCBC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80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D0F1AA-7EAD-606E-678F-70E8D98DF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E52267-2F8B-7358-BF48-09A4D1C8C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4D293-8FA2-0BDE-45F5-321D3AC02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8282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464DF-A292-B418-BDAE-4FA93C3FF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55625C-6421-19FC-AC9C-91E1FFF60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5D2B-1299-BCEF-FEF2-F759E750D7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577016-065E-41B9-8B7F-A37328CF6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19095-39B2-16DF-A679-01C8D361B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ECD6F5-AE78-976C-155A-8BD2EDE3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8286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3575C-9F11-BF58-64C5-C505E63C1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A7E497-4CA6-9ED3-050E-B0190CFED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8B5AE6-78C2-FAEF-5F7C-B104F9D163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A5806-02F7-F8C4-6C35-D78BAC6E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D8540-5DFC-2E18-41E8-A9B7251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48082-F59F-9D25-C382-7417199B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53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B5CD18-260C-1E9C-E262-A477100D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9A0BE-F151-9DA7-F1D6-E7473B7B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2D1FB-24A5-9036-BC16-1820688698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5578E0-FCB6-42C3-ADF0-A28E79A947A9}" type="datetimeFigureOut">
              <a:rPr lang="en-IN" smtClean="0"/>
              <a:t>09-10-2025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0FF59-2F56-C461-95C2-3966B16F3D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8AE887-8EC7-7536-1EDF-BB2578EDAB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247449-0BAA-4966-99DC-B5F27939563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1918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3E8847F8-2446-4ABE-32A0-60B021EDFE40}"/>
              </a:ext>
            </a:extLst>
          </p:cNvPr>
          <p:cNvSpPr txBox="1">
            <a:spLocks/>
          </p:cNvSpPr>
          <p:nvPr/>
        </p:nvSpPr>
        <p:spPr>
          <a:xfrm>
            <a:off x="349421" y="54165"/>
            <a:ext cx="10947772" cy="4644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/>
              <a:t>Java Technical Lead: Banking &amp; Payments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2079D0-6407-ECAD-947D-8683E131F334}"/>
              </a:ext>
            </a:extLst>
          </p:cNvPr>
          <p:cNvGrpSpPr/>
          <p:nvPr/>
        </p:nvGrpSpPr>
        <p:grpSpPr>
          <a:xfrm rot="9268874">
            <a:off x="287461" y="258549"/>
            <a:ext cx="2432393" cy="3716340"/>
            <a:chOff x="3689968" y="-3920"/>
            <a:chExt cx="4679881" cy="71501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A95A9CE-C4F4-92A8-F7F6-93793FD581B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689968" y="-3920"/>
              <a:ext cx="573846" cy="2946314"/>
            </a:xfrm>
            <a:prstGeom prst="rect">
              <a:avLst/>
            </a:prstGeom>
          </p:spPr>
        </p:pic>
        <p:pic>
          <p:nvPicPr>
            <p:cNvPr id="9" name="Picture 8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22A2353C-3235-211C-DDB1-55426A8824A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263814" y="1139617"/>
              <a:ext cx="1550027" cy="1808365"/>
            </a:xfrm>
            <a:prstGeom prst="rect">
              <a:avLst/>
            </a:prstGeom>
          </p:spPr>
        </p:pic>
        <p:pic>
          <p:nvPicPr>
            <p:cNvPr id="10" name="Picture 9" descr="A picture containing venn diagram&#10;&#10;Description automatically generated">
              <a:extLst>
                <a:ext uri="{FF2B5EF4-FFF2-40B4-BE49-F238E27FC236}">
                  <a16:creationId xmlns:a16="http://schemas.microsoft.com/office/drawing/2014/main" id="{682E5BD9-81B3-8F2F-914C-02D3E8A83E5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814581" y="1594039"/>
              <a:ext cx="2555268" cy="5552216"/>
            </a:xfrm>
            <a:prstGeom prst="rect">
              <a:avLst/>
            </a:prstGeom>
          </p:spPr>
        </p:pic>
      </p:grp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B6EC078-99A9-666A-436F-761305E2B57C}"/>
              </a:ext>
            </a:extLst>
          </p:cNvPr>
          <p:cNvSpPr txBox="1">
            <a:spLocks/>
          </p:cNvSpPr>
          <p:nvPr/>
        </p:nvSpPr>
        <p:spPr>
          <a:xfrm>
            <a:off x="47697" y="3572593"/>
            <a:ext cx="1059029" cy="330831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solidFill>
                  <a:srgbClr val="12ABDB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Education :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C8F0423F-1016-25EB-E28B-7B5A94C27CB9}"/>
              </a:ext>
            </a:extLst>
          </p:cNvPr>
          <p:cNvSpPr txBox="1">
            <a:spLocks/>
          </p:cNvSpPr>
          <p:nvPr/>
        </p:nvSpPr>
        <p:spPr>
          <a:xfrm>
            <a:off x="103691" y="2943041"/>
            <a:ext cx="1954495" cy="513912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b="1" dirty="0">
                <a:solidFill>
                  <a:srgbClr val="0070AD"/>
                </a:solidFill>
                <a:latin typeface="Ubuntu"/>
              </a:rPr>
              <a:t>Rajesh Kumar</a:t>
            </a:r>
            <a:endParaRPr kumimoji="0" lang="en-GB" sz="2400" b="1" i="0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0CF6923C-7462-3835-6398-E715545B3F68}"/>
              </a:ext>
            </a:extLst>
          </p:cNvPr>
          <p:cNvSpPr txBox="1">
            <a:spLocks/>
          </p:cNvSpPr>
          <p:nvPr/>
        </p:nvSpPr>
        <p:spPr>
          <a:xfrm>
            <a:off x="64008" y="3250445"/>
            <a:ext cx="1761219" cy="363728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600" b="0" i="1" u="none" strike="noStrike" kern="1200" cap="none" spc="0" normalizeH="0" baseline="0" noProof="0" dirty="0">
                <a:ln>
                  <a:noFill/>
                </a:ln>
                <a:solidFill>
                  <a:srgbClr val="0070AD"/>
                </a:solidFill>
                <a:effectLst/>
                <a:uLnTx/>
                <a:uFillTx/>
                <a:latin typeface="Ubuntu"/>
                <a:ea typeface="+mn-ea"/>
                <a:cs typeface="+mn-cs"/>
              </a:rPr>
              <a:t>Manager</a:t>
            </a:r>
            <a:endParaRPr kumimoji="0" lang="en-GB" sz="2000" b="0" i="1" u="none" strike="noStrike" kern="1200" cap="none" spc="0" normalizeH="0" baseline="0" noProof="0" dirty="0">
              <a:ln>
                <a:noFill/>
              </a:ln>
              <a:solidFill>
                <a:srgbClr val="0070AD"/>
              </a:solidFill>
              <a:effectLst/>
              <a:uLnTx/>
              <a:uFillTx/>
              <a:latin typeface="Ubuntu"/>
              <a:ea typeface="+mn-ea"/>
              <a:cs typeface="+mn-cs"/>
            </a:endParaRP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F67FEF50-EF83-9F41-73C6-B224345836AA}"/>
              </a:ext>
            </a:extLst>
          </p:cNvPr>
          <p:cNvSpPr txBox="1">
            <a:spLocks/>
          </p:cNvSpPr>
          <p:nvPr/>
        </p:nvSpPr>
        <p:spPr>
          <a:xfrm>
            <a:off x="-2838" y="3759773"/>
            <a:ext cx="2447571" cy="397010"/>
          </a:xfrm>
          <a:prstGeom prst="rect">
            <a:avLst/>
          </a:prstGeom>
        </p:spPr>
        <p:txBody>
          <a:bodyPr lIns="36005" tIns="36005" rIns="36005" bIns="36005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1pPr>
            <a:lvl2pPr marL="17780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1"/>
              </a:buClr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2pPr>
            <a:lvl3pPr marL="361950" indent="-1841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3pPr>
            <a:lvl4pPr marL="5397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Font typeface="Ubuntu" panose="020B0504030602030204" pitchFamily="34" charset="0"/>
              <a:buChar char="–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4pPr>
            <a:lvl5pPr marL="717550" indent="-1778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Ubuntu" panose="020B050403060203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>
                <a:srgbClr val="0070AD"/>
              </a:buClr>
              <a:buSzTx/>
              <a:tabLst/>
              <a:defRPr/>
            </a:pPr>
            <a:r>
              <a:rPr lang="en-US" sz="1050" dirty="0"/>
              <a:t>Graduation in Bachelor of Technology</a:t>
            </a:r>
            <a:endParaRPr kumimoji="0" lang="en-GB" sz="105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50000"/>
                </a:srgbClr>
              </a:solidFill>
              <a:effectLst/>
              <a:uLnTx/>
              <a:uFillTx/>
              <a:latin typeface="Ubuntu"/>
              <a:ea typeface="Verdana" panose="020B0604030504040204" pitchFamily="34" charset="0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8F363C-6F17-7BEE-8D03-91D2C9A8321C}"/>
              </a:ext>
            </a:extLst>
          </p:cNvPr>
          <p:cNvGrpSpPr/>
          <p:nvPr/>
        </p:nvGrpSpPr>
        <p:grpSpPr>
          <a:xfrm>
            <a:off x="2601066" y="499463"/>
            <a:ext cx="9502028" cy="6324224"/>
            <a:chOff x="4996244" y="949498"/>
            <a:chExt cx="6925624" cy="5438440"/>
          </a:xfrm>
        </p:grpSpPr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8A89D91F-C6DC-4E17-9483-893E3ABD3C81}"/>
                </a:ext>
              </a:extLst>
            </p:cNvPr>
            <p:cNvSpPr txBox="1">
              <a:spLocks/>
            </p:cNvSpPr>
            <p:nvPr/>
          </p:nvSpPr>
          <p:spPr>
            <a:xfrm>
              <a:off x="5103062" y="973408"/>
              <a:ext cx="3220057" cy="17225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Profile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957F5AD-4766-8EBC-8EDE-109EF3C5D72D}"/>
                </a:ext>
              </a:extLst>
            </p:cNvPr>
            <p:cNvSpPr/>
            <p:nvPr/>
          </p:nvSpPr>
          <p:spPr>
            <a:xfrm>
              <a:off x="8385930" y="949499"/>
              <a:ext cx="3535938" cy="5438438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18" name="Text Placeholder 3">
              <a:extLst>
                <a:ext uri="{FF2B5EF4-FFF2-40B4-BE49-F238E27FC236}">
                  <a16:creationId xmlns:a16="http://schemas.microsoft.com/office/drawing/2014/main" id="{F98A172F-F8A8-F270-8BDE-1160324418FF}"/>
                </a:ext>
              </a:extLst>
            </p:cNvPr>
            <p:cNvSpPr txBox="1">
              <a:spLocks/>
            </p:cNvSpPr>
            <p:nvPr/>
          </p:nvSpPr>
          <p:spPr>
            <a:xfrm>
              <a:off x="8395182" y="979688"/>
              <a:ext cx="953373" cy="16597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 fontScale="92500" lnSpcReduction="10000"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Experience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BE4ABDF-3CE4-86C6-88CF-481D1BFF22C0}"/>
                </a:ext>
              </a:extLst>
            </p:cNvPr>
            <p:cNvSpPr/>
            <p:nvPr/>
          </p:nvSpPr>
          <p:spPr>
            <a:xfrm>
              <a:off x="4996246" y="949498"/>
              <a:ext cx="3369198" cy="5438439"/>
            </a:xfrm>
            <a:prstGeom prst="rect">
              <a:avLst/>
            </a:prstGeom>
            <a:noFill/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7046261-BCAB-57CE-D9C7-058FEEC8ED5E}"/>
                </a:ext>
              </a:extLst>
            </p:cNvPr>
            <p:cNvSpPr/>
            <p:nvPr/>
          </p:nvSpPr>
          <p:spPr>
            <a:xfrm>
              <a:off x="5009445" y="5086610"/>
              <a:ext cx="3346746" cy="1301327"/>
            </a:xfrm>
            <a:prstGeom prst="rect">
              <a:avLst/>
            </a:prstGeom>
            <a:solidFill>
              <a:schemeClr val="bg2"/>
            </a:solidFill>
            <a:ln w="28575">
              <a:solidFill>
                <a:srgbClr val="D9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1" name="Text Placeholder 3">
              <a:extLst>
                <a:ext uri="{FF2B5EF4-FFF2-40B4-BE49-F238E27FC236}">
                  <a16:creationId xmlns:a16="http://schemas.microsoft.com/office/drawing/2014/main" id="{580B6C20-75B3-01BE-5672-A89D832C8891}"/>
                </a:ext>
              </a:extLst>
            </p:cNvPr>
            <p:cNvSpPr txBox="1">
              <a:spLocks/>
            </p:cNvSpPr>
            <p:nvPr/>
          </p:nvSpPr>
          <p:spPr>
            <a:xfrm>
              <a:off x="5024320" y="5063242"/>
              <a:ext cx="1051119" cy="172254"/>
            </a:xfrm>
            <a:prstGeom prst="rect">
              <a:avLst/>
            </a:prstGeom>
            <a:noFill/>
          </p:spPr>
          <p:txBody>
            <a:bodyPr vert="horz" lIns="0" tIns="0" rIns="0" bIns="0" rtlCol="0" anchor="ctr">
              <a:norm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1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12ABDB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Competencies</a:t>
              </a:r>
            </a:p>
          </p:txBody>
        </p:sp>
        <p:sp>
          <p:nvSpPr>
            <p:cNvPr id="22" name="Text Placeholder 8">
              <a:extLst>
                <a:ext uri="{FF2B5EF4-FFF2-40B4-BE49-F238E27FC236}">
                  <a16:creationId xmlns:a16="http://schemas.microsoft.com/office/drawing/2014/main" id="{B85EB34C-72BE-705E-056A-65E42E9FCED6}"/>
                </a:ext>
              </a:extLst>
            </p:cNvPr>
            <p:cNvSpPr txBox="1">
              <a:spLocks/>
            </p:cNvSpPr>
            <p:nvPr/>
          </p:nvSpPr>
          <p:spPr>
            <a:xfrm>
              <a:off x="5024322" y="5337772"/>
              <a:ext cx="3331869" cy="1050164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171450" lvl="0" indent="-171450">
                <a:buClr>
                  <a:srgbClr val="0070AD"/>
                </a:buClr>
                <a:buFont typeface="Arial" panose="020B0604020202020204" pitchFamily="34" charset="0"/>
                <a:buChar char="•"/>
                <a:defRPr/>
              </a:pP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Requirement Gathering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MS-</a:t>
              </a:r>
              <a:r>
                <a:rPr lang="en-US" altLang="nl-NL" sz="1000" dirty="0"/>
                <a:t>Office(Word, Excel, PowerPoint),and also in CoPilot.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altLang="nl-NL" sz="1000" dirty="0"/>
                <a:t>GPP SP , ACI Gateway, EPIC Gateway and JMeter in PT.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Experience working in both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Agile &amp; Waterfall 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model.</a:t>
              </a:r>
            </a:p>
          </p:txBody>
        </p:sp>
        <p:sp>
          <p:nvSpPr>
            <p:cNvPr id="23" name="Text Placeholder 8">
              <a:extLst>
                <a:ext uri="{FF2B5EF4-FFF2-40B4-BE49-F238E27FC236}">
                  <a16:creationId xmlns:a16="http://schemas.microsoft.com/office/drawing/2014/main" id="{0FE838B6-8C52-AEB2-7638-949C16C2CBE4}"/>
                </a:ext>
              </a:extLst>
            </p:cNvPr>
            <p:cNvSpPr txBox="1">
              <a:spLocks/>
            </p:cNvSpPr>
            <p:nvPr/>
          </p:nvSpPr>
          <p:spPr>
            <a:xfrm>
              <a:off x="4996244" y="1191749"/>
              <a:ext cx="3359948" cy="5196189"/>
            </a:xfrm>
            <a:prstGeom prst="rect">
              <a:avLst/>
            </a:prstGeom>
          </p:spPr>
          <p:txBody>
            <a:bodyPr vert="horz" lIns="0" tIns="0" rIns="0" bIns="0" rtlCol="0">
              <a:noAutofit/>
            </a:bodyPr>
            <a:lstStyle/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dirty="0"/>
                <a:t>I am working as </a:t>
              </a:r>
              <a:r>
                <a:rPr lang="en-US" sz="1000" b="1" dirty="0"/>
                <a:t>java developer and technical Lead</a:t>
              </a:r>
              <a:r>
                <a:rPr lang="en-US" sz="1000" dirty="0"/>
                <a:t> with </a:t>
              </a:r>
              <a:r>
                <a:rPr lang="en-US" sz="1000" b="1" dirty="0"/>
                <a:t>11</a:t>
              </a:r>
              <a:r>
                <a:rPr lang="en-US" sz="1000" dirty="0"/>
                <a:t> years in Banking &amp; Financial Services, specializing in Real-Time Payments (RTP), Cross-Border, and Domestic Payment Systems for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corporate and retail banking payments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 </a:t>
              </a:r>
              <a:r>
                <a:rPr lang="en-US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using </a:t>
              </a:r>
              <a:r>
                <a:rPr lang="en-US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java, spring, Spring Boot, Microservices.</a:t>
              </a:r>
              <a:endParaRPr lang="en-US" sz="1000" dirty="0"/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00" b="1" dirty="0"/>
                <a:t>Along with leadership working experience</a:t>
              </a:r>
              <a:r>
                <a:rPr lang="en-US" sz="1000" dirty="0"/>
                <a:t>  as : </a:t>
              </a:r>
              <a:r>
                <a:rPr lang="en-US" sz="1000" b="1" dirty="0"/>
                <a:t>POD Lead, Proxy Scrum</a:t>
              </a:r>
              <a:r>
                <a:rPr lang="en-US" sz="1000" dirty="0"/>
                <a:t> </a:t>
              </a:r>
              <a:r>
                <a:rPr lang="en-US" sz="1000" b="1" dirty="0"/>
                <a:t>Master</a:t>
              </a:r>
              <a:r>
                <a:rPr lang="en-US" sz="1000" dirty="0"/>
                <a:t>, and </a:t>
              </a:r>
              <a:r>
                <a:rPr lang="en-US" sz="1000" b="1" dirty="0"/>
                <a:t>Payments SME</a:t>
              </a:r>
              <a:r>
                <a:rPr lang="en-US" sz="1000" dirty="0"/>
                <a:t> across ASIA  region UAT implementations.</a:t>
              </a:r>
              <a:endParaRPr lang="en-IN" sz="1000" dirty="0">
                <a:solidFill>
                  <a:srgbClr val="000000">
                    <a:lumMod val="50000"/>
                  </a:srgbClr>
                </a:solidFill>
                <a:ea typeface="Verdana" panose="020B0604030504040204" pitchFamily="34" charset="0"/>
                <a:sym typeface="Arial Narrow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Adequate working </a:t>
              </a:r>
              <a:r>
                <a:rPr lang="en-IN" sz="1000" b="1" dirty="0"/>
                <a:t>expertise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on different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 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Payments Type such as : 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US RTP,  Direct Debit (SLDD) ,Request for pay (MYRFP), AU NPP , Cross border Swift payments / SWIFT GPI.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Have worked with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 </a:t>
              </a:r>
              <a:r>
                <a:rPr lang="en-IN" sz="1000" b="1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Payment Regulatory Schemes such as :</a:t>
              </a: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sym typeface="Arial Narrow"/>
                </a:rPr>
                <a:t>Pay Net MY, Lanka Pay.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IN" sz="1000" dirty="0">
                  <a:solidFill>
                    <a:srgbClr val="000000">
                      <a:lumMod val="50000"/>
                    </a:srgbClr>
                  </a:solidFill>
                  <a:ea typeface="Verdana" panose="020B0604030504040204" pitchFamily="34" charset="0"/>
                  <a:cs typeface="Verdana" panose="020B0604030504040204" pitchFamily="34" charset="0"/>
                </a:rPr>
                <a:t>Worked with leading industry banks : Allahabad Bank, HSBC Bank.</a:t>
              </a:r>
              <a:endParaRPr lang="en-IN" sz="1000" b="1" dirty="0">
                <a:solidFill>
                  <a:srgbClr val="000000">
                    <a:lumMod val="50000"/>
                  </a:srgbClr>
                </a:solidFill>
                <a:ea typeface="Verdana" panose="020B0604030504040204" pitchFamily="34" charset="0"/>
                <a:cs typeface="Verdana" panose="020B0604030504040204" pitchFamily="34" charset="0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>
                  <a:sym typeface="Arial Narrow"/>
                </a:rPr>
                <a:t>Involved in the </a:t>
              </a:r>
              <a:r>
                <a:rPr lang="en-US" sz="1050" b="1" dirty="0">
                  <a:sym typeface="Arial Narrow"/>
                </a:rPr>
                <a:t>Requirement  Analysis, HLD creation </a:t>
              </a:r>
              <a:r>
                <a:rPr lang="en-US" sz="1050" dirty="0">
                  <a:sym typeface="Arial Narrow"/>
                </a:rPr>
                <a:t>in accordance with the Customer requirements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b="1" dirty="0">
                  <a:sym typeface="Arial Narrow"/>
                </a:rPr>
                <a:t>Having good practical experience in the migration</a:t>
              </a:r>
              <a:r>
                <a:rPr lang="en-US" sz="1050" dirty="0">
                  <a:sym typeface="Arial Narrow"/>
                </a:rPr>
                <a:t> </a:t>
              </a:r>
              <a:r>
                <a:rPr lang="en-US" sz="1050" b="1" dirty="0"/>
                <a:t>from MuleSoft to java migration using spring boot/microservices.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b="1" dirty="0"/>
                <a:t> </a:t>
              </a:r>
              <a:r>
                <a:rPr lang="en-US" sz="1050" dirty="0"/>
                <a:t>It has multiple types of flows of migration like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a. Mule Rest Call to Spring boot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b. Mule Soap Call to Spring boot soap Call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 c. Mule IBM MQ call to Spring boot IBM MQ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d. DB connectivity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e. Data upload to HUB/WDA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f. Exception handling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g. Cache Management 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/>
                <a:t> h. Security management etc.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r>
                <a:rPr lang="en-US" sz="1050" dirty="0">
                  <a:sym typeface="Arial Narrow"/>
                </a:rPr>
                <a:t>Having good working experience in </a:t>
              </a:r>
              <a:r>
                <a:rPr lang="en-US" sz="1050" b="1" dirty="0">
                  <a:sym typeface="Arial Narrow"/>
                </a:rPr>
                <a:t>the synchronous (</a:t>
              </a:r>
              <a:r>
                <a:rPr lang="en-US" sz="1050" b="1" dirty="0" err="1">
                  <a:sym typeface="Arial Narrow"/>
                </a:rPr>
                <a:t>RestAPI</a:t>
              </a:r>
              <a:r>
                <a:rPr lang="en-US" sz="1050" b="1" dirty="0">
                  <a:sym typeface="Arial Narrow"/>
                </a:rPr>
                <a:t> /SOAP API) and asynchronous(IBM MQ, Kafka) Spring Boot  Microservices architecture.</a:t>
              </a: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endParaRPr lang="en-US" sz="1050" b="1" dirty="0">
                <a:sym typeface="Arial Narrow"/>
              </a:endParaRPr>
            </a:p>
            <a:p>
              <a:pPr marL="171450" indent="-171450">
                <a:buClr>
                  <a:srgbClr val="0070AD"/>
                </a:buClr>
                <a:buFont typeface="Wingdings" panose="05000000000000000000" pitchFamily="2" charset="2"/>
                <a:buChar char="§"/>
                <a:defRPr/>
              </a:pPr>
              <a:endParaRPr lang="en-US" sz="1050" b="1" dirty="0">
                <a:sym typeface="Arial Narrow"/>
              </a:endParaRPr>
            </a:p>
          </p:txBody>
        </p:sp>
      </p:grpSp>
      <p:sp>
        <p:nvSpPr>
          <p:cNvPr id="24" name="Text Placeholder 8">
            <a:extLst>
              <a:ext uri="{FF2B5EF4-FFF2-40B4-BE49-F238E27FC236}">
                <a16:creationId xmlns:a16="http://schemas.microsoft.com/office/drawing/2014/main" id="{7AB63106-D9D2-E086-F608-CC8EE10B9CD0}"/>
              </a:ext>
            </a:extLst>
          </p:cNvPr>
          <p:cNvSpPr txBox="1">
            <a:spLocks/>
          </p:cNvSpPr>
          <p:nvPr/>
        </p:nvSpPr>
        <p:spPr>
          <a:xfrm>
            <a:off x="7236543" y="781171"/>
            <a:ext cx="4928386" cy="600580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r>
              <a:rPr lang="en-IN" sz="1400" b="1" dirty="0"/>
              <a:t>Capgemini</a:t>
            </a:r>
            <a:r>
              <a:rPr lang="en-IN" sz="1050" b="1" dirty="0"/>
              <a:t>		                                                                Aug-23 – Till date</a:t>
            </a:r>
          </a:p>
          <a:p>
            <a:r>
              <a:rPr lang="en-IN" sz="1050" b="1" dirty="0"/>
              <a:t>Manager– Technical Lead-Cum-Developer</a:t>
            </a:r>
            <a:endParaRPr lang="en-US" sz="1050" b="1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Working as Specialist Engineer in HSBC Bank Technical upgrade Mule Exit project where integration layer &amp; Orchestration layer application for RTP payments gets shifted from legacy software code base of MuleSoft to IKP SBJ code base. (Implementing Micro services &amp; API)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 am working as Technical Lead. My main responsibility is to discuss with HSBC management, understand the requirement, implement it into java, spring boot, microservices from mule soft 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I am doing peer code review, junior code review, sonar issues fixing, Sona type jar dependency fixing, check Marx vulnerability fixing, managing the testing, PT testing, prod-readiness activity, technical live and Business Live, and handover the technical aspects to Product engineering team.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Also, working as Scrum Master &amp; POD lead as well in the project.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Leading &amp; Managing Team of 15 peoples.</a:t>
            </a:r>
          </a:p>
          <a:p>
            <a:r>
              <a:rPr lang="en-US" sz="1400" b="1" dirty="0"/>
              <a:t>Persistent Systems                                                    </a:t>
            </a:r>
            <a:r>
              <a:rPr lang="en-US" sz="1100" b="1" dirty="0"/>
              <a:t>May 2022-Aug-2023</a:t>
            </a:r>
            <a:endParaRPr lang="en-US" sz="1400" b="1" dirty="0"/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050" b="1" dirty="0"/>
              <a:t>Senior Engineering Lead- Technical Lead-Cum-Developer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I have worked as team lead-cum-developer. 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I must develop API and co-ordinate with juniors and teammates for their development.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I have done code reviews, sonar fixes, Junit test case, E2E testing, PT testing and handle the prod readiness activity.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200" b="1" dirty="0"/>
              <a:t>TCS       </a:t>
            </a:r>
            <a:r>
              <a:rPr lang="en-US" sz="1050" b="1" dirty="0"/>
              <a:t>              	                                                                                                  March-2014 – May-22</a:t>
            </a:r>
            <a:br>
              <a:rPr lang="en-US" sz="1050" b="1" dirty="0"/>
            </a:br>
            <a:r>
              <a:rPr lang="en-US" sz="1050" b="1" dirty="0"/>
              <a:t> Assistant consultant, IT Analyst, System Engineer-Lead, Senior Developer, Developer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defRPr/>
            </a:pPr>
            <a:r>
              <a:rPr lang="en-US" sz="1050" b="1" dirty="0"/>
              <a:t>I have: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worked as junior developer, senior developer, Thunderhead developer and as well as Team lead in the Spring framework.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Built the code for spring boot application and make appropriate inputs as per the request as per the requirement.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Done team members’ code review, check its code quality and worked with Junit, Sonar.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Fixed the JIRA bugs, solving the issues related to the tickets and building the code and deploying it. 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Provides the completion report of the application related to bugs,  completion of release work as per the weekly meeting. 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Design a Thunderhead Template for processing the XML raw data. Generate the XML as per the policy requirement and design the template for PDF letter for AVIVA group.</a:t>
            </a:r>
          </a:p>
          <a:p>
            <a:pPr marL="171450" indent="-171450"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r>
              <a:rPr lang="en-US" sz="1000" dirty="0"/>
              <a:t> Leading &amp; managing Team of 8 persons.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05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§"/>
              <a:defRPr/>
            </a:pPr>
            <a:endParaRPr lang="en-US" sz="1200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AB21FA6-94DC-949D-5DF5-B2D4CECC1835}"/>
              </a:ext>
            </a:extLst>
          </p:cNvPr>
          <p:cNvGrpSpPr/>
          <p:nvPr/>
        </p:nvGrpSpPr>
        <p:grpSpPr>
          <a:xfrm>
            <a:off x="581108" y="1366032"/>
            <a:ext cx="1668805" cy="1577009"/>
            <a:chOff x="266638" y="901998"/>
            <a:chExt cx="2609222" cy="2465696"/>
          </a:xfrm>
        </p:grpSpPr>
        <p:sp>
          <p:nvSpPr>
            <p:cNvPr id="26" name="Oval 20">
              <a:extLst>
                <a:ext uri="{FF2B5EF4-FFF2-40B4-BE49-F238E27FC236}">
                  <a16:creationId xmlns:a16="http://schemas.microsoft.com/office/drawing/2014/main" id="{CF3D3A8C-6429-F948-7212-F7D07EB5F7AD}"/>
                </a:ext>
              </a:extLst>
            </p:cNvPr>
            <p:cNvSpPr/>
            <p:nvPr/>
          </p:nvSpPr>
          <p:spPr>
            <a:xfrm>
              <a:off x="266638" y="901998"/>
              <a:ext cx="2609222" cy="24656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27" name="Oval 20">
              <a:extLst>
                <a:ext uri="{FF2B5EF4-FFF2-40B4-BE49-F238E27FC236}">
                  <a16:creationId xmlns:a16="http://schemas.microsoft.com/office/drawing/2014/main" id="{7F6D23C6-D824-9FE2-7F84-38923095EE60}"/>
                </a:ext>
              </a:extLst>
            </p:cNvPr>
            <p:cNvSpPr/>
            <p:nvPr/>
          </p:nvSpPr>
          <p:spPr>
            <a:xfrm>
              <a:off x="266638" y="954694"/>
              <a:ext cx="2553883" cy="2413000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Photo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4C571E2E-0CFA-94E3-BDAF-D1CAFB43BD57}"/>
              </a:ext>
            </a:extLst>
          </p:cNvPr>
          <p:cNvGrpSpPr/>
          <p:nvPr/>
        </p:nvGrpSpPr>
        <p:grpSpPr>
          <a:xfrm rot="9268874">
            <a:off x="263563" y="192842"/>
            <a:ext cx="2432392" cy="3605382"/>
            <a:chOff x="3689968" y="-3920"/>
            <a:chExt cx="4679880" cy="7150175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E79D36BA-FAD2-9A8D-BAC8-D2B2E8990BE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3689968" y="-3920"/>
              <a:ext cx="573846" cy="2946314"/>
            </a:xfrm>
            <a:prstGeom prst="rect">
              <a:avLst/>
            </a:prstGeom>
          </p:spPr>
        </p:pic>
        <p:pic>
          <p:nvPicPr>
            <p:cNvPr id="30" name="Picture 29" descr="A picture containing shape&#10;&#10;Description automatically generated">
              <a:extLst>
                <a:ext uri="{FF2B5EF4-FFF2-40B4-BE49-F238E27FC236}">
                  <a16:creationId xmlns:a16="http://schemas.microsoft.com/office/drawing/2014/main" id="{7BD67402-5967-CEFC-823F-ACA3B166721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4263814" y="1139617"/>
              <a:ext cx="1550027" cy="1808365"/>
            </a:xfrm>
            <a:prstGeom prst="rect">
              <a:avLst/>
            </a:prstGeom>
          </p:spPr>
        </p:pic>
        <p:pic>
          <p:nvPicPr>
            <p:cNvPr id="31" name="Picture 30" descr="A picture containing venn diagram&#10;&#10;Description automatically generated">
              <a:extLst>
                <a:ext uri="{FF2B5EF4-FFF2-40B4-BE49-F238E27FC236}">
                  <a16:creationId xmlns:a16="http://schemas.microsoft.com/office/drawing/2014/main" id="{4BAB6B61-C9A4-9C3B-46F5-0D59CD4460A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5814580" y="1506394"/>
              <a:ext cx="2555268" cy="5639861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8BF7DE7-2213-44AD-4AFE-955983F7CCE2}"/>
              </a:ext>
            </a:extLst>
          </p:cNvPr>
          <p:cNvGrpSpPr/>
          <p:nvPr/>
        </p:nvGrpSpPr>
        <p:grpSpPr>
          <a:xfrm>
            <a:off x="581108" y="1294912"/>
            <a:ext cx="1668805" cy="1577009"/>
            <a:chOff x="266638" y="901998"/>
            <a:chExt cx="2609222" cy="2465696"/>
          </a:xfrm>
        </p:grpSpPr>
        <p:sp>
          <p:nvSpPr>
            <p:cNvPr id="33" name="Oval 20">
              <a:extLst>
                <a:ext uri="{FF2B5EF4-FFF2-40B4-BE49-F238E27FC236}">
                  <a16:creationId xmlns:a16="http://schemas.microsoft.com/office/drawing/2014/main" id="{C5DE9928-4A0B-8A4E-30EE-A71D8285030D}"/>
                </a:ext>
              </a:extLst>
            </p:cNvPr>
            <p:cNvSpPr/>
            <p:nvPr/>
          </p:nvSpPr>
          <p:spPr>
            <a:xfrm>
              <a:off x="266638" y="901998"/>
              <a:ext cx="2609222" cy="2465696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rgbClr val="95E6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pt-PT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Ubuntu"/>
                <a:ea typeface="+mn-ea"/>
                <a:cs typeface="+mn-cs"/>
              </a:endParaRPr>
            </a:p>
          </p:txBody>
        </p:sp>
        <p:sp>
          <p:nvSpPr>
            <p:cNvPr id="34" name="Oval 20">
              <a:extLst>
                <a:ext uri="{FF2B5EF4-FFF2-40B4-BE49-F238E27FC236}">
                  <a16:creationId xmlns:a16="http://schemas.microsoft.com/office/drawing/2014/main" id="{ED88D8E4-9904-C7BB-5D56-5CEBE5B99DB1}"/>
                </a:ext>
              </a:extLst>
            </p:cNvPr>
            <p:cNvSpPr/>
            <p:nvPr/>
          </p:nvSpPr>
          <p:spPr>
            <a:xfrm>
              <a:off x="266638" y="954694"/>
              <a:ext cx="2553883" cy="2413000"/>
            </a:xfrm>
            <a:custGeom>
              <a:avLst/>
              <a:gdLst>
                <a:gd name="connsiteX0" fmla="*/ 0 w 3314251"/>
                <a:gd name="connsiteY0" fmla="*/ 1564410 h 3128820"/>
                <a:gd name="connsiteX1" fmla="*/ 1657126 w 3314251"/>
                <a:gd name="connsiteY1" fmla="*/ 0 h 3128820"/>
                <a:gd name="connsiteX2" fmla="*/ 3314252 w 3314251"/>
                <a:gd name="connsiteY2" fmla="*/ 1564410 h 3128820"/>
                <a:gd name="connsiteX3" fmla="*/ 1657126 w 3314251"/>
                <a:gd name="connsiteY3" fmla="*/ 3128820 h 3128820"/>
                <a:gd name="connsiteX4" fmla="*/ 0 w 3314251"/>
                <a:gd name="connsiteY4" fmla="*/ 1564410 h 3128820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5821 h 3130231"/>
                <a:gd name="connsiteX1" fmla="*/ 1657126 w 3314252"/>
                <a:gd name="connsiteY1" fmla="*/ 1411 h 3130231"/>
                <a:gd name="connsiteX2" fmla="*/ 3314252 w 3314252"/>
                <a:gd name="connsiteY2" fmla="*/ 1565821 h 3130231"/>
                <a:gd name="connsiteX3" fmla="*/ 1657126 w 3314252"/>
                <a:gd name="connsiteY3" fmla="*/ 3130231 h 3130231"/>
                <a:gd name="connsiteX4" fmla="*/ 0 w 3314252"/>
                <a:gd name="connsiteY4" fmla="*/ 1565821 h 3130231"/>
                <a:gd name="connsiteX0" fmla="*/ 0 w 3314252"/>
                <a:gd name="connsiteY0" fmla="*/ 1567937 h 3132347"/>
                <a:gd name="connsiteX1" fmla="*/ 1657126 w 3314252"/>
                <a:gd name="connsiteY1" fmla="*/ 3527 h 3132347"/>
                <a:gd name="connsiteX2" fmla="*/ 3314252 w 3314252"/>
                <a:gd name="connsiteY2" fmla="*/ 1567937 h 3132347"/>
                <a:gd name="connsiteX3" fmla="*/ 1657126 w 3314252"/>
                <a:gd name="connsiteY3" fmla="*/ 3132347 h 3132347"/>
                <a:gd name="connsiteX4" fmla="*/ 0 w 3314252"/>
                <a:gd name="connsiteY4" fmla="*/ 1567937 h 3132347"/>
                <a:gd name="connsiteX0" fmla="*/ 0 w 3314252"/>
                <a:gd name="connsiteY0" fmla="*/ 1564505 h 3128915"/>
                <a:gd name="connsiteX1" fmla="*/ 1657126 w 3314252"/>
                <a:gd name="connsiteY1" fmla="*/ 95 h 3128915"/>
                <a:gd name="connsiteX2" fmla="*/ 3314252 w 3314252"/>
                <a:gd name="connsiteY2" fmla="*/ 1564505 h 3128915"/>
                <a:gd name="connsiteX3" fmla="*/ 1657126 w 3314252"/>
                <a:gd name="connsiteY3" fmla="*/ 3128915 h 3128915"/>
                <a:gd name="connsiteX4" fmla="*/ 0 w 3314252"/>
                <a:gd name="connsiteY4" fmla="*/ 1564505 h 3128915"/>
                <a:gd name="connsiteX0" fmla="*/ 0 w 3314252"/>
                <a:gd name="connsiteY0" fmla="*/ 1565503 h 3129913"/>
                <a:gd name="connsiteX1" fmla="*/ 1657126 w 3314252"/>
                <a:gd name="connsiteY1" fmla="*/ 1093 h 3129913"/>
                <a:gd name="connsiteX2" fmla="*/ 3314252 w 3314252"/>
                <a:gd name="connsiteY2" fmla="*/ 1565503 h 3129913"/>
                <a:gd name="connsiteX3" fmla="*/ 1657126 w 3314252"/>
                <a:gd name="connsiteY3" fmla="*/ 3129913 h 3129913"/>
                <a:gd name="connsiteX4" fmla="*/ 0 w 3314252"/>
                <a:gd name="connsiteY4" fmla="*/ 1565503 h 3129913"/>
                <a:gd name="connsiteX0" fmla="*/ 0 w 3314252"/>
                <a:gd name="connsiteY0" fmla="*/ 1564410 h 3128820"/>
                <a:gd name="connsiteX1" fmla="*/ 1657126 w 3314252"/>
                <a:gd name="connsiteY1" fmla="*/ 0 h 3128820"/>
                <a:gd name="connsiteX2" fmla="*/ 3314252 w 3314252"/>
                <a:gd name="connsiteY2" fmla="*/ 1564410 h 3128820"/>
                <a:gd name="connsiteX3" fmla="*/ 1657126 w 3314252"/>
                <a:gd name="connsiteY3" fmla="*/ 3128820 h 3128820"/>
                <a:gd name="connsiteX4" fmla="*/ 0 w 3314252"/>
                <a:gd name="connsiteY4" fmla="*/ 1564410 h 3128820"/>
                <a:gd name="connsiteX0" fmla="*/ 0 w 3314252"/>
                <a:gd name="connsiteY0" fmla="*/ 1564433 h 3128843"/>
                <a:gd name="connsiteX1" fmla="*/ 1657126 w 3314252"/>
                <a:gd name="connsiteY1" fmla="*/ 23 h 3128843"/>
                <a:gd name="connsiteX2" fmla="*/ 3314252 w 3314252"/>
                <a:gd name="connsiteY2" fmla="*/ 1564433 h 3128843"/>
                <a:gd name="connsiteX3" fmla="*/ 1657126 w 3314252"/>
                <a:gd name="connsiteY3" fmla="*/ 3128843 h 3128843"/>
                <a:gd name="connsiteX4" fmla="*/ 0 w 3314252"/>
                <a:gd name="connsiteY4" fmla="*/ 1564433 h 3128843"/>
                <a:gd name="connsiteX0" fmla="*/ 0 w 3314252"/>
                <a:gd name="connsiteY0" fmla="*/ 1564433 h 3129053"/>
                <a:gd name="connsiteX1" fmla="*/ 1657126 w 3314252"/>
                <a:gd name="connsiteY1" fmla="*/ 23 h 3129053"/>
                <a:gd name="connsiteX2" fmla="*/ 3314252 w 3314252"/>
                <a:gd name="connsiteY2" fmla="*/ 1564433 h 3129053"/>
                <a:gd name="connsiteX3" fmla="*/ 1657126 w 3314252"/>
                <a:gd name="connsiteY3" fmla="*/ 3128843 h 3129053"/>
                <a:gd name="connsiteX4" fmla="*/ 0 w 3314252"/>
                <a:gd name="connsiteY4" fmla="*/ 1564433 h 3129053"/>
                <a:gd name="connsiteX0" fmla="*/ 0 w 3314252"/>
                <a:gd name="connsiteY0" fmla="*/ 1564433 h 3131880"/>
                <a:gd name="connsiteX1" fmla="*/ 1657126 w 3314252"/>
                <a:gd name="connsiteY1" fmla="*/ 23 h 3131880"/>
                <a:gd name="connsiteX2" fmla="*/ 3314252 w 3314252"/>
                <a:gd name="connsiteY2" fmla="*/ 1564433 h 3131880"/>
                <a:gd name="connsiteX3" fmla="*/ 1657126 w 3314252"/>
                <a:gd name="connsiteY3" fmla="*/ 3128843 h 3131880"/>
                <a:gd name="connsiteX4" fmla="*/ 0 w 3314252"/>
                <a:gd name="connsiteY4" fmla="*/ 1564433 h 3131880"/>
                <a:gd name="connsiteX0" fmla="*/ 0 w 3314252"/>
                <a:gd name="connsiteY0" fmla="*/ 1564433 h 3131423"/>
                <a:gd name="connsiteX1" fmla="*/ 1657126 w 3314252"/>
                <a:gd name="connsiteY1" fmla="*/ 23 h 3131423"/>
                <a:gd name="connsiteX2" fmla="*/ 3314252 w 3314252"/>
                <a:gd name="connsiteY2" fmla="*/ 1564433 h 3131423"/>
                <a:gd name="connsiteX3" fmla="*/ 1657126 w 3314252"/>
                <a:gd name="connsiteY3" fmla="*/ 3128843 h 3131423"/>
                <a:gd name="connsiteX4" fmla="*/ 0 w 3314252"/>
                <a:gd name="connsiteY4" fmla="*/ 1564433 h 313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4252" h="3131423">
                  <a:moveTo>
                    <a:pt x="0" y="1564433"/>
                  </a:moveTo>
                  <a:cubicBezTo>
                    <a:pt x="0" y="700433"/>
                    <a:pt x="775256" y="19074"/>
                    <a:pt x="1657126" y="23"/>
                  </a:cubicBezTo>
                  <a:cubicBezTo>
                    <a:pt x="2639009" y="-4740"/>
                    <a:pt x="3314252" y="700433"/>
                    <a:pt x="3314252" y="1564433"/>
                  </a:cubicBezTo>
                  <a:cubicBezTo>
                    <a:pt x="3314252" y="2428433"/>
                    <a:pt x="2367543" y="3071694"/>
                    <a:pt x="1657126" y="3128843"/>
                  </a:cubicBezTo>
                  <a:cubicBezTo>
                    <a:pt x="665721" y="3181230"/>
                    <a:pt x="0" y="2428433"/>
                    <a:pt x="0" y="1564433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rgbClr val="E2E2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PT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Ubuntu"/>
                  <a:ea typeface="+mn-ea"/>
                  <a:cs typeface="+mn-cs"/>
                </a:rPr>
                <a:t>Photo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97B2AEFB-D9E3-9680-6729-AE55116B883D}"/>
              </a:ext>
            </a:extLst>
          </p:cNvPr>
          <p:cNvSpPr txBox="1"/>
          <p:nvPr/>
        </p:nvSpPr>
        <p:spPr>
          <a:xfrm>
            <a:off x="-2838" y="4022358"/>
            <a:ext cx="2750459" cy="300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marR="0" lvl="0" indent="-171450">
              <a:spcBef>
                <a:spcPts val="0"/>
              </a:spcBef>
              <a:spcAft>
                <a:spcPts val="0"/>
              </a:spcAft>
              <a:buClr>
                <a:srgbClr val="0070AD"/>
              </a:buClr>
              <a:buFont typeface="Wingdings" panose="05000000000000000000" pitchFamily="2" charset="2"/>
              <a:buChar char="q"/>
              <a:defRPr/>
            </a:pPr>
            <a:r>
              <a:rPr lang="en-US" sz="11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Skills</a:t>
            </a:r>
            <a:r>
              <a:rPr lang="en-US" sz="1100" dirty="0"/>
              <a:t> :</a:t>
            </a:r>
            <a:endParaRPr lang="en-US" sz="1400" dirty="0"/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Language/Technical:  </a:t>
            </a:r>
            <a:r>
              <a:rPr lang="en-US" sz="105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Java, Spring, Spring Boot, Microservices, JPA, Hibernate, Web services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Database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MySQL, Oracle, HBase, MongoDB, DynamoDB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Cloud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:AWS, Kinesis, SQS,SNS, API Gateway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MQ/Message Broker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IBM MQ(WMQ), Kafka 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Front End/UI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: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Angular,JSP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HTML</a:t>
            </a:r>
          </a:p>
          <a:p>
            <a:pPr marL="171450" indent="-171450"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sz="1050" b="1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Others: 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Kubernetes,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Docker,IKP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Splunk ,Hap pipeline,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GitHub,Jenkins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Jira, Agile Methodology,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Control+M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SFTP,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Jmeter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Unix/Linus,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MuleSoft,maven</a:t>
            </a:r>
            <a:r>
              <a:rPr lang="en-US" sz="1050" dirty="0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, </a:t>
            </a:r>
            <a:r>
              <a:rPr lang="en-US" sz="1050" dirty="0" err="1"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gradle</a:t>
            </a:r>
            <a:endParaRPr lang="en-US" sz="1050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lang="en-US" sz="1050" b="1" dirty="0">
                <a:solidFill>
                  <a:srgbClr val="0370AD"/>
                </a:solidFill>
                <a:effectLst/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Certifications &amp; Affiliations</a:t>
            </a:r>
            <a:endParaRPr lang="en-IN" sz="1050" dirty="0">
              <a:solidFill>
                <a:srgbClr val="181717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80000" lvl="0" indent="-288000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000000"/>
                </a:solidFill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Aspiring Architect,</a:t>
            </a:r>
          </a:p>
          <a:p>
            <a:pPr marL="180000" lvl="0" indent="-288000">
              <a:lnSpc>
                <a:spcPct val="103000"/>
              </a:lnSpc>
              <a:buFont typeface="Symbol" panose="05050102010706020507" pitchFamily="18" charset="2"/>
              <a:buChar char=""/>
            </a:pPr>
            <a:r>
              <a:rPr lang="en-US" sz="1050" dirty="0">
                <a:solidFill>
                  <a:srgbClr val="000000"/>
                </a:solidFill>
                <a:latin typeface="Ubuntu" panose="020B050403060203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AWS L0 certificate</a:t>
            </a:r>
          </a:p>
          <a:p>
            <a:pPr lvl="0">
              <a:lnSpc>
                <a:spcPct val="103000"/>
              </a:lnSpc>
            </a:pPr>
            <a:endParaRPr lang="en-IN" sz="1050" dirty="0">
              <a:solidFill>
                <a:srgbClr val="181717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35" name="Picture 3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DC086B47-5D16-325C-7E2E-108D24C35D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657" y="1642291"/>
            <a:ext cx="1168307" cy="884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2089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824</Words>
  <Application>Microsoft Office PowerPoint</Application>
  <PresentationFormat>Widescreen</PresentationFormat>
  <Paragraphs>65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Aptos</vt:lpstr>
      <vt:lpstr>Aptos Display</vt:lpstr>
      <vt:lpstr>Arial</vt:lpstr>
      <vt:lpstr>Arial Narrow</vt:lpstr>
      <vt:lpstr>Calibri</vt:lpstr>
      <vt:lpstr>Symbol</vt:lpstr>
      <vt:lpstr>Ubuntu</vt:lpstr>
      <vt:lpstr>Verdana</vt:lpstr>
      <vt:lpstr>Wingdings</vt:lpstr>
      <vt:lpstr>Office Theme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Raval, Hardik</dc:creator>
  <cp:lastModifiedBy>Kumar, Rajesh</cp:lastModifiedBy>
  <cp:revision>2</cp:revision>
  <dcterms:created xsi:type="dcterms:W3CDTF">2025-07-15T11:55:36Z</dcterms:created>
  <dcterms:modified xsi:type="dcterms:W3CDTF">2025-10-09T07:17:11Z</dcterms:modified>
</cp:coreProperties>
</file>