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5"/>
  </p:notesMasterIdLst>
  <p:sldIdLst>
    <p:sldId id="300" r:id="rId2"/>
    <p:sldId id="256" r:id="rId3"/>
    <p:sldId id="313" r:id="rId4"/>
    <p:sldId id="324" r:id="rId5"/>
    <p:sldId id="298" r:id="rId6"/>
    <p:sldId id="276" r:id="rId7"/>
    <p:sldId id="319" r:id="rId8"/>
    <p:sldId id="320" r:id="rId9"/>
    <p:sldId id="274" r:id="rId10"/>
    <p:sldId id="275" r:id="rId11"/>
    <p:sldId id="288" r:id="rId12"/>
    <p:sldId id="293" r:id="rId13"/>
    <p:sldId id="260" r:id="rId14"/>
    <p:sldId id="264" r:id="rId15"/>
    <p:sldId id="303" r:id="rId16"/>
    <p:sldId id="304" r:id="rId17"/>
    <p:sldId id="305" r:id="rId18"/>
    <p:sldId id="306" r:id="rId19"/>
    <p:sldId id="307" r:id="rId20"/>
    <p:sldId id="308" r:id="rId21"/>
    <p:sldId id="309" r:id="rId22"/>
    <p:sldId id="278" r:id="rId23"/>
    <p:sldId id="279" r:id="rId24"/>
    <p:sldId id="280" r:id="rId25"/>
    <p:sldId id="282" r:id="rId26"/>
    <p:sldId id="281" r:id="rId27"/>
    <p:sldId id="297" r:id="rId28"/>
    <p:sldId id="296" r:id="rId29"/>
    <p:sldId id="314" r:id="rId30"/>
    <p:sldId id="321" r:id="rId31"/>
    <p:sldId id="322" r:id="rId32"/>
    <p:sldId id="323" r:id="rId33"/>
    <p:sldId id="29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9" autoAdjust="0"/>
    <p:restoredTop sz="94660"/>
  </p:normalViewPr>
  <p:slideViewPr>
    <p:cSldViewPr snapToGrid="0">
      <p:cViewPr varScale="1">
        <p:scale>
          <a:sx n="70" d="100"/>
          <a:sy n="70" d="100"/>
        </p:scale>
        <p:origin x="7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D3E8AB-F0C9-4B99-B182-CA13B8DFCD91}" type="datetimeFigureOut">
              <a:rPr lang="en-IN" smtClean="0"/>
              <a:t>27-09-2016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0107EC-BA67-42D0-962B-86F1A3093E63}" type="slidenum">
              <a:rPr lang="en-IN" smtClean="0"/>
              <a:t>‹#›</a:t>
            </a:fld>
            <a:endParaRPr lang="en-IN"/>
          </a:p>
        </p:txBody>
      </p:sp>
    </p:spTree>
    <p:extLst>
      <p:ext uri="{BB962C8B-B14F-4D97-AF65-F5344CB8AC3E}">
        <p14:creationId xmlns:p14="http://schemas.microsoft.com/office/powerpoint/2010/main" val="3166868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86CBA45-3A19-4CC7-80C7-77B5A847FEA0}" type="datetimeFigureOut">
              <a:rPr lang="en-IN" smtClean="0"/>
              <a:t>27-09-2016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1386710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6CBA45-3A19-4CC7-80C7-77B5A847FEA0}" type="datetimeFigureOut">
              <a:rPr lang="en-IN" smtClean="0"/>
              <a:t>27-09-2016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261813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6CBA45-3A19-4CC7-80C7-77B5A847FEA0}" type="datetimeFigureOut">
              <a:rPr lang="en-IN" smtClean="0"/>
              <a:t>27-09-2016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96095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6CBA45-3A19-4CC7-80C7-77B5A847FEA0}" type="datetimeFigureOut">
              <a:rPr lang="en-IN" smtClean="0"/>
              <a:t>27-09-2016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1590112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6CBA45-3A19-4CC7-80C7-77B5A847FEA0}" type="datetimeFigureOut">
              <a:rPr lang="en-IN" smtClean="0"/>
              <a:t>27-09-2016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18008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6CBA45-3A19-4CC7-80C7-77B5A847FEA0}" type="datetimeFigureOut">
              <a:rPr lang="en-IN" smtClean="0"/>
              <a:t>27-09-2016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4163309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6CBA45-3A19-4CC7-80C7-77B5A847FEA0}" type="datetimeFigureOut">
              <a:rPr lang="en-IN" smtClean="0"/>
              <a:t>27-09-2016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3091865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6CBA45-3A19-4CC7-80C7-77B5A847FEA0}" type="datetimeFigureOut">
              <a:rPr lang="en-IN" smtClean="0"/>
              <a:t>27-09-2016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3017419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6CBA45-3A19-4CC7-80C7-77B5A847FEA0}" type="datetimeFigureOut">
              <a:rPr lang="en-IN" smtClean="0"/>
              <a:t>27-09-2016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3094764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6CBA45-3A19-4CC7-80C7-77B5A847FEA0}" type="datetimeFigureOut">
              <a:rPr lang="en-IN" smtClean="0"/>
              <a:t>27-09-2016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3680553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6CBA45-3A19-4CC7-80C7-77B5A847FEA0}" type="datetimeFigureOut">
              <a:rPr lang="en-IN" smtClean="0"/>
              <a:t>27-09-2016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1575185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6CBA45-3A19-4CC7-80C7-77B5A847FEA0}" type="datetimeFigureOut">
              <a:rPr lang="en-IN" smtClean="0"/>
              <a:t>27-09-2016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1808576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86CBA45-3A19-4CC7-80C7-77B5A847FEA0}" type="datetimeFigureOut">
              <a:rPr lang="en-IN" smtClean="0"/>
              <a:t>27-09-2016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307024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6CBA45-3A19-4CC7-80C7-77B5A847FEA0}" type="datetimeFigureOut">
              <a:rPr lang="en-IN" smtClean="0"/>
              <a:t>27-09-2016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3863366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6CBA45-3A19-4CC7-80C7-77B5A847FEA0}" type="datetimeFigureOut">
              <a:rPr lang="en-IN" smtClean="0"/>
              <a:t>27-09-2016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168937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6CBA45-3A19-4CC7-80C7-77B5A847FEA0}" type="datetimeFigureOut">
              <a:rPr lang="en-IN" smtClean="0"/>
              <a:t>27-09-2016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214524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6CBA45-3A19-4CC7-80C7-77B5A847FEA0}" type="datetimeFigureOut">
              <a:rPr lang="en-IN" smtClean="0"/>
              <a:t>27-09-2016</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93A05C-8DAE-437F-9CA2-35127C129167}" type="slidenum">
              <a:rPr lang="en-IN" smtClean="0"/>
              <a:t>‹#›</a:t>
            </a:fld>
            <a:endParaRPr lang="en-IN"/>
          </a:p>
        </p:txBody>
      </p:sp>
    </p:spTree>
    <p:extLst>
      <p:ext uri="{BB962C8B-B14F-4D97-AF65-F5344CB8AC3E}">
        <p14:creationId xmlns:p14="http://schemas.microsoft.com/office/powerpoint/2010/main" val="295795638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706" y="2838202"/>
            <a:ext cx="10515600" cy="2101933"/>
          </a:xfrm>
        </p:spPr>
        <p:txBody>
          <a:bodyPr/>
          <a:lstStyle/>
          <a:p>
            <a:pPr marL="0" indent="0">
              <a:buNone/>
            </a:pPr>
            <a:r>
              <a:rPr lang="en-IN" sz="4400" dirty="0">
                <a:solidFill>
                  <a:schemeClr val="bg2">
                    <a:lumMod val="25000"/>
                  </a:schemeClr>
                </a:solidFill>
              </a:rPr>
              <a:t>Java 8 – part 1 – Lambda Expression</a:t>
            </a:r>
          </a:p>
        </p:txBody>
      </p:sp>
    </p:spTree>
    <p:extLst>
      <p:ext uri="{BB962C8B-B14F-4D97-AF65-F5344CB8AC3E}">
        <p14:creationId xmlns:p14="http://schemas.microsoft.com/office/powerpoint/2010/main" val="3001760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513647"/>
          </a:xfrm>
        </p:spPr>
        <p:txBody>
          <a:bodyPr>
            <a:normAutofit fontScale="90000"/>
          </a:bodyPr>
          <a:lstStyle/>
          <a:p>
            <a:r>
              <a:rPr lang="en-IN" dirty="0" smtClean="0"/>
              <a:t>Functional Interface in Java API</a:t>
            </a:r>
            <a:endParaRPr lang="en-IN" dirty="0"/>
          </a:p>
        </p:txBody>
      </p:sp>
      <p:sp>
        <p:nvSpPr>
          <p:cNvPr id="3" name="Content Placeholder 2"/>
          <p:cNvSpPr>
            <a:spLocks noGrp="1"/>
          </p:cNvSpPr>
          <p:nvPr>
            <p:ph idx="1"/>
          </p:nvPr>
        </p:nvSpPr>
        <p:spPr>
          <a:xfrm>
            <a:off x="838200" y="1235034"/>
            <a:ext cx="10515600" cy="5343896"/>
          </a:xfrm>
        </p:spPr>
        <p:txBody>
          <a:bodyPr>
            <a:normAutofit fontScale="92500" lnSpcReduction="10000"/>
          </a:bodyPr>
          <a:lstStyle/>
          <a:p>
            <a:r>
              <a:rPr lang="en-IN" dirty="0" err="1" smtClean="0"/>
              <a:t>IntFunction</a:t>
            </a:r>
            <a:r>
              <a:rPr lang="en-IN" dirty="0" smtClean="0"/>
              <a:t>&lt;Integer&gt; square2 = x -&gt; x * x;</a:t>
            </a:r>
          </a:p>
          <a:p>
            <a:pPr marL="0" indent="0">
              <a:buNone/>
            </a:pPr>
            <a:r>
              <a:rPr lang="en-IN" dirty="0" err="1" smtClean="0"/>
              <a:t>System.out.println</a:t>
            </a:r>
            <a:r>
              <a:rPr lang="en-IN" dirty="0" smtClean="0"/>
              <a:t>(square1.apply(5));  output : 25</a:t>
            </a:r>
          </a:p>
          <a:p>
            <a:pPr marL="0" indent="0">
              <a:buNone/>
            </a:pPr>
            <a:endParaRPr lang="en-IN" dirty="0" smtClean="0"/>
          </a:p>
          <a:p>
            <a:pPr marL="0" indent="0">
              <a:buNone/>
            </a:pPr>
            <a:r>
              <a:rPr lang="en-IN" dirty="0" smtClean="0"/>
              <a:t>Function&lt;Long, Long&gt; square = x -&gt; x * x;</a:t>
            </a:r>
          </a:p>
          <a:p>
            <a:pPr marL="0" indent="0">
              <a:buNone/>
            </a:pPr>
            <a:r>
              <a:rPr lang="en-IN" dirty="0" smtClean="0"/>
              <a:t>Function&lt;Long, Long&gt; </a:t>
            </a:r>
            <a:r>
              <a:rPr lang="en-IN" dirty="0" err="1" smtClean="0"/>
              <a:t>addOne</a:t>
            </a:r>
            <a:r>
              <a:rPr lang="en-IN" dirty="0" smtClean="0"/>
              <a:t> = x -&gt; x + 1;  </a:t>
            </a:r>
          </a:p>
          <a:p>
            <a:pPr marL="0" indent="0">
              <a:buNone/>
            </a:pPr>
            <a:r>
              <a:rPr lang="en-IN" dirty="0" smtClean="0"/>
              <a:t>   </a:t>
            </a:r>
          </a:p>
          <a:p>
            <a:pPr marL="0" indent="0">
              <a:buNone/>
            </a:pPr>
            <a:r>
              <a:rPr lang="en-IN" dirty="0" smtClean="0"/>
              <a:t> // Compose functions from the two functions</a:t>
            </a:r>
          </a:p>
          <a:p>
            <a:pPr marL="0" indent="0">
              <a:buNone/>
            </a:pPr>
            <a:r>
              <a:rPr lang="en-IN" dirty="0" smtClean="0"/>
              <a:t> Function&lt;Long, Long&gt; </a:t>
            </a:r>
            <a:r>
              <a:rPr lang="en-IN" dirty="0" err="1" smtClean="0"/>
              <a:t>squareAddOne</a:t>
            </a:r>
            <a:r>
              <a:rPr lang="en-IN" dirty="0" smtClean="0"/>
              <a:t> = </a:t>
            </a:r>
            <a:r>
              <a:rPr lang="en-IN" dirty="0" err="1" smtClean="0"/>
              <a:t>square.andThen</a:t>
            </a:r>
            <a:r>
              <a:rPr lang="en-IN" dirty="0" smtClean="0"/>
              <a:t>(</a:t>
            </a:r>
            <a:r>
              <a:rPr lang="en-IN" dirty="0" err="1" smtClean="0"/>
              <a:t>addOne</a:t>
            </a:r>
            <a:r>
              <a:rPr lang="en-IN" dirty="0" smtClean="0"/>
              <a:t>);</a:t>
            </a:r>
          </a:p>
          <a:p>
            <a:pPr marL="0" indent="0">
              <a:buNone/>
            </a:pPr>
            <a:r>
              <a:rPr lang="en-IN" dirty="0" err="1" smtClean="0"/>
              <a:t>System.out.println</a:t>
            </a:r>
            <a:r>
              <a:rPr lang="en-IN" dirty="0" smtClean="0"/>
              <a:t>("Square and then add one: " + </a:t>
            </a:r>
            <a:r>
              <a:rPr lang="en-IN" dirty="0" err="1" smtClean="0"/>
              <a:t>squareAddOne.apply</a:t>
            </a:r>
            <a:r>
              <a:rPr lang="en-IN" dirty="0" smtClean="0"/>
              <a:t>(5L));</a:t>
            </a:r>
          </a:p>
          <a:p>
            <a:pPr marL="0" indent="0">
              <a:buNone/>
            </a:pPr>
            <a:endParaRPr lang="en-IN" dirty="0" smtClean="0"/>
          </a:p>
          <a:p>
            <a:pPr marL="0" indent="0">
              <a:buNone/>
            </a:pPr>
            <a:r>
              <a:rPr lang="en-IN" dirty="0" smtClean="0"/>
              <a:t>// Square the input, add one to the result, and square the result </a:t>
            </a:r>
          </a:p>
          <a:p>
            <a:pPr marL="0" indent="0">
              <a:buNone/>
            </a:pPr>
            <a:r>
              <a:rPr lang="en-IN" dirty="0" smtClean="0"/>
              <a:t>Function&lt;Long, Long&gt; </a:t>
            </a:r>
            <a:r>
              <a:rPr lang="en-IN" dirty="0" err="1" smtClean="0"/>
              <a:t>chainedFunction</a:t>
            </a:r>
            <a:r>
              <a:rPr lang="en-IN" dirty="0" smtClean="0"/>
              <a:t> = ((Function&lt;Long, Long&gt;)(x -&gt; x * x))  .</a:t>
            </a:r>
            <a:r>
              <a:rPr lang="en-IN" dirty="0" err="1" smtClean="0"/>
              <a:t>andThen</a:t>
            </a:r>
            <a:r>
              <a:rPr lang="en-IN" dirty="0" smtClean="0"/>
              <a:t>(x -&gt; x + 1)                                        .</a:t>
            </a:r>
            <a:r>
              <a:rPr lang="en-IN" dirty="0" err="1" smtClean="0"/>
              <a:t>andThen</a:t>
            </a:r>
            <a:r>
              <a:rPr lang="en-IN" dirty="0" smtClean="0"/>
              <a:t>(x -&gt; x * x);</a:t>
            </a:r>
          </a:p>
          <a:p>
            <a:pPr marL="0" indent="0">
              <a:buNone/>
            </a:pPr>
            <a:r>
              <a:rPr lang="en-IN" dirty="0" smtClean="0"/>
              <a:t> </a:t>
            </a:r>
            <a:r>
              <a:rPr lang="en-IN" dirty="0" err="1" smtClean="0"/>
              <a:t>System.out.println</a:t>
            </a:r>
            <a:r>
              <a:rPr lang="en-IN" dirty="0" smtClean="0"/>
              <a:t>(</a:t>
            </a:r>
            <a:r>
              <a:rPr lang="en-IN" dirty="0" err="1" smtClean="0"/>
              <a:t>chainedFunction.apply</a:t>
            </a:r>
            <a:r>
              <a:rPr lang="en-IN" dirty="0" smtClean="0"/>
              <a:t>(3L)); </a:t>
            </a:r>
          </a:p>
          <a:p>
            <a:pPr marL="0" indent="0">
              <a:buNone/>
            </a:pPr>
            <a:r>
              <a:rPr lang="en-IN" dirty="0" smtClean="0"/>
              <a:t>Example 6</a:t>
            </a: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3595936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Primitive specializations</a:t>
            </a:r>
            <a:br>
              <a:rPr lang="en-IN" smtClean="0"/>
            </a:br>
            <a:endParaRPr lang="en-IN" dirty="0"/>
          </a:p>
        </p:txBody>
      </p:sp>
      <p:sp>
        <p:nvSpPr>
          <p:cNvPr id="3" name="Content Placeholder 2"/>
          <p:cNvSpPr>
            <a:spLocks noGrp="1"/>
          </p:cNvSpPr>
          <p:nvPr>
            <p:ph idx="1"/>
          </p:nvPr>
        </p:nvSpPr>
        <p:spPr/>
        <p:txBody>
          <a:bodyPr/>
          <a:lstStyle/>
          <a:p>
            <a:r>
              <a:rPr lang="en-IN" dirty="0" smtClean="0"/>
              <a:t>Boxed primitive required more memory and lookup</a:t>
            </a:r>
            <a:r>
              <a:rPr lang="en-IN" dirty="0"/>
              <a:t>. Java 8 brings a specialized version of the functional interfaces we described earlier in order to avoid </a:t>
            </a:r>
            <a:r>
              <a:rPr lang="en-IN" dirty="0" err="1"/>
              <a:t>autoboxing</a:t>
            </a:r>
            <a:r>
              <a:rPr lang="en-IN" dirty="0"/>
              <a:t> operations when the inputs or outputs are primitives. </a:t>
            </a:r>
            <a:r>
              <a:rPr lang="en-IN" dirty="0" smtClean="0"/>
              <a:t>For example </a:t>
            </a:r>
            <a:r>
              <a:rPr lang="en-IN" dirty="0" err="1" smtClean="0"/>
              <a:t>IntPredicate</a:t>
            </a:r>
            <a:endParaRPr lang="en-IN" dirty="0" smtClean="0"/>
          </a:p>
          <a:p>
            <a:endParaRPr lang="en-IN" dirty="0" smtClean="0"/>
          </a:p>
          <a:p>
            <a:pPr marL="0" indent="0">
              <a:buNone/>
            </a:pPr>
            <a:r>
              <a:rPr lang="en-IN" dirty="0" err="1" smtClean="0"/>
              <a:t>IntPredicate</a:t>
            </a:r>
            <a:r>
              <a:rPr lang="en-IN" dirty="0" smtClean="0"/>
              <a:t> numbers = (</a:t>
            </a:r>
            <a:r>
              <a:rPr lang="en-IN" dirty="0" err="1" smtClean="0"/>
              <a:t>int</a:t>
            </a:r>
            <a:r>
              <a:rPr lang="en-IN" dirty="0" smtClean="0"/>
              <a:t> </a:t>
            </a:r>
            <a:r>
              <a:rPr lang="en-IN" dirty="0" err="1" smtClean="0"/>
              <a:t>num</a:t>
            </a:r>
            <a:r>
              <a:rPr lang="en-IN" dirty="0" smtClean="0"/>
              <a:t>)-&gt; </a:t>
            </a:r>
            <a:r>
              <a:rPr lang="en-IN" dirty="0" err="1" smtClean="0"/>
              <a:t>num</a:t>
            </a:r>
            <a:r>
              <a:rPr lang="en-IN" dirty="0" smtClean="0"/>
              <a:t> &gt; 10; </a:t>
            </a:r>
          </a:p>
          <a:p>
            <a:pPr marL="0" indent="0">
              <a:buNone/>
            </a:pPr>
            <a:r>
              <a:rPr lang="en-IN" dirty="0" err="1" smtClean="0"/>
              <a:t>numbers.test</a:t>
            </a:r>
            <a:r>
              <a:rPr lang="en-IN" dirty="0" smtClean="0"/>
              <a:t>(20); // return true no auto boxing</a:t>
            </a:r>
          </a:p>
          <a:p>
            <a:pPr marL="0" indent="0">
              <a:buNone/>
            </a:pPr>
            <a:r>
              <a:rPr lang="en-IN" dirty="0" smtClean="0"/>
              <a:t>Predicate&lt;Integer&gt; numbers = (Integer </a:t>
            </a:r>
            <a:r>
              <a:rPr lang="en-IN" dirty="0" err="1" smtClean="0"/>
              <a:t>num</a:t>
            </a:r>
            <a:r>
              <a:rPr lang="en-IN" dirty="0" smtClean="0"/>
              <a:t>)-&gt; </a:t>
            </a:r>
            <a:r>
              <a:rPr lang="en-IN" dirty="0" err="1" smtClean="0"/>
              <a:t>num</a:t>
            </a:r>
            <a:r>
              <a:rPr lang="en-IN" dirty="0" smtClean="0"/>
              <a:t> &gt; 10;</a:t>
            </a:r>
          </a:p>
          <a:p>
            <a:pPr marL="0" indent="0">
              <a:buNone/>
            </a:pPr>
            <a:r>
              <a:rPr lang="en-IN" dirty="0"/>
              <a:t> </a:t>
            </a:r>
            <a:r>
              <a:rPr lang="en-IN" dirty="0" err="1" smtClean="0"/>
              <a:t>numbers.test</a:t>
            </a:r>
            <a:r>
              <a:rPr lang="en-IN" dirty="0" smtClean="0"/>
              <a:t>(20); // </a:t>
            </a:r>
            <a:r>
              <a:rPr lang="en-IN" dirty="0" err="1" smtClean="0"/>
              <a:t>autoboxing</a:t>
            </a:r>
            <a:r>
              <a:rPr lang="en-IN" dirty="0" smtClean="0"/>
              <a:t> </a:t>
            </a:r>
            <a:endParaRPr lang="en-IN" dirty="0"/>
          </a:p>
        </p:txBody>
      </p:sp>
    </p:spTree>
    <p:extLst>
      <p:ext uri="{BB962C8B-B14F-4D97-AF65-F5344CB8AC3E}">
        <p14:creationId xmlns:p14="http://schemas.microsoft.com/office/powerpoint/2010/main" val="14728778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a:t> The Java compiler deduces what functional interface to associate with a lambda expression from its surrounding context (the target type), meaning it can also deduce an appropriate signature for the lambda because the function descriptor is available through the target type. The benefit is that the compiler has access to the types of the parameters of a lambda expression, and they can be omitted in the lambda </a:t>
            </a:r>
            <a:r>
              <a:rPr lang="en-IN" dirty="0" smtClean="0"/>
              <a:t>syntax.</a:t>
            </a:r>
          </a:p>
          <a:p>
            <a:r>
              <a:rPr lang="en-IN" dirty="0" smtClean="0"/>
              <a:t>Comparator&lt;Student&gt; s = (Student s1,Student s2) -&gt; s1.compareTo(s2)</a:t>
            </a:r>
          </a:p>
          <a:p>
            <a:r>
              <a:rPr lang="en-IN" dirty="0"/>
              <a:t>Comparator&lt;Student&gt; s = </a:t>
            </a:r>
            <a:r>
              <a:rPr lang="en-IN" dirty="0" smtClean="0"/>
              <a:t>(s1,s2</a:t>
            </a:r>
            <a:r>
              <a:rPr lang="en-IN" dirty="0"/>
              <a:t>) -&gt; s1.compareTo(s2)</a:t>
            </a:r>
          </a:p>
          <a:p>
            <a:endParaRPr lang="en-IN" dirty="0"/>
          </a:p>
        </p:txBody>
      </p:sp>
    </p:spTree>
    <p:extLst>
      <p:ext uri="{BB962C8B-B14F-4D97-AF65-F5344CB8AC3E}">
        <p14:creationId xmlns:p14="http://schemas.microsoft.com/office/powerpoint/2010/main" val="16159934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838200" y="391886"/>
            <a:ext cx="10515600" cy="5961413"/>
          </a:xfrm>
        </p:spPr>
        <p:txBody>
          <a:bodyPr>
            <a:normAutofit fontScale="70000" lnSpcReduction="20000"/>
          </a:bodyPr>
          <a:lstStyle/>
          <a:p>
            <a:r>
              <a:rPr lang="en-IN" dirty="0" smtClean="0"/>
              <a:t>Examples of lambdas</a:t>
            </a:r>
          </a:p>
          <a:p>
            <a:pPr marL="0" indent="0">
              <a:buNone/>
            </a:pPr>
            <a:endParaRPr lang="en-IN" dirty="0" smtClean="0"/>
          </a:p>
          <a:p>
            <a:pPr marL="0" indent="0">
              <a:buNone/>
            </a:pPr>
            <a:r>
              <a:rPr lang="en-IN" sz="2000" dirty="0" smtClean="0">
                <a:solidFill>
                  <a:schemeClr val="bg2">
                    <a:lumMod val="25000"/>
                  </a:schemeClr>
                </a:solidFill>
                <a:latin typeface="+mj-lt"/>
              </a:rPr>
              <a:t>1)  A </a:t>
            </a:r>
            <a:r>
              <a:rPr lang="en-IN" sz="2000" dirty="0" err="1" smtClean="0">
                <a:latin typeface="+mj-lt"/>
              </a:rPr>
              <a:t>boolean</a:t>
            </a:r>
            <a:r>
              <a:rPr lang="en-IN" sz="2000" dirty="0" smtClean="0">
                <a:latin typeface="+mj-lt"/>
              </a:rPr>
              <a:t> expression</a:t>
            </a:r>
          </a:p>
          <a:p>
            <a:pPr marL="0" indent="0">
              <a:buNone/>
            </a:pPr>
            <a:r>
              <a:rPr lang="en-IN" sz="2000" dirty="0" smtClean="0">
                <a:latin typeface="+mj-lt"/>
              </a:rPr>
              <a:t>    (List&lt;String&gt; list) -&gt; </a:t>
            </a:r>
            <a:r>
              <a:rPr lang="en-IN" sz="2000" dirty="0" err="1" smtClean="0">
                <a:latin typeface="+mj-lt"/>
              </a:rPr>
              <a:t>list.isEmpty</a:t>
            </a:r>
            <a:r>
              <a:rPr lang="en-IN" sz="2000" dirty="0" smtClean="0">
                <a:latin typeface="+mj-lt"/>
              </a:rPr>
              <a:t>()</a:t>
            </a:r>
          </a:p>
          <a:p>
            <a:pPr marL="0" indent="0">
              <a:buNone/>
            </a:pPr>
            <a:endParaRPr lang="en-IN" sz="2000" dirty="0" smtClean="0">
              <a:latin typeface="+mj-lt"/>
            </a:endParaRPr>
          </a:p>
          <a:p>
            <a:pPr marL="0" indent="0">
              <a:buNone/>
            </a:pPr>
            <a:r>
              <a:rPr lang="en-IN" sz="2000" dirty="0" smtClean="0">
                <a:latin typeface="+mj-lt"/>
              </a:rPr>
              <a:t>2) Creating objects</a:t>
            </a:r>
          </a:p>
          <a:p>
            <a:pPr marL="0" indent="0">
              <a:buNone/>
            </a:pPr>
            <a:r>
              <a:rPr lang="en-IN" sz="2000" dirty="0" smtClean="0">
                <a:latin typeface="+mj-lt"/>
              </a:rPr>
              <a:t>    () -&gt; new Apple(10)</a:t>
            </a:r>
          </a:p>
          <a:p>
            <a:pPr marL="0" indent="0">
              <a:buNone/>
            </a:pPr>
            <a:endParaRPr lang="en-IN" sz="2000" dirty="0" smtClean="0">
              <a:latin typeface="+mj-lt"/>
            </a:endParaRPr>
          </a:p>
          <a:p>
            <a:pPr marL="0" indent="0">
              <a:buNone/>
            </a:pPr>
            <a:r>
              <a:rPr lang="en-IN" sz="2000" dirty="0" smtClean="0">
                <a:latin typeface="+mj-lt"/>
              </a:rPr>
              <a:t>3) Consuming from an object </a:t>
            </a:r>
          </a:p>
          <a:p>
            <a:pPr marL="0" indent="0">
              <a:buNone/>
            </a:pPr>
            <a:r>
              <a:rPr lang="en-IN" sz="2000" dirty="0" smtClean="0">
                <a:latin typeface="+mj-lt"/>
              </a:rPr>
              <a:t>    (Apple a) -&gt; { </a:t>
            </a:r>
            <a:r>
              <a:rPr lang="en-IN" sz="2000" dirty="0" err="1" smtClean="0">
                <a:latin typeface="+mj-lt"/>
              </a:rPr>
              <a:t>System.out.println</a:t>
            </a:r>
            <a:r>
              <a:rPr lang="en-IN" sz="2000" dirty="0" smtClean="0">
                <a:latin typeface="+mj-lt"/>
              </a:rPr>
              <a:t>(</a:t>
            </a:r>
            <a:r>
              <a:rPr lang="en-IN" sz="2000" dirty="0" err="1" smtClean="0">
                <a:latin typeface="+mj-lt"/>
              </a:rPr>
              <a:t>a.getWeight</a:t>
            </a:r>
            <a:r>
              <a:rPr lang="en-IN" sz="2000" dirty="0" smtClean="0">
                <a:latin typeface="+mj-lt"/>
              </a:rPr>
              <a:t>()); }</a:t>
            </a:r>
          </a:p>
          <a:p>
            <a:pPr marL="0" indent="0">
              <a:buNone/>
            </a:pPr>
            <a:endParaRPr lang="en-IN" sz="2000" dirty="0" smtClean="0">
              <a:latin typeface="+mj-lt"/>
            </a:endParaRPr>
          </a:p>
          <a:p>
            <a:pPr marL="0" indent="0">
              <a:buNone/>
            </a:pPr>
            <a:r>
              <a:rPr lang="en-IN" sz="2000" dirty="0" smtClean="0">
                <a:latin typeface="+mj-lt"/>
              </a:rPr>
              <a:t>4) Select/extract from an object </a:t>
            </a:r>
          </a:p>
          <a:p>
            <a:pPr marL="0" indent="0">
              <a:buNone/>
            </a:pPr>
            <a:r>
              <a:rPr lang="en-IN" sz="2000" dirty="0" smtClean="0">
                <a:latin typeface="+mj-lt"/>
              </a:rPr>
              <a:t>   (String s) -&gt; </a:t>
            </a:r>
            <a:r>
              <a:rPr lang="en-IN" sz="2000" dirty="0" err="1" smtClean="0">
                <a:latin typeface="+mj-lt"/>
              </a:rPr>
              <a:t>s.length</a:t>
            </a:r>
            <a:r>
              <a:rPr lang="en-IN" sz="2000" dirty="0" smtClean="0">
                <a:latin typeface="+mj-lt"/>
              </a:rPr>
              <a:t>()</a:t>
            </a:r>
          </a:p>
          <a:p>
            <a:pPr marL="0" indent="0">
              <a:buNone/>
            </a:pPr>
            <a:endParaRPr lang="en-IN" sz="2000" dirty="0" smtClean="0">
              <a:latin typeface="+mj-lt"/>
            </a:endParaRPr>
          </a:p>
          <a:p>
            <a:pPr marL="0" indent="0">
              <a:buNone/>
            </a:pPr>
            <a:r>
              <a:rPr lang="en-IN" sz="2000" dirty="0" smtClean="0">
                <a:latin typeface="+mj-lt"/>
              </a:rPr>
              <a:t>5) Combine two values </a:t>
            </a:r>
          </a:p>
          <a:p>
            <a:pPr marL="0" indent="0">
              <a:buNone/>
            </a:pPr>
            <a:r>
              <a:rPr lang="en-IN" sz="2000" dirty="0" smtClean="0">
                <a:latin typeface="+mj-lt"/>
              </a:rPr>
              <a:t>   (</a:t>
            </a:r>
            <a:r>
              <a:rPr lang="en-IN" sz="2000" dirty="0" err="1" smtClean="0">
                <a:latin typeface="+mj-lt"/>
              </a:rPr>
              <a:t>int</a:t>
            </a:r>
            <a:r>
              <a:rPr lang="en-IN" sz="2000" dirty="0" smtClean="0">
                <a:latin typeface="+mj-lt"/>
              </a:rPr>
              <a:t> a, </a:t>
            </a:r>
            <a:r>
              <a:rPr lang="en-IN" sz="2000" dirty="0" err="1" smtClean="0">
                <a:latin typeface="+mj-lt"/>
              </a:rPr>
              <a:t>int</a:t>
            </a:r>
            <a:r>
              <a:rPr lang="en-IN" sz="2000" dirty="0" smtClean="0">
                <a:latin typeface="+mj-lt"/>
              </a:rPr>
              <a:t> b) -&gt; a * b</a:t>
            </a:r>
          </a:p>
          <a:p>
            <a:pPr marL="0" indent="0">
              <a:buNone/>
            </a:pPr>
            <a:endParaRPr lang="en-IN" sz="2000" dirty="0" smtClean="0">
              <a:latin typeface="+mj-lt"/>
            </a:endParaRPr>
          </a:p>
          <a:p>
            <a:pPr marL="0" indent="0">
              <a:buNone/>
            </a:pPr>
            <a:r>
              <a:rPr lang="en-IN" sz="2000" dirty="0" smtClean="0">
                <a:latin typeface="+mj-lt"/>
              </a:rPr>
              <a:t>6) Compare two objects </a:t>
            </a:r>
          </a:p>
          <a:p>
            <a:pPr marL="0" indent="0">
              <a:buNone/>
            </a:pPr>
            <a:r>
              <a:rPr lang="en-IN" sz="2000" dirty="0" smtClean="0">
                <a:latin typeface="+mj-lt"/>
              </a:rPr>
              <a:t>   (Apple a1, Apple a2) -&gt; a1.getWeight().</a:t>
            </a:r>
            <a:r>
              <a:rPr lang="en-IN" sz="2000" dirty="0" err="1" smtClean="0">
                <a:latin typeface="+mj-lt"/>
              </a:rPr>
              <a:t>compareTo</a:t>
            </a:r>
            <a:r>
              <a:rPr lang="en-IN" sz="2000" dirty="0" smtClean="0">
                <a:latin typeface="+mj-lt"/>
              </a:rPr>
              <a:t>(a2.getWeight())</a:t>
            </a:r>
          </a:p>
          <a:p>
            <a:pPr marL="0" indent="0">
              <a:buNone/>
            </a:pPr>
            <a:endParaRPr lang="en-IN" sz="2000" dirty="0">
              <a:latin typeface="+mj-lt"/>
            </a:endParaRPr>
          </a:p>
        </p:txBody>
      </p:sp>
    </p:spTree>
    <p:extLst>
      <p:ext uri="{BB962C8B-B14F-4D97-AF65-F5344CB8AC3E}">
        <p14:creationId xmlns:p14="http://schemas.microsoft.com/office/powerpoint/2010/main" val="27645397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838200" y="427512"/>
            <a:ext cx="10515600" cy="5925787"/>
          </a:xfrm>
        </p:spPr>
        <p:txBody>
          <a:bodyPr>
            <a:normAutofit fontScale="77500" lnSpcReduction="20000"/>
          </a:bodyPr>
          <a:lstStyle/>
          <a:p>
            <a:r>
              <a:rPr lang="en-IN" sz="2100" dirty="0" smtClean="0"/>
              <a:t>More Examples of lambdas</a:t>
            </a:r>
          </a:p>
          <a:p>
            <a:pPr marL="0" indent="0">
              <a:buNone/>
            </a:pPr>
            <a:endParaRPr lang="en-IN" dirty="0" smtClean="0"/>
          </a:p>
          <a:p>
            <a:pPr marL="0" indent="0">
              <a:buNone/>
            </a:pPr>
            <a:r>
              <a:rPr lang="en-IN" sz="2000" dirty="0" smtClean="0">
                <a:latin typeface="+mj-lt"/>
              </a:rPr>
              <a:t>1)    Takes an </a:t>
            </a:r>
            <a:r>
              <a:rPr lang="en-IN" sz="2000" dirty="0" err="1" smtClean="0">
                <a:latin typeface="+mj-lt"/>
              </a:rPr>
              <a:t>int</a:t>
            </a:r>
            <a:r>
              <a:rPr lang="en-IN" sz="2000" dirty="0" smtClean="0">
                <a:latin typeface="+mj-lt"/>
              </a:rPr>
              <a:t> parameter and returns the parameter value incremented by 1 (</a:t>
            </a:r>
            <a:r>
              <a:rPr lang="en-IN" sz="2000" dirty="0" err="1" smtClean="0">
                <a:latin typeface="+mj-lt"/>
              </a:rPr>
              <a:t>int</a:t>
            </a:r>
            <a:r>
              <a:rPr lang="en-IN" sz="2000" dirty="0" smtClean="0">
                <a:latin typeface="+mj-lt"/>
              </a:rPr>
              <a:t> x) -&gt; x + 1</a:t>
            </a:r>
          </a:p>
          <a:p>
            <a:pPr marL="0" indent="0">
              <a:buNone/>
            </a:pPr>
            <a:endParaRPr lang="en-IN" sz="2000" dirty="0" smtClean="0">
              <a:latin typeface="+mj-lt"/>
            </a:endParaRPr>
          </a:p>
          <a:p>
            <a:pPr marL="0" indent="0">
              <a:buNone/>
            </a:pPr>
            <a:r>
              <a:rPr lang="en-IN" sz="2000" dirty="0" smtClean="0">
                <a:latin typeface="+mj-lt"/>
              </a:rPr>
              <a:t>2)    Takes two </a:t>
            </a:r>
            <a:r>
              <a:rPr lang="en-IN" sz="2000" dirty="0" err="1" smtClean="0">
                <a:latin typeface="+mj-lt"/>
              </a:rPr>
              <a:t>int</a:t>
            </a:r>
            <a:r>
              <a:rPr lang="en-IN" sz="2000" dirty="0" smtClean="0">
                <a:latin typeface="+mj-lt"/>
              </a:rPr>
              <a:t> parameters and returns their sum (</a:t>
            </a:r>
            <a:r>
              <a:rPr lang="en-IN" sz="2000" dirty="0" err="1" smtClean="0">
                <a:latin typeface="+mj-lt"/>
              </a:rPr>
              <a:t>int</a:t>
            </a:r>
            <a:r>
              <a:rPr lang="en-IN" sz="2000" dirty="0" smtClean="0">
                <a:latin typeface="+mj-lt"/>
              </a:rPr>
              <a:t> x, </a:t>
            </a:r>
            <a:r>
              <a:rPr lang="en-IN" sz="2000" dirty="0" err="1" smtClean="0">
                <a:latin typeface="+mj-lt"/>
              </a:rPr>
              <a:t>int</a:t>
            </a:r>
            <a:r>
              <a:rPr lang="en-IN" sz="2000" dirty="0" smtClean="0">
                <a:latin typeface="+mj-lt"/>
              </a:rPr>
              <a:t> y) -&gt; x + y </a:t>
            </a:r>
          </a:p>
          <a:p>
            <a:pPr marL="457200" indent="-457200">
              <a:buAutoNum type="arabicParenR" startAt="2"/>
            </a:pPr>
            <a:endParaRPr lang="en-IN" sz="2000" dirty="0">
              <a:latin typeface="+mj-lt"/>
            </a:endParaRPr>
          </a:p>
          <a:p>
            <a:pPr marL="0" indent="0">
              <a:buNone/>
            </a:pPr>
            <a:r>
              <a:rPr lang="en-IN" sz="2000" dirty="0" smtClean="0">
                <a:latin typeface="+mj-lt"/>
              </a:rPr>
              <a:t>3)    Takes two </a:t>
            </a:r>
            <a:r>
              <a:rPr lang="en-IN" sz="2000" dirty="0" err="1" smtClean="0">
                <a:latin typeface="+mj-lt"/>
              </a:rPr>
              <a:t>int</a:t>
            </a:r>
            <a:r>
              <a:rPr lang="en-IN" sz="2000" dirty="0" smtClean="0">
                <a:latin typeface="+mj-lt"/>
              </a:rPr>
              <a:t> parameters and returns the maximum of the two</a:t>
            </a:r>
          </a:p>
          <a:p>
            <a:pPr marL="0" indent="0">
              <a:buNone/>
            </a:pPr>
            <a:r>
              <a:rPr lang="en-IN" sz="2000" dirty="0">
                <a:latin typeface="+mj-lt"/>
              </a:rPr>
              <a:t>	</a:t>
            </a:r>
            <a:r>
              <a:rPr lang="en-IN" sz="2000" dirty="0" smtClean="0">
                <a:latin typeface="+mj-lt"/>
              </a:rPr>
              <a:t> (</a:t>
            </a:r>
            <a:r>
              <a:rPr lang="en-IN" sz="2000" dirty="0" err="1" smtClean="0">
                <a:latin typeface="+mj-lt"/>
              </a:rPr>
              <a:t>int</a:t>
            </a:r>
            <a:r>
              <a:rPr lang="en-IN" sz="2000" dirty="0" smtClean="0">
                <a:latin typeface="+mj-lt"/>
              </a:rPr>
              <a:t> x, </a:t>
            </a:r>
            <a:r>
              <a:rPr lang="en-IN" sz="2000" dirty="0" err="1" smtClean="0">
                <a:latin typeface="+mj-lt"/>
              </a:rPr>
              <a:t>int</a:t>
            </a:r>
            <a:r>
              <a:rPr lang="en-IN" sz="2000" dirty="0" smtClean="0">
                <a:latin typeface="+mj-lt"/>
              </a:rPr>
              <a:t> y) -&gt; { </a:t>
            </a:r>
            <a:r>
              <a:rPr lang="en-IN" sz="2000" dirty="0" err="1" smtClean="0">
                <a:latin typeface="+mj-lt"/>
              </a:rPr>
              <a:t>int</a:t>
            </a:r>
            <a:r>
              <a:rPr lang="en-IN" sz="2000" dirty="0" smtClean="0">
                <a:latin typeface="+mj-lt"/>
              </a:rPr>
              <a:t> max = x &gt; y ? x : y;                    return max;                  } </a:t>
            </a:r>
          </a:p>
          <a:p>
            <a:pPr marL="0" indent="0">
              <a:buNone/>
            </a:pPr>
            <a:endParaRPr lang="en-IN" sz="2000" dirty="0">
              <a:latin typeface="+mj-lt"/>
            </a:endParaRPr>
          </a:p>
          <a:p>
            <a:pPr marL="0" indent="0">
              <a:buNone/>
            </a:pPr>
            <a:r>
              <a:rPr lang="en-IN" sz="2000" dirty="0" smtClean="0">
                <a:latin typeface="+mj-lt"/>
              </a:rPr>
              <a:t>4)  Takes no parameters and returns void () -&gt; { } </a:t>
            </a:r>
          </a:p>
          <a:p>
            <a:pPr marL="0" indent="0">
              <a:buNone/>
            </a:pPr>
            <a:endParaRPr lang="en-IN" sz="2000" dirty="0" smtClean="0">
              <a:latin typeface="+mj-lt"/>
            </a:endParaRPr>
          </a:p>
          <a:p>
            <a:pPr marL="0" indent="0">
              <a:buNone/>
            </a:pPr>
            <a:r>
              <a:rPr lang="en-IN" sz="2000" dirty="0" smtClean="0">
                <a:latin typeface="+mj-lt"/>
              </a:rPr>
              <a:t>5) Takes no parameters and returns a string "OK" () -&gt; "OK" </a:t>
            </a:r>
          </a:p>
          <a:p>
            <a:pPr marL="0" indent="0">
              <a:buNone/>
            </a:pPr>
            <a:endParaRPr lang="en-IN" sz="2000" dirty="0" smtClean="0">
              <a:latin typeface="+mj-lt"/>
            </a:endParaRPr>
          </a:p>
          <a:p>
            <a:pPr marL="0" indent="0">
              <a:buNone/>
            </a:pPr>
            <a:r>
              <a:rPr lang="en-IN" sz="2000" dirty="0">
                <a:latin typeface="+mj-lt"/>
              </a:rPr>
              <a:t>6</a:t>
            </a:r>
            <a:r>
              <a:rPr lang="en-IN" sz="2000" dirty="0" smtClean="0">
                <a:latin typeface="+mj-lt"/>
              </a:rPr>
              <a:t>) Takes a String parameter and prints it on the standard output</a:t>
            </a:r>
          </a:p>
          <a:p>
            <a:pPr marL="0" indent="0">
              <a:buNone/>
            </a:pPr>
            <a:r>
              <a:rPr lang="en-IN" sz="2000" dirty="0">
                <a:latin typeface="+mj-lt"/>
              </a:rPr>
              <a:t> </a:t>
            </a:r>
            <a:r>
              <a:rPr lang="en-IN" sz="2000" dirty="0" smtClean="0">
                <a:latin typeface="+mj-lt"/>
              </a:rPr>
              <a:t>   (String </a:t>
            </a:r>
            <a:r>
              <a:rPr lang="en-IN" sz="2000" dirty="0" err="1" smtClean="0">
                <a:latin typeface="+mj-lt"/>
              </a:rPr>
              <a:t>msg</a:t>
            </a:r>
            <a:r>
              <a:rPr lang="en-IN" sz="2000" dirty="0" smtClean="0">
                <a:latin typeface="+mj-lt"/>
              </a:rPr>
              <a:t>) -&gt; { </a:t>
            </a:r>
            <a:r>
              <a:rPr lang="en-IN" sz="2000" dirty="0" err="1" smtClean="0">
                <a:latin typeface="+mj-lt"/>
              </a:rPr>
              <a:t>System.out.println</a:t>
            </a:r>
            <a:r>
              <a:rPr lang="en-IN" sz="2000" dirty="0" smtClean="0">
                <a:latin typeface="+mj-lt"/>
              </a:rPr>
              <a:t>(</a:t>
            </a:r>
            <a:r>
              <a:rPr lang="en-IN" sz="2000" dirty="0" err="1" smtClean="0">
                <a:latin typeface="+mj-lt"/>
              </a:rPr>
              <a:t>msg</a:t>
            </a:r>
            <a:r>
              <a:rPr lang="en-IN" sz="2000" dirty="0" smtClean="0">
                <a:latin typeface="+mj-lt"/>
              </a:rPr>
              <a:t>); } </a:t>
            </a:r>
          </a:p>
          <a:p>
            <a:pPr marL="0" indent="0">
              <a:buNone/>
            </a:pPr>
            <a:r>
              <a:rPr lang="en-IN" sz="2000" dirty="0" smtClean="0">
                <a:latin typeface="+mj-lt"/>
              </a:rPr>
              <a:t>    data type sting might not required.</a:t>
            </a:r>
          </a:p>
          <a:p>
            <a:pPr marL="0" indent="0">
              <a:buNone/>
            </a:pPr>
            <a:endParaRPr lang="en-IN" sz="2000" dirty="0" smtClean="0">
              <a:latin typeface="+mj-lt"/>
            </a:endParaRPr>
          </a:p>
          <a:p>
            <a:pPr marL="0" indent="0">
              <a:buNone/>
            </a:pPr>
            <a:r>
              <a:rPr lang="en-IN" sz="2000" dirty="0" smtClean="0">
                <a:latin typeface="+mj-lt"/>
              </a:rPr>
              <a:t>7) Takes a String parameter and returns its length (String </a:t>
            </a:r>
            <a:r>
              <a:rPr lang="en-IN" sz="2000" dirty="0" err="1" smtClean="0">
                <a:latin typeface="+mj-lt"/>
              </a:rPr>
              <a:t>str</a:t>
            </a:r>
            <a:r>
              <a:rPr lang="en-IN" sz="2000" dirty="0" smtClean="0">
                <a:latin typeface="+mj-lt"/>
              </a:rPr>
              <a:t>) -&gt; </a:t>
            </a:r>
            <a:r>
              <a:rPr lang="en-IN" sz="2000" dirty="0" err="1" smtClean="0">
                <a:latin typeface="+mj-lt"/>
              </a:rPr>
              <a:t>str.length</a:t>
            </a:r>
            <a:r>
              <a:rPr lang="en-IN" sz="2000" dirty="0" smtClean="0">
                <a:latin typeface="+mj-lt"/>
              </a:rPr>
              <a:t>() </a:t>
            </a:r>
            <a:endParaRPr lang="en-IN" sz="2000" dirty="0">
              <a:latin typeface="+mj-lt"/>
            </a:endParaRPr>
          </a:p>
        </p:txBody>
      </p:sp>
    </p:spTree>
    <p:extLst>
      <p:ext uri="{BB962C8B-B14F-4D97-AF65-F5344CB8AC3E}">
        <p14:creationId xmlns:p14="http://schemas.microsoft.com/office/powerpoint/2010/main" val="3029888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504"/>
            <a:ext cx="8596668" cy="878774"/>
          </a:xfrm>
        </p:spPr>
        <p:txBody>
          <a:bodyPr>
            <a:normAutofit/>
          </a:bodyPr>
          <a:lstStyle/>
          <a:p>
            <a:r>
              <a:rPr lang="en-IN" dirty="0" smtClean="0"/>
              <a:t>Lambda summary till now.</a:t>
            </a:r>
            <a:endParaRPr lang="en-IN" dirty="0"/>
          </a:p>
        </p:txBody>
      </p:sp>
      <p:sp>
        <p:nvSpPr>
          <p:cNvPr id="3" name="Content Placeholder 2"/>
          <p:cNvSpPr>
            <a:spLocks noGrp="1"/>
          </p:cNvSpPr>
          <p:nvPr>
            <p:ph idx="1"/>
          </p:nvPr>
        </p:nvSpPr>
        <p:spPr>
          <a:xfrm>
            <a:off x="677334" y="1021279"/>
            <a:ext cx="8739798" cy="5712030"/>
          </a:xfrm>
        </p:spPr>
        <p:txBody>
          <a:bodyPr>
            <a:normAutofit fontScale="85000" lnSpcReduction="20000"/>
          </a:bodyPr>
          <a:lstStyle/>
          <a:p>
            <a:pPr marL="457200" lvl="1" indent="0">
              <a:buNone/>
            </a:pPr>
            <a:r>
              <a:rPr lang="en-IN" sz="1500" dirty="0"/>
              <a:t>Why does the Java programming language need lambda expressions?</a:t>
            </a:r>
          </a:p>
          <a:p>
            <a:pPr marL="457200" lvl="1" indent="0">
              <a:buNone/>
            </a:pPr>
            <a:r>
              <a:rPr lang="en-IN" sz="1500" dirty="0"/>
              <a:t> Because many modern programming languages have a similar language features., as a preparation for </a:t>
            </a:r>
            <a:r>
              <a:rPr lang="en-IN" sz="1500" dirty="0" err="1"/>
              <a:t>finegrained</a:t>
            </a:r>
            <a:r>
              <a:rPr lang="en-IN" sz="1500" dirty="0"/>
              <a:t> automated parallelization on multi-core hardware, in particular for bulk operations on collections</a:t>
            </a:r>
          </a:p>
          <a:p>
            <a:pPr marL="457200" lvl="1" indent="0">
              <a:buNone/>
            </a:pPr>
            <a:r>
              <a:rPr lang="en-IN" sz="1500" dirty="0"/>
              <a:t>What is a lambda expression in Java? </a:t>
            </a:r>
          </a:p>
          <a:p>
            <a:pPr marL="457200" lvl="1" indent="0">
              <a:buNone/>
            </a:pPr>
            <a:r>
              <a:rPr lang="en-IN" sz="1500" dirty="0"/>
              <a:t>A concise notation for a method without a name. </a:t>
            </a:r>
          </a:p>
          <a:p>
            <a:pPr marL="457200" lvl="1" indent="0">
              <a:buNone/>
            </a:pPr>
            <a:r>
              <a:rPr lang="en-IN" sz="1500" dirty="0"/>
              <a:t>What do lambda expression and anonymous inner classes have in common? </a:t>
            </a:r>
          </a:p>
          <a:p>
            <a:pPr marL="457200" lvl="1" indent="0">
              <a:buNone/>
            </a:pPr>
            <a:r>
              <a:rPr lang="en-IN" sz="1500" dirty="0"/>
              <a:t>Both are used to implement ad-hoc functionality aka anonymous methods. </a:t>
            </a:r>
          </a:p>
          <a:p>
            <a:pPr marL="457200" lvl="1" indent="0">
              <a:buNone/>
            </a:pPr>
            <a:r>
              <a:rPr lang="en-IN" sz="1500" dirty="0"/>
              <a:t>What is a method? What is a function? How do they differ?</a:t>
            </a:r>
          </a:p>
          <a:p>
            <a:pPr marL="457200" lvl="1" indent="0">
              <a:buNone/>
            </a:pPr>
            <a:r>
              <a:rPr lang="en-IN" sz="1500" dirty="0"/>
              <a:t> Functions are executed, but also passed around like data. They do not mutate data; they just produce new results. The order of their invocation does not matter. Methods are executed and may mutate data and produce side effects. The invocation order matters. </a:t>
            </a:r>
          </a:p>
          <a:p>
            <a:pPr marL="457200" lvl="1" indent="0">
              <a:buNone/>
            </a:pPr>
            <a:r>
              <a:rPr lang="en-IN" sz="1500" dirty="0"/>
              <a:t> How is a lambda expression represented at runtime?</a:t>
            </a:r>
          </a:p>
          <a:p>
            <a:pPr marL="457200" lvl="1" indent="0">
              <a:buNone/>
            </a:pPr>
            <a:r>
              <a:rPr lang="en-IN" sz="1500" dirty="0"/>
              <a:t>By a lambda object; both the lambda object and its type are dynamically created by the virtual machine at runtime. </a:t>
            </a:r>
          </a:p>
          <a:p>
            <a:pPr marL="457200" lvl="1" indent="0">
              <a:buNone/>
            </a:pPr>
            <a:r>
              <a:rPr lang="en-IN" sz="1500" dirty="0"/>
              <a:t>6. What is the type of a lambda expression? </a:t>
            </a:r>
          </a:p>
          <a:p>
            <a:pPr marL="457200" lvl="1" indent="0">
              <a:buNone/>
            </a:pPr>
            <a:r>
              <a:rPr lang="en-IN" sz="1500" dirty="0"/>
              <a:t>In isolation a lambda expression has no definite type; its type depends on the context in which it appears and is inferred by the compiler.</a:t>
            </a:r>
          </a:p>
          <a:p>
            <a:pPr marL="457200" lvl="1" indent="0">
              <a:buNone/>
            </a:pPr>
            <a:r>
              <a:rPr lang="en-IN" dirty="0"/>
              <a:t>What is the target type of a lambda expression? </a:t>
            </a:r>
            <a:endParaRPr lang="en-IN" dirty="0" smtClean="0"/>
          </a:p>
          <a:p>
            <a:pPr marL="457200" lvl="1" indent="0">
              <a:buNone/>
            </a:pPr>
            <a:r>
              <a:rPr lang="en-IN" dirty="0" smtClean="0"/>
              <a:t>A </a:t>
            </a:r>
            <a:r>
              <a:rPr lang="en-IN" dirty="0"/>
              <a:t>type to which the lambda expression can be converted in a given context; the target type must be a functional interface type. </a:t>
            </a:r>
          </a:p>
          <a:p>
            <a:pPr marL="457200" lvl="1" indent="0">
              <a:buNone/>
            </a:pPr>
            <a:r>
              <a:rPr lang="en-IN" dirty="0" smtClean="0"/>
              <a:t>What </a:t>
            </a:r>
            <a:r>
              <a:rPr lang="en-IN" dirty="0"/>
              <a:t>is a functional interface? </a:t>
            </a:r>
            <a:endParaRPr lang="en-IN" dirty="0" smtClean="0"/>
          </a:p>
          <a:p>
            <a:pPr marL="457200" lvl="1" indent="0">
              <a:buNone/>
            </a:pPr>
            <a:r>
              <a:rPr lang="en-IN" dirty="0" smtClean="0"/>
              <a:t>An </a:t>
            </a:r>
            <a:r>
              <a:rPr lang="en-IN" dirty="0"/>
              <a:t>interface with a single abstract method. </a:t>
            </a:r>
            <a:endParaRPr lang="en-IN" dirty="0" smtClean="0"/>
          </a:p>
          <a:p>
            <a:pPr marL="457200" lvl="1" indent="0">
              <a:buNone/>
            </a:pPr>
            <a:endParaRPr lang="en-IN" dirty="0" smtClean="0"/>
          </a:p>
          <a:p>
            <a:pPr marL="400050" lvl="1" indent="0">
              <a:buNone/>
            </a:pPr>
            <a:endParaRPr lang="en-IN" dirty="0"/>
          </a:p>
        </p:txBody>
      </p:sp>
    </p:spTree>
    <p:extLst>
      <p:ext uri="{BB962C8B-B14F-4D97-AF65-F5344CB8AC3E}">
        <p14:creationId xmlns:p14="http://schemas.microsoft.com/office/powerpoint/2010/main" val="690529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504"/>
            <a:ext cx="8596668" cy="878774"/>
          </a:xfrm>
        </p:spPr>
        <p:txBody>
          <a:bodyPr>
            <a:normAutofit/>
          </a:bodyPr>
          <a:lstStyle/>
          <a:p>
            <a:r>
              <a:rPr lang="en-IN" dirty="0" smtClean="0"/>
              <a:t>Lambda summary till now contd.</a:t>
            </a:r>
            <a:endParaRPr lang="en-IN" dirty="0"/>
          </a:p>
        </p:txBody>
      </p:sp>
      <p:sp>
        <p:nvSpPr>
          <p:cNvPr id="3" name="Content Placeholder 2"/>
          <p:cNvSpPr>
            <a:spLocks noGrp="1"/>
          </p:cNvSpPr>
          <p:nvPr>
            <p:ph idx="1"/>
          </p:nvPr>
        </p:nvSpPr>
        <p:spPr>
          <a:xfrm>
            <a:off x="677334" y="1021279"/>
            <a:ext cx="8739798" cy="5712030"/>
          </a:xfrm>
        </p:spPr>
        <p:txBody>
          <a:bodyPr>
            <a:normAutofit fontScale="85000" lnSpcReduction="20000"/>
          </a:bodyPr>
          <a:lstStyle/>
          <a:p>
            <a:pPr marL="457200" lvl="1" indent="0">
              <a:buNone/>
            </a:pPr>
            <a:r>
              <a:rPr lang="en-IN" sz="1500" dirty="0" smtClean="0"/>
              <a:t> </a:t>
            </a:r>
          </a:p>
          <a:p>
            <a:pPr marL="457200" lvl="1" indent="0">
              <a:buNone/>
            </a:pPr>
            <a:r>
              <a:rPr lang="en-IN" dirty="0" smtClean="0"/>
              <a:t>For </a:t>
            </a:r>
            <a:r>
              <a:rPr lang="en-IN" dirty="0"/>
              <a:t>an anonymous inner class type definition and instance creation are tied together. How are lambda expression translated? </a:t>
            </a:r>
            <a:endParaRPr lang="en-IN" dirty="0" smtClean="0"/>
          </a:p>
          <a:p>
            <a:pPr marL="457200" lvl="1" indent="0">
              <a:buNone/>
            </a:pPr>
            <a:r>
              <a:rPr lang="en-IN" dirty="0" smtClean="0"/>
              <a:t>Creation </a:t>
            </a:r>
            <a:r>
              <a:rPr lang="en-IN" dirty="0"/>
              <a:t>of the lambda object and its type  is implicitly taken care of by the virtual machine; it is done at runtime</a:t>
            </a:r>
            <a:endParaRPr lang="en-IN" dirty="0" smtClean="0"/>
          </a:p>
          <a:p>
            <a:pPr marL="400050" lvl="1" indent="0">
              <a:buNone/>
            </a:pPr>
            <a:r>
              <a:rPr lang="en-IN" dirty="0"/>
              <a:t>Anonymous inner class can have bindings to variables of the enclosing scope.  Is the same true for lambdas? </a:t>
            </a:r>
            <a:endParaRPr lang="en-IN" dirty="0" smtClean="0"/>
          </a:p>
          <a:p>
            <a:pPr marL="400050" lvl="1" indent="0">
              <a:buNone/>
            </a:pPr>
            <a:r>
              <a:rPr lang="en-IN" dirty="0" smtClean="0"/>
              <a:t>Yes</a:t>
            </a:r>
            <a:r>
              <a:rPr lang="en-IN" dirty="0"/>
              <a:t>, lambda expressions can capture effectively final variables from their enclosing scope and can bind to the </a:t>
            </a:r>
            <a:r>
              <a:rPr lang="en-IN" dirty="0" smtClean="0"/>
              <a:t>enclosing </a:t>
            </a:r>
            <a:r>
              <a:rPr lang="en-IN" dirty="0"/>
              <a:t>instance via this and super. </a:t>
            </a:r>
            <a:endParaRPr lang="en-IN" dirty="0" smtClean="0"/>
          </a:p>
          <a:p>
            <a:pPr marL="400050" lvl="1" indent="0">
              <a:buNone/>
            </a:pPr>
            <a:r>
              <a:rPr lang="en-IN" dirty="0"/>
              <a:t>An anonymous inner class is a name scope of its own. How about lambda expressions? Lambda expressions are part of the scope in which they appear; they are not scopes of their own. </a:t>
            </a:r>
            <a:endParaRPr lang="en-IN" dirty="0" smtClean="0"/>
          </a:p>
          <a:p>
            <a:pPr marL="400050" lvl="1" indent="0">
              <a:buNone/>
            </a:pPr>
            <a:r>
              <a:rPr lang="en-IN" dirty="0"/>
              <a:t>What does this refer to in a lambda expression</a:t>
            </a:r>
            <a:r>
              <a:rPr lang="en-IN" dirty="0" smtClean="0"/>
              <a:t>?</a:t>
            </a:r>
          </a:p>
          <a:p>
            <a:pPr marL="400050" lvl="1" indent="0">
              <a:buNone/>
            </a:pPr>
            <a:r>
              <a:rPr lang="en-IN" dirty="0" smtClean="0"/>
              <a:t> </a:t>
            </a:r>
            <a:r>
              <a:rPr lang="en-IN" dirty="0"/>
              <a:t>It refers to the enclosing instance (different from an anonymous class where this refers to the inner class's </a:t>
            </a:r>
            <a:r>
              <a:rPr lang="en-IN" dirty="0" smtClean="0"/>
              <a:t>instance). </a:t>
            </a:r>
          </a:p>
          <a:p>
            <a:pPr marL="400050" lvl="1" indent="0">
              <a:buNone/>
            </a:pPr>
            <a:r>
              <a:rPr lang="en-IN" dirty="0"/>
              <a:t>What do we need lambda expressions in Java for? </a:t>
            </a:r>
            <a:endParaRPr lang="en-IN" dirty="0" smtClean="0"/>
          </a:p>
          <a:p>
            <a:pPr marL="400050" lvl="1" indent="0">
              <a:buNone/>
            </a:pPr>
            <a:r>
              <a:rPr lang="en-IN" dirty="0" smtClean="0"/>
              <a:t>To </a:t>
            </a:r>
            <a:r>
              <a:rPr lang="en-IN" dirty="0"/>
              <a:t>enable convenient use of the overhauled collection framework in general and it parallel bulk operations in </a:t>
            </a:r>
            <a:r>
              <a:rPr lang="en-IN" dirty="0" smtClean="0"/>
              <a:t>particular</a:t>
            </a:r>
          </a:p>
          <a:p>
            <a:pPr marL="400050" lvl="1" indent="0">
              <a:buNone/>
            </a:pPr>
            <a:r>
              <a:rPr lang="en-IN" dirty="0"/>
              <a:t>What is a bulk operation? </a:t>
            </a:r>
            <a:endParaRPr lang="en-IN" dirty="0" smtClean="0"/>
          </a:p>
          <a:p>
            <a:pPr marL="400050" lvl="1" indent="0">
              <a:buNone/>
            </a:pPr>
            <a:r>
              <a:rPr lang="en-IN" dirty="0" smtClean="0"/>
              <a:t>An </a:t>
            </a:r>
            <a:r>
              <a:rPr lang="en-IN" dirty="0"/>
              <a:t>operation that concern many or all elements in a </a:t>
            </a:r>
            <a:r>
              <a:rPr lang="en-IN" dirty="0" smtClean="0"/>
              <a:t>sequence</a:t>
            </a:r>
            <a:r>
              <a:rPr lang="en-IN" dirty="0"/>
              <a:t>. </a:t>
            </a:r>
            <a:endParaRPr lang="en-IN" dirty="0" smtClean="0"/>
          </a:p>
          <a:p>
            <a:pPr marL="400050" lvl="1" indent="0">
              <a:buNone/>
            </a:pPr>
            <a:r>
              <a:rPr lang="en-IN" dirty="0"/>
              <a:t>What is internal and external iteration</a:t>
            </a:r>
            <a:r>
              <a:rPr lang="en-IN" dirty="0" smtClean="0"/>
              <a:t>?</a:t>
            </a:r>
          </a:p>
          <a:p>
            <a:pPr marL="400050" lvl="1" indent="0">
              <a:buNone/>
            </a:pPr>
            <a:r>
              <a:rPr lang="en-IN" dirty="0" smtClean="0"/>
              <a:t> </a:t>
            </a:r>
            <a:r>
              <a:rPr lang="en-IN" dirty="0"/>
              <a:t>External iteration uses an iterator for access to all sequence elements. Internal iteration is performed by the sequence itself; the user just supplies an operation to be applied to all sequence elements. </a:t>
            </a:r>
          </a:p>
        </p:txBody>
      </p:sp>
    </p:spTree>
    <p:extLst>
      <p:ext uri="{BB962C8B-B14F-4D97-AF65-F5344CB8AC3E}">
        <p14:creationId xmlns:p14="http://schemas.microsoft.com/office/powerpoint/2010/main" val="2373814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504"/>
            <a:ext cx="8596668" cy="878774"/>
          </a:xfrm>
        </p:spPr>
        <p:txBody>
          <a:bodyPr>
            <a:normAutofit/>
          </a:bodyPr>
          <a:lstStyle/>
          <a:p>
            <a:r>
              <a:rPr lang="en-IN" dirty="0" smtClean="0"/>
              <a:t>Lambda summary till now contd.</a:t>
            </a:r>
            <a:endParaRPr lang="en-IN" dirty="0"/>
          </a:p>
        </p:txBody>
      </p:sp>
      <p:sp>
        <p:nvSpPr>
          <p:cNvPr id="3" name="Content Placeholder 2"/>
          <p:cNvSpPr>
            <a:spLocks noGrp="1"/>
          </p:cNvSpPr>
          <p:nvPr>
            <p:ph idx="1"/>
          </p:nvPr>
        </p:nvSpPr>
        <p:spPr>
          <a:xfrm>
            <a:off x="677334" y="1021279"/>
            <a:ext cx="8739798" cy="5712030"/>
          </a:xfrm>
        </p:spPr>
        <p:txBody>
          <a:bodyPr>
            <a:normAutofit fontScale="85000" lnSpcReduction="20000"/>
          </a:bodyPr>
          <a:lstStyle/>
          <a:p>
            <a:pPr marL="457200" lvl="1" indent="0">
              <a:buNone/>
            </a:pPr>
            <a:r>
              <a:rPr lang="en-IN" sz="1500" dirty="0" smtClean="0"/>
              <a:t> </a:t>
            </a:r>
          </a:p>
          <a:p>
            <a:pPr marL="457200" lvl="1" indent="0">
              <a:buNone/>
            </a:pPr>
            <a:r>
              <a:rPr lang="en-IN" dirty="0" smtClean="0"/>
              <a:t>For </a:t>
            </a:r>
            <a:r>
              <a:rPr lang="en-IN" dirty="0"/>
              <a:t>an anonymous inner class type definition and instance creation are tied together. How are lambda expression translated? </a:t>
            </a:r>
            <a:endParaRPr lang="en-IN" dirty="0" smtClean="0"/>
          </a:p>
          <a:p>
            <a:pPr marL="457200" lvl="1" indent="0">
              <a:buNone/>
            </a:pPr>
            <a:r>
              <a:rPr lang="en-IN" dirty="0" smtClean="0"/>
              <a:t>Creation </a:t>
            </a:r>
            <a:r>
              <a:rPr lang="en-IN" dirty="0"/>
              <a:t>of the lambda object and its type  is implicitly taken care of by the virtual machine; it is done at runtime</a:t>
            </a:r>
            <a:endParaRPr lang="en-IN" dirty="0" smtClean="0"/>
          </a:p>
          <a:p>
            <a:pPr marL="400050" lvl="1" indent="0">
              <a:buNone/>
            </a:pPr>
            <a:r>
              <a:rPr lang="en-IN" dirty="0"/>
              <a:t>Anonymous inner class can have bindings to variables of the enclosing scope.  Is the same true for lambdas? </a:t>
            </a:r>
            <a:endParaRPr lang="en-IN" dirty="0" smtClean="0"/>
          </a:p>
          <a:p>
            <a:pPr marL="400050" lvl="1" indent="0">
              <a:buNone/>
            </a:pPr>
            <a:r>
              <a:rPr lang="en-IN" dirty="0" smtClean="0"/>
              <a:t>Yes</a:t>
            </a:r>
            <a:r>
              <a:rPr lang="en-IN" dirty="0"/>
              <a:t>, lambda expressions can capture effectively final variables from their enclosing scope and can bind to the </a:t>
            </a:r>
            <a:r>
              <a:rPr lang="en-IN" dirty="0" smtClean="0"/>
              <a:t>enclosing </a:t>
            </a:r>
            <a:r>
              <a:rPr lang="en-IN" dirty="0"/>
              <a:t>instance via this and super. </a:t>
            </a:r>
            <a:endParaRPr lang="en-IN" dirty="0" smtClean="0"/>
          </a:p>
          <a:p>
            <a:pPr marL="400050" lvl="1" indent="0">
              <a:buNone/>
            </a:pPr>
            <a:r>
              <a:rPr lang="en-IN" dirty="0"/>
              <a:t>An anonymous inner class is a name scope of its own. How about lambda expressions? Lambda expressions are part of the scope in which they appear; they are not scopes of their own. </a:t>
            </a:r>
            <a:endParaRPr lang="en-IN" dirty="0" smtClean="0"/>
          </a:p>
          <a:p>
            <a:pPr marL="400050" lvl="1" indent="0">
              <a:buNone/>
            </a:pPr>
            <a:r>
              <a:rPr lang="en-IN" dirty="0"/>
              <a:t>What does this refer to in a lambda expression</a:t>
            </a:r>
            <a:r>
              <a:rPr lang="en-IN" dirty="0" smtClean="0"/>
              <a:t>?</a:t>
            </a:r>
          </a:p>
          <a:p>
            <a:pPr marL="400050" lvl="1" indent="0">
              <a:buNone/>
            </a:pPr>
            <a:r>
              <a:rPr lang="en-IN" dirty="0" smtClean="0"/>
              <a:t> </a:t>
            </a:r>
            <a:r>
              <a:rPr lang="en-IN" dirty="0"/>
              <a:t>It refers to the enclosing instance (different from an anonymous class where this refers to the inner class's </a:t>
            </a:r>
            <a:r>
              <a:rPr lang="en-IN" dirty="0" smtClean="0"/>
              <a:t>instance). </a:t>
            </a:r>
          </a:p>
          <a:p>
            <a:pPr marL="400050" lvl="1" indent="0">
              <a:buNone/>
            </a:pPr>
            <a:r>
              <a:rPr lang="en-IN" dirty="0"/>
              <a:t>What do we need lambda expressions in Java for? </a:t>
            </a:r>
            <a:endParaRPr lang="en-IN" dirty="0" smtClean="0"/>
          </a:p>
          <a:p>
            <a:pPr marL="400050" lvl="1" indent="0">
              <a:buNone/>
            </a:pPr>
            <a:r>
              <a:rPr lang="en-IN" dirty="0" smtClean="0"/>
              <a:t>To </a:t>
            </a:r>
            <a:r>
              <a:rPr lang="en-IN" dirty="0"/>
              <a:t>enable convenient use of the overhauled collection framework in general and it parallel bulk operations in </a:t>
            </a:r>
            <a:r>
              <a:rPr lang="en-IN" dirty="0" smtClean="0"/>
              <a:t>particular</a:t>
            </a:r>
          </a:p>
          <a:p>
            <a:pPr marL="400050" lvl="1" indent="0">
              <a:buNone/>
            </a:pPr>
            <a:r>
              <a:rPr lang="en-IN" dirty="0"/>
              <a:t>What is a bulk operation? </a:t>
            </a:r>
            <a:endParaRPr lang="en-IN" dirty="0" smtClean="0"/>
          </a:p>
          <a:p>
            <a:pPr marL="400050" lvl="1" indent="0">
              <a:buNone/>
            </a:pPr>
            <a:r>
              <a:rPr lang="en-IN" dirty="0" smtClean="0"/>
              <a:t>An </a:t>
            </a:r>
            <a:r>
              <a:rPr lang="en-IN" dirty="0"/>
              <a:t>operation that concern many or all elements in a </a:t>
            </a:r>
            <a:r>
              <a:rPr lang="en-IN" dirty="0" smtClean="0"/>
              <a:t>sequence</a:t>
            </a:r>
            <a:r>
              <a:rPr lang="en-IN" dirty="0"/>
              <a:t>. </a:t>
            </a:r>
            <a:endParaRPr lang="en-IN" dirty="0" smtClean="0"/>
          </a:p>
          <a:p>
            <a:pPr marL="400050" lvl="1" indent="0">
              <a:buNone/>
            </a:pPr>
            <a:r>
              <a:rPr lang="en-IN" dirty="0"/>
              <a:t>What is internal and external iteration</a:t>
            </a:r>
            <a:r>
              <a:rPr lang="en-IN" dirty="0" smtClean="0"/>
              <a:t>?</a:t>
            </a:r>
          </a:p>
          <a:p>
            <a:pPr marL="400050" lvl="1" indent="0">
              <a:buNone/>
            </a:pPr>
            <a:r>
              <a:rPr lang="en-IN" dirty="0" smtClean="0"/>
              <a:t> </a:t>
            </a:r>
            <a:r>
              <a:rPr lang="en-IN" dirty="0"/>
              <a:t>External iteration uses an iterator for access to all sequence elements. Internal iteration is performed by the sequence itself; the user just supplies an operation to be applied to all sequence elements. </a:t>
            </a:r>
          </a:p>
        </p:txBody>
      </p:sp>
    </p:spTree>
    <p:extLst>
      <p:ext uri="{BB962C8B-B14F-4D97-AF65-F5344CB8AC3E}">
        <p14:creationId xmlns:p14="http://schemas.microsoft.com/office/powerpoint/2010/main" val="4097610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504"/>
            <a:ext cx="8596668" cy="878774"/>
          </a:xfrm>
        </p:spPr>
        <p:txBody>
          <a:bodyPr>
            <a:normAutofit/>
          </a:bodyPr>
          <a:lstStyle/>
          <a:p>
            <a:r>
              <a:rPr lang="en-IN" dirty="0" smtClean="0"/>
              <a:t>Lambda summary till now contd.</a:t>
            </a:r>
            <a:endParaRPr lang="en-IN" dirty="0"/>
          </a:p>
        </p:txBody>
      </p:sp>
      <p:sp>
        <p:nvSpPr>
          <p:cNvPr id="3" name="Content Placeholder 2"/>
          <p:cNvSpPr>
            <a:spLocks noGrp="1"/>
          </p:cNvSpPr>
          <p:nvPr>
            <p:ph idx="1"/>
          </p:nvPr>
        </p:nvSpPr>
        <p:spPr>
          <a:xfrm>
            <a:off x="677334" y="1021279"/>
            <a:ext cx="8739798" cy="5712030"/>
          </a:xfrm>
        </p:spPr>
        <p:txBody>
          <a:bodyPr>
            <a:normAutofit fontScale="85000" lnSpcReduction="20000"/>
          </a:bodyPr>
          <a:lstStyle/>
          <a:p>
            <a:pPr marL="457200" lvl="1" indent="0">
              <a:buNone/>
            </a:pPr>
            <a:r>
              <a:rPr lang="en-IN" sz="1500" dirty="0" smtClean="0"/>
              <a:t> </a:t>
            </a:r>
          </a:p>
          <a:p>
            <a:pPr marL="457200" lvl="1" indent="0">
              <a:buNone/>
            </a:pPr>
            <a:r>
              <a:rPr lang="en-IN" dirty="0" smtClean="0"/>
              <a:t>For </a:t>
            </a:r>
            <a:r>
              <a:rPr lang="en-IN" dirty="0"/>
              <a:t>an anonymous inner class type definition and instance creation are tied together. How are lambda expression translated? </a:t>
            </a:r>
            <a:endParaRPr lang="en-IN" dirty="0" smtClean="0"/>
          </a:p>
          <a:p>
            <a:pPr marL="457200" lvl="1" indent="0">
              <a:buNone/>
            </a:pPr>
            <a:r>
              <a:rPr lang="en-IN" dirty="0" smtClean="0"/>
              <a:t>Creation </a:t>
            </a:r>
            <a:r>
              <a:rPr lang="en-IN" dirty="0"/>
              <a:t>of the lambda object and its type  is implicitly taken care of by the virtual machine; it is done at runtime</a:t>
            </a:r>
            <a:endParaRPr lang="en-IN" dirty="0" smtClean="0"/>
          </a:p>
          <a:p>
            <a:pPr marL="400050" lvl="1" indent="0">
              <a:buNone/>
            </a:pPr>
            <a:r>
              <a:rPr lang="en-IN" dirty="0"/>
              <a:t>Anonymous inner class can have bindings to variables of the enclosing scope.  Is the same true for lambdas? </a:t>
            </a:r>
            <a:endParaRPr lang="en-IN" dirty="0" smtClean="0"/>
          </a:p>
          <a:p>
            <a:pPr marL="400050" lvl="1" indent="0">
              <a:buNone/>
            </a:pPr>
            <a:r>
              <a:rPr lang="en-IN" dirty="0" smtClean="0"/>
              <a:t>Yes</a:t>
            </a:r>
            <a:r>
              <a:rPr lang="en-IN" dirty="0"/>
              <a:t>, lambda expressions can capture effectively final variables from their enclosing scope and can bind to the </a:t>
            </a:r>
            <a:r>
              <a:rPr lang="en-IN" dirty="0" smtClean="0"/>
              <a:t>enclosing </a:t>
            </a:r>
            <a:r>
              <a:rPr lang="en-IN" dirty="0"/>
              <a:t>instance via this and super. </a:t>
            </a:r>
            <a:endParaRPr lang="en-IN" dirty="0" smtClean="0"/>
          </a:p>
          <a:p>
            <a:pPr marL="400050" lvl="1" indent="0">
              <a:buNone/>
            </a:pPr>
            <a:r>
              <a:rPr lang="en-IN" dirty="0"/>
              <a:t>An anonymous inner class is a name scope of its own. How about lambda expressions? Lambda expressions are part of the scope in which they appear; they are not scopes of their own. </a:t>
            </a:r>
            <a:endParaRPr lang="en-IN" dirty="0" smtClean="0"/>
          </a:p>
          <a:p>
            <a:pPr marL="400050" lvl="1" indent="0">
              <a:buNone/>
            </a:pPr>
            <a:r>
              <a:rPr lang="en-IN" dirty="0"/>
              <a:t>What does this refer to in a lambda expression</a:t>
            </a:r>
            <a:r>
              <a:rPr lang="en-IN" dirty="0" smtClean="0"/>
              <a:t>?</a:t>
            </a:r>
          </a:p>
          <a:p>
            <a:pPr marL="400050" lvl="1" indent="0">
              <a:buNone/>
            </a:pPr>
            <a:r>
              <a:rPr lang="en-IN" dirty="0" smtClean="0"/>
              <a:t> </a:t>
            </a:r>
            <a:r>
              <a:rPr lang="en-IN" dirty="0"/>
              <a:t>It refers to the enclosing instance (different from an anonymous class where this refers to the inner class's </a:t>
            </a:r>
            <a:r>
              <a:rPr lang="en-IN" dirty="0" smtClean="0"/>
              <a:t>instance). </a:t>
            </a:r>
          </a:p>
          <a:p>
            <a:pPr marL="400050" lvl="1" indent="0">
              <a:buNone/>
            </a:pPr>
            <a:r>
              <a:rPr lang="en-IN" dirty="0"/>
              <a:t>What do we need lambda expressions in Java for? </a:t>
            </a:r>
            <a:endParaRPr lang="en-IN" dirty="0" smtClean="0"/>
          </a:p>
          <a:p>
            <a:pPr marL="400050" lvl="1" indent="0">
              <a:buNone/>
            </a:pPr>
            <a:r>
              <a:rPr lang="en-IN" dirty="0" smtClean="0"/>
              <a:t>To </a:t>
            </a:r>
            <a:r>
              <a:rPr lang="en-IN" dirty="0"/>
              <a:t>enable convenient use of the overhauled collection framework in general and it parallel bulk operations in </a:t>
            </a:r>
            <a:r>
              <a:rPr lang="en-IN" dirty="0" smtClean="0"/>
              <a:t>particular</a:t>
            </a:r>
          </a:p>
          <a:p>
            <a:pPr marL="400050" lvl="1" indent="0">
              <a:buNone/>
            </a:pPr>
            <a:r>
              <a:rPr lang="en-IN" dirty="0"/>
              <a:t>What is a bulk operation? </a:t>
            </a:r>
            <a:endParaRPr lang="en-IN" dirty="0" smtClean="0"/>
          </a:p>
          <a:p>
            <a:pPr marL="400050" lvl="1" indent="0">
              <a:buNone/>
            </a:pPr>
            <a:r>
              <a:rPr lang="en-IN" dirty="0" smtClean="0"/>
              <a:t>An </a:t>
            </a:r>
            <a:r>
              <a:rPr lang="en-IN" dirty="0"/>
              <a:t>operation that concern many or all elements in a </a:t>
            </a:r>
            <a:r>
              <a:rPr lang="en-IN" dirty="0" smtClean="0"/>
              <a:t>sequence</a:t>
            </a:r>
            <a:r>
              <a:rPr lang="en-IN" dirty="0"/>
              <a:t>. </a:t>
            </a:r>
            <a:endParaRPr lang="en-IN" dirty="0" smtClean="0"/>
          </a:p>
          <a:p>
            <a:pPr marL="400050" lvl="1" indent="0">
              <a:buNone/>
            </a:pPr>
            <a:r>
              <a:rPr lang="en-IN" dirty="0"/>
              <a:t>What is internal and external iteration</a:t>
            </a:r>
            <a:r>
              <a:rPr lang="en-IN" dirty="0" smtClean="0"/>
              <a:t>?</a:t>
            </a:r>
          </a:p>
          <a:p>
            <a:pPr marL="400050" lvl="1" indent="0">
              <a:buNone/>
            </a:pPr>
            <a:r>
              <a:rPr lang="en-IN" dirty="0" smtClean="0"/>
              <a:t> </a:t>
            </a:r>
            <a:r>
              <a:rPr lang="en-IN" dirty="0"/>
              <a:t>External iteration uses an iterator for access to all sequence elements. Internal iteration is performed by the sequence itself; the user just supplies an operation to be applied to all sequence elements. </a:t>
            </a:r>
          </a:p>
        </p:txBody>
      </p:sp>
    </p:spTree>
    <p:extLst>
      <p:ext uri="{BB962C8B-B14F-4D97-AF65-F5344CB8AC3E}">
        <p14:creationId xmlns:p14="http://schemas.microsoft.com/office/powerpoint/2010/main" val="1612764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504"/>
            <a:ext cx="8596668" cy="712519"/>
          </a:xfrm>
        </p:spPr>
        <p:txBody>
          <a:bodyPr>
            <a:normAutofit/>
          </a:bodyPr>
          <a:lstStyle/>
          <a:p>
            <a:r>
              <a:rPr lang="en-IN" dirty="0" smtClean="0"/>
              <a:t>Lambda summary till now contd.</a:t>
            </a:r>
            <a:endParaRPr lang="en-IN" dirty="0"/>
          </a:p>
        </p:txBody>
      </p:sp>
      <p:sp>
        <p:nvSpPr>
          <p:cNvPr id="3" name="Content Placeholder 2"/>
          <p:cNvSpPr>
            <a:spLocks noGrp="1"/>
          </p:cNvSpPr>
          <p:nvPr>
            <p:ph idx="1"/>
          </p:nvPr>
        </p:nvSpPr>
        <p:spPr>
          <a:xfrm>
            <a:off x="677334" y="1021279"/>
            <a:ext cx="8739798" cy="5712030"/>
          </a:xfrm>
        </p:spPr>
        <p:txBody>
          <a:bodyPr>
            <a:normAutofit fontScale="70000" lnSpcReduction="20000"/>
          </a:bodyPr>
          <a:lstStyle/>
          <a:p>
            <a:pPr marL="457200" lvl="1" indent="0">
              <a:buNone/>
            </a:pPr>
            <a:r>
              <a:rPr lang="en-IN" sz="1500" dirty="0" smtClean="0"/>
              <a:t> </a:t>
            </a:r>
          </a:p>
          <a:p>
            <a:pPr marL="457200" lvl="1" indent="0">
              <a:buNone/>
            </a:pPr>
            <a:r>
              <a:rPr lang="en-IN" dirty="0"/>
              <a:t>What is the syntax for a lambda expression? </a:t>
            </a:r>
            <a:endParaRPr lang="en-IN" dirty="0" smtClean="0"/>
          </a:p>
          <a:p>
            <a:pPr marL="457200" lvl="1" indent="0">
              <a:buNone/>
            </a:pPr>
            <a:r>
              <a:rPr lang="en-IN" dirty="0" smtClean="0"/>
              <a:t>It </a:t>
            </a:r>
            <a:r>
              <a:rPr lang="en-IN" dirty="0"/>
              <a:t>consists of a parameter list, the "-&gt;" symbol, and a body. Anonymous inner class can have bindings to variables of the enclosing scope</a:t>
            </a:r>
            <a:r>
              <a:rPr lang="en-IN" dirty="0" smtClean="0"/>
              <a:t>.</a:t>
            </a:r>
          </a:p>
          <a:p>
            <a:pPr marL="457200" lvl="1" indent="0">
              <a:buNone/>
            </a:pPr>
            <a:r>
              <a:rPr lang="en-IN" dirty="0"/>
              <a:t>What does the body of a lambda expression look like?  </a:t>
            </a:r>
            <a:endParaRPr lang="en-IN" dirty="0" smtClean="0"/>
          </a:p>
          <a:p>
            <a:pPr marL="457200" lvl="1" indent="0">
              <a:buNone/>
            </a:pPr>
            <a:r>
              <a:rPr lang="en-IN" dirty="0" smtClean="0"/>
              <a:t> </a:t>
            </a:r>
            <a:r>
              <a:rPr lang="en-IN" dirty="0"/>
              <a:t>It is either an expression or a sequence of statements</a:t>
            </a:r>
          </a:p>
          <a:p>
            <a:pPr marL="457200" lvl="1" indent="0">
              <a:buNone/>
            </a:pPr>
            <a:r>
              <a:rPr lang="en-IN" dirty="0"/>
              <a:t>What does the parameter list of a lambda expression look like?  </a:t>
            </a:r>
            <a:endParaRPr lang="en-IN" dirty="0" smtClean="0"/>
          </a:p>
          <a:p>
            <a:pPr marL="457200" lvl="1" indent="0">
              <a:buNone/>
            </a:pPr>
            <a:r>
              <a:rPr lang="en-IN" dirty="0" smtClean="0"/>
              <a:t> </a:t>
            </a:r>
            <a:r>
              <a:rPr lang="en-IN" dirty="0"/>
              <a:t>It consists of none, one, or several parameters.  Each parameter has a name and a type.  The name must be specified; the type can be specified or omitted. </a:t>
            </a:r>
            <a:endParaRPr lang="en-IN" dirty="0" smtClean="0"/>
          </a:p>
          <a:p>
            <a:pPr marL="457200" lvl="1" indent="0">
              <a:buNone/>
            </a:pPr>
            <a:r>
              <a:rPr lang="en-IN" dirty="0"/>
              <a:t>How do I specify return type and exceptions of a lambda?  </a:t>
            </a:r>
            <a:endParaRPr lang="en-IN" dirty="0" smtClean="0"/>
          </a:p>
          <a:p>
            <a:pPr marL="457200" lvl="1" indent="0">
              <a:buNone/>
            </a:pPr>
            <a:r>
              <a:rPr lang="en-IN" dirty="0" smtClean="0"/>
              <a:t> </a:t>
            </a:r>
            <a:r>
              <a:rPr lang="en-IN" dirty="0"/>
              <a:t>Not at all; the return type is always inferred. </a:t>
            </a:r>
            <a:endParaRPr lang="en-IN" dirty="0" smtClean="0"/>
          </a:p>
          <a:p>
            <a:pPr marL="457200" lvl="1" indent="0">
              <a:buNone/>
            </a:pPr>
            <a:r>
              <a:rPr lang="en-IN" dirty="0"/>
              <a:t>What happens if a lambda expression declares the same name as its enclosing class?   The inner name shadows the outer name. </a:t>
            </a:r>
            <a:endParaRPr lang="en-IN" dirty="0" smtClean="0"/>
          </a:p>
          <a:p>
            <a:pPr marL="457200" lvl="1" indent="0">
              <a:buNone/>
            </a:pPr>
            <a:r>
              <a:rPr lang="en-IN" dirty="0"/>
              <a:t>What happens if a local or anonymous inner class declares the same name as its enclosing method?  </a:t>
            </a:r>
            <a:endParaRPr lang="en-IN" dirty="0" smtClean="0"/>
          </a:p>
          <a:p>
            <a:pPr marL="457200" lvl="1" indent="0">
              <a:buNone/>
            </a:pPr>
            <a:r>
              <a:rPr lang="en-IN" dirty="0" smtClean="0"/>
              <a:t> </a:t>
            </a:r>
            <a:r>
              <a:rPr lang="en-IN" dirty="0"/>
              <a:t>The inner class defines new variables in its class scope that shadow variable with identical names in the enclosing method scope </a:t>
            </a:r>
            <a:endParaRPr lang="en-IN" dirty="0" smtClean="0"/>
          </a:p>
          <a:p>
            <a:pPr marL="457200" lvl="1" indent="0">
              <a:buNone/>
            </a:pPr>
            <a:r>
              <a:rPr lang="en-IN" dirty="0"/>
              <a:t>What happens if a lambda expression declares the same name as its enclosing method?  </a:t>
            </a:r>
            <a:endParaRPr lang="en-IN" dirty="0" smtClean="0"/>
          </a:p>
          <a:p>
            <a:pPr marL="457200" lvl="1" indent="0">
              <a:buNone/>
            </a:pPr>
            <a:r>
              <a:rPr lang="en-IN" dirty="0" smtClean="0"/>
              <a:t> </a:t>
            </a:r>
            <a:r>
              <a:rPr lang="en-IN" dirty="0"/>
              <a:t>The compiler will complain about a duplicate definition because every name used inside a lambda expression has the same meaning as in the enclosing </a:t>
            </a:r>
            <a:r>
              <a:rPr lang="en-IN" dirty="0" smtClean="0"/>
              <a:t>scope</a:t>
            </a:r>
          </a:p>
          <a:p>
            <a:pPr marL="457200" lvl="1" indent="0">
              <a:buNone/>
            </a:pPr>
            <a:r>
              <a:rPr lang="en-IN" dirty="0"/>
              <a:t>What is lexical scoping</a:t>
            </a:r>
            <a:r>
              <a:rPr lang="en-IN" dirty="0" smtClean="0"/>
              <a:t>?</a:t>
            </a:r>
          </a:p>
          <a:p>
            <a:pPr marL="457200" lvl="1" indent="0">
              <a:buNone/>
            </a:pPr>
            <a:r>
              <a:rPr lang="en-IN" dirty="0" smtClean="0"/>
              <a:t> </a:t>
            </a:r>
            <a:r>
              <a:rPr lang="en-IN" dirty="0"/>
              <a:t>If a scope is part of its enclosing scope, i.e., if an unqualified name used in the inner scope refers to a name defined in the outer scope. </a:t>
            </a:r>
          </a:p>
          <a:p>
            <a:pPr marL="457200" lvl="1" indent="0">
              <a:buNone/>
            </a:pPr>
            <a:r>
              <a:rPr lang="en-IN" dirty="0"/>
              <a:t>What do this and super mean in a lambda expression?   </a:t>
            </a:r>
            <a:endParaRPr lang="en-IN" dirty="0" smtClean="0"/>
          </a:p>
          <a:p>
            <a:pPr marL="457200" lvl="1" indent="0">
              <a:buNone/>
            </a:pPr>
            <a:r>
              <a:rPr lang="en-IN" dirty="0" smtClean="0"/>
              <a:t>They </a:t>
            </a:r>
            <a:r>
              <a:rPr lang="en-IN" dirty="0"/>
              <a:t>mean the same as in the enclosing scope</a:t>
            </a:r>
          </a:p>
          <a:p>
            <a:pPr marL="457200" lvl="1" indent="0">
              <a:buNone/>
            </a:pPr>
            <a:endParaRPr lang="en-IN" dirty="0" smtClean="0"/>
          </a:p>
        </p:txBody>
      </p:sp>
    </p:spTree>
    <p:extLst>
      <p:ext uri="{BB962C8B-B14F-4D97-AF65-F5344CB8AC3E}">
        <p14:creationId xmlns:p14="http://schemas.microsoft.com/office/powerpoint/2010/main" val="2894727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46909" y="1034339"/>
            <a:ext cx="8843064" cy="3546567"/>
          </a:xfrm>
          <a:prstGeom prst="rect">
            <a:avLst/>
          </a:prstGeom>
        </p:spPr>
      </p:pic>
      <p:sp>
        <p:nvSpPr>
          <p:cNvPr id="7" name="Rectangle 6"/>
          <p:cNvSpPr/>
          <p:nvPr/>
        </p:nvSpPr>
        <p:spPr>
          <a:xfrm>
            <a:off x="1711063" y="489259"/>
            <a:ext cx="5782267" cy="369332"/>
          </a:xfrm>
          <a:prstGeom prst="rect">
            <a:avLst/>
          </a:prstGeom>
        </p:spPr>
        <p:txBody>
          <a:bodyPr wrap="square">
            <a:spAutoFit/>
          </a:bodyPr>
          <a:lstStyle/>
          <a:p>
            <a:r>
              <a:rPr lang="en-IN" b="1" dirty="0" smtClean="0"/>
              <a:t>Multiple </a:t>
            </a:r>
            <a:r>
              <a:rPr lang="en-IN" b="1" dirty="0" err="1" smtClean="0"/>
              <a:t>behaviors</a:t>
            </a:r>
            <a:r>
              <a:rPr lang="en-IN" b="1" dirty="0" smtClean="0"/>
              <a:t>, one parameter</a:t>
            </a:r>
            <a:endParaRPr lang="en-IN" b="1" dirty="0"/>
          </a:p>
        </p:txBody>
      </p:sp>
      <p:cxnSp>
        <p:nvCxnSpPr>
          <p:cNvPr id="12" name="Straight Connector 11"/>
          <p:cNvCxnSpPr/>
          <p:nvPr/>
        </p:nvCxnSpPr>
        <p:spPr>
          <a:xfrm>
            <a:off x="1092530" y="1199407"/>
            <a:ext cx="624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04405" y="1199407"/>
            <a:ext cx="11876" cy="926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92530" y="2149434"/>
            <a:ext cx="6246421" cy="35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338951" y="1199407"/>
            <a:ext cx="0" cy="926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338951" y="1389413"/>
            <a:ext cx="1318161" cy="190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657112" y="1034339"/>
            <a:ext cx="1995054" cy="369332"/>
          </a:xfrm>
          <a:prstGeom prst="rect">
            <a:avLst/>
          </a:prstGeom>
          <a:noFill/>
        </p:spPr>
        <p:txBody>
          <a:bodyPr wrap="square" rtlCol="0">
            <a:spAutoFit/>
          </a:bodyPr>
          <a:lstStyle/>
          <a:p>
            <a:r>
              <a:rPr lang="en-IN" dirty="0" smtClean="0"/>
              <a:t>Boilerplate code</a:t>
            </a:r>
            <a:endParaRPr lang="en-IN" dirty="0"/>
          </a:p>
        </p:txBody>
      </p:sp>
      <p:sp>
        <p:nvSpPr>
          <p:cNvPr id="22" name="Rectangle 21"/>
          <p:cNvSpPr/>
          <p:nvPr/>
        </p:nvSpPr>
        <p:spPr>
          <a:xfrm>
            <a:off x="4371136" y="3244334"/>
            <a:ext cx="3449727" cy="369332"/>
          </a:xfrm>
          <a:prstGeom prst="rect">
            <a:avLst/>
          </a:prstGeom>
        </p:spPr>
        <p:txBody>
          <a:bodyPr wrap="none">
            <a:spAutoFit/>
          </a:bodyPr>
          <a:lstStyle/>
          <a:p>
            <a:r>
              <a:rPr lang="en-IN" dirty="0" smtClean="0"/>
              <a:t>Multiple </a:t>
            </a:r>
            <a:r>
              <a:rPr lang="en-IN" dirty="0" err="1" smtClean="0"/>
              <a:t>behaviors</a:t>
            </a:r>
            <a:r>
              <a:rPr lang="en-IN" dirty="0" smtClean="0"/>
              <a:t>, one parameter</a:t>
            </a:r>
            <a:endParaRPr lang="en-IN" dirty="0"/>
          </a:p>
        </p:txBody>
      </p:sp>
      <p:cxnSp>
        <p:nvCxnSpPr>
          <p:cNvPr id="27" name="Straight Arrow Connector 26"/>
          <p:cNvCxnSpPr/>
          <p:nvPr/>
        </p:nvCxnSpPr>
        <p:spPr>
          <a:xfrm flipV="1">
            <a:off x="7820863" y="2985159"/>
            <a:ext cx="1318161" cy="190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139024" y="2713499"/>
            <a:ext cx="2505693" cy="923330"/>
          </a:xfrm>
          <a:prstGeom prst="rect">
            <a:avLst/>
          </a:prstGeom>
          <a:noFill/>
        </p:spPr>
        <p:txBody>
          <a:bodyPr wrap="square" rtlCol="0">
            <a:spAutoFit/>
          </a:bodyPr>
          <a:lstStyle/>
          <a:p>
            <a:r>
              <a:rPr lang="en-IN" dirty="0" smtClean="0"/>
              <a:t>Pass as argument behaviour parameterisation</a:t>
            </a:r>
            <a:endParaRPr lang="en-IN" dirty="0"/>
          </a:p>
        </p:txBody>
      </p:sp>
    </p:spTree>
    <p:extLst>
      <p:ext uri="{BB962C8B-B14F-4D97-AF65-F5344CB8AC3E}">
        <p14:creationId xmlns:p14="http://schemas.microsoft.com/office/powerpoint/2010/main" val="13379076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504"/>
            <a:ext cx="8596668" cy="712519"/>
          </a:xfrm>
        </p:spPr>
        <p:txBody>
          <a:bodyPr>
            <a:normAutofit/>
          </a:bodyPr>
          <a:lstStyle/>
          <a:p>
            <a:r>
              <a:rPr lang="en-IN" dirty="0" smtClean="0"/>
              <a:t>Lambda summary till now contd.</a:t>
            </a:r>
            <a:endParaRPr lang="en-IN" dirty="0"/>
          </a:p>
        </p:txBody>
      </p:sp>
      <p:sp>
        <p:nvSpPr>
          <p:cNvPr id="3" name="Content Placeholder 2"/>
          <p:cNvSpPr>
            <a:spLocks noGrp="1"/>
          </p:cNvSpPr>
          <p:nvPr>
            <p:ph idx="1"/>
          </p:nvPr>
        </p:nvSpPr>
        <p:spPr>
          <a:xfrm>
            <a:off x="677334" y="1021279"/>
            <a:ext cx="8739798" cy="5712030"/>
          </a:xfrm>
        </p:spPr>
        <p:txBody>
          <a:bodyPr>
            <a:normAutofit fontScale="77500" lnSpcReduction="20000"/>
          </a:bodyPr>
          <a:lstStyle/>
          <a:p>
            <a:pPr marL="457200" lvl="1" indent="0">
              <a:buNone/>
            </a:pPr>
            <a:r>
              <a:rPr lang="en-IN" sz="1500" dirty="0" smtClean="0"/>
              <a:t> </a:t>
            </a:r>
          </a:p>
          <a:p>
            <a:pPr marL="457200" lvl="1" indent="0">
              <a:buNone/>
            </a:pPr>
            <a:r>
              <a:rPr lang="en-IN" dirty="0"/>
              <a:t> Why is name binding in a lambda expression restricted to implicitly final variables of the enclosing scope?  </a:t>
            </a:r>
            <a:endParaRPr lang="en-IN" dirty="0" smtClean="0"/>
          </a:p>
          <a:p>
            <a:pPr marL="457200" lvl="1" indent="0">
              <a:buNone/>
            </a:pPr>
            <a:r>
              <a:rPr lang="en-IN" dirty="0" smtClean="0"/>
              <a:t> </a:t>
            </a:r>
            <a:r>
              <a:rPr lang="en-IN" dirty="0"/>
              <a:t>In order to preserve the properties of local variables regarding lifetime and </a:t>
            </a:r>
            <a:r>
              <a:rPr lang="en-IN" dirty="0" err="1"/>
              <a:t>threadsafety</a:t>
            </a:r>
            <a:r>
              <a:rPr lang="en-IN" dirty="0"/>
              <a:t>. </a:t>
            </a:r>
          </a:p>
          <a:p>
            <a:pPr marL="457200" lvl="1" indent="0">
              <a:buNone/>
            </a:pPr>
            <a:r>
              <a:rPr lang="en-IN" dirty="0"/>
              <a:t>Can a name in a lambda bind to a primitive type local variable of the enclosing scope?   Yes, but the lambda cannot modify the primitive type local variable. </a:t>
            </a:r>
            <a:endParaRPr lang="en-IN" dirty="0" smtClean="0"/>
          </a:p>
          <a:p>
            <a:pPr marL="457200" lvl="1" indent="0">
              <a:buNone/>
            </a:pPr>
            <a:r>
              <a:rPr lang="en-IN" dirty="0"/>
              <a:t>Can a name in a lambda bind to a reference type local variable of the enclosing scope?   Yes, and the lambda may modify the referenced object, but must not modify the reference variable </a:t>
            </a:r>
            <a:r>
              <a:rPr lang="en-IN" dirty="0" smtClean="0"/>
              <a:t>itself</a:t>
            </a:r>
          </a:p>
          <a:p>
            <a:pPr marL="457200" lvl="1" indent="0">
              <a:buNone/>
            </a:pPr>
            <a:r>
              <a:rPr lang="en-IN" dirty="0"/>
              <a:t>Do anonymous and local inner classes - like lambdas - have access to effectively final variables?  </a:t>
            </a:r>
            <a:endParaRPr lang="en-IN" dirty="0" smtClean="0"/>
          </a:p>
          <a:p>
            <a:pPr marL="457200" lvl="1" indent="0">
              <a:buNone/>
            </a:pPr>
            <a:r>
              <a:rPr lang="en-IN" dirty="0" smtClean="0"/>
              <a:t> </a:t>
            </a:r>
            <a:r>
              <a:rPr lang="en-IN" dirty="0"/>
              <a:t>Yes, since </a:t>
            </a:r>
            <a:r>
              <a:rPr lang="en-IN" dirty="0" smtClean="0"/>
              <a:t>Java 8 </a:t>
            </a:r>
            <a:r>
              <a:rPr lang="en-IN" dirty="0"/>
              <a:t>the explicit final declaration can be omitted. </a:t>
            </a:r>
            <a:endParaRPr lang="en-IN" dirty="0" smtClean="0"/>
          </a:p>
          <a:p>
            <a:pPr marL="457200" lvl="1" indent="0">
              <a:buNone/>
            </a:pPr>
            <a:r>
              <a:rPr lang="en-IN" dirty="0"/>
              <a:t>Can a lambda have bindings to non-final fields of the enclosing scope</a:t>
            </a:r>
            <a:r>
              <a:rPr lang="en-IN" dirty="0" smtClean="0"/>
              <a:t>?</a:t>
            </a:r>
          </a:p>
          <a:p>
            <a:pPr marL="457200" lvl="1" indent="0">
              <a:buNone/>
            </a:pPr>
            <a:r>
              <a:rPr lang="en-IN" dirty="0" smtClean="0"/>
              <a:t>Yes</a:t>
            </a:r>
            <a:r>
              <a:rPr lang="en-IN" dirty="0"/>
              <a:t>, fields accessed in a lambda </a:t>
            </a:r>
            <a:r>
              <a:rPr lang="en-IN" dirty="0" smtClean="0"/>
              <a:t>can </a:t>
            </a:r>
            <a:r>
              <a:rPr lang="en-IN" dirty="0"/>
              <a:t>be </a:t>
            </a:r>
            <a:r>
              <a:rPr lang="en-IN" dirty="0" smtClean="0"/>
              <a:t>modified</a:t>
            </a:r>
          </a:p>
          <a:p>
            <a:pPr marL="457200" lvl="1" indent="0">
              <a:buNone/>
            </a:pPr>
            <a:r>
              <a:rPr lang="en-IN" dirty="0"/>
              <a:t>What does return or throw mean in the body of a lambda</a:t>
            </a:r>
            <a:r>
              <a:rPr lang="en-IN" dirty="0" smtClean="0"/>
              <a:t>?</a:t>
            </a:r>
          </a:p>
          <a:p>
            <a:pPr marL="457200" lvl="1" indent="0">
              <a:buNone/>
            </a:pPr>
            <a:r>
              <a:rPr lang="en-IN" dirty="0" smtClean="0"/>
              <a:t>It </a:t>
            </a:r>
            <a:r>
              <a:rPr lang="en-IN" dirty="0"/>
              <a:t>means a regular or exceptional return from the lambda. </a:t>
            </a:r>
            <a:endParaRPr lang="en-IN" dirty="0" smtClean="0"/>
          </a:p>
          <a:p>
            <a:pPr marL="457200" lvl="1" indent="0">
              <a:buNone/>
            </a:pPr>
            <a:r>
              <a:rPr lang="en-IN" dirty="0"/>
              <a:t>Can lambda expressions be recursive</a:t>
            </a:r>
            <a:r>
              <a:rPr lang="en-IN" dirty="0" smtClean="0"/>
              <a:t>?</a:t>
            </a:r>
          </a:p>
          <a:p>
            <a:pPr marL="457200" lvl="1" indent="0">
              <a:buNone/>
            </a:pPr>
            <a:r>
              <a:rPr lang="en-IN" dirty="0" smtClean="0"/>
              <a:t> </a:t>
            </a:r>
            <a:r>
              <a:rPr lang="en-IN" dirty="0"/>
              <a:t>No, they can't.  Use anonymous inner classes </a:t>
            </a:r>
            <a:r>
              <a:rPr lang="en-IN" dirty="0" smtClean="0"/>
              <a:t>instead</a:t>
            </a:r>
          </a:p>
          <a:p>
            <a:pPr marL="457200" lvl="1" indent="0">
              <a:buNone/>
            </a:pPr>
            <a:r>
              <a:rPr lang="en-IN" dirty="0"/>
              <a:t>Can lambda expressions be generic?  </a:t>
            </a:r>
            <a:endParaRPr lang="en-IN" dirty="0" smtClean="0"/>
          </a:p>
          <a:p>
            <a:pPr marL="457200" lvl="1" indent="0">
              <a:buNone/>
            </a:pPr>
            <a:r>
              <a:rPr lang="en-IN" dirty="0" smtClean="0"/>
              <a:t>No</a:t>
            </a:r>
            <a:r>
              <a:rPr lang="en-IN" dirty="0"/>
              <a:t>, they can't.  Use method references instead. </a:t>
            </a:r>
            <a:endParaRPr lang="en-IN" dirty="0" smtClean="0"/>
          </a:p>
          <a:p>
            <a:pPr marL="457200" lvl="1" indent="0">
              <a:buNone/>
            </a:pPr>
            <a:r>
              <a:rPr lang="en-IN" dirty="0"/>
              <a:t>What is a method or constructor reference?  </a:t>
            </a:r>
            <a:endParaRPr lang="en-IN" dirty="0" smtClean="0"/>
          </a:p>
          <a:p>
            <a:pPr marL="457200" lvl="1" indent="0">
              <a:buNone/>
            </a:pPr>
            <a:r>
              <a:rPr lang="en-IN" dirty="0" smtClean="0"/>
              <a:t> </a:t>
            </a:r>
            <a:r>
              <a:rPr lang="en-IN" dirty="0"/>
              <a:t>A shortcut notation for a lambda created from an existing method or </a:t>
            </a:r>
            <a:r>
              <a:rPr lang="en-IN" dirty="0" smtClean="0"/>
              <a:t>constructor</a:t>
            </a:r>
          </a:p>
          <a:p>
            <a:pPr marL="457200" lvl="1" indent="0">
              <a:buNone/>
            </a:pPr>
            <a:r>
              <a:rPr lang="en-IN" dirty="0"/>
              <a:t>How do I refer to the constructor of a class or array?  </a:t>
            </a:r>
            <a:endParaRPr lang="en-IN" dirty="0" smtClean="0"/>
          </a:p>
          <a:p>
            <a:pPr marL="457200" lvl="1" indent="0">
              <a:buNone/>
            </a:pPr>
            <a:r>
              <a:rPr lang="en-IN" dirty="0" smtClean="0"/>
              <a:t> </a:t>
            </a:r>
            <a:r>
              <a:rPr lang="en-IN" dirty="0"/>
              <a:t>Via </a:t>
            </a:r>
            <a:r>
              <a:rPr lang="en-IN" dirty="0" err="1"/>
              <a:t>typename</a:t>
            </a:r>
            <a:r>
              <a:rPr lang="en-IN" dirty="0"/>
              <a:t>::new. </a:t>
            </a:r>
          </a:p>
          <a:p>
            <a:pPr marL="457200" lvl="1" indent="0">
              <a:buNone/>
            </a:pPr>
            <a:endParaRPr lang="en-IN" dirty="0" smtClean="0"/>
          </a:p>
        </p:txBody>
      </p:sp>
    </p:spTree>
    <p:extLst>
      <p:ext uri="{BB962C8B-B14F-4D97-AF65-F5344CB8AC3E}">
        <p14:creationId xmlns:p14="http://schemas.microsoft.com/office/powerpoint/2010/main" val="3865170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504"/>
            <a:ext cx="8596668" cy="712519"/>
          </a:xfrm>
        </p:spPr>
        <p:txBody>
          <a:bodyPr>
            <a:normAutofit/>
          </a:bodyPr>
          <a:lstStyle/>
          <a:p>
            <a:r>
              <a:rPr lang="en-IN" dirty="0" smtClean="0"/>
              <a:t>Lambda summary till now contd.</a:t>
            </a:r>
            <a:endParaRPr lang="en-IN" dirty="0"/>
          </a:p>
        </p:txBody>
      </p:sp>
      <p:sp>
        <p:nvSpPr>
          <p:cNvPr id="3" name="Content Placeholder 2"/>
          <p:cNvSpPr>
            <a:spLocks noGrp="1"/>
          </p:cNvSpPr>
          <p:nvPr>
            <p:ph idx="1"/>
          </p:nvPr>
        </p:nvSpPr>
        <p:spPr>
          <a:xfrm>
            <a:off x="677334" y="1021279"/>
            <a:ext cx="8739798" cy="5712030"/>
          </a:xfrm>
        </p:spPr>
        <p:txBody>
          <a:bodyPr>
            <a:normAutofit fontScale="70000" lnSpcReduction="20000"/>
          </a:bodyPr>
          <a:lstStyle/>
          <a:p>
            <a:pPr marL="457200" lvl="1" indent="0">
              <a:buNone/>
            </a:pPr>
            <a:r>
              <a:rPr lang="en-IN" sz="1500" dirty="0" smtClean="0"/>
              <a:t> </a:t>
            </a:r>
          </a:p>
          <a:p>
            <a:pPr marL="457200" lvl="1" indent="0">
              <a:buNone/>
            </a:pPr>
            <a:r>
              <a:rPr lang="en-IN" dirty="0" smtClean="0"/>
              <a:t> Can I refer to a particular signature of an overloaded constructor? </a:t>
            </a:r>
          </a:p>
          <a:p>
            <a:pPr marL="457200" lvl="1" indent="0">
              <a:buNone/>
            </a:pPr>
            <a:r>
              <a:rPr lang="en-IN" dirty="0" smtClean="0"/>
              <a:t>  No, you can only refer to a name, but not to a signature. </a:t>
            </a:r>
          </a:p>
          <a:p>
            <a:pPr marL="457200" lvl="1" indent="0">
              <a:buNone/>
            </a:pPr>
            <a:r>
              <a:rPr lang="en-IN" dirty="0" smtClean="0"/>
              <a:t>How do I refer to a generic constructor of a class?  </a:t>
            </a:r>
          </a:p>
          <a:p>
            <a:pPr marL="457200" lvl="1" indent="0">
              <a:buNone/>
            </a:pPr>
            <a:r>
              <a:rPr lang="en-IN" dirty="0" smtClean="0"/>
              <a:t> There is no difference between a reference to a generic or non-generic constructor; the generic constructor's type parameters are always inferred. </a:t>
            </a:r>
          </a:p>
          <a:p>
            <a:pPr marL="457200" lvl="1" indent="0">
              <a:buNone/>
            </a:pPr>
            <a:r>
              <a:rPr lang="en-IN" dirty="0" smtClean="0"/>
              <a:t>reference </a:t>
            </a:r>
          </a:p>
          <a:p>
            <a:pPr marL="457200" lvl="1" indent="0">
              <a:buNone/>
            </a:pPr>
            <a:r>
              <a:rPr lang="en-IN" dirty="0" smtClean="0"/>
              <a:t>How do I refer to a static method?  </a:t>
            </a:r>
          </a:p>
          <a:p>
            <a:pPr marL="457200" lvl="1" indent="0">
              <a:buNone/>
            </a:pPr>
            <a:r>
              <a:rPr lang="en-IN" dirty="0" smtClean="0"/>
              <a:t> Via </a:t>
            </a:r>
            <a:r>
              <a:rPr lang="en-IN" dirty="0" err="1" smtClean="0"/>
              <a:t>typename</a:t>
            </a:r>
            <a:r>
              <a:rPr lang="en-IN" dirty="0" smtClean="0"/>
              <a:t> :: </a:t>
            </a:r>
            <a:r>
              <a:rPr lang="en-IN" dirty="0" err="1" smtClean="0"/>
              <a:t>methodname</a:t>
            </a:r>
            <a:r>
              <a:rPr lang="en-IN" dirty="0" smtClean="0"/>
              <a:t>. </a:t>
            </a:r>
          </a:p>
          <a:p>
            <a:pPr marL="457200" lvl="1" indent="0">
              <a:buNone/>
            </a:pPr>
            <a:r>
              <a:rPr lang="en-IN" dirty="0" smtClean="0"/>
              <a:t>How do I refer to a non-static method?   </a:t>
            </a:r>
          </a:p>
          <a:p>
            <a:pPr marL="457200" lvl="1" indent="0">
              <a:buNone/>
            </a:pPr>
            <a:r>
              <a:rPr lang="en-IN" dirty="0" smtClean="0"/>
              <a:t>Via </a:t>
            </a:r>
            <a:r>
              <a:rPr lang="en-IN" dirty="0" err="1" smtClean="0"/>
              <a:t>typename</a:t>
            </a:r>
            <a:r>
              <a:rPr lang="en-IN" dirty="0" smtClean="0"/>
              <a:t> :: </a:t>
            </a:r>
            <a:r>
              <a:rPr lang="en-IN" dirty="0" err="1" smtClean="0"/>
              <a:t>methodname</a:t>
            </a:r>
            <a:r>
              <a:rPr lang="en-IN" dirty="0" smtClean="0"/>
              <a:t> if the receiver is unspecified. Via expression :: </a:t>
            </a:r>
            <a:r>
              <a:rPr lang="en-IN" dirty="0" err="1" smtClean="0"/>
              <a:t>methodname</a:t>
            </a:r>
            <a:r>
              <a:rPr lang="en-IN" dirty="0" smtClean="0"/>
              <a:t> where the expression is the receiver</a:t>
            </a:r>
          </a:p>
          <a:p>
            <a:pPr marL="457200" lvl="1" indent="0">
              <a:buNone/>
            </a:pPr>
            <a:r>
              <a:rPr lang="en-IN" dirty="0" smtClean="0"/>
              <a:t>What are functional interfaces needed for? </a:t>
            </a:r>
          </a:p>
          <a:p>
            <a:pPr marL="457200" lvl="1" indent="0">
              <a:buNone/>
            </a:pPr>
            <a:r>
              <a:rPr lang="en-IN" dirty="0" smtClean="0"/>
              <a:t>  Functional interfaces are needed as the target type of a lambda expression or method / constructor reference</a:t>
            </a:r>
          </a:p>
          <a:p>
            <a:pPr marL="457200" lvl="1" indent="0">
              <a:buNone/>
            </a:pPr>
            <a:r>
              <a:rPr lang="en-IN" dirty="0"/>
              <a:t>Can a functional interface have </a:t>
            </a:r>
            <a:r>
              <a:rPr lang="en-IN" dirty="0" err="1"/>
              <a:t>nonabstract</a:t>
            </a:r>
            <a:r>
              <a:rPr lang="en-IN" dirty="0"/>
              <a:t> methods?  </a:t>
            </a:r>
            <a:endParaRPr lang="en-IN" dirty="0" smtClean="0"/>
          </a:p>
          <a:p>
            <a:pPr marL="457200" lvl="1" indent="0">
              <a:buNone/>
            </a:pPr>
            <a:r>
              <a:rPr lang="en-IN" dirty="0" smtClean="0"/>
              <a:t> </a:t>
            </a:r>
            <a:r>
              <a:rPr lang="en-IN" dirty="0"/>
              <a:t>Yes, it can have default methods and methods inherited from Object</a:t>
            </a:r>
            <a:r>
              <a:rPr lang="en-IN" dirty="0" smtClean="0"/>
              <a:t>.</a:t>
            </a:r>
          </a:p>
          <a:p>
            <a:pPr marL="457200" lvl="1" indent="0">
              <a:buNone/>
            </a:pPr>
            <a:r>
              <a:rPr lang="en-IN" dirty="0"/>
              <a:t>What is the purpose of the @Functional Interface annotation</a:t>
            </a:r>
            <a:r>
              <a:rPr lang="en-IN" dirty="0" smtClean="0"/>
              <a:t>?</a:t>
            </a:r>
          </a:p>
          <a:p>
            <a:pPr marL="457200" lvl="1" indent="0">
              <a:buNone/>
            </a:pPr>
            <a:r>
              <a:rPr lang="en-IN" dirty="0" smtClean="0"/>
              <a:t>   </a:t>
            </a:r>
            <a:r>
              <a:rPr lang="en-IN" dirty="0"/>
              <a:t>It indicates that an interface is intended as a functional interface and triggers certain compiler checks. </a:t>
            </a:r>
            <a:endParaRPr lang="en-IN" dirty="0" smtClean="0"/>
          </a:p>
          <a:p>
            <a:pPr marL="457200" lvl="1" indent="0">
              <a:buNone/>
            </a:pPr>
            <a:r>
              <a:rPr lang="en-IN" dirty="0"/>
              <a:t> Can functional interfaces be generic?   Yes. </a:t>
            </a:r>
            <a:endParaRPr lang="en-IN" dirty="0" smtClean="0"/>
          </a:p>
          <a:p>
            <a:pPr marL="457200" lvl="1" indent="0">
              <a:buNone/>
            </a:pPr>
            <a:r>
              <a:rPr lang="en-IN" dirty="0"/>
              <a:t>Is the intersection of several functional interfaces functional, too?   Yes, if the intersection contains a single abstract method. </a:t>
            </a:r>
            <a:endParaRPr lang="en-IN" dirty="0" smtClean="0"/>
          </a:p>
          <a:p>
            <a:pPr marL="457200" lvl="1" indent="0">
              <a:buNone/>
            </a:pPr>
            <a:r>
              <a:rPr lang="en-IN" dirty="0"/>
              <a:t>What can I do if I pass a lambda to an overloaded method and the compiler rejects it due to an ambiguity? Specify the lambda's arguments types explicitly</a:t>
            </a:r>
          </a:p>
          <a:p>
            <a:pPr marL="457200" lvl="1" indent="0">
              <a:buNone/>
            </a:pPr>
            <a:endParaRPr lang="en-IN" dirty="0" smtClean="0"/>
          </a:p>
        </p:txBody>
      </p:sp>
    </p:spTree>
    <p:extLst>
      <p:ext uri="{BB962C8B-B14F-4D97-AF65-F5344CB8AC3E}">
        <p14:creationId xmlns:p14="http://schemas.microsoft.com/office/powerpoint/2010/main" val="801930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631"/>
            <a:ext cx="10515600" cy="985653"/>
          </a:xfrm>
        </p:spPr>
        <p:txBody>
          <a:bodyPr>
            <a:normAutofit fontScale="90000"/>
          </a:bodyPr>
          <a:lstStyle/>
          <a:p>
            <a:r>
              <a:rPr lang="en-IN" sz="3100" dirty="0" err="1" smtClean="0"/>
              <a:t>className</a:t>
            </a:r>
            <a:r>
              <a:rPr lang="en-IN" dirty="0" smtClean="0"/>
              <a:t>::</a:t>
            </a:r>
            <a:r>
              <a:rPr lang="en-IN" dirty="0" err="1" smtClean="0"/>
              <a:t>staticMethod</a:t>
            </a:r>
            <a:r>
              <a:rPr lang="en-IN" dirty="0" smtClean="0"/>
              <a:t> A method reference to a stat</a:t>
            </a:r>
            <a:r>
              <a:rPr lang="en-IN" sz="3100" dirty="0" smtClean="0"/>
              <a:t>i</a:t>
            </a:r>
            <a:r>
              <a:rPr lang="en-IN" dirty="0" smtClean="0"/>
              <a:t>c method of a class, an interface, or an </a:t>
            </a:r>
            <a:r>
              <a:rPr lang="en-IN" dirty="0" err="1" smtClean="0"/>
              <a:t>enum</a:t>
            </a:r>
            <a:endParaRPr lang="en-IN" dirty="0" smtClean="0"/>
          </a:p>
        </p:txBody>
      </p:sp>
      <p:sp>
        <p:nvSpPr>
          <p:cNvPr id="3" name="Content Placeholder 2"/>
          <p:cNvSpPr>
            <a:spLocks noGrp="1"/>
          </p:cNvSpPr>
          <p:nvPr>
            <p:ph idx="1"/>
          </p:nvPr>
        </p:nvSpPr>
        <p:spPr>
          <a:xfrm>
            <a:off x="838200" y="1377538"/>
            <a:ext cx="10515600" cy="4799425"/>
          </a:xfrm>
        </p:spPr>
        <p:txBody>
          <a:bodyPr>
            <a:normAutofit fontScale="62500" lnSpcReduction="20000"/>
          </a:bodyPr>
          <a:lstStyle/>
          <a:p>
            <a:pPr marL="0" indent="0">
              <a:buNone/>
            </a:pPr>
            <a:r>
              <a:rPr lang="en-IN" dirty="0" err="1" smtClean="0"/>
              <a:t>TypeName</a:t>
            </a:r>
            <a:r>
              <a:rPr lang="en-IN" dirty="0" smtClean="0"/>
              <a:t>::</a:t>
            </a:r>
            <a:r>
              <a:rPr lang="en-IN" dirty="0" err="1" smtClean="0"/>
              <a:t>staticMethod</a:t>
            </a:r>
            <a:r>
              <a:rPr lang="en-IN" dirty="0" smtClean="0"/>
              <a:t> A method reference to a static method of a class, an interface, or an </a:t>
            </a:r>
            <a:r>
              <a:rPr lang="en-IN" dirty="0" err="1" smtClean="0"/>
              <a:t>enum</a:t>
            </a:r>
            <a:endParaRPr lang="en-IN" dirty="0" smtClean="0"/>
          </a:p>
          <a:p>
            <a:pPr marL="0" indent="0">
              <a:buNone/>
            </a:pPr>
            <a:r>
              <a:rPr lang="sv-SE" dirty="0" smtClean="0"/>
              <a:t>   </a:t>
            </a:r>
          </a:p>
          <a:p>
            <a:pPr marL="0" indent="0">
              <a:buNone/>
            </a:pPr>
            <a:r>
              <a:rPr lang="sv-SE" dirty="0"/>
              <a:t> </a:t>
            </a:r>
            <a:r>
              <a:rPr lang="sv-SE" dirty="0" smtClean="0"/>
              <a:t>  Function&lt;Integer, String&gt; func1 = x -&gt; Integer.toBinaryString(x);</a:t>
            </a:r>
          </a:p>
          <a:p>
            <a:pPr marL="0" indent="0">
              <a:buNone/>
            </a:pPr>
            <a:r>
              <a:rPr lang="sv-SE" dirty="0" smtClean="0"/>
              <a:t>    BiFunction&lt;Integer, Integer, Integer&gt; func2 = Integer::sum;</a:t>
            </a:r>
          </a:p>
          <a:p>
            <a:pPr marL="0" indent="0">
              <a:buNone/>
            </a:pPr>
            <a:endParaRPr lang="sv-SE" dirty="0" smtClean="0"/>
          </a:p>
          <a:p>
            <a:pPr marL="0" indent="0">
              <a:buNone/>
            </a:pPr>
            <a:r>
              <a:rPr lang="en-IN" dirty="0" smtClean="0"/>
              <a:t>   static Integer </a:t>
            </a:r>
            <a:r>
              <a:rPr lang="en-IN" dirty="0" err="1" smtClean="0"/>
              <a:t>valueOf</a:t>
            </a:r>
            <a:r>
              <a:rPr lang="en-IN" dirty="0" smtClean="0"/>
              <a:t>(</a:t>
            </a:r>
            <a:r>
              <a:rPr lang="en-IN" dirty="0" err="1" smtClean="0"/>
              <a:t>int</a:t>
            </a:r>
            <a:r>
              <a:rPr lang="en-IN" dirty="0" smtClean="0"/>
              <a:t> </a:t>
            </a:r>
            <a:r>
              <a:rPr lang="en-IN" dirty="0" err="1" smtClean="0"/>
              <a:t>i</a:t>
            </a:r>
            <a:r>
              <a:rPr lang="en-IN" dirty="0" smtClean="0"/>
              <a:t>)    </a:t>
            </a:r>
          </a:p>
          <a:p>
            <a:pPr marL="0" indent="0">
              <a:buNone/>
            </a:pPr>
            <a:r>
              <a:rPr lang="en-IN" dirty="0"/>
              <a:t> </a:t>
            </a:r>
            <a:r>
              <a:rPr lang="en-IN" dirty="0" smtClean="0"/>
              <a:t>  Function&lt;Integer, Integer&gt; func1 = Integer::</a:t>
            </a:r>
            <a:r>
              <a:rPr lang="en-IN" dirty="0" err="1" smtClean="0"/>
              <a:t>valueOf</a:t>
            </a:r>
            <a:r>
              <a:rPr lang="en-IN" dirty="0" smtClean="0"/>
              <a:t>; </a:t>
            </a:r>
          </a:p>
          <a:p>
            <a:pPr marL="0" indent="0">
              <a:buNone/>
            </a:pPr>
            <a:endParaRPr lang="en-IN" dirty="0" smtClean="0"/>
          </a:p>
          <a:p>
            <a:pPr marL="0" indent="0">
              <a:buNone/>
            </a:pPr>
            <a:r>
              <a:rPr lang="en-IN" dirty="0" smtClean="0"/>
              <a:t>   static Integer </a:t>
            </a:r>
            <a:r>
              <a:rPr lang="en-IN" dirty="0" err="1" smtClean="0"/>
              <a:t>valueOf</a:t>
            </a:r>
            <a:r>
              <a:rPr lang="en-IN" dirty="0" smtClean="0"/>
              <a:t>(String  s)  </a:t>
            </a:r>
          </a:p>
          <a:p>
            <a:pPr marL="0" indent="0">
              <a:buNone/>
            </a:pPr>
            <a:r>
              <a:rPr lang="en-IN" dirty="0"/>
              <a:t> </a:t>
            </a:r>
            <a:r>
              <a:rPr lang="en-IN" dirty="0" smtClean="0"/>
              <a:t>  </a:t>
            </a:r>
            <a:r>
              <a:rPr lang="sv-SE" dirty="0" smtClean="0"/>
              <a:t>Function&lt;String, Integer&gt; func2 = Integer::valueOf; </a:t>
            </a:r>
          </a:p>
          <a:p>
            <a:pPr marL="0" indent="0">
              <a:buNone/>
            </a:pPr>
            <a:endParaRPr lang="en-IN" dirty="0" smtClean="0"/>
          </a:p>
          <a:p>
            <a:pPr marL="0" indent="0">
              <a:buNone/>
            </a:pPr>
            <a:r>
              <a:rPr lang="en-IN" dirty="0" smtClean="0"/>
              <a:t>   static Integer </a:t>
            </a:r>
            <a:r>
              <a:rPr lang="en-IN" dirty="0" err="1" smtClean="0"/>
              <a:t>valueOf</a:t>
            </a:r>
            <a:r>
              <a:rPr lang="en-IN" dirty="0" smtClean="0"/>
              <a:t>(String s, </a:t>
            </a:r>
            <a:r>
              <a:rPr lang="en-IN" dirty="0" err="1" smtClean="0"/>
              <a:t>int</a:t>
            </a:r>
            <a:r>
              <a:rPr lang="en-IN" dirty="0" smtClean="0"/>
              <a:t> radix) </a:t>
            </a:r>
          </a:p>
          <a:p>
            <a:pPr marL="0" indent="0">
              <a:buNone/>
            </a:pPr>
            <a:r>
              <a:rPr lang="en-IN" dirty="0"/>
              <a:t> </a:t>
            </a:r>
            <a:r>
              <a:rPr lang="en-IN" dirty="0" smtClean="0"/>
              <a:t>  </a:t>
            </a:r>
            <a:r>
              <a:rPr lang="sv-SE" dirty="0" smtClean="0"/>
              <a:t>BiFunction&lt;String, Integer, Integer&gt; func3 =      Integer::valueOf; </a:t>
            </a:r>
          </a:p>
          <a:p>
            <a:pPr marL="0" indent="0">
              <a:buNone/>
            </a:pPr>
            <a:r>
              <a:rPr lang="en-IN" dirty="0" smtClean="0"/>
              <a:t>   static List&lt;Person&gt; </a:t>
            </a:r>
            <a:r>
              <a:rPr lang="en-IN" dirty="0" err="1" smtClean="0"/>
              <a:t>getPersons</a:t>
            </a:r>
            <a:r>
              <a:rPr lang="en-IN" dirty="0" smtClean="0"/>
              <a:t>() </a:t>
            </a:r>
          </a:p>
          <a:p>
            <a:pPr marL="0" indent="0">
              <a:buNone/>
            </a:pPr>
            <a:r>
              <a:rPr lang="en-IN" dirty="0"/>
              <a:t> </a:t>
            </a:r>
            <a:r>
              <a:rPr lang="en-IN" dirty="0" smtClean="0"/>
              <a:t>  </a:t>
            </a:r>
            <a:r>
              <a:rPr lang="fr-FR" dirty="0" smtClean="0"/>
              <a:t>Supplier&lt;List&lt;Person&gt;&gt;supplier = Person::</a:t>
            </a:r>
            <a:r>
              <a:rPr lang="fr-FR" dirty="0" err="1" smtClean="0"/>
              <a:t>getPersons</a:t>
            </a:r>
            <a:r>
              <a:rPr lang="fr-FR" dirty="0" smtClean="0"/>
              <a:t>;   </a:t>
            </a:r>
          </a:p>
          <a:p>
            <a:pPr marL="0" indent="0">
              <a:buNone/>
            </a:pPr>
            <a:r>
              <a:rPr lang="fr-FR" dirty="0" smtClean="0"/>
              <a:t>   List&lt;Person&gt; </a:t>
            </a:r>
            <a:r>
              <a:rPr lang="fr-FR" dirty="0" err="1" smtClean="0"/>
              <a:t>personList</a:t>
            </a:r>
            <a:r>
              <a:rPr lang="fr-FR" dirty="0" smtClean="0"/>
              <a:t> = </a:t>
            </a:r>
            <a:r>
              <a:rPr lang="fr-FR" dirty="0" err="1" smtClean="0"/>
              <a:t>supplier.get</a:t>
            </a:r>
            <a:r>
              <a:rPr lang="fr-FR" dirty="0" smtClean="0"/>
              <a:t>();</a:t>
            </a:r>
          </a:p>
          <a:p>
            <a:pPr marL="0" indent="0">
              <a:buNone/>
            </a:pPr>
            <a:r>
              <a:rPr lang="fr-FR" dirty="0" smtClean="0"/>
              <a:t> </a:t>
            </a:r>
            <a:endParaRPr lang="en-IN" dirty="0" smtClean="0"/>
          </a:p>
          <a:p>
            <a:pPr marL="0" indent="0">
              <a:buNone/>
            </a:pPr>
            <a:r>
              <a:rPr lang="en-IN" dirty="0" smtClean="0"/>
              <a:t>    Arrays</a:t>
            </a:r>
            <a:r>
              <a:rPr lang="en-IN" dirty="0"/>
              <a:t>::&lt;String&gt;</a:t>
            </a:r>
            <a:r>
              <a:rPr lang="en-IN" dirty="0" err="1"/>
              <a:t>asList</a:t>
            </a:r>
            <a:r>
              <a:rPr lang="en-IN" dirty="0"/>
              <a:t>  (String[] array)  -&gt; </a:t>
            </a:r>
            <a:r>
              <a:rPr lang="en-IN" dirty="0" err="1"/>
              <a:t>Arrays.asList</a:t>
            </a:r>
            <a:r>
              <a:rPr lang="en-IN" dirty="0"/>
              <a:t>(array) or  Array  -&gt; Arrays     .&lt;String&gt;</a:t>
            </a:r>
            <a:r>
              <a:rPr lang="en-IN" dirty="0" err="1"/>
              <a:t>asList</a:t>
            </a:r>
            <a:r>
              <a:rPr lang="en-IN" dirty="0"/>
              <a:t>(array)</a:t>
            </a:r>
            <a:endParaRPr lang="en-IN" dirty="0" smtClean="0"/>
          </a:p>
          <a:p>
            <a:endParaRPr lang="en-IN" dirty="0"/>
          </a:p>
        </p:txBody>
      </p:sp>
    </p:spTree>
    <p:extLst>
      <p:ext uri="{BB962C8B-B14F-4D97-AF65-F5344CB8AC3E}">
        <p14:creationId xmlns:p14="http://schemas.microsoft.com/office/powerpoint/2010/main" val="8208161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4385"/>
            <a:ext cx="10515600" cy="855024"/>
          </a:xfrm>
        </p:spPr>
        <p:txBody>
          <a:bodyPr>
            <a:normAutofit fontScale="90000"/>
          </a:bodyPr>
          <a:lstStyle/>
          <a:p>
            <a:r>
              <a:rPr lang="en-IN" sz="3100" dirty="0" err="1"/>
              <a:t>objectRef</a:t>
            </a:r>
            <a:r>
              <a:rPr lang="en-IN" sz="3100" dirty="0"/>
              <a:t>::</a:t>
            </a:r>
            <a:r>
              <a:rPr lang="en-IN" sz="3100" dirty="0" err="1"/>
              <a:t>instanceMethod</a:t>
            </a:r>
            <a:r>
              <a:rPr lang="en-IN" sz="3100" dirty="0"/>
              <a:t> A method reference to an instance method of the specified object – Bounded receiver</a:t>
            </a:r>
            <a:r>
              <a:rPr lang="en-IN" sz="3100" dirty="0" smtClean="0"/>
              <a:t/>
            </a:r>
            <a:br>
              <a:rPr lang="en-IN" sz="3100" dirty="0" smtClean="0"/>
            </a:br>
            <a:r>
              <a:rPr lang="en-IN" sz="3100" dirty="0"/>
              <a:t/>
            </a:r>
            <a:br>
              <a:rPr lang="en-IN" sz="3100" dirty="0"/>
            </a:br>
            <a:r>
              <a:rPr lang="en-IN" dirty="0" smtClean="0"/>
              <a:t/>
            </a:r>
            <a:br>
              <a:rPr lang="en-IN" dirty="0" smtClean="0"/>
            </a:br>
            <a:endParaRPr lang="en-IN" dirty="0"/>
          </a:p>
        </p:txBody>
      </p:sp>
      <p:sp>
        <p:nvSpPr>
          <p:cNvPr id="3" name="Content Placeholder 2"/>
          <p:cNvSpPr>
            <a:spLocks noGrp="1"/>
          </p:cNvSpPr>
          <p:nvPr>
            <p:ph idx="1"/>
          </p:nvPr>
        </p:nvSpPr>
        <p:spPr>
          <a:xfrm>
            <a:off x="838200" y="1436914"/>
            <a:ext cx="10515600" cy="4740049"/>
          </a:xfrm>
        </p:spPr>
        <p:txBody>
          <a:bodyPr>
            <a:normAutofit fontScale="92500" lnSpcReduction="10000"/>
          </a:bodyPr>
          <a:lstStyle/>
          <a:p>
            <a:pPr marL="0" indent="0">
              <a:buNone/>
            </a:pPr>
            <a:r>
              <a:rPr lang="en-IN" dirty="0" smtClean="0"/>
              <a:t>An instance method is invoked on an object's reference. The object reference on which an instance method is invoked is known as the receiver of the method invocation. The receiver of a method invocation can be an object reference or an expression that evaluates to an object's reference</a:t>
            </a:r>
          </a:p>
          <a:p>
            <a:pPr marL="0" indent="0">
              <a:buNone/>
            </a:pPr>
            <a:r>
              <a:rPr lang="en-IN" dirty="0"/>
              <a:t> </a:t>
            </a:r>
            <a:r>
              <a:rPr lang="en-IN" dirty="0" err="1" smtClean="0"/>
              <a:t>name.length</a:t>
            </a:r>
            <a:r>
              <a:rPr lang="en-IN" dirty="0" smtClean="0"/>
              <a:t> or “</a:t>
            </a:r>
            <a:r>
              <a:rPr lang="en-IN" dirty="0" err="1" smtClean="0"/>
              <a:t>Hello”.length</a:t>
            </a:r>
            <a:r>
              <a:rPr lang="en-IN" dirty="0" smtClean="0"/>
              <a:t>()</a:t>
            </a:r>
          </a:p>
          <a:p>
            <a:pPr marL="0" indent="0">
              <a:buNone/>
            </a:pPr>
            <a:r>
              <a:rPr lang="en-IN" dirty="0" smtClean="0"/>
              <a:t>Specifying the receiver of the method invocation explicitly called bounded receiver</a:t>
            </a:r>
          </a:p>
          <a:p>
            <a:pPr marL="0" indent="0">
              <a:buNone/>
            </a:pPr>
            <a:r>
              <a:rPr lang="en-IN" dirty="0" smtClean="0"/>
              <a:t>Supplier&lt;Integer&gt; supplier = () -&gt; "</a:t>
            </a:r>
            <a:r>
              <a:rPr lang="en-IN" dirty="0" err="1" smtClean="0"/>
              <a:t>Ellen".length</a:t>
            </a:r>
            <a:r>
              <a:rPr lang="en-IN" dirty="0" smtClean="0"/>
              <a:t>(); </a:t>
            </a:r>
          </a:p>
          <a:p>
            <a:pPr marL="0" indent="0">
              <a:buNone/>
            </a:pPr>
            <a:r>
              <a:rPr lang="en-IN" dirty="0" err="1" smtClean="0"/>
              <a:t>System.out.println</a:t>
            </a:r>
            <a:r>
              <a:rPr lang="en-IN" dirty="0" smtClean="0"/>
              <a:t>(</a:t>
            </a:r>
            <a:r>
              <a:rPr lang="en-IN" dirty="0" err="1" smtClean="0"/>
              <a:t>supplier.get</a:t>
            </a:r>
            <a:r>
              <a:rPr lang="en-IN" dirty="0" smtClean="0"/>
              <a:t>());</a:t>
            </a:r>
          </a:p>
          <a:p>
            <a:pPr marL="0" indent="0">
              <a:buNone/>
            </a:pPr>
            <a:r>
              <a:rPr lang="en-IN" dirty="0" smtClean="0"/>
              <a:t>Supplier&lt;Integer&gt; supplier = "Ellen"::length;  Ellen is bounded receiver.</a:t>
            </a:r>
          </a:p>
          <a:p>
            <a:pPr marL="0" indent="0">
              <a:buNone/>
            </a:pPr>
            <a:r>
              <a:rPr lang="en-IN" dirty="0" smtClean="0"/>
              <a:t>Consumer&lt;String&gt; consumer = </a:t>
            </a:r>
            <a:r>
              <a:rPr lang="en-IN" dirty="0" err="1" smtClean="0"/>
              <a:t>str</a:t>
            </a:r>
            <a:r>
              <a:rPr lang="en-IN" dirty="0" smtClean="0"/>
              <a:t> -&gt; </a:t>
            </a:r>
            <a:r>
              <a:rPr lang="en-IN" dirty="0" err="1" smtClean="0"/>
              <a:t>System.out.println</a:t>
            </a:r>
            <a:r>
              <a:rPr lang="en-IN" dirty="0" smtClean="0"/>
              <a:t>(</a:t>
            </a:r>
            <a:r>
              <a:rPr lang="en-IN" dirty="0" err="1" smtClean="0"/>
              <a:t>str</a:t>
            </a:r>
            <a:r>
              <a:rPr lang="en-IN" dirty="0" smtClean="0"/>
              <a:t>); </a:t>
            </a:r>
          </a:p>
          <a:p>
            <a:pPr marL="0" indent="0">
              <a:buNone/>
            </a:pPr>
            <a:r>
              <a:rPr lang="en-IN" dirty="0" smtClean="0"/>
              <a:t>Consumer&lt;String&gt; consumer = </a:t>
            </a:r>
            <a:r>
              <a:rPr lang="en-IN" dirty="0" err="1" smtClean="0"/>
              <a:t>System.out</a:t>
            </a:r>
            <a:r>
              <a:rPr lang="en-IN" dirty="0" smtClean="0"/>
              <a:t>::</a:t>
            </a:r>
            <a:r>
              <a:rPr lang="en-IN" dirty="0" err="1" smtClean="0"/>
              <a:t>println</a:t>
            </a:r>
            <a:r>
              <a:rPr lang="en-IN" dirty="0" smtClean="0"/>
              <a:t>; </a:t>
            </a:r>
            <a:r>
              <a:rPr lang="en-IN" dirty="0" err="1" smtClean="0"/>
              <a:t>consumer.accept</a:t>
            </a:r>
            <a:r>
              <a:rPr lang="en-IN" dirty="0" smtClean="0"/>
              <a:t>("Hello");</a:t>
            </a:r>
          </a:p>
          <a:p>
            <a:pPr marL="0" indent="0">
              <a:buNone/>
            </a:pPr>
            <a:endParaRPr lang="en-IN" dirty="0" smtClean="0"/>
          </a:p>
          <a:p>
            <a:pPr marL="0" indent="0">
              <a:buNone/>
            </a:pPr>
            <a:r>
              <a:rPr lang="en-IN" dirty="0" smtClean="0"/>
              <a:t>When the method reference </a:t>
            </a:r>
            <a:r>
              <a:rPr lang="en-IN" dirty="0" err="1" smtClean="0"/>
              <a:t>System.out</a:t>
            </a:r>
            <a:r>
              <a:rPr lang="en-IN" dirty="0" smtClean="0"/>
              <a:t>::</a:t>
            </a:r>
            <a:r>
              <a:rPr lang="en-IN" dirty="0" err="1" smtClean="0"/>
              <a:t>println</a:t>
            </a:r>
            <a:r>
              <a:rPr lang="en-IN" dirty="0" smtClean="0"/>
              <a:t> is used, the compiler looks at its target type, which is Consumer&lt;String&gt; that represents a function type that takes a String as an argument and returns void. The compiler finds a </a:t>
            </a:r>
            <a:r>
              <a:rPr lang="en-IN" dirty="0" err="1" smtClean="0"/>
              <a:t>println</a:t>
            </a:r>
            <a:r>
              <a:rPr lang="en-IN" dirty="0" smtClean="0"/>
              <a:t>(String) method in the </a:t>
            </a:r>
            <a:r>
              <a:rPr lang="en-IN" dirty="0" err="1" smtClean="0"/>
              <a:t>PrintStream</a:t>
            </a:r>
            <a:r>
              <a:rPr lang="en-IN" dirty="0" smtClean="0"/>
              <a:t> class of the </a:t>
            </a:r>
            <a:r>
              <a:rPr lang="en-IN" dirty="0" err="1" smtClean="0"/>
              <a:t>System.out</a:t>
            </a:r>
            <a:r>
              <a:rPr lang="en-IN" dirty="0" smtClean="0"/>
              <a:t> object and uses that method for the method reference. </a:t>
            </a:r>
            <a:endParaRPr lang="en-IN" dirty="0"/>
          </a:p>
        </p:txBody>
      </p:sp>
    </p:spTree>
    <p:extLst>
      <p:ext uri="{BB962C8B-B14F-4D97-AF65-F5344CB8AC3E}">
        <p14:creationId xmlns:p14="http://schemas.microsoft.com/office/powerpoint/2010/main" val="37956732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260"/>
            <a:ext cx="10515600" cy="855024"/>
          </a:xfrm>
        </p:spPr>
        <p:txBody>
          <a:bodyPr>
            <a:normAutofit fontScale="90000"/>
          </a:bodyPr>
          <a:lstStyle/>
          <a:p>
            <a:r>
              <a:rPr lang="en-IN" sz="3100" dirty="0" err="1"/>
              <a:t>objectRef</a:t>
            </a:r>
            <a:r>
              <a:rPr lang="en-IN" sz="3100" dirty="0"/>
              <a:t>::</a:t>
            </a:r>
            <a:r>
              <a:rPr lang="en-IN" sz="3100" dirty="0" err="1"/>
              <a:t>instanceMethod</a:t>
            </a:r>
            <a:r>
              <a:rPr lang="en-IN" sz="3100" dirty="0"/>
              <a:t> A method reference to an instance method of the specified object – unbounded receiver</a:t>
            </a:r>
            <a:r>
              <a:rPr lang="en-IN" sz="3100" dirty="0" smtClean="0"/>
              <a:t/>
            </a:r>
            <a:br>
              <a:rPr lang="en-IN" sz="3100" dirty="0" smtClean="0"/>
            </a:br>
            <a:r>
              <a:rPr lang="en-IN" sz="3100" dirty="0"/>
              <a:t/>
            </a:r>
            <a:br>
              <a:rPr lang="en-IN" sz="3100" dirty="0"/>
            </a:br>
            <a:r>
              <a:rPr lang="en-IN" dirty="0" smtClean="0"/>
              <a:t/>
            </a:r>
            <a:br>
              <a:rPr lang="en-IN" dirty="0" smtClean="0"/>
            </a:br>
            <a:endParaRPr lang="en-IN" dirty="0"/>
          </a:p>
        </p:txBody>
      </p:sp>
      <p:sp>
        <p:nvSpPr>
          <p:cNvPr id="3" name="Content Placeholder 2"/>
          <p:cNvSpPr>
            <a:spLocks noGrp="1"/>
          </p:cNvSpPr>
          <p:nvPr>
            <p:ph idx="1"/>
          </p:nvPr>
        </p:nvSpPr>
        <p:spPr>
          <a:xfrm>
            <a:off x="838200" y="1638795"/>
            <a:ext cx="10515600" cy="4538169"/>
          </a:xfrm>
        </p:spPr>
        <p:txBody>
          <a:bodyPr>
            <a:normAutofit fontScale="85000" lnSpcReduction="20000"/>
          </a:bodyPr>
          <a:lstStyle/>
          <a:p>
            <a:pPr marL="0" indent="0">
              <a:buNone/>
            </a:pPr>
            <a:r>
              <a:rPr lang="en-IN" dirty="0" smtClean="0"/>
              <a:t>Specifying the receiver of the method invocation implicitly called unbounded receiver.  For an unbound receiver, use the </a:t>
            </a:r>
            <a:r>
              <a:rPr lang="en-IN" dirty="0" err="1" smtClean="0"/>
              <a:t>ClassName</a:t>
            </a:r>
            <a:r>
              <a:rPr lang="en-IN" dirty="0" smtClean="0"/>
              <a:t>::</a:t>
            </a:r>
            <a:r>
              <a:rPr lang="en-IN" dirty="0" err="1" smtClean="0"/>
              <a:t>instanceMethod</a:t>
            </a:r>
            <a:r>
              <a:rPr lang="en-IN" dirty="0" smtClean="0"/>
              <a:t> syntax</a:t>
            </a:r>
          </a:p>
          <a:p>
            <a:pPr marL="0" indent="0">
              <a:buNone/>
            </a:pPr>
            <a:r>
              <a:rPr lang="en-IN" dirty="0" smtClean="0"/>
              <a:t> Function&lt;Person, String&gt; </a:t>
            </a:r>
            <a:r>
              <a:rPr lang="en-IN" dirty="0" err="1" smtClean="0"/>
              <a:t>fNameFunc</a:t>
            </a:r>
            <a:r>
              <a:rPr lang="en-IN" dirty="0" smtClean="0"/>
              <a:t> = (Person p) -&gt; </a:t>
            </a:r>
            <a:r>
              <a:rPr lang="en-IN" dirty="0" err="1" smtClean="0"/>
              <a:t>p.getFirstName</a:t>
            </a:r>
            <a:r>
              <a:rPr lang="en-IN" dirty="0" smtClean="0"/>
              <a:t>();</a:t>
            </a:r>
          </a:p>
          <a:p>
            <a:pPr marL="0" indent="0">
              <a:buNone/>
            </a:pPr>
            <a:r>
              <a:rPr lang="en-IN" dirty="0" smtClean="0"/>
              <a:t>Function&lt;Person, String&gt; </a:t>
            </a:r>
            <a:r>
              <a:rPr lang="en-IN" dirty="0" err="1" smtClean="0"/>
              <a:t>fNameFunc</a:t>
            </a:r>
            <a:r>
              <a:rPr lang="en-IN" dirty="0" smtClean="0"/>
              <a:t> = Person::</a:t>
            </a:r>
            <a:r>
              <a:rPr lang="en-IN" dirty="0" err="1" smtClean="0"/>
              <a:t>getFirstName</a:t>
            </a:r>
            <a:r>
              <a:rPr lang="en-IN" dirty="0" smtClean="0"/>
              <a:t>;</a:t>
            </a:r>
          </a:p>
          <a:p>
            <a:pPr marL="0" indent="0">
              <a:buNone/>
            </a:pPr>
            <a:r>
              <a:rPr lang="en-IN" dirty="0" smtClean="0"/>
              <a:t>Function&lt;String, Integer&gt; </a:t>
            </a:r>
            <a:r>
              <a:rPr lang="en-IN" dirty="0" err="1" smtClean="0"/>
              <a:t>strLengthFunc</a:t>
            </a:r>
            <a:r>
              <a:rPr lang="en-IN" dirty="0" smtClean="0"/>
              <a:t> = String::length; </a:t>
            </a:r>
          </a:p>
          <a:p>
            <a:pPr marL="0" indent="0">
              <a:buNone/>
            </a:pPr>
            <a:r>
              <a:rPr lang="en-IN" dirty="0"/>
              <a:t>The receiver object in the example of String::length is a String object that is used when the length method is invoked via the method reference.  Obviously, the method reference String::length does not </a:t>
            </a:r>
            <a:r>
              <a:rPr lang="en-IN" dirty="0" err="1"/>
              <a:t>specifiy</a:t>
            </a:r>
            <a:r>
              <a:rPr lang="en-IN" dirty="0"/>
              <a:t> any particular string object as the receiver.  This is why we talk of an unbound receiver</a:t>
            </a:r>
          </a:p>
          <a:p>
            <a:pPr marL="0" indent="0">
              <a:buNone/>
            </a:pPr>
            <a:r>
              <a:rPr lang="en-IN" dirty="0" smtClean="0"/>
              <a:t>Constructor reference</a:t>
            </a:r>
          </a:p>
          <a:p>
            <a:pPr marL="0" indent="0">
              <a:buNone/>
            </a:pPr>
            <a:r>
              <a:rPr lang="en-IN" dirty="0"/>
              <a:t>String::new same as () -&gt; new String() </a:t>
            </a:r>
            <a:endParaRPr lang="en-IN" dirty="0" smtClean="0"/>
          </a:p>
          <a:p>
            <a:pPr marL="0" indent="0">
              <a:buNone/>
            </a:pPr>
            <a:r>
              <a:rPr lang="en-IN" dirty="0" err="1"/>
              <a:t>ArrayList</a:t>
            </a:r>
            <a:r>
              <a:rPr lang="en-IN" dirty="0"/>
              <a:t>&lt;String&gt;::new </a:t>
            </a:r>
            <a:endParaRPr lang="en-IN" dirty="0" smtClean="0"/>
          </a:p>
          <a:p>
            <a:pPr marL="0" indent="0">
              <a:buNone/>
            </a:pPr>
            <a:r>
              <a:rPr lang="en-IN" dirty="0"/>
              <a:t>String[]::new </a:t>
            </a:r>
            <a:endParaRPr lang="en-IN" dirty="0" smtClean="0"/>
          </a:p>
          <a:p>
            <a:pPr marL="0" indent="0">
              <a:buNone/>
            </a:pPr>
            <a:r>
              <a:rPr lang="en-IN" dirty="0" err="1"/>
              <a:t>int</a:t>
            </a:r>
            <a:r>
              <a:rPr lang="en-IN" dirty="0"/>
              <a:t>[]::new </a:t>
            </a:r>
            <a:endParaRPr lang="en-IN" dirty="0" smtClean="0"/>
          </a:p>
          <a:p>
            <a:pPr marL="0" indent="0">
              <a:buNone/>
            </a:pPr>
            <a:r>
              <a:rPr lang="en-IN" dirty="0"/>
              <a:t> Tuple&lt;String&gt;::&lt;</a:t>
            </a:r>
            <a:r>
              <a:rPr lang="en-IN" dirty="0" smtClean="0"/>
              <a:t>String&gt;new // generic</a:t>
            </a:r>
          </a:p>
          <a:p>
            <a:pPr marL="0" indent="0">
              <a:buNone/>
            </a:pPr>
            <a:r>
              <a:rPr lang="en-IN" dirty="0"/>
              <a:t>The compiler picks the right constructor depending on the context in which the constructor reference appears</a:t>
            </a:r>
          </a:p>
        </p:txBody>
      </p:sp>
    </p:spTree>
    <p:extLst>
      <p:ext uri="{BB962C8B-B14F-4D97-AF65-F5344CB8AC3E}">
        <p14:creationId xmlns:p14="http://schemas.microsoft.com/office/powerpoint/2010/main" val="29905345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1892"/>
            <a:ext cx="10515600" cy="5595072"/>
          </a:xfrm>
        </p:spPr>
        <p:txBody>
          <a:bodyPr>
            <a:normAutofit fontScale="77500" lnSpcReduction="20000"/>
          </a:bodyPr>
          <a:lstStyle/>
          <a:p>
            <a:pPr marL="0" indent="0">
              <a:buNone/>
            </a:pPr>
            <a:r>
              <a:rPr lang="en-IN" dirty="0" smtClean="0"/>
              <a:t> </a:t>
            </a:r>
            <a:r>
              <a:rPr lang="en-IN" dirty="0" err="1"/>
              <a:t>TypeName.super</a:t>
            </a:r>
            <a:r>
              <a:rPr lang="en-IN" dirty="0"/>
              <a:t>::</a:t>
            </a:r>
            <a:r>
              <a:rPr lang="en-IN" dirty="0" err="1"/>
              <a:t>instanceMethod</a:t>
            </a:r>
            <a:r>
              <a:rPr lang="en-IN" dirty="0"/>
              <a:t> A method reference to an instance method of the </a:t>
            </a:r>
            <a:r>
              <a:rPr lang="en-IN" dirty="0" err="1"/>
              <a:t>supertype</a:t>
            </a:r>
            <a:r>
              <a:rPr lang="en-IN" dirty="0"/>
              <a:t> of a  particular </a:t>
            </a:r>
            <a:r>
              <a:rPr lang="en-IN" dirty="0" smtClean="0"/>
              <a:t>object.</a:t>
            </a:r>
          </a:p>
          <a:p>
            <a:pPr marL="0" indent="0">
              <a:buNone/>
            </a:pPr>
            <a:r>
              <a:rPr lang="en-IN" dirty="0" smtClean="0"/>
              <a:t>See example 3</a:t>
            </a:r>
          </a:p>
          <a:p>
            <a:pPr marL="0" indent="0">
              <a:buNone/>
            </a:pPr>
            <a:r>
              <a:rPr lang="en-IN" dirty="0" err="1" smtClean="0"/>
              <a:t>ClassName</a:t>
            </a:r>
            <a:r>
              <a:rPr lang="en-IN" dirty="0" smtClean="0"/>
              <a:t>::new A constructor reference to the constructor of the specified class</a:t>
            </a:r>
          </a:p>
          <a:p>
            <a:pPr marL="0" indent="0">
              <a:buNone/>
            </a:pPr>
            <a:r>
              <a:rPr lang="en-IN" dirty="0" smtClean="0"/>
              <a:t>a)Supplier&lt;String&gt; func1 = String::new; </a:t>
            </a:r>
          </a:p>
          <a:p>
            <a:pPr marL="0" indent="0">
              <a:buNone/>
            </a:pPr>
            <a:r>
              <a:rPr lang="en-IN" dirty="0" smtClean="0"/>
              <a:t>b) Function&lt;</a:t>
            </a:r>
            <a:r>
              <a:rPr lang="en-IN" dirty="0" err="1" smtClean="0"/>
              <a:t>String,String</a:t>
            </a:r>
            <a:r>
              <a:rPr lang="en-IN" dirty="0" smtClean="0"/>
              <a:t>&gt; func2 = String::new; </a:t>
            </a:r>
          </a:p>
          <a:p>
            <a:pPr marL="0" indent="0">
              <a:buNone/>
            </a:pPr>
            <a:r>
              <a:rPr lang="en-IN" dirty="0" smtClean="0"/>
              <a:t>c) </a:t>
            </a:r>
          </a:p>
          <a:p>
            <a:pPr marL="0" indent="0">
              <a:buNone/>
            </a:pPr>
            <a:r>
              <a:rPr lang="en-IN" dirty="0" smtClean="0"/>
              <a:t>public </a:t>
            </a:r>
            <a:r>
              <a:rPr lang="en-IN" dirty="0"/>
              <a:t>Exception() </a:t>
            </a:r>
            <a:endParaRPr lang="en-IN" dirty="0" smtClean="0"/>
          </a:p>
          <a:p>
            <a:pPr marL="0" indent="0">
              <a:buNone/>
            </a:pPr>
            <a:r>
              <a:rPr lang="en-IN" dirty="0" smtClean="0"/>
              <a:t>public </a:t>
            </a:r>
            <a:r>
              <a:rPr lang="en-IN" dirty="0"/>
              <a:t>Exception(String message</a:t>
            </a:r>
            <a:r>
              <a:rPr lang="en-IN" dirty="0" smtClean="0"/>
              <a:t>)</a:t>
            </a:r>
          </a:p>
          <a:p>
            <a:pPr marL="0" indent="0">
              <a:buNone/>
            </a:pPr>
            <a:r>
              <a:rPr lang="fr-FR" dirty="0"/>
              <a:t>&lt;T&gt; </a:t>
            </a:r>
            <a:r>
              <a:rPr lang="fr-FR" dirty="0" err="1"/>
              <a:t>void</a:t>
            </a:r>
            <a:r>
              <a:rPr lang="fr-FR" dirty="0"/>
              <a:t> </a:t>
            </a:r>
            <a:r>
              <a:rPr lang="fr-FR" dirty="0" err="1"/>
              <a:t>foo</a:t>
            </a:r>
            <a:r>
              <a:rPr lang="fr-FR" dirty="0"/>
              <a:t>(Supplier&lt;T&gt; </a:t>
            </a:r>
            <a:r>
              <a:rPr lang="fr-FR" dirty="0" err="1"/>
              <a:t>factory</a:t>
            </a:r>
            <a:r>
              <a:rPr lang="fr-FR" dirty="0" smtClean="0"/>
              <a:t>)</a:t>
            </a:r>
          </a:p>
          <a:p>
            <a:pPr marL="0" indent="0">
              <a:buNone/>
            </a:pPr>
            <a:r>
              <a:rPr lang="fr-FR" dirty="0" smtClean="0"/>
              <a:t> </a:t>
            </a:r>
            <a:r>
              <a:rPr lang="fr-FR" dirty="0"/>
              <a:t>&lt;T,U&gt; </a:t>
            </a:r>
            <a:r>
              <a:rPr lang="fr-FR" dirty="0" err="1"/>
              <a:t>void</a:t>
            </a:r>
            <a:r>
              <a:rPr lang="fr-FR" dirty="0"/>
              <a:t> </a:t>
            </a:r>
            <a:r>
              <a:rPr lang="fr-FR" dirty="0" err="1"/>
              <a:t>foo</a:t>
            </a:r>
            <a:r>
              <a:rPr lang="fr-FR" dirty="0"/>
              <a:t>(</a:t>
            </a:r>
            <a:r>
              <a:rPr lang="fr-FR" dirty="0" err="1"/>
              <a:t>Function</a:t>
            </a:r>
            <a:r>
              <a:rPr lang="fr-FR" dirty="0"/>
              <a:t>&lt;T,U&gt; transformer)</a:t>
            </a:r>
          </a:p>
          <a:p>
            <a:pPr marL="0" indent="0">
              <a:buNone/>
            </a:pPr>
            <a:r>
              <a:rPr lang="en-IN" dirty="0"/>
              <a:t>this.&lt;Exception&gt;foo(Exception::new); this.&lt;</a:t>
            </a:r>
            <a:r>
              <a:rPr lang="en-IN" dirty="0" err="1"/>
              <a:t>String,Exception</a:t>
            </a:r>
            <a:r>
              <a:rPr lang="en-IN" dirty="0"/>
              <a:t>&gt;foo(Exception::new</a:t>
            </a:r>
            <a:r>
              <a:rPr lang="en-IN" dirty="0" smtClean="0"/>
              <a:t>);</a:t>
            </a:r>
          </a:p>
          <a:p>
            <a:pPr marL="0" indent="0">
              <a:buNone/>
            </a:pPr>
            <a:r>
              <a:rPr lang="en-IN" dirty="0" err="1" smtClean="0"/>
              <a:t>ArrayTypeName</a:t>
            </a:r>
            <a:r>
              <a:rPr lang="en-IN" dirty="0" smtClean="0"/>
              <a:t>::new An array constructor reference to the constructor of the specified  array type</a:t>
            </a:r>
          </a:p>
          <a:p>
            <a:pPr marL="0" indent="0">
              <a:buNone/>
            </a:pPr>
            <a:r>
              <a:rPr lang="en-IN" dirty="0"/>
              <a:t/>
            </a:r>
            <a:br>
              <a:rPr lang="en-IN" dirty="0"/>
            </a:br>
            <a:r>
              <a:rPr lang="en-IN" dirty="0" smtClean="0"/>
              <a:t>d) Uses a lambda expression </a:t>
            </a:r>
          </a:p>
          <a:p>
            <a:pPr marL="0" indent="0">
              <a:buNone/>
            </a:pPr>
            <a:r>
              <a:rPr lang="en-IN" dirty="0" err="1" smtClean="0"/>
              <a:t>IntFunction</a:t>
            </a:r>
            <a:r>
              <a:rPr lang="en-IN" dirty="0" smtClean="0"/>
              <a:t>&lt;</a:t>
            </a:r>
            <a:r>
              <a:rPr lang="en-IN" dirty="0" err="1" smtClean="0"/>
              <a:t>int</a:t>
            </a:r>
            <a:r>
              <a:rPr lang="en-IN" dirty="0" smtClean="0"/>
              <a:t>[]&gt; arrayCreator1 = size -&gt; new </a:t>
            </a:r>
            <a:r>
              <a:rPr lang="en-IN" dirty="0" err="1" smtClean="0"/>
              <a:t>int</a:t>
            </a:r>
            <a:r>
              <a:rPr lang="en-IN" dirty="0" smtClean="0"/>
              <a:t>[size];  </a:t>
            </a:r>
          </a:p>
          <a:p>
            <a:pPr marL="0" indent="0">
              <a:buNone/>
            </a:pPr>
            <a:r>
              <a:rPr lang="en-IN" dirty="0" err="1" smtClean="0"/>
              <a:t>int</a:t>
            </a:r>
            <a:r>
              <a:rPr lang="en-IN" dirty="0" smtClean="0"/>
              <a:t>[] empIds1 = arrayCreator1.apply(5); </a:t>
            </a:r>
          </a:p>
          <a:p>
            <a:pPr marL="0" indent="0">
              <a:buNone/>
            </a:pPr>
            <a:r>
              <a:rPr lang="en-IN" dirty="0" smtClean="0"/>
              <a:t> e) Uses an array constructor reference</a:t>
            </a:r>
          </a:p>
          <a:p>
            <a:pPr marL="0" indent="0">
              <a:buNone/>
            </a:pPr>
            <a:r>
              <a:rPr lang="en-IN" dirty="0" smtClean="0"/>
              <a:t> </a:t>
            </a:r>
            <a:r>
              <a:rPr lang="en-IN" dirty="0" err="1" smtClean="0"/>
              <a:t>IntFunction</a:t>
            </a:r>
            <a:r>
              <a:rPr lang="en-IN" dirty="0" smtClean="0"/>
              <a:t>&lt;</a:t>
            </a:r>
            <a:r>
              <a:rPr lang="en-IN" dirty="0" err="1" smtClean="0"/>
              <a:t>int</a:t>
            </a:r>
            <a:r>
              <a:rPr lang="en-IN" dirty="0" smtClean="0"/>
              <a:t>[]&gt; arrayCreator2 = </a:t>
            </a:r>
            <a:r>
              <a:rPr lang="en-IN" dirty="0" err="1" smtClean="0"/>
              <a:t>int</a:t>
            </a:r>
            <a:r>
              <a:rPr lang="en-IN" dirty="0" smtClean="0"/>
              <a:t>[]::new;            </a:t>
            </a:r>
          </a:p>
          <a:p>
            <a:pPr marL="0" indent="0">
              <a:buNone/>
            </a:pPr>
            <a:r>
              <a:rPr lang="en-IN" dirty="0" smtClean="0"/>
              <a:t>  </a:t>
            </a:r>
            <a:r>
              <a:rPr lang="en-IN" dirty="0" err="1" smtClean="0"/>
              <a:t>int</a:t>
            </a:r>
            <a:r>
              <a:rPr lang="en-IN" dirty="0" smtClean="0"/>
              <a:t>[] empIds2 = arrayCreator2.apply(5);   // Creates an </a:t>
            </a:r>
            <a:r>
              <a:rPr lang="en-IN" dirty="0" err="1" smtClean="0"/>
              <a:t>int</a:t>
            </a:r>
            <a:r>
              <a:rPr lang="en-IN" dirty="0" smtClean="0"/>
              <a:t> array of five elements </a:t>
            </a:r>
            <a:endParaRPr lang="en-IN" dirty="0"/>
          </a:p>
        </p:txBody>
      </p:sp>
    </p:spTree>
    <p:extLst>
      <p:ext uri="{BB962C8B-B14F-4D97-AF65-F5344CB8AC3E}">
        <p14:creationId xmlns:p14="http://schemas.microsoft.com/office/powerpoint/2010/main" val="27745983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6894"/>
            <a:ext cx="10515600" cy="5500069"/>
          </a:xfrm>
        </p:spPr>
        <p:txBody>
          <a:bodyPr/>
          <a:lstStyle/>
          <a:p>
            <a:pPr marL="0" indent="0">
              <a:buNone/>
            </a:pPr>
            <a:r>
              <a:rPr lang="en-IN" dirty="0" smtClean="0"/>
              <a:t>The syntax for a method reference also supports specifying the actual type parameters for generic types. </a:t>
            </a:r>
          </a:p>
          <a:p>
            <a:pPr marL="0" indent="0">
              <a:buNone/>
            </a:pPr>
            <a:r>
              <a:rPr lang="en-IN" dirty="0" smtClean="0"/>
              <a:t>the actual type parameters are specified just before the two consecutive colons. For example, the constructor reference </a:t>
            </a:r>
            <a:r>
              <a:rPr lang="en-IN" dirty="0" err="1" smtClean="0"/>
              <a:t>ArrayList</a:t>
            </a:r>
            <a:r>
              <a:rPr lang="en-IN" dirty="0" smtClean="0"/>
              <a:t>&lt;Long&gt;::new specifies Long as the actual type parameter for the generic </a:t>
            </a:r>
            <a:r>
              <a:rPr lang="en-IN" dirty="0" err="1" smtClean="0"/>
              <a:t>ArrayList</a:t>
            </a:r>
            <a:r>
              <a:rPr lang="en-IN" dirty="0" smtClean="0"/>
              <a:t>&lt;T&gt; class.</a:t>
            </a:r>
          </a:p>
          <a:p>
            <a:pPr marL="0" indent="0">
              <a:buNone/>
            </a:pPr>
            <a:r>
              <a:rPr lang="en-IN" dirty="0" smtClean="0"/>
              <a:t>static &lt;T&gt; List&lt;T&gt; </a:t>
            </a:r>
            <a:r>
              <a:rPr lang="en-IN" dirty="0" err="1" smtClean="0"/>
              <a:t>asList</a:t>
            </a:r>
            <a:r>
              <a:rPr lang="en-IN" dirty="0" smtClean="0"/>
              <a:t>(T... a)</a:t>
            </a:r>
          </a:p>
          <a:p>
            <a:pPr marL="0" indent="0">
              <a:buNone/>
            </a:pPr>
            <a:r>
              <a:rPr lang="en-IN" dirty="0" smtClean="0"/>
              <a:t>Arrays::&lt;String&gt;</a:t>
            </a:r>
            <a:r>
              <a:rPr lang="en-IN" dirty="0" err="1" smtClean="0"/>
              <a:t>asList</a:t>
            </a:r>
            <a:r>
              <a:rPr lang="en-IN" dirty="0" smtClean="0"/>
              <a:t>. </a:t>
            </a:r>
            <a:endParaRPr lang="en-IN" dirty="0"/>
          </a:p>
        </p:txBody>
      </p:sp>
    </p:spTree>
    <p:extLst>
      <p:ext uri="{BB962C8B-B14F-4D97-AF65-F5344CB8AC3E}">
        <p14:creationId xmlns:p14="http://schemas.microsoft.com/office/powerpoint/2010/main" val="20549115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3756"/>
            <a:ext cx="10515600" cy="5963207"/>
          </a:xfrm>
        </p:spPr>
        <p:txBody>
          <a:bodyPr>
            <a:normAutofit/>
          </a:bodyPr>
          <a:lstStyle/>
          <a:p>
            <a:r>
              <a:rPr lang="en-IN" dirty="0" err="1" smtClean="0"/>
              <a:t>Exercize</a:t>
            </a:r>
            <a:endParaRPr lang="en-IN" dirty="0" smtClean="0"/>
          </a:p>
          <a:p>
            <a:r>
              <a:rPr lang="en-IN" dirty="0"/>
              <a:t>void sort(Comparator&lt;? super E&gt; c)</a:t>
            </a:r>
          </a:p>
          <a:p>
            <a:r>
              <a:rPr lang="en-IN" dirty="0" smtClean="0"/>
              <a:t>I have List&lt;Student&gt;</a:t>
            </a:r>
          </a:p>
          <a:p>
            <a:r>
              <a:rPr lang="en-IN" dirty="0"/>
              <a:t>public class </a:t>
            </a:r>
            <a:r>
              <a:rPr lang="en-IN" dirty="0" err="1" smtClean="0"/>
              <a:t>StudentComparator</a:t>
            </a:r>
            <a:r>
              <a:rPr lang="en-IN" dirty="0" smtClean="0"/>
              <a:t> </a:t>
            </a:r>
            <a:r>
              <a:rPr lang="en-IN" dirty="0"/>
              <a:t>implements </a:t>
            </a:r>
            <a:r>
              <a:rPr lang="en-IN" dirty="0" smtClean="0"/>
              <a:t>Comparator&lt;Student&gt; </a:t>
            </a:r>
            <a:r>
              <a:rPr lang="en-IN" dirty="0"/>
              <a:t>{ public </a:t>
            </a:r>
            <a:r>
              <a:rPr lang="en-IN" dirty="0" err="1"/>
              <a:t>int</a:t>
            </a:r>
            <a:r>
              <a:rPr lang="en-IN" dirty="0"/>
              <a:t> </a:t>
            </a:r>
            <a:r>
              <a:rPr lang="en-IN" dirty="0" smtClean="0"/>
              <a:t>compare(Student </a:t>
            </a:r>
            <a:r>
              <a:rPr lang="en-IN" dirty="0"/>
              <a:t>a1, </a:t>
            </a:r>
            <a:r>
              <a:rPr lang="en-IN" dirty="0" smtClean="0"/>
              <a:t>Student a2)</a:t>
            </a:r>
          </a:p>
          <a:p>
            <a:pPr marL="0" indent="0">
              <a:buNone/>
            </a:pPr>
            <a:r>
              <a:rPr lang="en-IN" dirty="0"/>
              <a:t> </a:t>
            </a:r>
            <a:r>
              <a:rPr lang="en-IN" dirty="0" smtClean="0"/>
              <a:t>  { </a:t>
            </a:r>
          </a:p>
          <a:p>
            <a:pPr marL="0" indent="0">
              <a:buNone/>
            </a:pPr>
            <a:r>
              <a:rPr lang="en-IN" dirty="0"/>
              <a:t> </a:t>
            </a:r>
            <a:r>
              <a:rPr lang="en-IN" dirty="0" smtClean="0"/>
              <a:t>   return a1.getTotal().</a:t>
            </a:r>
            <a:r>
              <a:rPr lang="en-IN" dirty="0" err="1" smtClean="0"/>
              <a:t>compareTo</a:t>
            </a:r>
            <a:r>
              <a:rPr lang="en-IN" dirty="0" smtClean="0"/>
              <a:t>(a2.getTotal()); </a:t>
            </a:r>
            <a:r>
              <a:rPr lang="en-IN" dirty="0"/>
              <a:t>} </a:t>
            </a:r>
            <a:endParaRPr lang="en-IN" dirty="0" smtClean="0"/>
          </a:p>
          <a:p>
            <a:pPr marL="0" indent="0">
              <a:buNone/>
            </a:pPr>
            <a:r>
              <a:rPr lang="en-IN" dirty="0"/>
              <a:t> </a:t>
            </a:r>
            <a:r>
              <a:rPr lang="en-IN" dirty="0" smtClean="0"/>
              <a:t>  }</a:t>
            </a:r>
          </a:p>
          <a:p>
            <a:pPr marL="0" indent="0">
              <a:buNone/>
            </a:pPr>
            <a:r>
              <a:rPr lang="en-IN" dirty="0" smtClean="0"/>
              <a:t>   </a:t>
            </a:r>
            <a:r>
              <a:rPr lang="en-IN" dirty="0" err="1" smtClean="0"/>
              <a:t>students.sort</a:t>
            </a:r>
            <a:r>
              <a:rPr lang="en-IN" dirty="0" smtClean="0"/>
              <a:t>(new </a:t>
            </a:r>
            <a:r>
              <a:rPr lang="en-IN" dirty="0" err="1" smtClean="0"/>
              <a:t>StudentComparator</a:t>
            </a:r>
            <a:r>
              <a:rPr lang="en-IN" dirty="0" smtClean="0"/>
              <a:t>());</a:t>
            </a:r>
          </a:p>
          <a:p>
            <a:pPr marL="0" indent="0">
              <a:buNone/>
            </a:pPr>
            <a:r>
              <a:rPr lang="en-IN" dirty="0"/>
              <a:t> </a:t>
            </a:r>
            <a:r>
              <a:rPr lang="en-IN" dirty="0" smtClean="0"/>
              <a:t>or use anonymous </a:t>
            </a:r>
          </a:p>
          <a:p>
            <a:pPr marL="0" indent="0">
              <a:buNone/>
            </a:pPr>
            <a:r>
              <a:rPr lang="en-IN" dirty="0" smtClean="0"/>
              <a:t>Or </a:t>
            </a:r>
            <a:r>
              <a:rPr lang="en-IN" dirty="0" err="1" smtClean="0"/>
              <a:t>students.sort</a:t>
            </a:r>
            <a:r>
              <a:rPr lang="en-IN" dirty="0" smtClean="0"/>
              <a:t>((Student s1,Student s2)-&gt;s1.getTotal().</a:t>
            </a:r>
            <a:r>
              <a:rPr lang="en-IN" dirty="0" err="1" smtClean="0"/>
              <a:t>compareTo</a:t>
            </a:r>
            <a:r>
              <a:rPr lang="en-IN" dirty="0" smtClean="0"/>
              <a:t>….</a:t>
            </a:r>
          </a:p>
          <a:p>
            <a:pPr marL="0" indent="0">
              <a:buNone/>
            </a:pPr>
            <a:r>
              <a:rPr lang="en-IN" dirty="0" err="1" smtClean="0"/>
              <a:t>Students.sort</a:t>
            </a:r>
            <a:r>
              <a:rPr lang="en-IN" dirty="0" smtClean="0"/>
              <a:t>(comparing((s1)-&gt;s1.getTotal()))</a:t>
            </a:r>
          </a:p>
          <a:p>
            <a:pPr marL="0" indent="0">
              <a:buNone/>
            </a:pPr>
            <a:r>
              <a:rPr lang="en-IN" dirty="0" err="1" smtClean="0"/>
              <a:t>Comparator.comparing</a:t>
            </a:r>
            <a:r>
              <a:rPr lang="en-IN" dirty="0" smtClean="0"/>
              <a:t> static method</a:t>
            </a:r>
            <a:endParaRPr lang="en-IN" dirty="0"/>
          </a:p>
          <a:p>
            <a:r>
              <a:rPr lang="en-IN" dirty="0" err="1" smtClean="0"/>
              <a:t>Students.sort</a:t>
            </a:r>
            <a:r>
              <a:rPr lang="en-IN" dirty="0" smtClean="0"/>
              <a:t>(comparing(Student::</a:t>
            </a:r>
            <a:r>
              <a:rPr lang="en-IN" dirty="0" err="1" smtClean="0"/>
              <a:t>getTotal</a:t>
            </a:r>
            <a:r>
              <a:rPr lang="en-IN" dirty="0" smtClean="0"/>
              <a:t>)</a:t>
            </a:r>
            <a:endParaRPr lang="en-IN" dirty="0"/>
          </a:p>
        </p:txBody>
      </p:sp>
    </p:spTree>
    <p:extLst>
      <p:ext uri="{BB962C8B-B14F-4D97-AF65-F5344CB8AC3E}">
        <p14:creationId xmlns:p14="http://schemas.microsoft.com/office/powerpoint/2010/main" val="20222602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Quiz method reference</a:t>
            </a:r>
            <a:endParaRPr lang="en-IN" dirty="0"/>
          </a:p>
        </p:txBody>
      </p:sp>
      <p:sp>
        <p:nvSpPr>
          <p:cNvPr id="3" name="Content Placeholder 2"/>
          <p:cNvSpPr>
            <a:spLocks noGrp="1"/>
          </p:cNvSpPr>
          <p:nvPr>
            <p:ph idx="1"/>
          </p:nvPr>
        </p:nvSpPr>
        <p:spPr/>
        <p:txBody>
          <a:bodyPr/>
          <a:lstStyle/>
          <a:p>
            <a:r>
              <a:rPr lang="en-IN" dirty="0"/>
              <a:t>What are equivalent method references for the following lambda expressions?</a:t>
            </a:r>
          </a:p>
          <a:p>
            <a:r>
              <a:rPr lang="en-IN" dirty="0"/>
              <a:t>1</a:t>
            </a:r>
            <a:r>
              <a:rPr lang="en-IN" dirty="0" smtClean="0"/>
              <a:t>. Function&lt;String</a:t>
            </a:r>
            <a:r>
              <a:rPr lang="en-IN" dirty="0"/>
              <a:t>, Integer&gt; </a:t>
            </a:r>
            <a:r>
              <a:rPr lang="en-IN" dirty="0" err="1"/>
              <a:t>stringToInteger</a:t>
            </a:r>
            <a:r>
              <a:rPr lang="en-IN" dirty="0"/>
              <a:t> = (String s) -&gt; </a:t>
            </a:r>
            <a:r>
              <a:rPr lang="en-IN" dirty="0" err="1"/>
              <a:t>Integer.parseInt</a:t>
            </a:r>
            <a:r>
              <a:rPr lang="en-IN" dirty="0"/>
              <a:t>(s);</a:t>
            </a:r>
          </a:p>
          <a:p>
            <a:r>
              <a:rPr lang="en-IN" dirty="0"/>
              <a:t>2</a:t>
            </a:r>
            <a:r>
              <a:rPr lang="en-IN" dirty="0" smtClean="0"/>
              <a:t>. </a:t>
            </a:r>
            <a:r>
              <a:rPr lang="en-IN" dirty="0" err="1" smtClean="0"/>
              <a:t>BiPredicate</a:t>
            </a:r>
            <a:r>
              <a:rPr lang="en-IN" dirty="0" smtClean="0"/>
              <a:t>&lt;List&lt;String</a:t>
            </a:r>
            <a:r>
              <a:rPr lang="en-IN" dirty="0"/>
              <a:t>&gt;, String&gt; contains = (list, element) -&gt; </a:t>
            </a:r>
            <a:r>
              <a:rPr lang="en-IN" dirty="0" err="1"/>
              <a:t>list.contains</a:t>
            </a:r>
            <a:r>
              <a:rPr lang="en-IN" dirty="0"/>
              <a:t>(element</a:t>
            </a:r>
            <a:r>
              <a:rPr lang="en-IN" dirty="0" smtClean="0"/>
              <a:t>);</a:t>
            </a:r>
          </a:p>
          <a:p>
            <a:r>
              <a:rPr lang="en-IN" dirty="0"/>
              <a:t>3 You saw how to transform zero-, one-, and two-argument constructors into constructor references. What would you need to do in order to use a constructor reference for a three-argument constructor such as </a:t>
            </a:r>
            <a:r>
              <a:rPr lang="en-IN" dirty="0" err="1"/>
              <a:t>Color</a:t>
            </a:r>
            <a:r>
              <a:rPr lang="en-IN" dirty="0"/>
              <a:t>(</a:t>
            </a:r>
            <a:r>
              <a:rPr lang="en-IN" dirty="0" err="1"/>
              <a:t>int</a:t>
            </a:r>
            <a:r>
              <a:rPr lang="en-IN" dirty="0"/>
              <a:t>, </a:t>
            </a:r>
            <a:r>
              <a:rPr lang="en-IN" dirty="0" err="1"/>
              <a:t>int</a:t>
            </a:r>
            <a:r>
              <a:rPr lang="en-IN" dirty="0"/>
              <a:t>, </a:t>
            </a:r>
            <a:r>
              <a:rPr lang="en-IN" dirty="0" err="1"/>
              <a:t>int</a:t>
            </a:r>
            <a:r>
              <a:rPr lang="en-IN" dirty="0"/>
              <a:t>)?</a:t>
            </a:r>
          </a:p>
          <a:p>
            <a:endParaRPr lang="en-IN" dirty="0"/>
          </a:p>
        </p:txBody>
      </p:sp>
    </p:spTree>
    <p:extLst>
      <p:ext uri="{BB962C8B-B14F-4D97-AF65-F5344CB8AC3E}">
        <p14:creationId xmlns:p14="http://schemas.microsoft.com/office/powerpoint/2010/main" val="38184107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39387"/>
            <a:ext cx="8596668" cy="5601975"/>
          </a:xfrm>
        </p:spPr>
        <p:txBody>
          <a:bodyPr>
            <a:normAutofit fontScale="85000" lnSpcReduction="20000"/>
          </a:bodyPr>
          <a:lstStyle/>
          <a:p>
            <a:pPr marL="0" indent="0">
              <a:buNone/>
            </a:pPr>
            <a:r>
              <a:rPr lang="en-IN" dirty="0"/>
              <a:t>public class Test {  </a:t>
            </a:r>
          </a:p>
          <a:p>
            <a:pPr marL="0" indent="0">
              <a:buNone/>
            </a:pPr>
            <a:r>
              <a:rPr lang="en-IN" dirty="0"/>
              <a:t>      public static void main(String[] </a:t>
            </a:r>
            <a:r>
              <a:rPr lang="en-IN" dirty="0" err="1"/>
              <a:t>args</a:t>
            </a:r>
            <a:r>
              <a:rPr lang="en-IN" dirty="0"/>
              <a:t>) {  </a:t>
            </a:r>
          </a:p>
          <a:p>
            <a:pPr marL="0" indent="0">
              <a:buNone/>
            </a:pPr>
            <a:r>
              <a:rPr lang="en-IN" dirty="0"/>
              <a:t>               String </a:t>
            </a:r>
            <a:r>
              <a:rPr lang="en-IN" dirty="0" err="1">
                <a:solidFill>
                  <a:srgbClr val="FF0000"/>
                </a:solidFill>
              </a:rPr>
              <a:t>msg</a:t>
            </a:r>
            <a:r>
              <a:rPr lang="en-IN" dirty="0">
                <a:solidFill>
                  <a:srgbClr val="FF0000"/>
                </a:solidFill>
              </a:rPr>
              <a:t> </a:t>
            </a:r>
            <a:r>
              <a:rPr lang="en-IN" dirty="0"/>
              <a:t>= "Hello";                                 // A compile-time error. </a:t>
            </a:r>
          </a:p>
          <a:p>
            <a:pPr marL="0" indent="0">
              <a:buNone/>
            </a:pPr>
            <a:r>
              <a:rPr lang="en-IN" dirty="0"/>
              <a:t>            Printer </a:t>
            </a:r>
            <a:r>
              <a:rPr lang="en-IN" dirty="0" err="1"/>
              <a:t>printer</a:t>
            </a:r>
            <a:r>
              <a:rPr lang="en-IN" dirty="0"/>
              <a:t> = </a:t>
            </a:r>
            <a:r>
              <a:rPr lang="en-IN" dirty="0" err="1">
                <a:solidFill>
                  <a:srgbClr val="FF0000"/>
                </a:solidFill>
              </a:rPr>
              <a:t>msg</a:t>
            </a:r>
            <a:r>
              <a:rPr lang="en-IN" dirty="0">
                <a:solidFill>
                  <a:srgbClr val="FF0000"/>
                </a:solidFill>
              </a:rPr>
              <a:t> </a:t>
            </a:r>
            <a:r>
              <a:rPr lang="en-IN" dirty="0"/>
              <a:t>-&gt; </a:t>
            </a:r>
            <a:r>
              <a:rPr lang="en-IN" dirty="0" err="1"/>
              <a:t>System.out.println</a:t>
            </a:r>
            <a:r>
              <a:rPr lang="en-IN" dirty="0"/>
              <a:t>(</a:t>
            </a:r>
            <a:r>
              <a:rPr lang="en-IN" dirty="0" err="1"/>
              <a:t>msg</a:t>
            </a:r>
            <a:r>
              <a:rPr lang="en-IN" dirty="0"/>
              <a:t>);               </a:t>
            </a:r>
          </a:p>
          <a:p>
            <a:pPr marL="0" indent="0">
              <a:buNone/>
            </a:pPr>
            <a:r>
              <a:rPr lang="en-IN" dirty="0"/>
              <a:t>         }     </a:t>
            </a:r>
          </a:p>
          <a:p>
            <a:pPr marL="0" indent="0">
              <a:buNone/>
            </a:pPr>
            <a:r>
              <a:rPr lang="en-IN" dirty="0"/>
              <a:t>   </a:t>
            </a:r>
            <a:r>
              <a:rPr lang="en-IN" dirty="0" smtClean="0"/>
              <a:t>}</a:t>
            </a:r>
          </a:p>
          <a:p>
            <a:pPr marL="0" indent="0">
              <a:buNone/>
            </a:pPr>
            <a:r>
              <a:rPr lang="en-IN" dirty="0" smtClean="0"/>
              <a:t>class </a:t>
            </a:r>
            <a:r>
              <a:rPr lang="en-IN" dirty="0" err="1"/>
              <a:t>UnrestrictedAccessToFields</a:t>
            </a:r>
            <a:r>
              <a:rPr lang="en-IN" dirty="0"/>
              <a:t> {  </a:t>
            </a:r>
            <a:endParaRPr lang="en-IN" dirty="0" smtClean="0"/>
          </a:p>
          <a:p>
            <a:pPr marL="0" indent="0">
              <a:buNone/>
            </a:pPr>
            <a:r>
              <a:rPr lang="en-IN" dirty="0" smtClean="0"/>
              <a:t> </a:t>
            </a:r>
            <a:r>
              <a:rPr lang="en-IN" dirty="0"/>
              <a:t>private static </a:t>
            </a:r>
            <a:r>
              <a:rPr lang="en-IN" dirty="0" err="1"/>
              <a:t>int</a:t>
            </a:r>
            <a:r>
              <a:rPr lang="en-IN" dirty="0"/>
              <a:t> </a:t>
            </a:r>
            <a:r>
              <a:rPr lang="en-IN" dirty="0" err="1"/>
              <a:t>staticField</a:t>
            </a:r>
            <a:r>
              <a:rPr lang="en-IN" dirty="0"/>
              <a:t> = 0; </a:t>
            </a:r>
            <a:endParaRPr lang="en-IN" dirty="0" smtClean="0"/>
          </a:p>
          <a:p>
            <a:pPr marL="0" indent="0">
              <a:buNone/>
            </a:pPr>
            <a:r>
              <a:rPr lang="en-IN" dirty="0" smtClean="0"/>
              <a:t>  </a:t>
            </a:r>
            <a:r>
              <a:rPr lang="en-IN" dirty="0"/>
              <a:t>private        </a:t>
            </a:r>
            <a:r>
              <a:rPr lang="en-IN" dirty="0" err="1"/>
              <a:t>int</a:t>
            </a:r>
            <a:r>
              <a:rPr lang="en-IN" dirty="0"/>
              <a:t> </a:t>
            </a:r>
            <a:r>
              <a:rPr lang="en-IN" dirty="0" err="1"/>
              <a:t>nonStaticField</a:t>
            </a:r>
            <a:r>
              <a:rPr lang="en-IN" dirty="0"/>
              <a:t> = 0; </a:t>
            </a:r>
            <a:endParaRPr lang="en-IN" dirty="0" smtClean="0"/>
          </a:p>
          <a:p>
            <a:pPr marL="0" indent="0">
              <a:buNone/>
            </a:pPr>
            <a:r>
              <a:rPr lang="en-IN" dirty="0" smtClean="0"/>
              <a:t>           </a:t>
            </a:r>
            <a:r>
              <a:rPr lang="en-IN" dirty="0"/>
              <a:t>public void demonstrate() { </a:t>
            </a:r>
            <a:endParaRPr lang="en-IN" dirty="0" smtClean="0"/>
          </a:p>
          <a:p>
            <a:pPr marL="0" indent="0">
              <a:buNone/>
            </a:pPr>
            <a:r>
              <a:rPr lang="en-IN" dirty="0" smtClean="0"/>
              <a:t>    </a:t>
            </a:r>
            <a:r>
              <a:rPr lang="en-IN" dirty="0" err="1"/>
              <a:t>int</a:t>
            </a:r>
            <a:r>
              <a:rPr lang="en-IN" dirty="0"/>
              <a:t> </a:t>
            </a:r>
            <a:r>
              <a:rPr lang="en-IN" dirty="0" err="1"/>
              <a:t>localVariable</a:t>
            </a:r>
            <a:r>
              <a:rPr lang="en-IN" dirty="0"/>
              <a:t> = 0;   </a:t>
            </a:r>
            <a:endParaRPr lang="en-IN" dirty="0" smtClean="0"/>
          </a:p>
          <a:p>
            <a:pPr marL="0" indent="0">
              <a:buNone/>
            </a:pPr>
            <a:r>
              <a:rPr lang="en-IN" dirty="0" smtClean="0"/>
              <a:t>  </a:t>
            </a:r>
            <a:r>
              <a:rPr lang="en-IN" dirty="0"/>
              <a:t>new Thread(()-&gt; {      </a:t>
            </a:r>
            <a:endParaRPr lang="en-IN" dirty="0" smtClean="0"/>
          </a:p>
          <a:p>
            <a:pPr marL="0" indent="0">
              <a:buNone/>
            </a:pPr>
            <a:r>
              <a:rPr lang="en-IN" dirty="0" smtClean="0"/>
              <a:t> </a:t>
            </a:r>
            <a:r>
              <a:rPr lang="en-IN" dirty="0" err="1"/>
              <a:t>staticField</a:t>
            </a:r>
            <a:r>
              <a:rPr lang="en-IN" dirty="0"/>
              <a:t>++;    // fine    </a:t>
            </a:r>
            <a:endParaRPr lang="en-IN" dirty="0" smtClean="0"/>
          </a:p>
          <a:p>
            <a:pPr marL="0" indent="0">
              <a:buNone/>
            </a:pPr>
            <a:r>
              <a:rPr lang="en-IN" dirty="0" smtClean="0"/>
              <a:t>   </a:t>
            </a:r>
            <a:r>
              <a:rPr lang="en-IN" dirty="0" err="1"/>
              <a:t>nonStaticField</a:t>
            </a:r>
            <a:r>
              <a:rPr lang="en-IN" dirty="0"/>
              <a:t>--; // fine    </a:t>
            </a:r>
            <a:endParaRPr lang="en-IN" dirty="0" smtClean="0"/>
          </a:p>
          <a:p>
            <a:pPr marL="0" indent="0">
              <a:buNone/>
            </a:pPr>
            <a:r>
              <a:rPr lang="en-IN" dirty="0" smtClean="0"/>
              <a:t>   </a:t>
            </a:r>
            <a:r>
              <a:rPr lang="en-IN" dirty="0" err="1"/>
              <a:t>localVariable</a:t>
            </a:r>
            <a:r>
              <a:rPr lang="en-IN" dirty="0"/>
              <a:t>++;  // error: local variable must be final     </a:t>
            </a:r>
            <a:endParaRPr lang="en-IN" dirty="0" smtClean="0"/>
          </a:p>
          <a:p>
            <a:pPr marL="0" indent="0">
              <a:buNone/>
            </a:pPr>
            <a:r>
              <a:rPr lang="en-IN" dirty="0" smtClean="0"/>
              <a:t>}).</a:t>
            </a:r>
            <a:r>
              <a:rPr lang="en-IN" dirty="0"/>
              <a:t>start();  </a:t>
            </a:r>
            <a:endParaRPr lang="en-IN" dirty="0" smtClean="0"/>
          </a:p>
          <a:p>
            <a:pPr marL="0" indent="0">
              <a:buNone/>
            </a:pPr>
            <a:r>
              <a:rPr lang="en-IN" dirty="0" smtClean="0"/>
              <a:t> </a:t>
            </a:r>
            <a:r>
              <a:rPr lang="en-IN" dirty="0"/>
              <a:t>} </a:t>
            </a:r>
            <a:endParaRPr lang="en-IN" dirty="0" smtClean="0"/>
          </a:p>
          <a:p>
            <a:pPr marL="0" indent="0">
              <a:buNone/>
            </a:pPr>
            <a:r>
              <a:rPr lang="en-IN" dirty="0" smtClean="0"/>
              <a:t>} </a:t>
            </a:r>
            <a:endParaRPr lang="en-IN" dirty="0"/>
          </a:p>
          <a:p>
            <a:endParaRPr lang="en-IN" dirty="0"/>
          </a:p>
        </p:txBody>
      </p:sp>
    </p:spTree>
    <p:extLst>
      <p:ext uri="{BB962C8B-B14F-4D97-AF65-F5344CB8AC3E}">
        <p14:creationId xmlns:p14="http://schemas.microsoft.com/office/powerpoint/2010/main" val="1602497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8406"/>
            <a:ext cx="8596668" cy="673290"/>
          </a:xfrm>
        </p:spPr>
        <p:txBody>
          <a:bodyPr/>
          <a:lstStyle/>
          <a:p>
            <a:r>
              <a:rPr lang="en-IN" dirty="0" smtClean="0"/>
              <a:t>Exercise</a:t>
            </a:r>
            <a:endParaRPr lang="en-IN" dirty="0"/>
          </a:p>
        </p:txBody>
      </p:sp>
      <p:sp>
        <p:nvSpPr>
          <p:cNvPr id="3" name="Content Placeholder 2"/>
          <p:cNvSpPr>
            <a:spLocks noGrp="1"/>
          </p:cNvSpPr>
          <p:nvPr>
            <p:ph idx="1"/>
          </p:nvPr>
        </p:nvSpPr>
        <p:spPr>
          <a:xfrm>
            <a:off x="677334" y="941696"/>
            <a:ext cx="8596668" cy="6018661"/>
          </a:xfrm>
        </p:spPr>
        <p:txBody>
          <a:bodyPr>
            <a:normAutofit fontScale="62500" lnSpcReduction="20000"/>
          </a:bodyPr>
          <a:lstStyle/>
          <a:p>
            <a:pPr marL="0" indent="0">
              <a:buNone/>
            </a:pPr>
            <a:r>
              <a:rPr lang="en-IN" dirty="0" smtClean="0"/>
              <a:t> 1) reverse string</a:t>
            </a:r>
          </a:p>
          <a:p>
            <a:pPr marL="0" indent="0">
              <a:buNone/>
            </a:pPr>
            <a:r>
              <a:rPr lang="en-IN" dirty="0" smtClean="0"/>
              <a:t>2) Upper case</a:t>
            </a:r>
          </a:p>
          <a:p>
            <a:pPr marL="0" indent="0">
              <a:buNone/>
            </a:pPr>
            <a:r>
              <a:rPr lang="en-IN" dirty="0" smtClean="0"/>
              <a:t>3) Start with letter C</a:t>
            </a:r>
          </a:p>
          <a:p>
            <a:pPr marL="0" indent="0">
              <a:buNone/>
            </a:pPr>
            <a:r>
              <a:rPr lang="en-IN" dirty="0" smtClean="0"/>
              <a:t>4) Sum of all the name length </a:t>
            </a:r>
            <a:r>
              <a:rPr lang="en-IN" dirty="0"/>
              <a:t>of country </a:t>
            </a:r>
            <a:r>
              <a:rPr lang="en-IN" dirty="0" err="1"/>
              <a:t>friends.stream</a:t>
            </a:r>
            <a:r>
              <a:rPr lang="en-IN" dirty="0"/>
              <a:t>() .</a:t>
            </a:r>
            <a:r>
              <a:rPr lang="en-IN" dirty="0" err="1"/>
              <a:t>mapToInt</a:t>
            </a:r>
            <a:r>
              <a:rPr lang="en-IN" dirty="0"/>
              <a:t>(name -&gt; </a:t>
            </a:r>
            <a:r>
              <a:rPr lang="en-IN" dirty="0" err="1"/>
              <a:t>name.length</a:t>
            </a:r>
            <a:r>
              <a:rPr lang="en-IN" dirty="0"/>
              <a:t>()) .sum());</a:t>
            </a:r>
            <a:endParaRPr lang="en-IN" dirty="0" smtClean="0"/>
          </a:p>
          <a:p>
            <a:pPr marL="0" indent="0">
              <a:buNone/>
            </a:pPr>
            <a:r>
              <a:rPr lang="en-IN" dirty="0" smtClean="0"/>
              <a:t>5) </a:t>
            </a:r>
            <a:r>
              <a:rPr lang="en-IN" dirty="0"/>
              <a:t>Longest name </a:t>
            </a:r>
            <a:r>
              <a:rPr lang="en-IN" dirty="0" err="1"/>
              <a:t>friends.stream</a:t>
            </a:r>
            <a:r>
              <a:rPr lang="en-IN" dirty="0"/>
              <a:t>() .reduce((name1, name2) -&gt; name1.length() &gt;= name2.length() ? name1 : name2); </a:t>
            </a:r>
            <a:endParaRPr lang="en-IN" dirty="0" smtClean="0"/>
          </a:p>
          <a:p>
            <a:pPr marL="0" indent="0">
              <a:buNone/>
            </a:pPr>
            <a:r>
              <a:rPr lang="en-IN" dirty="0" smtClean="0"/>
              <a:t>6</a:t>
            </a:r>
            <a:r>
              <a:rPr lang="en-IN" dirty="0"/>
              <a:t>) Sort by age </a:t>
            </a:r>
            <a:r>
              <a:rPr lang="en-IN" dirty="0" err="1"/>
              <a:t>people.stream</a:t>
            </a:r>
            <a:r>
              <a:rPr lang="en-IN" dirty="0"/>
              <a:t>() .sorted((person1, person2) -&gt; person1.ageDifference(person2)) .collect(</a:t>
            </a:r>
            <a:r>
              <a:rPr lang="en-IN" dirty="0" err="1"/>
              <a:t>toList</a:t>
            </a:r>
            <a:r>
              <a:rPr lang="en-IN" dirty="0"/>
              <a:t>());</a:t>
            </a:r>
          </a:p>
          <a:p>
            <a:pPr marL="0" indent="0">
              <a:buNone/>
            </a:pPr>
            <a:r>
              <a:rPr lang="en-IN" dirty="0"/>
              <a:t>public </a:t>
            </a:r>
            <a:r>
              <a:rPr lang="en-IN" dirty="0" err="1"/>
              <a:t>int</a:t>
            </a:r>
            <a:r>
              <a:rPr lang="en-IN" dirty="0"/>
              <a:t> </a:t>
            </a:r>
            <a:r>
              <a:rPr lang="en-IN" dirty="0" err="1"/>
              <a:t>ageDifference</a:t>
            </a:r>
            <a:r>
              <a:rPr lang="en-IN" dirty="0"/>
              <a:t>(final Person other) { return age - </a:t>
            </a:r>
            <a:r>
              <a:rPr lang="en-IN" dirty="0" err="1"/>
              <a:t>other.age</a:t>
            </a:r>
            <a:r>
              <a:rPr lang="en-IN" dirty="0"/>
              <a:t>; }</a:t>
            </a:r>
          </a:p>
          <a:p>
            <a:pPr marL="0" indent="0">
              <a:buNone/>
            </a:pPr>
            <a:r>
              <a:rPr lang="en-IN" dirty="0" smtClean="0"/>
              <a:t> </a:t>
            </a:r>
            <a:r>
              <a:rPr lang="en-IN" dirty="0"/>
              <a:t>Comparator&lt;Person&gt; </a:t>
            </a:r>
            <a:r>
              <a:rPr lang="en-IN" dirty="0" err="1"/>
              <a:t>compareAscending</a:t>
            </a:r>
            <a:r>
              <a:rPr lang="en-IN" dirty="0"/>
              <a:t> = (person1, person2) -&gt; person1.ageDifference(person2); Comparator&lt;Person&gt; </a:t>
            </a:r>
            <a:r>
              <a:rPr lang="en-IN" dirty="0" err="1"/>
              <a:t>compareDescending</a:t>
            </a:r>
            <a:r>
              <a:rPr lang="en-IN" dirty="0"/>
              <a:t> = </a:t>
            </a:r>
            <a:r>
              <a:rPr lang="en-IN" dirty="0" err="1"/>
              <a:t>compareAscending.reversed</a:t>
            </a:r>
            <a:r>
              <a:rPr lang="en-IN" dirty="0"/>
              <a:t>(); </a:t>
            </a:r>
            <a:endParaRPr lang="en-IN" dirty="0" smtClean="0"/>
          </a:p>
          <a:p>
            <a:pPr marL="0" indent="0">
              <a:buNone/>
            </a:pPr>
            <a:endParaRPr lang="en-IN" dirty="0"/>
          </a:p>
          <a:p>
            <a:pPr marL="0" indent="0">
              <a:buNone/>
            </a:pPr>
            <a:r>
              <a:rPr lang="en-IN" dirty="0" err="1"/>
              <a:t>people.stream</a:t>
            </a:r>
            <a:r>
              <a:rPr lang="en-IN" dirty="0"/>
              <a:t>() .sorted(</a:t>
            </a:r>
            <a:r>
              <a:rPr lang="en-IN" dirty="0" err="1"/>
              <a:t>compareAscending</a:t>
            </a:r>
            <a:r>
              <a:rPr lang="en-IN" dirty="0"/>
              <a:t>) .collect(</a:t>
            </a:r>
            <a:r>
              <a:rPr lang="en-IN" dirty="0" err="1"/>
              <a:t>toList</a:t>
            </a:r>
            <a:r>
              <a:rPr lang="en-IN" dirty="0" smtClean="0"/>
              <a:t>())</a:t>
            </a:r>
          </a:p>
          <a:p>
            <a:pPr marL="0" indent="0">
              <a:buNone/>
            </a:pPr>
            <a:r>
              <a:rPr lang="en-IN" dirty="0" smtClean="0"/>
              <a:t>8) Group by age</a:t>
            </a:r>
          </a:p>
          <a:p>
            <a:pPr marL="0" indent="0">
              <a:buNone/>
            </a:pPr>
            <a:r>
              <a:rPr lang="en-IN" dirty="0"/>
              <a:t>Map&lt;Integer, List&lt;Person&gt;&gt; </a:t>
            </a:r>
            <a:r>
              <a:rPr lang="en-IN" dirty="0" err="1"/>
              <a:t>peopleByAge</a:t>
            </a:r>
            <a:r>
              <a:rPr lang="en-IN" dirty="0"/>
              <a:t> = </a:t>
            </a:r>
            <a:r>
              <a:rPr lang="en-IN" dirty="0" err="1"/>
              <a:t>people.stream</a:t>
            </a:r>
            <a:r>
              <a:rPr lang="en-IN" dirty="0"/>
              <a:t>() .collect(</a:t>
            </a:r>
            <a:r>
              <a:rPr lang="en-IN" dirty="0" err="1"/>
              <a:t>Collectors.groupingBy</a:t>
            </a:r>
            <a:r>
              <a:rPr lang="en-IN" dirty="0"/>
              <a:t>(Person::</a:t>
            </a:r>
            <a:r>
              <a:rPr lang="en-IN" dirty="0" err="1"/>
              <a:t>getAge</a:t>
            </a:r>
            <a:r>
              <a:rPr lang="en-IN" dirty="0" smtClean="0"/>
              <a:t>));</a:t>
            </a:r>
          </a:p>
          <a:p>
            <a:pPr marL="0" indent="0">
              <a:buNone/>
            </a:pPr>
            <a:r>
              <a:rPr lang="en-IN" dirty="0" smtClean="0"/>
              <a:t>9</a:t>
            </a:r>
            <a:r>
              <a:rPr lang="en-IN" dirty="0"/>
              <a:t>) Listing files </a:t>
            </a:r>
            <a:r>
              <a:rPr lang="en-IN" dirty="0" err="1"/>
              <a:t>Files.list</a:t>
            </a:r>
            <a:r>
              <a:rPr lang="en-IN" dirty="0"/>
              <a:t>(</a:t>
            </a:r>
            <a:r>
              <a:rPr lang="en-IN" dirty="0" err="1"/>
              <a:t>Paths.get</a:t>
            </a:r>
            <a:r>
              <a:rPr lang="en-IN" dirty="0"/>
              <a:t>(".")) .</a:t>
            </a:r>
            <a:r>
              <a:rPr lang="en-IN" dirty="0" err="1"/>
              <a:t>forEach</a:t>
            </a:r>
            <a:r>
              <a:rPr lang="en-IN" dirty="0"/>
              <a:t>(</a:t>
            </a:r>
            <a:r>
              <a:rPr lang="en-IN" dirty="0" err="1"/>
              <a:t>System.out</a:t>
            </a:r>
            <a:r>
              <a:rPr lang="en-IN" dirty="0"/>
              <a:t>::</a:t>
            </a:r>
            <a:r>
              <a:rPr lang="en-IN" dirty="0" err="1"/>
              <a:t>println</a:t>
            </a:r>
            <a:r>
              <a:rPr lang="en-IN" dirty="0"/>
              <a:t>); </a:t>
            </a:r>
            <a:r>
              <a:rPr lang="en-IN" dirty="0" smtClean="0"/>
              <a:t>or</a:t>
            </a:r>
          </a:p>
          <a:p>
            <a:pPr marL="0" indent="0">
              <a:buNone/>
            </a:pPr>
            <a:r>
              <a:rPr lang="en-IN" dirty="0" err="1"/>
              <a:t>Files.list</a:t>
            </a:r>
            <a:r>
              <a:rPr lang="en-IN" dirty="0"/>
              <a:t>(</a:t>
            </a:r>
            <a:r>
              <a:rPr lang="en-IN" dirty="0" err="1"/>
              <a:t>Paths.get</a:t>
            </a:r>
            <a:r>
              <a:rPr lang="en-IN" dirty="0"/>
              <a:t>(".")) .filter(Files::</a:t>
            </a:r>
            <a:r>
              <a:rPr lang="en-IN" dirty="0" err="1"/>
              <a:t>isDirectory</a:t>
            </a:r>
            <a:r>
              <a:rPr lang="en-IN" dirty="0"/>
              <a:t>) .</a:t>
            </a:r>
            <a:r>
              <a:rPr lang="en-IN" dirty="0" err="1"/>
              <a:t>forEach</a:t>
            </a:r>
            <a:r>
              <a:rPr lang="en-IN" dirty="0"/>
              <a:t>(</a:t>
            </a:r>
            <a:r>
              <a:rPr lang="en-IN" dirty="0" err="1"/>
              <a:t>System.out</a:t>
            </a:r>
            <a:r>
              <a:rPr lang="en-IN" dirty="0"/>
              <a:t>::</a:t>
            </a:r>
            <a:r>
              <a:rPr lang="en-IN" dirty="0" err="1"/>
              <a:t>println</a:t>
            </a:r>
            <a:r>
              <a:rPr lang="en-IN" dirty="0"/>
              <a:t>); </a:t>
            </a:r>
            <a:endParaRPr lang="en-IN" dirty="0" smtClean="0"/>
          </a:p>
          <a:p>
            <a:pPr marL="0" indent="0">
              <a:buNone/>
            </a:pPr>
            <a:r>
              <a:rPr lang="en-IN" dirty="0"/>
              <a:t>final File[] files = new File(".").</a:t>
            </a:r>
            <a:r>
              <a:rPr lang="en-IN" dirty="0" err="1"/>
              <a:t>listFiles</a:t>
            </a:r>
            <a:r>
              <a:rPr lang="en-IN" dirty="0"/>
              <a:t>(file -&gt; </a:t>
            </a:r>
            <a:r>
              <a:rPr lang="en-IN" dirty="0" err="1"/>
              <a:t>file.isHidden</a:t>
            </a:r>
            <a:r>
              <a:rPr lang="en-IN" dirty="0"/>
              <a:t>()); </a:t>
            </a:r>
            <a:endParaRPr lang="en-IN" dirty="0" smtClean="0"/>
          </a:p>
          <a:p>
            <a:pPr marL="0" indent="0">
              <a:buNone/>
            </a:pPr>
            <a:r>
              <a:rPr lang="en-IN" dirty="0" smtClean="0"/>
              <a:t>10) Calculate NAV of shares</a:t>
            </a:r>
          </a:p>
          <a:p>
            <a:pPr marL="0" indent="0">
              <a:buNone/>
            </a:pPr>
            <a:r>
              <a:rPr lang="en-IN" dirty="0"/>
              <a:t>public class </a:t>
            </a:r>
            <a:r>
              <a:rPr lang="en-IN" dirty="0" err="1"/>
              <a:t>CalculateNAV</a:t>
            </a:r>
            <a:r>
              <a:rPr lang="en-IN" dirty="0"/>
              <a:t> { public </a:t>
            </a:r>
            <a:r>
              <a:rPr lang="en-IN" dirty="0" err="1"/>
              <a:t>BigDecimal</a:t>
            </a:r>
            <a:r>
              <a:rPr lang="en-IN" dirty="0"/>
              <a:t> </a:t>
            </a:r>
            <a:r>
              <a:rPr lang="en-IN" dirty="0" err="1"/>
              <a:t>computeStockWorth</a:t>
            </a:r>
            <a:r>
              <a:rPr lang="en-IN" dirty="0"/>
              <a:t>(final String ticker, final </a:t>
            </a:r>
            <a:r>
              <a:rPr lang="en-IN" dirty="0" err="1"/>
              <a:t>int</a:t>
            </a:r>
            <a:r>
              <a:rPr lang="en-IN" dirty="0"/>
              <a:t> shares) { return </a:t>
            </a:r>
            <a:r>
              <a:rPr lang="en-IN" dirty="0" err="1"/>
              <a:t>priceFinder.apply</a:t>
            </a:r>
            <a:r>
              <a:rPr lang="en-IN" dirty="0"/>
              <a:t>(ticker).multiply(</a:t>
            </a:r>
            <a:r>
              <a:rPr lang="en-IN" dirty="0" err="1"/>
              <a:t>BigDecimal.valueOf</a:t>
            </a:r>
            <a:r>
              <a:rPr lang="en-IN" dirty="0"/>
              <a:t>(shares)); }</a:t>
            </a:r>
          </a:p>
          <a:p>
            <a:pPr marL="0" indent="0">
              <a:buNone/>
            </a:pPr>
            <a:r>
              <a:rPr lang="en-IN" dirty="0"/>
              <a:t>//... other methods that use the </a:t>
            </a:r>
            <a:r>
              <a:rPr lang="en-IN" dirty="0" err="1"/>
              <a:t>priceFinder</a:t>
            </a:r>
            <a:r>
              <a:rPr lang="en-IN" dirty="0"/>
              <a:t> ...</a:t>
            </a:r>
          </a:p>
          <a:p>
            <a:pPr marL="0" indent="0">
              <a:buNone/>
            </a:pPr>
            <a:r>
              <a:rPr lang="en-IN" dirty="0"/>
              <a:t>} </a:t>
            </a:r>
            <a:endParaRPr lang="en-IN" dirty="0" smtClean="0"/>
          </a:p>
          <a:p>
            <a:pPr marL="0" indent="0">
              <a:buNone/>
            </a:pPr>
            <a:r>
              <a:rPr lang="en-IN" dirty="0"/>
              <a:t>public </a:t>
            </a:r>
            <a:r>
              <a:rPr lang="en-IN" dirty="0" err="1"/>
              <a:t>CalculateNAV</a:t>
            </a:r>
            <a:r>
              <a:rPr lang="en-IN" dirty="0"/>
              <a:t>(final Function&lt;String, </a:t>
            </a:r>
            <a:r>
              <a:rPr lang="en-IN" dirty="0" err="1"/>
              <a:t>BigDecimal</a:t>
            </a:r>
            <a:r>
              <a:rPr lang="en-IN" dirty="0"/>
              <a:t>&gt; </a:t>
            </a:r>
            <a:r>
              <a:rPr lang="en-IN" dirty="0" err="1"/>
              <a:t>aPriceFinder</a:t>
            </a:r>
            <a:r>
              <a:rPr lang="en-IN" dirty="0"/>
              <a:t>) { </a:t>
            </a:r>
            <a:r>
              <a:rPr lang="en-IN" dirty="0" err="1"/>
              <a:t>priceFinder</a:t>
            </a:r>
            <a:r>
              <a:rPr lang="en-IN" dirty="0"/>
              <a:t> = </a:t>
            </a:r>
            <a:r>
              <a:rPr lang="en-IN" dirty="0" err="1"/>
              <a:t>aPriceFinder</a:t>
            </a:r>
            <a:r>
              <a:rPr lang="en-IN" dirty="0"/>
              <a:t>; } </a:t>
            </a:r>
            <a:endParaRPr lang="en-IN" dirty="0" smtClean="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8536069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86691" y="1163782"/>
            <a:ext cx="8498147" cy="3342409"/>
          </a:xfrm>
          <a:prstGeom prst="rect">
            <a:avLst/>
          </a:prstGeom>
        </p:spPr>
      </p:pic>
    </p:spTree>
    <p:extLst>
      <p:ext uri="{BB962C8B-B14F-4D97-AF65-F5344CB8AC3E}">
        <p14:creationId xmlns:p14="http://schemas.microsoft.com/office/powerpoint/2010/main" val="4115802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42183" y="942110"/>
            <a:ext cx="9991590" cy="4312660"/>
          </a:xfrm>
          <a:prstGeom prst="rect">
            <a:avLst/>
          </a:prstGeom>
        </p:spPr>
      </p:pic>
    </p:spTree>
    <p:extLst>
      <p:ext uri="{BB962C8B-B14F-4D97-AF65-F5344CB8AC3E}">
        <p14:creationId xmlns:p14="http://schemas.microsoft.com/office/powerpoint/2010/main" val="33602274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65199" y="955963"/>
            <a:ext cx="10222333" cy="4752110"/>
          </a:xfrm>
          <a:prstGeom prst="rect">
            <a:avLst/>
          </a:prstGeom>
        </p:spPr>
      </p:pic>
    </p:spTree>
    <p:extLst>
      <p:ext uri="{BB962C8B-B14F-4D97-AF65-F5344CB8AC3E}">
        <p14:creationId xmlns:p14="http://schemas.microsoft.com/office/powerpoint/2010/main" val="21122267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 </a:t>
            </a:r>
            <a:r>
              <a:rPr lang="en-IN" dirty="0"/>
              <a:t>A lambda expression can be understood as a kind of anonymous function: it doesn’t have a name, but it has a list of parameters, a body, a return type, and also possibly a list of exceptions that can be thrown. </a:t>
            </a:r>
            <a:endParaRPr lang="en-IN" dirty="0" smtClean="0"/>
          </a:p>
          <a:p>
            <a:r>
              <a:rPr lang="en-IN" dirty="0" smtClean="0"/>
              <a:t> </a:t>
            </a:r>
            <a:r>
              <a:rPr lang="en-IN" dirty="0"/>
              <a:t>Lambda expressions let you pass code concisely. </a:t>
            </a:r>
            <a:endParaRPr lang="en-IN" dirty="0" smtClean="0"/>
          </a:p>
          <a:p>
            <a:r>
              <a:rPr lang="en-IN" dirty="0" smtClean="0"/>
              <a:t> </a:t>
            </a:r>
            <a:r>
              <a:rPr lang="en-IN" dirty="0"/>
              <a:t>A functional interface is an interface that declares exactly one abstract method. </a:t>
            </a:r>
            <a:endParaRPr lang="en-IN" dirty="0" smtClean="0"/>
          </a:p>
          <a:p>
            <a:r>
              <a:rPr lang="en-IN" dirty="0" smtClean="0"/>
              <a:t> </a:t>
            </a:r>
            <a:r>
              <a:rPr lang="en-IN" dirty="0"/>
              <a:t>Lambda expressions can be used only where a functional interface is expected. </a:t>
            </a:r>
            <a:endParaRPr lang="en-IN" dirty="0" smtClean="0"/>
          </a:p>
          <a:p>
            <a:r>
              <a:rPr lang="en-IN" dirty="0" smtClean="0"/>
              <a:t> </a:t>
            </a:r>
            <a:r>
              <a:rPr lang="en-IN" dirty="0"/>
              <a:t>Lambda expressions let you provide the implementation of the abstract method of a functional interface directly inline and treat the whole expression as an instance of a functional interface. </a:t>
            </a:r>
            <a:endParaRPr lang="en-IN" dirty="0" smtClean="0"/>
          </a:p>
          <a:p>
            <a:r>
              <a:rPr lang="en-IN" dirty="0" smtClean="0"/>
              <a:t>Java </a:t>
            </a:r>
            <a:r>
              <a:rPr lang="en-IN" dirty="0"/>
              <a:t>8 comes with a list of common functional interfaces in the </a:t>
            </a:r>
            <a:r>
              <a:rPr lang="en-IN" dirty="0" err="1"/>
              <a:t>java.util</a:t>
            </a:r>
            <a:r>
              <a:rPr lang="en-IN" dirty="0"/>
              <a:t> .function package, which includes Predicate&lt;T&gt;, Function&lt;T, R&gt;, Supplier&lt;T&gt;, Consumer&lt;T&gt;, and </a:t>
            </a:r>
            <a:r>
              <a:rPr lang="en-IN" dirty="0" err="1"/>
              <a:t>BinaryOperator</a:t>
            </a:r>
            <a:r>
              <a:rPr lang="en-IN" dirty="0"/>
              <a:t>&lt;T&gt;, described in table 3.2</a:t>
            </a:r>
            <a:r>
              <a:rPr lang="en-IN" dirty="0" smtClean="0"/>
              <a:t>.</a:t>
            </a:r>
          </a:p>
          <a:p>
            <a:r>
              <a:rPr lang="en-IN" dirty="0" smtClean="0"/>
              <a:t>There </a:t>
            </a:r>
            <a:r>
              <a:rPr lang="en-IN" dirty="0"/>
              <a:t>are primitive specializations of common generic functional interfaces such as Predicate&lt;T&gt; and Function&lt;T, R&gt; that can be used to avoid boxing operations: </a:t>
            </a:r>
            <a:r>
              <a:rPr lang="en-IN" dirty="0" err="1"/>
              <a:t>IntPredicate</a:t>
            </a:r>
            <a:r>
              <a:rPr lang="en-IN" dirty="0"/>
              <a:t>, </a:t>
            </a:r>
            <a:r>
              <a:rPr lang="en-IN" dirty="0" err="1"/>
              <a:t>IntToLongFunction</a:t>
            </a:r>
            <a:r>
              <a:rPr lang="en-IN" dirty="0"/>
              <a:t>, and so on. </a:t>
            </a:r>
            <a:endParaRPr lang="en-IN" dirty="0" smtClean="0"/>
          </a:p>
          <a:p>
            <a:r>
              <a:rPr lang="en-IN" dirty="0" smtClean="0"/>
              <a:t> </a:t>
            </a:r>
            <a:r>
              <a:rPr lang="en-IN" dirty="0"/>
              <a:t>The execute around pattern (that is, you need to execute a bit of </a:t>
            </a:r>
            <a:r>
              <a:rPr lang="en-IN" dirty="0" err="1"/>
              <a:t>behavior</a:t>
            </a:r>
            <a:r>
              <a:rPr lang="en-IN" dirty="0"/>
              <a:t> in the middle of code that’s always required in a method, for example, resource allocation and </a:t>
            </a:r>
            <a:r>
              <a:rPr lang="en-IN" dirty="0" err="1"/>
              <a:t>cleanup</a:t>
            </a:r>
            <a:r>
              <a:rPr lang="en-IN" dirty="0"/>
              <a:t>) can be used with lambdas to gain additional flexibility and reusability</a:t>
            </a:r>
            <a:r>
              <a:rPr lang="en-IN" dirty="0" smtClean="0"/>
              <a:t>.</a:t>
            </a:r>
          </a:p>
          <a:p>
            <a:r>
              <a:rPr lang="en-IN" dirty="0" smtClean="0"/>
              <a:t> </a:t>
            </a:r>
            <a:r>
              <a:rPr lang="en-IN" dirty="0"/>
              <a:t>The type expected for a lambda expression is called the target type</a:t>
            </a:r>
            <a:r>
              <a:rPr lang="en-IN" dirty="0" smtClean="0"/>
              <a:t>.</a:t>
            </a:r>
          </a:p>
          <a:p>
            <a:r>
              <a:rPr lang="en-IN" dirty="0" smtClean="0"/>
              <a:t>Method </a:t>
            </a:r>
            <a:r>
              <a:rPr lang="en-IN" dirty="0"/>
              <a:t>references let you reuse an existing method implementation and pass it around directly. </a:t>
            </a:r>
            <a:endParaRPr lang="en-IN" dirty="0" smtClean="0"/>
          </a:p>
          <a:p>
            <a:r>
              <a:rPr lang="en-IN" dirty="0" smtClean="0"/>
              <a:t> </a:t>
            </a:r>
            <a:r>
              <a:rPr lang="en-IN" dirty="0"/>
              <a:t>Functional interfaces such as Comparator, Predicate, and Function have several default methods that can be used to combine lambda expressions.</a:t>
            </a:r>
          </a:p>
          <a:p>
            <a:endParaRPr lang="en-IN" dirty="0"/>
          </a:p>
        </p:txBody>
      </p:sp>
    </p:spTree>
    <p:extLst>
      <p:ext uri="{BB962C8B-B14F-4D97-AF65-F5344CB8AC3E}">
        <p14:creationId xmlns:p14="http://schemas.microsoft.com/office/powerpoint/2010/main" val="1836348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8406"/>
            <a:ext cx="8596668" cy="673290"/>
          </a:xfrm>
        </p:spPr>
        <p:txBody>
          <a:bodyPr/>
          <a:lstStyle/>
          <a:p>
            <a:r>
              <a:rPr lang="en-IN" dirty="0" smtClean="0"/>
              <a:t>Exercise 2</a:t>
            </a:r>
            <a:endParaRPr lang="en-IN" dirty="0"/>
          </a:p>
        </p:txBody>
      </p:sp>
      <p:sp>
        <p:nvSpPr>
          <p:cNvPr id="3" name="Content Placeholder 2"/>
          <p:cNvSpPr>
            <a:spLocks noGrp="1"/>
          </p:cNvSpPr>
          <p:nvPr>
            <p:ph idx="1"/>
          </p:nvPr>
        </p:nvSpPr>
        <p:spPr>
          <a:xfrm>
            <a:off x="677334" y="941696"/>
            <a:ext cx="8596668" cy="6018661"/>
          </a:xfrm>
        </p:spPr>
        <p:txBody>
          <a:bodyPr>
            <a:normAutofit fontScale="85000" lnSpcReduction="10000"/>
          </a:bodyPr>
          <a:lstStyle/>
          <a:p>
            <a:pPr marL="0" indent="0">
              <a:buNone/>
            </a:pPr>
            <a:r>
              <a:rPr lang="en-IN" dirty="0" smtClean="0"/>
              <a:t> 1</a:t>
            </a:r>
            <a:r>
              <a:rPr lang="en-IN" dirty="0"/>
              <a:t>) public class </a:t>
            </a:r>
            <a:r>
              <a:rPr lang="en-IN" dirty="0" err="1"/>
              <a:t>YahooFinance</a:t>
            </a:r>
            <a:r>
              <a:rPr lang="en-IN" dirty="0"/>
              <a:t> { public static </a:t>
            </a:r>
            <a:r>
              <a:rPr lang="en-IN" dirty="0" err="1"/>
              <a:t>BigDecimal</a:t>
            </a:r>
            <a:r>
              <a:rPr lang="en-IN" dirty="0"/>
              <a:t> </a:t>
            </a:r>
            <a:r>
              <a:rPr lang="en-IN" dirty="0" err="1"/>
              <a:t>getPrice</a:t>
            </a:r>
            <a:r>
              <a:rPr lang="en-IN" dirty="0"/>
              <a:t>(final String ticker) { try { final URL </a:t>
            </a:r>
            <a:r>
              <a:rPr lang="en-IN" dirty="0" err="1"/>
              <a:t>url</a:t>
            </a:r>
            <a:r>
              <a:rPr lang="en-IN" dirty="0"/>
              <a:t> = new URL("http://ichart.finance.yahoo.com/</a:t>
            </a:r>
            <a:r>
              <a:rPr lang="en-IN" dirty="0" err="1"/>
              <a:t>table.csv?s</a:t>
            </a:r>
            <a:r>
              <a:rPr lang="en-IN" dirty="0"/>
              <a:t>=" + ticker);</a:t>
            </a:r>
          </a:p>
          <a:p>
            <a:pPr marL="0" indent="0">
              <a:buNone/>
            </a:pPr>
            <a:r>
              <a:rPr lang="en-IN" dirty="0"/>
              <a:t>final </a:t>
            </a:r>
            <a:r>
              <a:rPr lang="en-IN" dirty="0" err="1"/>
              <a:t>BufferedReader</a:t>
            </a:r>
            <a:r>
              <a:rPr lang="en-IN" dirty="0"/>
              <a:t> reader = new </a:t>
            </a:r>
            <a:r>
              <a:rPr lang="en-IN" dirty="0" err="1"/>
              <a:t>BufferedReader</a:t>
            </a:r>
            <a:r>
              <a:rPr lang="en-IN" dirty="0"/>
              <a:t>(new </a:t>
            </a:r>
            <a:r>
              <a:rPr lang="en-IN" dirty="0" err="1"/>
              <a:t>InputStreamReader</a:t>
            </a:r>
            <a:r>
              <a:rPr lang="en-IN" dirty="0"/>
              <a:t>(</a:t>
            </a:r>
            <a:r>
              <a:rPr lang="en-IN" dirty="0" err="1"/>
              <a:t>url.openStream</a:t>
            </a:r>
            <a:r>
              <a:rPr lang="en-IN" dirty="0"/>
              <a:t>())); final String data = </a:t>
            </a:r>
            <a:r>
              <a:rPr lang="en-IN" dirty="0" err="1"/>
              <a:t>reader.lines</a:t>
            </a:r>
            <a:r>
              <a:rPr lang="en-IN" dirty="0"/>
              <a:t>().skip(1).</a:t>
            </a:r>
            <a:r>
              <a:rPr lang="en-IN" dirty="0" err="1"/>
              <a:t>findFirst</a:t>
            </a:r>
            <a:r>
              <a:rPr lang="en-IN" dirty="0"/>
              <a:t>().get(); final String[] </a:t>
            </a:r>
            <a:r>
              <a:rPr lang="en-IN" dirty="0" err="1"/>
              <a:t>dataItems</a:t>
            </a:r>
            <a:r>
              <a:rPr lang="en-IN" dirty="0"/>
              <a:t> = </a:t>
            </a:r>
            <a:r>
              <a:rPr lang="en-IN" dirty="0" err="1"/>
              <a:t>data.split</a:t>
            </a:r>
            <a:r>
              <a:rPr lang="en-IN" dirty="0"/>
              <a:t>(","); return new </a:t>
            </a:r>
            <a:r>
              <a:rPr lang="en-IN" dirty="0" err="1"/>
              <a:t>BigDecimal</a:t>
            </a:r>
            <a:r>
              <a:rPr lang="en-IN" dirty="0"/>
              <a:t>(</a:t>
            </a:r>
            <a:r>
              <a:rPr lang="en-IN" dirty="0" err="1"/>
              <a:t>dataItems</a:t>
            </a:r>
            <a:r>
              <a:rPr lang="en-IN" dirty="0"/>
              <a:t>[</a:t>
            </a:r>
            <a:r>
              <a:rPr lang="en-IN" dirty="0" err="1"/>
              <a:t>dataItems.length</a:t>
            </a:r>
            <a:r>
              <a:rPr lang="en-IN" dirty="0"/>
              <a:t> - 1]); } catch(Exception ex) { throw new </a:t>
            </a:r>
            <a:r>
              <a:rPr lang="en-IN" dirty="0" err="1"/>
              <a:t>RuntimeException</a:t>
            </a:r>
            <a:r>
              <a:rPr lang="en-IN" dirty="0"/>
              <a:t>(ex); }</a:t>
            </a:r>
          </a:p>
          <a:p>
            <a:pPr marL="0" indent="0">
              <a:buNone/>
            </a:pPr>
            <a:r>
              <a:rPr lang="en-IN" dirty="0"/>
              <a:t>}</a:t>
            </a:r>
          </a:p>
          <a:p>
            <a:pPr marL="0" indent="0">
              <a:buNone/>
            </a:pPr>
            <a:r>
              <a:rPr lang="en-IN" dirty="0"/>
              <a:t>} </a:t>
            </a:r>
            <a:endParaRPr lang="en-IN" dirty="0" smtClean="0"/>
          </a:p>
          <a:p>
            <a:pPr marL="0" indent="0">
              <a:buNone/>
            </a:pPr>
            <a:r>
              <a:rPr lang="en-IN" dirty="0"/>
              <a:t>final </a:t>
            </a:r>
            <a:r>
              <a:rPr lang="en-IN" dirty="0" err="1"/>
              <a:t>CalculateNAV</a:t>
            </a:r>
            <a:r>
              <a:rPr lang="en-IN" dirty="0"/>
              <a:t> </a:t>
            </a:r>
            <a:r>
              <a:rPr lang="en-IN" dirty="0" err="1"/>
              <a:t>calculateNav</a:t>
            </a:r>
            <a:r>
              <a:rPr lang="en-IN" dirty="0"/>
              <a:t> = new </a:t>
            </a:r>
            <a:r>
              <a:rPr lang="en-IN" dirty="0" err="1"/>
              <a:t>CalculateNAV</a:t>
            </a:r>
            <a:r>
              <a:rPr lang="en-IN" dirty="0"/>
              <a:t>(</a:t>
            </a:r>
            <a:r>
              <a:rPr lang="en-IN" dirty="0" err="1"/>
              <a:t>YahooFinance</a:t>
            </a:r>
            <a:r>
              <a:rPr lang="en-IN" dirty="0"/>
              <a:t>::</a:t>
            </a:r>
            <a:r>
              <a:rPr lang="en-IN" dirty="0" err="1"/>
              <a:t>getPrice</a:t>
            </a:r>
            <a:r>
              <a:rPr lang="en-IN" dirty="0"/>
              <a:t>);</a:t>
            </a:r>
          </a:p>
          <a:p>
            <a:pPr marL="0" indent="0">
              <a:buNone/>
            </a:pPr>
            <a:r>
              <a:rPr lang="en-IN" dirty="0" err="1"/>
              <a:t>System.out.println</a:t>
            </a:r>
            <a:r>
              <a:rPr lang="en-IN" dirty="0"/>
              <a:t>(</a:t>
            </a:r>
            <a:r>
              <a:rPr lang="en-IN" dirty="0" err="1"/>
              <a:t>String.format</a:t>
            </a:r>
            <a:r>
              <a:rPr lang="en-IN" dirty="0"/>
              <a:t>("100 shares of Google worth: $%.2f", </a:t>
            </a:r>
            <a:r>
              <a:rPr lang="en-IN" dirty="0" err="1"/>
              <a:t>calculateNav.computeStockWorth</a:t>
            </a:r>
            <a:r>
              <a:rPr lang="en-IN" dirty="0"/>
              <a:t>("GOOG", 100)));</a:t>
            </a:r>
          </a:p>
          <a:p>
            <a:pPr marL="0" indent="0">
              <a:buNone/>
            </a:pPr>
            <a:r>
              <a:rPr lang="en-IN" dirty="0" smtClean="0"/>
              <a:t>2) Multiple filters</a:t>
            </a:r>
          </a:p>
          <a:p>
            <a:pPr marL="0" indent="0">
              <a:buNone/>
            </a:pPr>
            <a:r>
              <a:rPr lang="en-IN" dirty="0"/>
              <a:t>public void </a:t>
            </a:r>
            <a:r>
              <a:rPr lang="en-IN" dirty="0" err="1"/>
              <a:t>setFilters</a:t>
            </a:r>
            <a:r>
              <a:rPr lang="en-IN" dirty="0"/>
              <a:t>(final Function&lt;</a:t>
            </a:r>
            <a:r>
              <a:rPr lang="en-IN" dirty="0" err="1"/>
              <a:t>Color</a:t>
            </a:r>
            <a:r>
              <a:rPr lang="en-IN" dirty="0"/>
              <a:t>, </a:t>
            </a:r>
            <a:r>
              <a:rPr lang="en-IN" dirty="0" err="1"/>
              <a:t>Color</a:t>
            </a:r>
            <a:r>
              <a:rPr lang="en-IN" dirty="0"/>
              <a:t>&gt;... filters) { filter = </a:t>
            </a:r>
            <a:r>
              <a:rPr lang="en-IN" dirty="0" err="1"/>
              <a:t>Arrays.asList</a:t>
            </a:r>
            <a:r>
              <a:rPr lang="en-IN" dirty="0"/>
              <a:t>(filters).stream() .reduce((filter, next) -&gt; </a:t>
            </a:r>
            <a:r>
              <a:rPr lang="en-IN" dirty="0" err="1"/>
              <a:t>filter.compose</a:t>
            </a:r>
            <a:r>
              <a:rPr lang="en-IN" dirty="0"/>
              <a:t>(next)) .</a:t>
            </a:r>
            <a:r>
              <a:rPr lang="en-IN" dirty="0" err="1"/>
              <a:t>orElse</a:t>
            </a:r>
            <a:r>
              <a:rPr lang="en-IN" dirty="0"/>
              <a:t>(</a:t>
            </a:r>
            <a:r>
              <a:rPr lang="en-IN" dirty="0" err="1"/>
              <a:t>color</a:t>
            </a:r>
            <a:r>
              <a:rPr lang="en-IN" dirty="0"/>
              <a:t> -&gt; </a:t>
            </a:r>
            <a:r>
              <a:rPr lang="en-IN" dirty="0" err="1"/>
              <a:t>color</a:t>
            </a:r>
            <a:r>
              <a:rPr lang="en-IN" dirty="0"/>
              <a:t>); }</a:t>
            </a:r>
          </a:p>
          <a:p>
            <a:pPr marL="0" indent="0">
              <a:buNone/>
            </a:pPr>
            <a:r>
              <a:rPr lang="en-IN" dirty="0" err="1"/>
              <a:t>camera.setFilters</a:t>
            </a:r>
            <a:r>
              <a:rPr lang="en-IN" dirty="0"/>
              <a:t>(</a:t>
            </a:r>
            <a:r>
              <a:rPr lang="en-IN" dirty="0" err="1"/>
              <a:t>Color</a:t>
            </a:r>
            <a:r>
              <a:rPr lang="en-IN" dirty="0"/>
              <a:t>::brighter, </a:t>
            </a:r>
            <a:r>
              <a:rPr lang="en-IN" dirty="0" err="1"/>
              <a:t>Color</a:t>
            </a:r>
            <a:r>
              <a:rPr lang="en-IN" dirty="0"/>
              <a:t>::darker); </a:t>
            </a:r>
            <a:r>
              <a:rPr lang="en-IN" dirty="0" smtClean="0"/>
              <a:t>decorator pattern</a:t>
            </a:r>
          </a:p>
          <a:p>
            <a:pPr marL="0" indent="0">
              <a:buNone/>
            </a:pPr>
            <a:r>
              <a:rPr lang="en-IN" dirty="0"/>
              <a:t>3) public static void </a:t>
            </a:r>
            <a:r>
              <a:rPr lang="en-IN" dirty="0" err="1"/>
              <a:t>findHighPriced</a:t>
            </a:r>
            <a:r>
              <a:rPr lang="en-IN" dirty="0"/>
              <a:t>(final Stream&lt;String&gt; symbols) { final </a:t>
            </a:r>
            <a:r>
              <a:rPr lang="en-IN" dirty="0" err="1"/>
              <a:t>StockInfo</a:t>
            </a:r>
            <a:r>
              <a:rPr lang="en-IN" dirty="0"/>
              <a:t> </a:t>
            </a:r>
            <a:r>
              <a:rPr lang="en-IN" dirty="0" err="1"/>
              <a:t>highPriced</a:t>
            </a:r>
            <a:r>
              <a:rPr lang="en-IN" dirty="0"/>
              <a:t> = symbols .map(</a:t>
            </a:r>
            <a:r>
              <a:rPr lang="en-IN" dirty="0" err="1"/>
              <a:t>StockUtil</a:t>
            </a:r>
            <a:r>
              <a:rPr lang="en-IN" dirty="0"/>
              <a:t>::</a:t>
            </a:r>
            <a:r>
              <a:rPr lang="en-IN" dirty="0" err="1"/>
              <a:t>getPrice</a:t>
            </a:r>
            <a:r>
              <a:rPr lang="en-IN" dirty="0"/>
              <a:t>) .filter(</a:t>
            </a:r>
            <a:r>
              <a:rPr lang="en-IN" dirty="0" err="1"/>
              <a:t>StockUtil.isPriceLessThan</a:t>
            </a:r>
            <a:r>
              <a:rPr lang="en-IN" dirty="0"/>
              <a:t>(500)) .reduce(</a:t>
            </a:r>
            <a:r>
              <a:rPr lang="en-IN" dirty="0" err="1"/>
              <a:t>StockUtil</a:t>
            </a:r>
            <a:r>
              <a:rPr lang="en-IN" dirty="0"/>
              <a:t>::</a:t>
            </a:r>
            <a:r>
              <a:rPr lang="en-IN" dirty="0" err="1"/>
              <a:t>pickHigh</a:t>
            </a:r>
            <a:r>
              <a:rPr lang="en-IN" dirty="0"/>
              <a:t>) .get();</a:t>
            </a:r>
          </a:p>
          <a:p>
            <a:pPr marL="0" indent="0">
              <a:buNone/>
            </a:pPr>
            <a:r>
              <a:rPr lang="en-IN" dirty="0" err="1"/>
              <a:t>System.out.println</a:t>
            </a:r>
            <a:r>
              <a:rPr lang="en-IN" dirty="0"/>
              <a:t>("High priced under $500 is " + </a:t>
            </a:r>
            <a:r>
              <a:rPr lang="en-IN" dirty="0" err="1"/>
              <a:t>highPriced</a:t>
            </a:r>
            <a:r>
              <a:rPr lang="en-IN" dirty="0"/>
              <a:t>);</a:t>
            </a:r>
          </a:p>
          <a:p>
            <a:pPr marL="0" indent="0">
              <a:buNone/>
            </a:pPr>
            <a:r>
              <a:rPr lang="en-IN" dirty="0"/>
              <a:t>} </a:t>
            </a:r>
            <a:endParaRPr lang="en-IN" dirty="0" smtClean="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374727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9387"/>
            <a:ext cx="10515600" cy="5737576"/>
          </a:xfrm>
        </p:spPr>
        <p:txBody>
          <a:bodyPr/>
          <a:lstStyle/>
          <a:p>
            <a:r>
              <a:rPr lang="en-IN" dirty="0" smtClean="0"/>
              <a:t>Function&lt;</a:t>
            </a:r>
            <a:r>
              <a:rPr lang="en-IN" dirty="0" err="1" smtClean="0"/>
              <a:t>Integer,Integer</a:t>
            </a:r>
            <a:r>
              <a:rPr lang="en-IN" dirty="0" smtClean="0"/>
              <a:t>&gt; a =  x - &gt; x +1;</a:t>
            </a:r>
          </a:p>
          <a:p>
            <a:r>
              <a:rPr lang="en-IN" dirty="0" smtClean="0"/>
              <a:t>Function &lt;</a:t>
            </a:r>
            <a:r>
              <a:rPr lang="en-IN" dirty="0" err="1" smtClean="0"/>
              <a:t>Integer,Integer</a:t>
            </a:r>
            <a:r>
              <a:rPr lang="en-IN" dirty="0" smtClean="0"/>
              <a:t>&gt;b= x-&gt; x*2;</a:t>
            </a:r>
          </a:p>
          <a:p>
            <a:r>
              <a:rPr lang="en-IN" dirty="0"/>
              <a:t>Function &lt;</a:t>
            </a:r>
            <a:r>
              <a:rPr lang="en-IN" dirty="0" err="1" smtClean="0"/>
              <a:t>Integer,Integer</a:t>
            </a:r>
            <a:r>
              <a:rPr lang="en-IN" dirty="0" smtClean="0"/>
              <a:t>&gt;c = </a:t>
            </a:r>
            <a:r>
              <a:rPr lang="en-IN" dirty="0" err="1" smtClean="0"/>
              <a:t>a.andThen</a:t>
            </a:r>
            <a:r>
              <a:rPr lang="en-IN" dirty="0" smtClean="0"/>
              <a:t>(b);</a:t>
            </a:r>
          </a:p>
          <a:p>
            <a:r>
              <a:rPr lang="en-IN" dirty="0" err="1"/>
              <a:t>c</a:t>
            </a:r>
            <a:r>
              <a:rPr lang="en-IN" dirty="0" err="1" smtClean="0"/>
              <a:t>.apply</a:t>
            </a:r>
            <a:r>
              <a:rPr lang="en-IN" dirty="0" smtClean="0"/>
              <a:t>(1) = ?</a:t>
            </a:r>
          </a:p>
          <a:p>
            <a:r>
              <a:rPr lang="en-IN" dirty="0"/>
              <a:t>Function &lt;</a:t>
            </a:r>
            <a:r>
              <a:rPr lang="en-IN" dirty="0" err="1" smtClean="0"/>
              <a:t>Integer,Integer</a:t>
            </a:r>
            <a:r>
              <a:rPr lang="en-IN" dirty="0" smtClean="0"/>
              <a:t>&gt;d </a:t>
            </a:r>
            <a:r>
              <a:rPr lang="en-IN" dirty="0"/>
              <a:t>= </a:t>
            </a:r>
            <a:r>
              <a:rPr lang="en-IN" dirty="0" err="1" smtClean="0"/>
              <a:t>a.compose</a:t>
            </a:r>
            <a:r>
              <a:rPr lang="en-IN" dirty="0" smtClean="0"/>
              <a:t>(b);</a:t>
            </a:r>
            <a:endParaRPr lang="en-IN" dirty="0"/>
          </a:p>
          <a:p>
            <a:r>
              <a:rPr lang="en-IN" dirty="0" err="1" smtClean="0"/>
              <a:t>d.apply</a:t>
            </a:r>
            <a:r>
              <a:rPr lang="en-IN" dirty="0" smtClean="0"/>
              <a:t>(1</a:t>
            </a:r>
            <a:r>
              <a:rPr lang="en-IN" dirty="0"/>
              <a:t>) = </a:t>
            </a:r>
            <a:r>
              <a:rPr lang="en-IN" dirty="0" smtClean="0"/>
              <a:t>?</a:t>
            </a:r>
          </a:p>
          <a:p>
            <a:r>
              <a:rPr lang="en-IN" dirty="0" smtClean="0"/>
              <a:t>Write function interface  to execute steps of making tea.</a:t>
            </a:r>
          </a:p>
          <a:p>
            <a:endParaRPr lang="en-IN" dirty="0"/>
          </a:p>
          <a:p>
            <a:endParaRPr lang="en-IN" dirty="0"/>
          </a:p>
        </p:txBody>
      </p:sp>
    </p:spTree>
    <p:extLst>
      <p:ext uri="{BB962C8B-B14F-4D97-AF65-F5344CB8AC3E}">
        <p14:creationId xmlns:p14="http://schemas.microsoft.com/office/powerpoint/2010/main" val="2597415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6123"/>
          </a:xfrm>
        </p:spPr>
        <p:txBody>
          <a:bodyPr>
            <a:normAutofit fontScale="90000"/>
          </a:bodyPr>
          <a:lstStyle/>
          <a:p>
            <a:r>
              <a:rPr lang="en-IN" dirty="0" smtClean="0"/>
              <a:t>Using the Predicate&lt;T&gt; Interface</a:t>
            </a:r>
            <a:endParaRPr lang="en-IN" dirty="0"/>
          </a:p>
        </p:txBody>
      </p:sp>
      <p:sp>
        <p:nvSpPr>
          <p:cNvPr id="3" name="Content Placeholder 2"/>
          <p:cNvSpPr>
            <a:spLocks noGrp="1"/>
          </p:cNvSpPr>
          <p:nvPr>
            <p:ph idx="1"/>
          </p:nvPr>
        </p:nvSpPr>
        <p:spPr>
          <a:xfrm>
            <a:off x="838200" y="1121664"/>
            <a:ext cx="10515600" cy="5326637"/>
          </a:xfrm>
        </p:spPr>
        <p:txBody>
          <a:bodyPr>
            <a:normAutofit/>
          </a:bodyPr>
          <a:lstStyle/>
          <a:p>
            <a:r>
              <a:rPr lang="en-IN" dirty="0" smtClean="0"/>
              <a:t>A predicate represents a condition that is either true or false for a given input. </a:t>
            </a:r>
          </a:p>
          <a:p>
            <a:r>
              <a:rPr lang="en-IN" dirty="0" smtClean="0"/>
              <a:t>The Predicate interface contains the following default and static methods that let you compose a predicate based on other predicates using logical NOT, AND, and OR. </a:t>
            </a:r>
          </a:p>
          <a:p>
            <a:pPr marL="0" indent="0">
              <a:buNone/>
            </a:pPr>
            <a:r>
              <a:rPr lang="en-IN" dirty="0" smtClean="0"/>
              <a:t>   default Predicate&lt;T&gt; negate() </a:t>
            </a:r>
          </a:p>
          <a:p>
            <a:pPr marL="0" indent="0">
              <a:buNone/>
            </a:pPr>
            <a:r>
              <a:rPr lang="en-IN" dirty="0" smtClean="0"/>
              <a:t>   default Predicate&lt;T&gt; and(Predicate&lt;? super T&gt; other) </a:t>
            </a:r>
          </a:p>
          <a:p>
            <a:pPr marL="0" indent="0">
              <a:buNone/>
            </a:pPr>
            <a:r>
              <a:rPr lang="en-IN" dirty="0" smtClean="0"/>
              <a:t>   default Predicate&lt;T&gt; or(Predicate&lt;? super T&gt; other) </a:t>
            </a:r>
          </a:p>
          <a:p>
            <a:pPr marL="0" indent="0">
              <a:buNone/>
            </a:pPr>
            <a:r>
              <a:rPr lang="en-IN" dirty="0" smtClean="0"/>
              <a:t>   static &lt;T&gt; Predicate&lt;T&gt; </a:t>
            </a:r>
            <a:r>
              <a:rPr lang="en-IN" dirty="0" err="1" smtClean="0"/>
              <a:t>isEqual</a:t>
            </a:r>
            <a:r>
              <a:rPr lang="en-IN" dirty="0" smtClean="0"/>
              <a:t>(Object </a:t>
            </a:r>
            <a:r>
              <a:rPr lang="en-IN" dirty="0" err="1" smtClean="0"/>
              <a:t>targetRef</a:t>
            </a:r>
            <a:r>
              <a:rPr lang="en-IN" dirty="0" smtClean="0"/>
              <a:t>) </a:t>
            </a:r>
          </a:p>
          <a:p>
            <a:pPr marL="0" indent="0">
              <a:buNone/>
            </a:pPr>
            <a:endParaRPr lang="en-IN" dirty="0" smtClean="0"/>
          </a:p>
          <a:p>
            <a:pPr marL="0" indent="0">
              <a:buNone/>
            </a:pPr>
            <a:r>
              <a:rPr lang="en-IN" dirty="0"/>
              <a:t> </a:t>
            </a:r>
            <a:r>
              <a:rPr lang="en-IN" dirty="0" smtClean="0"/>
              <a:t> Predicate&lt;Integer&gt; </a:t>
            </a:r>
            <a:r>
              <a:rPr lang="en-IN" dirty="0" err="1" smtClean="0"/>
              <a:t>greaterThanTen</a:t>
            </a:r>
            <a:r>
              <a:rPr lang="en-IN" dirty="0" smtClean="0"/>
              <a:t> = x -&gt; x &gt; 10;</a:t>
            </a:r>
          </a:p>
          <a:p>
            <a:pPr marL="0" indent="0">
              <a:buNone/>
            </a:pPr>
            <a:r>
              <a:rPr lang="en-IN" dirty="0" smtClean="0"/>
              <a:t>  </a:t>
            </a:r>
            <a:r>
              <a:rPr lang="en-IN" dirty="0" err="1" smtClean="0"/>
              <a:t>greaterThanTen.test</a:t>
            </a:r>
            <a:r>
              <a:rPr lang="en-IN" dirty="0" smtClean="0"/>
              <a:t>(10);  </a:t>
            </a:r>
          </a:p>
          <a:p>
            <a:pPr marL="0" indent="0">
              <a:buNone/>
            </a:pPr>
            <a:r>
              <a:rPr lang="en-IN" dirty="0" smtClean="0"/>
              <a:t>  </a:t>
            </a:r>
          </a:p>
          <a:p>
            <a:pPr marL="0" indent="0">
              <a:buNone/>
            </a:pPr>
            <a:r>
              <a:rPr lang="en-IN" dirty="0"/>
              <a:t> </a:t>
            </a:r>
            <a:r>
              <a:rPr lang="en-IN" dirty="0" smtClean="0"/>
              <a:t>  exercise – try other predicate. Using predicate write programme to find empty string in a list.</a:t>
            </a:r>
            <a:endParaRPr lang="en-IN" dirty="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579609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80011"/>
            <a:ext cx="8596668" cy="5661352"/>
          </a:xfrm>
        </p:spPr>
        <p:txBody>
          <a:bodyPr/>
          <a:lstStyle/>
          <a:p>
            <a:r>
              <a:rPr lang="en-IN" dirty="0"/>
              <a:t>Target Typing for Poly Expressions </a:t>
            </a:r>
            <a:endParaRPr lang="en-IN" dirty="0" smtClean="0"/>
          </a:p>
          <a:p>
            <a:pPr>
              <a:buFont typeface="+mj-lt"/>
              <a:buAutoNum type="arabicPeriod"/>
            </a:pPr>
            <a:r>
              <a:rPr lang="en-IN" dirty="0"/>
              <a:t>Diamond </a:t>
            </a:r>
            <a:r>
              <a:rPr lang="en-IN" dirty="0" smtClean="0"/>
              <a:t>Operator</a:t>
            </a:r>
          </a:p>
          <a:p>
            <a:pPr>
              <a:buFont typeface="+mj-lt"/>
              <a:buAutoNum type="arabicPeriod"/>
            </a:pPr>
            <a:r>
              <a:rPr lang="en-IN" dirty="0"/>
              <a:t> Generic Methods </a:t>
            </a:r>
            <a:endParaRPr lang="en-IN" dirty="0" smtClean="0"/>
          </a:p>
          <a:p>
            <a:pPr>
              <a:buFont typeface="+mj-lt"/>
              <a:buAutoNum type="arabicPeriod"/>
            </a:pPr>
            <a:r>
              <a:rPr lang="en-IN" dirty="0"/>
              <a:t> Conditional Operator Expressions </a:t>
            </a:r>
            <a:endParaRPr lang="en-IN" dirty="0" smtClean="0"/>
          </a:p>
          <a:p>
            <a:pPr>
              <a:buFont typeface="+mj-lt"/>
              <a:buAutoNum type="arabicPeriod"/>
            </a:pPr>
            <a:r>
              <a:rPr lang="en-IN" dirty="0"/>
              <a:t> Method and Constructor References </a:t>
            </a:r>
            <a:endParaRPr lang="en-IN" dirty="0" smtClean="0"/>
          </a:p>
          <a:p>
            <a:pPr>
              <a:buFont typeface="+mj-lt"/>
              <a:buAutoNum type="arabicPeriod"/>
            </a:pPr>
            <a:r>
              <a:rPr lang="en-IN" dirty="0"/>
              <a:t>Target Typing &amp; Checked Exceptions </a:t>
            </a:r>
            <a:endParaRPr lang="en-IN" dirty="0" smtClean="0"/>
          </a:p>
          <a:p>
            <a:pPr>
              <a:buFont typeface="+mj-lt"/>
              <a:buAutoNum type="arabicPeriod"/>
            </a:pPr>
            <a:r>
              <a:rPr lang="en-IN" dirty="0"/>
              <a:t>Target Typing &amp; the Return Type </a:t>
            </a:r>
            <a:endParaRPr lang="en-IN" dirty="0" smtClean="0"/>
          </a:p>
          <a:p>
            <a:r>
              <a:rPr lang="en-IN" dirty="0" smtClean="0"/>
              <a:t>For lambda</a:t>
            </a:r>
          </a:p>
          <a:p>
            <a:r>
              <a:rPr lang="en-IN" dirty="0"/>
              <a:t>Assignment Context </a:t>
            </a:r>
            <a:endParaRPr lang="en-IN" dirty="0" smtClean="0"/>
          </a:p>
          <a:p>
            <a:r>
              <a:rPr lang="en-IN" dirty="0"/>
              <a:t>Return Context </a:t>
            </a:r>
            <a:endParaRPr lang="en-IN" dirty="0" smtClean="0"/>
          </a:p>
          <a:p>
            <a:r>
              <a:rPr lang="en-IN" dirty="0"/>
              <a:t>Method Invocation Context </a:t>
            </a:r>
            <a:endParaRPr lang="en-IN" dirty="0" smtClean="0"/>
          </a:p>
          <a:p>
            <a:r>
              <a:rPr lang="en-IN" dirty="0"/>
              <a:t>Casting Context </a:t>
            </a:r>
            <a:endParaRPr lang="en-IN" dirty="0" smtClean="0"/>
          </a:p>
          <a:p>
            <a:r>
              <a:rPr lang="en-IN" dirty="0"/>
              <a:t>Casting to an Intersection Type </a:t>
            </a:r>
            <a:r>
              <a:rPr lang="en-IN" dirty="0" smtClean="0"/>
              <a:t>( Java 8 onwards)</a:t>
            </a:r>
          </a:p>
          <a:p>
            <a:endParaRPr lang="en-IN" dirty="0"/>
          </a:p>
        </p:txBody>
      </p:sp>
    </p:spTree>
    <p:extLst>
      <p:ext uri="{BB962C8B-B14F-4D97-AF65-F5344CB8AC3E}">
        <p14:creationId xmlns:p14="http://schemas.microsoft.com/office/powerpoint/2010/main" val="1891040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User Site Workarounds for Type Inference Issues </a:t>
            </a:r>
          </a:p>
        </p:txBody>
      </p:sp>
      <p:sp>
        <p:nvSpPr>
          <p:cNvPr id="3" name="Content Placeholder 2"/>
          <p:cNvSpPr>
            <a:spLocks noGrp="1"/>
          </p:cNvSpPr>
          <p:nvPr>
            <p:ph idx="1"/>
          </p:nvPr>
        </p:nvSpPr>
        <p:spPr/>
        <p:txBody>
          <a:bodyPr>
            <a:normAutofit fontScale="92500" lnSpcReduction="20000"/>
          </a:bodyPr>
          <a:lstStyle/>
          <a:p>
            <a:r>
              <a:rPr lang="en-IN" dirty="0" smtClean="0"/>
              <a:t>If </a:t>
            </a:r>
            <a:r>
              <a:rPr lang="en-IN" dirty="0"/>
              <a:t>you run into type inference problems the resolution strategy is: provide more type information.  This can mean: </a:t>
            </a:r>
            <a:endParaRPr lang="en-IN" dirty="0" smtClean="0"/>
          </a:p>
          <a:p>
            <a:r>
              <a:rPr lang="en-IN" dirty="0" smtClean="0"/>
              <a:t> </a:t>
            </a:r>
            <a:r>
              <a:rPr lang="en-IN" dirty="0"/>
              <a:t>use explicit lambdas instead of implicit ones, i.e. explicitly specify the lambda's argument types; </a:t>
            </a:r>
            <a:endParaRPr lang="en-IN" dirty="0" smtClean="0"/>
          </a:p>
          <a:p>
            <a:r>
              <a:rPr lang="en-IN" dirty="0" smtClean="0"/>
              <a:t> </a:t>
            </a:r>
            <a:r>
              <a:rPr lang="en-IN" dirty="0"/>
              <a:t>try out method references instead of lambda expressions; sometimes it helps, sometimes it doesn't;  </a:t>
            </a:r>
            <a:endParaRPr lang="en-IN" dirty="0" smtClean="0"/>
          </a:p>
          <a:p>
            <a:r>
              <a:rPr lang="en-IN" dirty="0" smtClean="0"/>
              <a:t> </a:t>
            </a:r>
            <a:r>
              <a:rPr lang="en-IN" dirty="0"/>
              <a:t>add casts that specify the lambda's or method reference's intended type</a:t>
            </a:r>
            <a:r>
              <a:rPr lang="en-IN" dirty="0" smtClean="0"/>
              <a:t>;</a:t>
            </a:r>
          </a:p>
          <a:p>
            <a:r>
              <a:rPr lang="en-IN" dirty="0" smtClean="0"/>
              <a:t> </a:t>
            </a:r>
            <a:r>
              <a:rPr lang="en-IN" dirty="0"/>
              <a:t>break down a chain of operations into single steps by introducing a separate variable for each lambda </a:t>
            </a:r>
            <a:r>
              <a:rPr lang="en-IN" dirty="0" smtClean="0"/>
              <a:t>expression </a:t>
            </a:r>
            <a:r>
              <a:rPr lang="en-IN" dirty="0"/>
              <a:t>/ method </a:t>
            </a:r>
            <a:r>
              <a:rPr lang="en-IN" dirty="0" smtClean="0"/>
              <a:t>reference</a:t>
            </a:r>
          </a:p>
          <a:p>
            <a:r>
              <a:rPr lang="en-IN" dirty="0"/>
              <a:t>Function&lt;? super </a:t>
            </a:r>
            <a:r>
              <a:rPr lang="en-IN" dirty="0" err="1"/>
              <a:t>String,C</a:t>
            </a:r>
            <a:r>
              <a:rPr lang="en-IN" dirty="0"/>
              <a:t>&gt; f; </a:t>
            </a:r>
            <a:endParaRPr lang="en-IN" dirty="0" smtClean="0"/>
          </a:p>
          <a:p>
            <a:r>
              <a:rPr lang="en-IN" dirty="0" smtClean="0"/>
              <a:t>f </a:t>
            </a:r>
            <a:r>
              <a:rPr lang="en-IN" dirty="0"/>
              <a:t>= C::new;                                              // error </a:t>
            </a:r>
            <a:endParaRPr lang="en-IN" dirty="0" smtClean="0"/>
          </a:p>
          <a:p>
            <a:r>
              <a:rPr lang="en-IN" dirty="0" smtClean="0"/>
              <a:t>f </a:t>
            </a:r>
            <a:r>
              <a:rPr lang="en-IN" dirty="0"/>
              <a:t>= (Function&lt;</a:t>
            </a:r>
            <a:r>
              <a:rPr lang="en-IN" dirty="0" err="1"/>
              <a:t>CharSequence,C</a:t>
            </a:r>
            <a:r>
              <a:rPr lang="en-IN" dirty="0"/>
              <a:t>&gt;)C::new;                    // fine </a:t>
            </a:r>
            <a:endParaRPr lang="en-IN" dirty="0" smtClean="0"/>
          </a:p>
          <a:p>
            <a:r>
              <a:rPr lang="en-IN" dirty="0" smtClean="0"/>
              <a:t>f </a:t>
            </a:r>
            <a:r>
              <a:rPr lang="en-IN" dirty="0"/>
              <a:t>= (Function&lt;</a:t>
            </a:r>
            <a:r>
              <a:rPr lang="en-IN" dirty="0" err="1"/>
              <a:t>Serializable,C</a:t>
            </a:r>
            <a:r>
              <a:rPr lang="en-IN" dirty="0"/>
              <a:t>&gt;)C::new;                    // fine </a:t>
            </a:r>
          </a:p>
        </p:txBody>
      </p:sp>
    </p:spTree>
    <p:extLst>
      <p:ext uri="{BB962C8B-B14F-4D97-AF65-F5344CB8AC3E}">
        <p14:creationId xmlns:p14="http://schemas.microsoft.com/office/powerpoint/2010/main" val="49794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2402"/>
          </a:xfrm>
        </p:spPr>
        <p:txBody>
          <a:bodyPr>
            <a:normAutofit fontScale="90000"/>
          </a:bodyPr>
          <a:lstStyle/>
          <a:p>
            <a:r>
              <a:rPr lang="en-IN" dirty="0" smtClean="0"/>
              <a:t>Intersection type</a:t>
            </a:r>
            <a:endParaRPr lang="en-IN" dirty="0"/>
          </a:p>
        </p:txBody>
      </p:sp>
      <p:sp>
        <p:nvSpPr>
          <p:cNvPr id="3" name="Content Placeholder 2"/>
          <p:cNvSpPr>
            <a:spLocks noGrp="1"/>
          </p:cNvSpPr>
          <p:nvPr>
            <p:ph idx="1"/>
          </p:nvPr>
        </p:nvSpPr>
        <p:spPr>
          <a:xfrm>
            <a:off x="838200" y="1199408"/>
            <a:ext cx="10515600" cy="4977555"/>
          </a:xfrm>
        </p:spPr>
        <p:txBody>
          <a:bodyPr/>
          <a:lstStyle/>
          <a:p>
            <a:r>
              <a:rPr lang="en-IN" dirty="0" smtClean="0"/>
              <a:t> Java 8 introduced a new type called an intersection type that is an intersection (or subtype) of multiple types. An intersection type may appear as the target type in a cast. An ampersand is used between two types, such as (Type1 &amp; Type2 &amp; Type3), represents a new type that is an intersection of Type1, Type2, and Type3.</a:t>
            </a:r>
          </a:p>
          <a:p>
            <a:r>
              <a:rPr lang="es-ES" dirty="0" err="1" smtClean="0"/>
              <a:t>Serializable</a:t>
            </a:r>
            <a:r>
              <a:rPr lang="es-ES" dirty="0" smtClean="0"/>
              <a:t> ser =  (x, y) -&gt; x + y; // compile error.</a:t>
            </a:r>
          </a:p>
          <a:p>
            <a:r>
              <a:rPr lang="es-ES" dirty="0" err="1" smtClean="0"/>
              <a:t>Serializable</a:t>
            </a:r>
            <a:r>
              <a:rPr lang="es-ES" dirty="0" smtClean="0"/>
              <a:t> ser = (</a:t>
            </a:r>
            <a:r>
              <a:rPr lang="es-ES" dirty="0" err="1" smtClean="0"/>
              <a:t>Serializable</a:t>
            </a:r>
            <a:r>
              <a:rPr lang="es-ES" dirty="0" smtClean="0"/>
              <a:t> &amp; </a:t>
            </a:r>
            <a:r>
              <a:rPr lang="es-ES" dirty="0" err="1" smtClean="0"/>
              <a:t>Adder</a:t>
            </a:r>
            <a:r>
              <a:rPr lang="es-ES" dirty="0" smtClean="0"/>
              <a:t>) (x, y) -&gt; x + y;</a:t>
            </a:r>
            <a:endParaRPr lang="en-IN" dirty="0"/>
          </a:p>
        </p:txBody>
      </p:sp>
    </p:spTree>
    <p:extLst>
      <p:ext uri="{BB962C8B-B14F-4D97-AF65-F5344CB8AC3E}">
        <p14:creationId xmlns:p14="http://schemas.microsoft.com/office/powerpoint/2010/main" val="4053322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42224</TotalTime>
  <Words>4451</Words>
  <Application>Microsoft Office PowerPoint</Application>
  <PresentationFormat>Widescreen</PresentationFormat>
  <Paragraphs>387</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Trebuchet MS</vt:lpstr>
      <vt:lpstr>Wingdings 3</vt:lpstr>
      <vt:lpstr>Facet</vt:lpstr>
      <vt:lpstr>PowerPoint Presentation</vt:lpstr>
      <vt:lpstr>PowerPoint Presentation</vt:lpstr>
      <vt:lpstr>Exercise</vt:lpstr>
      <vt:lpstr>Exercise 2</vt:lpstr>
      <vt:lpstr>PowerPoint Presentation</vt:lpstr>
      <vt:lpstr>Using the Predicate&lt;T&gt; Interface</vt:lpstr>
      <vt:lpstr>PowerPoint Presentation</vt:lpstr>
      <vt:lpstr> User Site Workarounds for Type Inference Issues </vt:lpstr>
      <vt:lpstr>Intersection type</vt:lpstr>
      <vt:lpstr>Functional Interface in Java API</vt:lpstr>
      <vt:lpstr>Primitive specializations </vt:lpstr>
      <vt:lpstr>PowerPoint Presentation</vt:lpstr>
      <vt:lpstr>PowerPoint Presentation</vt:lpstr>
      <vt:lpstr>PowerPoint Presentation</vt:lpstr>
      <vt:lpstr>Lambda summary till now.</vt:lpstr>
      <vt:lpstr>Lambda summary till now contd.</vt:lpstr>
      <vt:lpstr>Lambda summary till now contd.</vt:lpstr>
      <vt:lpstr>Lambda summary till now contd.</vt:lpstr>
      <vt:lpstr>Lambda summary till now contd.</vt:lpstr>
      <vt:lpstr>Lambda summary till now contd.</vt:lpstr>
      <vt:lpstr>Lambda summary till now contd.</vt:lpstr>
      <vt:lpstr>className::staticMethod A method reference to a static method of a class, an interface, or an enum</vt:lpstr>
      <vt:lpstr>objectRef::instanceMethod A method reference to an instance method of the specified object – Bounded receiver   </vt:lpstr>
      <vt:lpstr>objectRef::instanceMethod A method reference to an instance method of the specified object – unbounded receiver   </vt:lpstr>
      <vt:lpstr>PowerPoint Presentation</vt:lpstr>
      <vt:lpstr>PowerPoint Presentation</vt:lpstr>
      <vt:lpstr>PowerPoint Presentation</vt:lpstr>
      <vt:lpstr>Quiz method reference</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A Parab</dc:creator>
  <cp:lastModifiedBy>Rajesh A Parab</cp:lastModifiedBy>
  <cp:revision>599</cp:revision>
  <dcterms:created xsi:type="dcterms:W3CDTF">2016-06-29T08:52:13Z</dcterms:created>
  <dcterms:modified xsi:type="dcterms:W3CDTF">2016-09-27T10:40:03Z</dcterms:modified>
</cp:coreProperties>
</file>