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4"/>
  </p:notesMasterIdLst>
  <p:sldIdLst>
    <p:sldId id="300" r:id="rId2"/>
    <p:sldId id="303" r:id="rId3"/>
    <p:sldId id="304" r:id="rId4"/>
    <p:sldId id="305" r:id="rId5"/>
    <p:sldId id="306" r:id="rId6"/>
    <p:sldId id="340" r:id="rId7"/>
    <p:sldId id="341" r:id="rId8"/>
    <p:sldId id="342" r:id="rId9"/>
    <p:sldId id="338" r:id="rId10"/>
    <p:sldId id="339" r:id="rId11"/>
    <p:sldId id="316" r:id="rId12"/>
    <p:sldId id="307" r:id="rId13"/>
    <p:sldId id="308" r:id="rId14"/>
    <p:sldId id="309" r:id="rId15"/>
    <p:sldId id="310" r:id="rId16"/>
    <p:sldId id="311" r:id="rId17"/>
    <p:sldId id="312" r:id="rId18"/>
    <p:sldId id="313" r:id="rId19"/>
    <p:sldId id="322" r:id="rId20"/>
    <p:sldId id="323" r:id="rId21"/>
    <p:sldId id="325" r:id="rId22"/>
    <p:sldId id="324" r:id="rId23"/>
    <p:sldId id="314" r:id="rId24"/>
    <p:sldId id="315" r:id="rId25"/>
    <p:sldId id="317" r:id="rId26"/>
    <p:sldId id="318" r:id="rId27"/>
    <p:sldId id="319" r:id="rId28"/>
    <p:sldId id="320" r:id="rId29"/>
    <p:sldId id="321"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4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3E8AB-F0C9-4B99-B182-CA13B8DFCD91}" type="datetimeFigureOut">
              <a:rPr lang="en-IN" smtClean="0"/>
              <a:t>18-10-2016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107EC-BA67-42D0-962B-86F1A3093E63}" type="slidenum">
              <a:rPr lang="en-IN" smtClean="0"/>
              <a:t>‹#›</a:t>
            </a:fld>
            <a:endParaRPr lang="en-IN"/>
          </a:p>
        </p:txBody>
      </p:sp>
    </p:spTree>
    <p:extLst>
      <p:ext uri="{BB962C8B-B14F-4D97-AF65-F5344CB8AC3E}">
        <p14:creationId xmlns:p14="http://schemas.microsoft.com/office/powerpoint/2010/main" val="3166868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0107EC-BA67-42D0-962B-86F1A3093E63}" type="slidenum">
              <a:rPr lang="en-IN" smtClean="0"/>
              <a:t>2</a:t>
            </a:fld>
            <a:endParaRPr lang="en-IN"/>
          </a:p>
        </p:txBody>
      </p:sp>
    </p:spTree>
    <p:extLst>
      <p:ext uri="{BB962C8B-B14F-4D97-AF65-F5344CB8AC3E}">
        <p14:creationId xmlns:p14="http://schemas.microsoft.com/office/powerpoint/2010/main" val="53912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0107EC-BA67-42D0-962B-86F1A3093E63}" type="slidenum">
              <a:rPr lang="en-IN" smtClean="0"/>
              <a:t>3</a:t>
            </a:fld>
            <a:endParaRPr lang="en-IN"/>
          </a:p>
        </p:txBody>
      </p:sp>
    </p:spTree>
    <p:extLst>
      <p:ext uri="{BB962C8B-B14F-4D97-AF65-F5344CB8AC3E}">
        <p14:creationId xmlns:p14="http://schemas.microsoft.com/office/powerpoint/2010/main" val="234116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0107EC-BA67-42D0-962B-86F1A3093E63}" type="slidenum">
              <a:rPr lang="en-IN" smtClean="0"/>
              <a:t>41</a:t>
            </a:fld>
            <a:endParaRPr lang="en-IN"/>
          </a:p>
        </p:txBody>
      </p:sp>
    </p:spTree>
    <p:extLst>
      <p:ext uri="{BB962C8B-B14F-4D97-AF65-F5344CB8AC3E}">
        <p14:creationId xmlns:p14="http://schemas.microsoft.com/office/powerpoint/2010/main" val="4220683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6CBA45-3A19-4CC7-80C7-77B5A847FEA0}"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386710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26181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6095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590112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80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4163309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CBA45-3A19-4CC7-80C7-77B5A847FEA0}"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091865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CBA45-3A19-4CC7-80C7-77B5A847FEA0}"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01741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CBA45-3A19-4CC7-80C7-77B5A847FEA0}"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09476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CBA45-3A19-4CC7-80C7-77B5A847FEA0}" type="datetimeFigureOut">
              <a:rPr lang="en-IN" smtClean="0"/>
              <a:t>18-10-2016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68055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6CBA45-3A19-4CC7-80C7-77B5A847FEA0}" type="datetimeFigureOut">
              <a:rPr lang="en-IN" smtClean="0"/>
              <a:t>18-10-2016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575185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6CBA45-3A19-4CC7-80C7-77B5A847FEA0}" type="datetimeFigureOut">
              <a:rPr lang="en-IN" smtClean="0"/>
              <a:t>18-10-2016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80857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6CBA45-3A19-4CC7-80C7-77B5A847FEA0}" type="datetimeFigureOut">
              <a:rPr lang="en-IN" smtClean="0"/>
              <a:t>18-10-2016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0702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CBA45-3A19-4CC7-80C7-77B5A847FEA0}" type="datetimeFigureOut">
              <a:rPr lang="en-IN" smtClean="0"/>
              <a:t>18-10-2016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3863366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CBA45-3A19-4CC7-80C7-77B5A847FEA0}" type="datetimeFigureOut">
              <a:rPr lang="en-IN" smtClean="0"/>
              <a:t>18-10-2016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168937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CBA45-3A19-4CC7-80C7-77B5A847FEA0}" type="datetimeFigureOut">
              <a:rPr lang="en-IN" smtClean="0"/>
              <a:t>18-10-2016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93A05C-8DAE-437F-9CA2-35127C129167}" type="slidenum">
              <a:rPr lang="en-IN" smtClean="0"/>
              <a:t>‹#›</a:t>
            </a:fld>
            <a:endParaRPr lang="en-IN"/>
          </a:p>
        </p:txBody>
      </p:sp>
    </p:spTree>
    <p:extLst>
      <p:ext uri="{BB962C8B-B14F-4D97-AF65-F5344CB8AC3E}">
        <p14:creationId xmlns:p14="http://schemas.microsoft.com/office/powerpoint/2010/main" val="214524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6CBA45-3A19-4CC7-80C7-77B5A847FEA0}" type="datetimeFigureOut">
              <a:rPr lang="en-IN" smtClean="0"/>
              <a:t>18-10-2016</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93A05C-8DAE-437F-9CA2-35127C129167}" type="slidenum">
              <a:rPr lang="en-IN" smtClean="0"/>
              <a:t>‹#›</a:t>
            </a:fld>
            <a:endParaRPr lang="en-IN"/>
          </a:p>
        </p:txBody>
      </p:sp>
    </p:spTree>
    <p:extLst>
      <p:ext uri="{BB962C8B-B14F-4D97-AF65-F5344CB8AC3E}">
        <p14:creationId xmlns:p14="http://schemas.microsoft.com/office/powerpoint/2010/main" val="29579563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706" y="2838202"/>
            <a:ext cx="10515600" cy="2101933"/>
          </a:xfrm>
        </p:spPr>
        <p:txBody>
          <a:bodyPr/>
          <a:lstStyle/>
          <a:p>
            <a:pPr marL="0" indent="0">
              <a:buNone/>
            </a:pPr>
            <a:r>
              <a:rPr lang="en-IN" sz="4400" dirty="0">
                <a:solidFill>
                  <a:schemeClr val="bg2">
                    <a:lumMod val="25000"/>
                  </a:schemeClr>
                </a:solidFill>
              </a:rPr>
              <a:t>Java 8 – part </a:t>
            </a:r>
            <a:r>
              <a:rPr lang="en-IN" sz="4400" dirty="0" smtClean="0">
                <a:solidFill>
                  <a:schemeClr val="bg2">
                    <a:lumMod val="25000"/>
                  </a:schemeClr>
                </a:solidFill>
              </a:rPr>
              <a:t>2 </a:t>
            </a:r>
            <a:r>
              <a:rPr lang="en-IN" sz="4400" dirty="0">
                <a:solidFill>
                  <a:schemeClr val="bg2">
                    <a:lumMod val="25000"/>
                  </a:schemeClr>
                </a:solidFill>
              </a:rPr>
              <a:t>– </a:t>
            </a:r>
            <a:r>
              <a:rPr lang="en-IN" sz="4400" dirty="0" smtClean="0">
                <a:solidFill>
                  <a:schemeClr val="bg2">
                    <a:lumMod val="25000"/>
                  </a:schemeClr>
                </a:solidFill>
              </a:rPr>
              <a:t>Stream Library</a:t>
            </a:r>
            <a:endParaRPr lang="en-IN" sz="4400" dirty="0">
              <a:solidFill>
                <a:schemeClr val="bg2">
                  <a:lumMod val="25000"/>
                </a:schemeClr>
              </a:solidFill>
            </a:endParaRPr>
          </a:p>
        </p:txBody>
      </p:sp>
    </p:spTree>
    <p:extLst>
      <p:ext uri="{BB962C8B-B14F-4D97-AF65-F5344CB8AC3E}">
        <p14:creationId xmlns:p14="http://schemas.microsoft.com/office/powerpoint/2010/main" val="3001760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77334" y="2380831"/>
            <a:ext cx="8596668" cy="3880773"/>
          </a:xfrm>
        </p:spPr>
        <p:txBody>
          <a:bodyPr/>
          <a:lstStyle/>
          <a:p>
            <a:r>
              <a:rPr lang="en-IN" b="1" dirty="0"/>
              <a:t>Exercise 1:</a:t>
            </a:r>
            <a:r>
              <a:rPr lang="en-IN" dirty="0"/>
              <a:t> Get the unique surnames in uppercase of the first 15 book authors that are 50 years old or older</a:t>
            </a:r>
            <a:r>
              <a:rPr lang="en-IN" dirty="0" smtClean="0"/>
              <a:t>.</a:t>
            </a:r>
          </a:p>
          <a:p>
            <a:endParaRPr lang="en-IN" dirty="0" smtClean="0"/>
          </a:p>
          <a:p>
            <a:endParaRPr lang="en-IN" dirty="0" smtClean="0"/>
          </a:p>
          <a:p>
            <a:r>
              <a:rPr lang="en-IN" b="1" dirty="0"/>
              <a:t>Exercise 2:</a:t>
            </a:r>
            <a:r>
              <a:rPr lang="en-IN" dirty="0"/>
              <a:t> Print out the </a:t>
            </a:r>
            <a:r>
              <a:rPr lang="en-IN" dirty="0" smtClean="0"/>
              <a:t>sum </a:t>
            </a:r>
            <a:r>
              <a:rPr lang="en-IN" dirty="0"/>
              <a:t>of ages of all female authors younger than 25</a:t>
            </a:r>
            <a:r>
              <a:rPr lang="en-IN" dirty="0" smtClean="0"/>
              <a:t>.</a:t>
            </a:r>
          </a:p>
          <a:p>
            <a:endParaRPr lang="en-IN" dirty="0"/>
          </a:p>
        </p:txBody>
      </p:sp>
      <p:sp>
        <p:nvSpPr>
          <p:cNvPr id="5" name="Rectangle 2"/>
          <p:cNvSpPr>
            <a:spLocks noChangeArrowheads="1"/>
          </p:cNvSpPr>
          <p:nvPr/>
        </p:nvSpPr>
        <p:spPr bwMode="auto">
          <a:xfrm>
            <a:off x="1296537" y="3106096"/>
            <a:ext cx="6045958"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library.stream</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.map(book -&gt; </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book.getAuthor</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.filter(author -&gt; </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author.getAge</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&gt;= 50) .map(Author::</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getSurname</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.map(String::</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toUpperCase</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.distinct() .limit(15) .collect(</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toList</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692323" y="4360087"/>
            <a:ext cx="4421874" cy="5693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library.stream</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.map(Book::</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getAuthor</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.filter(author -&gt; </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author.getGender</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 </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Gender.FEMALE</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.map(Author::</a:t>
            </a:r>
            <a:r>
              <a:rPr kumimoji="0" lang="en-US" altLang="en-US" sz="1000" b="0" i="0" u="none" strike="noStrike" cap="none" normalizeH="0" baseline="0" dirty="0" err="1" smtClean="0">
                <a:ln>
                  <a:noFill/>
                </a:ln>
                <a:solidFill>
                  <a:srgbClr val="5F5F5F"/>
                </a:solidFill>
                <a:effectLst/>
                <a:latin typeface="Arial Unicode MS" panose="020B0604020202020204" pitchFamily="34" charset="-128"/>
              </a:rPr>
              <a:t>getAge</a:t>
            </a:r>
            <a:r>
              <a:rPr kumimoji="0" lang="en-US" altLang="en-US" sz="1000" b="0" i="0" u="none" strike="noStrike" cap="none" normalizeH="0" baseline="0" dirty="0" smtClean="0">
                <a:ln>
                  <a:noFill/>
                </a:ln>
                <a:solidFill>
                  <a:srgbClr val="5F5F5F"/>
                </a:solidFill>
                <a:effectLst/>
                <a:latin typeface="Arial Unicode MS" panose="020B0604020202020204" pitchFamily="34" charset="-128"/>
              </a:rPr>
              <a:t>) .filter(age -&gt; age &lt; 25) .reduce(0, Integer::sum)</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931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0442"/>
          </a:xfrm>
        </p:spPr>
        <p:txBody>
          <a:bodyPr/>
          <a:lstStyle/>
          <a:p>
            <a:r>
              <a:rPr lang="en-IN" dirty="0" err="1" smtClean="0"/>
              <a:t>Declerative</a:t>
            </a:r>
            <a:r>
              <a:rPr lang="en-IN" dirty="0" smtClean="0"/>
              <a:t> v/s </a:t>
            </a:r>
            <a:r>
              <a:rPr lang="en-IN" dirty="0" err="1" smtClean="0"/>
              <a:t>Imparative</a:t>
            </a:r>
            <a:endParaRPr lang="en-IN" dirty="0"/>
          </a:p>
        </p:txBody>
      </p:sp>
      <p:sp>
        <p:nvSpPr>
          <p:cNvPr id="3" name="Content Placeholder 2"/>
          <p:cNvSpPr>
            <a:spLocks noGrp="1"/>
          </p:cNvSpPr>
          <p:nvPr>
            <p:ph idx="1"/>
          </p:nvPr>
        </p:nvSpPr>
        <p:spPr>
          <a:xfrm>
            <a:off x="677334" y="1520042"/>
            <a:ext cx="8596668" cy="5094513"/>
          </a:xfrm>
        </p:spPr>
        <p:txBody>
          <a:bodyPr>
            <a:normAutofit fontScale="62500" lnSpcReduction="20000"/>
          </a:bodyPr>
          <a:lstStyle/>
          <a:p>
            <a:r>
              <a:rPr lang="en-IN" dirty="0"/>
              <a:t>/*  *   find all managers of all departments with an employee older than 65 */ </a:t>
            </a:r>
            <a:endParaRPr lang="en-IN" dirty="0" smtClean="0"/>
          </a:p>
          <a:p>
            <a:pPr marL="0" indent="0">
              <a:buNone/>
            </a:pPr>
            <a:r>
              <a:rPr lang="en-IN" dirty="0"/>
              <a:t> </a:t>
            </a:r>
            <a:r>
              <a:rPr lang="en-IN" dirty="0" smtClean="0"/>
              <a:t>   Manager</a:t>
            </a:r>
            <a:r>
              <a:rPr lang="en-IN" dirty="0"/>
              <a:t>[] find(Corporation c) </a:t>
            </a:r>
            <a:r>
              <a:rPr lang="en-IN" dirty="0" smtClean="0"/>
              <a:t>{</a:t>
            </a:r>
          </a:p>
          <a:p>
            <a:pPr marL="400050" lvl="1" indent="0">
              <a:buNone/>
            </a:pPr>
            <a:r>
              <a:rPr lang="en-IN" dirty="0"/>
              <a:t> </a:t>
            </a:r>
            <a:r>
              <a:rPr lang="en-IN" dirty="0" smtClean="0"/>
              <a:t>        </a:t>
            </a:r>
            <a:r>
              <a:rPr lang="en-IN" dirty="0"/>
              <a:t>List&lt;Manager&gt; result = new </a:t>
            </a:r>
            <a:r>
              <a:rPr lang="en-IN" dirty="0" err="1"/>
              <a:t>ArrayList</a:t>
            </a:r>
            <a:r>
              <a:rPr lang="en-IN" dirty="0" smtClean="0"/>
              <a:t>&lt;&gt;();</a:t>
            </a:r>
          </a:p>
          <a:p>
            <a:pPr marL="400050" lvl="1" indent="0">
              <a:buNone/>
            </a:pPr>
            <a:r>
              <a:rPr lang="en-IN" dirty="0" smtClean="0"/>
              <a:t>  		for </a:t>
            </a:r>
            <a:r>
              <a:rPr lang="en-IN" dirty="0"/>
              <a:t>(Department d : </a:t>
            </a:r>
            <a:r>
              <a:rPr lang="en-IN" dirty="0" err="1"/>
              <a:t>c.getDepartments</a:t>
            </a:r>
            <a:r>
              <a:rPr lang="en-IN" dirty="0"/>
              <a:t>()) { </a:t>
            </a:r>
            <a:endParaRPr lang="en-IN" dirty="0" smtClean="0"/>
          </a:p>
          <a:p>
            <a:pPr marL="400050" lvl="1" indent="0">
              <a:buNone/>
            </a:pPr>
            <a:r>
              <a:rPr lang="en-IN" dirty="0" smtClean="0"/>
              <a:t> 		 </a:t>
            </a:r>
            <a:r>
              <a:rPr lang="en-IN" dirty="0"/>
              <a:t>for (Employee e : </a:t>
            </a:r>
            <a:r>
              <a:rPr lang="en-IN" dirty="0" err="1"/>
              <a:t>d.getEmployees</a:t>
            </a:r>
            <a:r>
              <a:rPr lang="en-IN" dirty="0"/>
              <a:t>()) {  </a:t>
            </a:r>
            <a:endParaRPr lang="en-IN" dirty="0" smtClean="0"/>
          </a:p>
          <a:p>
            <a:pPr marL="400050" lvl="1" indent="0">
              <a:buNone/>
            </a:pPr>
            <a:r>
              <a:rPr lang="en-IN" dirty="0" smtClean="0"/>
              <a:t>				  </a:t>
            </a:r>
            <a:r>
              <a:rPr lang="en-IN" dirty="0"/>
              <a:t>if (</a:t>
            </a:r>
            <a:r>
              <a:rPr lang="en-IN" dirty="0" err="1"/>
              <a:t>e.getAge</a:t>
            </a:r>
            <a:r>
              <a:rPr lang="en-IN" dirty="0"/>
              <a:t>() &gt; 65) {    </a:t>
            </a:r>
            <a:endParaRPr lang="en-IN" dirty="0" smtClean="0"/>
          </a:p>
          <a:p>
            <a:pPr marL="400050" lvl="1" indent="0">
              <a:buNone/>
            </a:pPr>
            <a:r>
              <a:rPr lang="en-IN" dirty="0" smtClean="0"/>
              <a:t>						 </a:t>
            </a:r>
            <a:r>
              <a:rPr lang="en-IN" dirty="0" err="1" smtClean="0"/>
              <a:t>result.add</a:t>
            </a:r>
            <a:r>
              <a:rPr lang="en-IN" dirty="0" smtClean="0"/>
              <a:t>(</a:t>
            </a:r>
            <a:r>
              <a:rPr lang="en-IN" dirty="0" err="1" smtClean="0"/>
              <a:t>d.getManager</a:t>
            </a:r>
            <a:r>
              <a:rPr lang="en-IN" dirty="0"/>
              <a:t>());    </a:t>
            </a:r>
            <a:endParaRPr lang="en-IN" dirty="0" smtClean="0"/>
          </a:p>
          <a:p>
            <a:pPr marL="400050" lvl="1" indent="0">
              <a:buNone/>
            </a:pPr>
            <a:r>
              <a:rPr lang="en-IN" dirty="0" smtClean="0"/>
              <a:t>				}   </a:t>
            </a:r>
          </a:p>
          <a:p>
            <a:pPr marL="400050" lvl="1" indent="0">
              <a:buNone/>
            </a:pPr>
            <a:r>
              <a:rPr lang="en-IN" dirty="0" smtClean="0"/>
              <a:t>			} </a:t>
            </a:r>
          </a:p>
          <a:p>
            <a:pPr marL="400050" lvl="1" indent="0">
              <a:buNone/>
            </a:pPr>
            <a:r>
              <a:rPr lang="en-IN" dirty="0" smtClean="0"/>
              <a:t>		 } </a:t>
            </a:r>
          </a:p>
          <a:p>
            <a:pPr marL="400050" lvl="1" indent="0">
              <a:buNone/>
            </a:pPr>
            <a:r>
              <a:rPr lang="en-IN" dirty="0" smtClean="0"/>
              <a:t> </a:t>
            </a:r>
            <a:r>
              <a:rPr lang="en-IN" dirty="0"/>
              <a:t>return </a:t>
            </a:r>
            <a:r>
              <a:rPr lang="en-IN" dirty="0" err="1"/>
              <a:t>result.toArray</a:t>
            </a:r>
            <a:r>
              <a:rPr lang="en-IN" dirty="0"/>
              <a:t>(new Manager[0</a:t>
            </a:r>
            <a:r>
              <a:rPr lang="en-IN" dirty="0" smtClean="0"/>
              <a:t>]);</a:t>
            </a:r>
          </a:p>
          <a:p>
            <a:pPr marL="0" indent="0">
              <a:buNone/>
            </a:pPr>
            <a:r>
              <a:rPr lang="en-IN" dirty="0" smtClean="0"/>
              <a:t>	 </a:t>
            </a:r>
            <a:r>
              <a:rPr lang="en-IN" dirty="0"/>
              <a:t>} </a:t>
            </a:r>
            <a:endParaRPr lang="en-IN" dirty="0" smtClean="0"/>
          </a:p>
          <a:p>
            <a:pPr marL="0" indent="0">
              <a:buNone/>
            </a:pPr>
            <a:r>
              <a:rPr lang="en-IN" dirty="0"/>
              <a:t>Manager[] find(Corporation c) {  </a:t>
            </a:r>
            <a:endParaRPr lang="en-IN" dirty="0" smtClean="0"/>
          </a:p>
          <a:p>
            <a:pPr marL="400050" lvl="1" indent="0">
              <a:buNone/>
            </a:pPr>
            <a:r>
              <a:rPr lang="en-IN" dirty="0" smtClean="0"/>
              <a:t> </a:t>
            </a:r>
            <a:r>
              <a:rPr lang="en-IN" dirty="0"/>
              <a:t>return   </a:t>
            </a:r>
            <a:r>
              <a:rPr lang="en-IN" dirty="0" err="1"/>
              <a:t>c.getDepartments</a:t>
            </a:r>
            <a:r>
              <a:rPr lang="en-IN" dirty="0"/>
              <a:t>().stream()                                // 1   </a:t>
            </a:r>
            <a:endParaRPr lang="en-IN" dirty="0" smtClean="0"/>
          </a:p>
          <a:p>
            <a:pPr marL="400050" lvl="1" indent="0">
              <a:buNone/>
            </a:pPr>
            <a:r>
              <a:rPr lang="en-IN" dirty="0" smtClean="0"/>
              <a:t>               		   </a:t>
            </a:r>
            <a:r>
              <a:rPr lang="en-IN" dirty="0"/>
              <a:t>.filter(d -&gt; </a:t>
            </a:r>
            <a:r>
              <a:rPr lang="en-IN" dirty="0" err="1"/>
              <a:t>d.getEmployees</a:t>
            </a:r>
            <a:r>
              <a:rPr lang="en-IN" dirty="0"/>
              <a:t>().stream() </a:t>
            </a:r>
            <a:r>
              <a:rPr lang="en-IN" dirty="0" smtClean="0"/>
              <a:t>  </a:t>
            </a:r>
            <a:r>
              <a:rPr lang="en-IN" dirty="0"/>
              <a:t>// 2          </a:t>
            </a:r>
            <a:endParaRPr lang="en-IN" dirty="0" smtClean="0"/>
          </a:p>
          <a:p>
            <a:pPr marL="400050" lvl="1" indent="0">
              <a:buNone/>
            </a:pPr>
            <a:r>
              <a:rPr lang="en-IN" dirty="0" smtClean="0"/>
              <a:t>                       		  </a:t>
            </a:r>
            <a:r>
              <a:rPr lang="en-IN" dirty="0"/>
              <a:t>.map(Employee::</a:t>
            </a:r>
            <a:r>
              <a:rPr lang="en-IN" dirty="0" err="1"/>
              <a:t>getAge</a:t>
            </a:r>
            <a:r>
              <a:rPr lang="en-IN" dirty="0"/>
              <a:t>)     // 3     </a:t>
            </a:r>
            <a:endParaRPr lang="en-IN" dirty="0" smtClean="0"/>
          </a:p>
          <a:p>
            <a:pPr marL="400050" lvl="1" indent="0">
              <a:buNone/>
            </a:pPr>
            <a:r>
              <a:rPr lang="en-IN" dirty="0" smtClean="0"/>
              <a:t>                    		  </a:t>
            </a:r>
            <a:r>
              <a:rPr lang="en-IN" dirty="0"/>
              <a:t>.</a:t>
            </a:r>
            <a:r>
              <a:rPr lang="en-IN" dirty="0" err="1"/>
              <a:t>anyMatch</a:t>
            </a:r>
            <a:r>
              <a:rPr lang="en-IN" dirty="0"/>
              <a:t>(a -&gt; a&gt;65))      // 4           </a:t>
            </a:r>
            <a:endParaRPr lang="en-IN" dirty="0" smtClean="0"/>
          </a:p>
          <a:p>
            <a:pPr marL="400050" lvl="1" indent="0">
              <a:buNone/>
            </a:pPr>
            <a:r>
              <a:rPr lang="en-IN" dirty="0" smtClean="0"/>
              <a:t>   			   </a:t>
            </a:r>
            <a:r>
              <a:rPr lang="en-IN" dirty="0"/>
              <a:t>.map(Department::</a:t>
            </a:r>
            <a:r>
              <a:rPr lang="en-IN" dirty="0" err="1"/>
              <a:t>getManager</a:t>
            </a:r>
            <a:r>
              <a:rPr lang="en-IN" dirty="0"/>
              <a:t>)             // 5     </a:t>
            </a:r>
            <a:endParaRPr lang="en-IN" dirty="0" smtClean="0"/>
          </a:p>
          <a:p>
            <a:pPr marL="400050" lvl="1" indent="0">
              <a:buNone/>
            </a:pPr>
            <a:r>
              <a:rPr lang="en-IN" dirty="0" smtClean="0"/>
              <a:t>             			   </a:t>
            </a:r>
            <a:r>
              <a:rPr lang="en-IN" dirty="0"/>
              <a:t>.</a:t>
            </a:r>
            <a:r>
              <a:rPr lang="en-IN" dirty="0" err="1"/>
              <a:t>toArray</a:t>
            </a:r>
            <a:r>
              <a:rPr lang="en-IN" dirty="0"/>
              <a:t>(Manager[]::new)                 // 6 </a:t>
            </a:r>
            <a:endParaRPr lang="en-IN" dirty="0" smtClean="0"/>
          </a:p>
          <a:p>
            <a:pPr marL="0" indent="0">
              <a:buNone/>
            </a:pPr>
            <a:r>
              <a:rPr lang="en-IN" dirty="0" smtClean="0"/>
              <a:t>} </a:t>
            </a:r>
            <a:endParaRPr lang="en-IN" dirty="0"/>
          </a:p>
        </p:txBody>
      </p:sp>
    </p:spTree>
    <p:extLst>
      <p:ext uri="{BB962C8B-B14F-4D97-AF65-F5344CB8AC3E}">
        <p14:creationId xmlns:p14="http://schemas.microsoft.com/office/powerpoint/2010/main" val="115936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Filtering and slicing</a:t>
            </a:r>
            <a:br>
              <a:rPr lang="en-IN" dirty="0"/>
            </a:br>
            <a:endParaRPr lang="en-IN" dirty="0"/>
          </a:p>
        </p:txBody>
      </p:sp>
      <p:sp>
        <p:nvSpPr>
          <p:cNvPr id="3" name="Content Placeholder 2"/>
          <p:cNvSpPr>
            <a:spLocks noGrp="1"/>
          </p:cNvSpPr>
          <p:nvPr>
            <p:ph idx="1"/>
          </p:nvPr>
        </p:nvSpPr>
        <p:spPr>
          <a:xfrm>
            <a:off x="368576" y="1163782"/>
            <a:ext cx="8596668" cy="4640074"/>
          </a:xfrm>
        </p:spPr>
        <p:txBody>
          <a:bodyPr>
            <a:normAutofit lnSpcReduction="10000"/>
          </a:bodyPr>
          <a:lstStyle/>
          <a:p>
            <a:r>
              <a:rPr lang="en-IN" dirty="0"/>
              <a:t>Filtering with a </a:t>
            </a:r>
            <a:r>
              <a:rPr lang="en-IN" dirty="0" smtClean="0"/>
              <a:t>predicate</a:t>
            </a:r>
          </a:p>
          <a:p>
            <a:pPr marL="0" indent="0">
              <a:buNone/>
            </a:pPr>
            <a:r>
              <a:rPr lang="en-IN" dirty="0" smtClean="0"/>
              <a:t>     </a:t>
            </a:r>
            <a:r>
              <a:rPr lang="en-IN" dirty="0" err="1" smtClean="0"/>
              <a:t>persons.stream</a:t>
            </a:r>
            <a:r>
              <a:rPr lang="en-IN" dirty="0" smtClean="0"/>
              <a:t>().filter(Person</a:t>
            </a:r>
            <a:r>
              <a:rPr lang="en-IN" dirty="0"/>
              <a:t>::</a:t>
            </a:r>
            <a:r>
              <a:rPr lang="en-IN" dirty="0" err="1"/>
              <a:t>isHeavyWeight</a:t>
            </a:r>
            <a:r>
              <a:rPr lang="en-IN" dirty="0"/>
              <a:t> </a:t>
            </a:r>
            <a:r>
              <a:rPr lang="en-IN" dirty="0" smtClean="0"/>
              <a:t>).</a:t>
            </a:r>
          </a:p>
          <a:p>
            <a:pPr marL="0" indent="0">
              <a:buNone/>
            </a:pPr>
            <a:endParaRPr lang="en-IN" dirty="0" smtClean="0"/>
          </a:p>
          <a:p>
            <a:r>
              <a:rPr lang="en-IN" dirty="0"/>
              <a:t>Filtering unique elements</a:t>
            </a:r>
          </a:p>
          <a:p>
            <a:pPr marL="0" indent="0">
              <a:buNone/>
            </a:pPr>
            <a:endParaRPr lang="en-IN" dirty="0"/>
          </a:p>
          <a:p>
            <a:r>
              <a:rPr lang="en-IN" dirty="0" smtClean="0"/>
              <a:t> </a:t>
            </a:r>
            <a:r>
              <a:rPr lang="en-IN" dirty="0"/>
              <a:t>Truncating a stream</a:t>
            </a:r>
          </a:p>
          <a:p>
            <a:pPr marL="0" indent="0">
              <a:buNone/>
            </a:pPr>
            <a:r>
              <a:rPr lang="en-IN" dirty="0" smtClean="0"/>
              <a:t>     Streams </a:t>
            </a:r>
            <a:r>
              <a:rPr lang="en-IN" dirty="0"/>
              <a:t>support the limit(n) method, which returns another stream that’s no </a:t>
            </a:r>
            <a:r>
              <a:rPr lang="en-IN" dirty="0" smtClean="0"/>
              <a:t>        </a:t>
            </a:r>
          </a:p>
          <a:p>
            <a:pPr marL="0" indent="0">
              <a:buNone/>
            </a:pPr>
            <a:r>
              <a:rPr lang="en-IN" dirty="0" smtClean="0"/>
              <a:t>     longer </a:t>
            </a:r>
            <a:r>
              <a:rPr lang="en-IN" dirty="0"/>
              <a:t>than a given size. The requested size is passed as argument to limit</a:t>
            </a:r>
            <a:r>
              <a:rPr lang="en-IN" dirty="0" smtClean="0"/>
              <a:t>.</a:t>
            </a:r>
          </a:p>
          <a:p>
            <a:pPr marL="0" indent="0">
              <a:buNone/>
            </a:pPr>
            <a:r>
              <a:rPr lang="en-IN" dirty="0" smtClean="0"/>
              <a:t>    </a:t>
            </a:r>
          </a:p>
          <a:p>
            <a:r>
              <a:rPr lang="en-IN" dirty="0" smtClean="0"/>
              <a:t>Skipping </a:t>
            </a:r>
            <a:r>
              <a:rPr lang="en-IN" dirty="0"/>
              <a:t>elements</a:t>
            </a:r>
          </a:p>
          <a:p>
            <a:pPr marL="0" indent="0">
              <a:buNone/>
            </a:pPr>
            <a:r>
              <a:rPr lang="en-IN" dirty="0" smtClean="0"/>
              <a:t>     Streams </a:t>
            </a:r>
            <a:r>
              <a:rPr lang="en-IN" dirty="0"/>
              <a:t>support the skip(n) method to return a stream that discards the first </a:t>
            </a:r>
            <a:r>
              <a:rPr lang="en-IN" dirty="0" smtClean="0"/>
              <a:t>   </a:t>
            </a:r>
          </a:p>
          <a:p>
            <a:pPr marL="0" indent="0">
              <a:buNone/>
            </a:pPr>
            <a:r>
              <a:rPr lang="en-IN" dirty="0" smtClean="0"/>
              <a:t>     n </a:t>
            </a:r>
            <a:r>
              <a:rPr lang="en-IN" dirty="0"/>
              <a:t>elements. </a:t>
            </a:r>
          </a:p>
        </p:txBody>
      </p:sp>
    </p:spTree>
    <p:extLst>
      <p:ext uri="{BB962C8B-B14F-4D97-AF65-F5344CB8AC3E}">
        <p14:creationId xmlns:p14="http://schemas.microsoft.com/office/powerpoint/2010/main" val="491543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2312"/>
          </a:xfrm>
        </p:spPr>
        <p:txBody>
          <a:bodyPr>
            <a:normAutofit fontScale="90000"/>
          </a:bodyPr>
          <a:lstStyle/>
          <a:p>
            <a:r>
              <a:rPr lang="en-IN" dirty="0" smtClean="0"/>
              <a:t>Mapping</a:t>
            </a:r>
            <a:r>
              <a:rPr lang="en-IN" dirty="0"/>
              <a:t/>
            </a:r>
            <a:br>
              <a:rPr lang="en-IN" dirty="0"/>
            </a:br>
            <a:endParaRPr lang="en-IN" dirty="0"/>
          </a:p>
        </p:txBody>
      </p:sp>
      <p:sp>
        <p:nvSpPr>
          <p:cNvPr id="3" name="Content Placeholder 2"/>
          <p:cNvSpPr>
            <a:spLocks noGrp="1"/>
          </p:cNvSpPr>
          <p:nvPr>
            <p:ph idx="1"/>
          </p:nvPr>
        </p:nvSpPr>
        <p:spPr>
          <a:xfrm>
            <a:off x="677334" y="1472541"/>
            <a:ext cx="8596668" cy="4568822"/>
          </a:xfrm>
        </p:spPr>
        <p:txBody>
          <a:bodyPr/>
          <a:lstStyle/>
          <a:p>
            <a:r>
              <a:rPr lang="en-IN" dirty="0"/>
              <a:t>A very common data processing idiom is to select information from certain objects. For example, in SQL you can select a particular column from a table. The Streams API provides similar facilities through the map and </a:t>
            </a:r>
            <a:r>
              <a:rPr lang="en-IN" dirty="0" err="1"/>
              <a:t>flatMap</a:t>
            </a:r>
            <a:r>
              <a:rPr lang="en-IN" dirty="0"/>
              <a:t> methods.</a:t>
            </a:r>
          </a:p>
          <a:p>
            <a:r>
              <a:rPr lang="en-IN" dirty="0"/>
              <a:t>Streams support the method map, which takes a function as argument. The function is applied to each element, mapping it into a new element </a:t>
            </a:r>
          </a:p>
        </p:txBody>
      </p:sp>
    </p:spTree>
    <p:extLst>
      <p:ext uri="{BB962C8B-B14F-4D97-AF65-F5344CB8AC3E}">
        <p14:creationId xmlns:p14="http://schemas.microsoft.com/office/powerpoint/2010/main" val="231227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631" y="427513"/>
            <a:ext cx="9048371" cy="6175168"/>
          </a:xfrm>
        </p:spPr>
        <p:txBody>
          <a:bodyPr/>
          <a:lstStyle/>
          <a:p>
            <a:r>
              <a:rPr lang="en-IN" dirty="0" smtClean="0"/>
              <a:t>String stream</a:t>
            </a:r>
            <a:endParaRPr lang="en-IN" dirty="0"/>
          </a:p>
        </p:txBody>
      </p:sp>
      <p:sp>
        <p:nvSpPr>
          <p:cNvPr id="4" name="Rectangle 3"/>
          <p:cNvSpPr/>
          <p:nvPr/>
        </p:nvSpPr>
        <p:spPr>
          <a:xfrm>
            <a:off x="1805049" y="1092530"/>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This</a:t>
            </a:r>
            <a:endParaRPr lang="en-IN" sz="1200" dirty="0"/>
          </a:p>
        </p:txBody>
      </p:sp>
      <p:sp>
        <p:nvSpPr>
          <p:cNvPr id="5" name="Rectangle 4"/>
          <p:cNvSpPr/>
          <p:nvPr/>
        </p:nvSpPr>
        <p:spPr>
          <a:xfrm>
            <a:off x="4639518" y="1113536"/>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is</a:t>
            </a:r>
            <a:endParaRPr lang="en-IN" sz="1200" dirty="0"/>
          </a:p>
        </p:txBody>
      </p:sp>
      <p:sp>
        <p:nvSpPr>
          <p:cNvPr id="6" name="Rectangle 5"/>
          <p:cNvSpPr/>
          <p:nvPr/>
        </p:nvSpPr>
        <p:spPr>
          <a:xfrm>
            <a:off x="6439464" y="1092529"/>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Test</a:t>
            </a:r>
            <a:endParaRPr lang="en-IN" sz="1200" dirty="0"/>
          </a:p>
        </p:txBody>
      </p:sp>
      <p:cxnSp>
        <p:nvCxnSpPr>
          <p:cNvPr id="13" name="Straight Connector 12"/>
          <p:cNvCxnSpPr/>
          <p:nvPr/>
        </p:nvCxnSpPr>
        <p:spPr>
          <a:xfrm>
            <a:off x="225631" y="1959429"/>
            <a:ext cx="9144000" cy="11875"/>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05048" y="2208810"/>
            <a:ext cx="2410601"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15" name="Rectangle 14"/>
          <p:cNvSpPr/>
          <p:nvPr/>
        </p:nvSpPr>
        <p:spPr>
          <a:xfrm>
            <a:off x="4369914" y="2215793"/>
            <a:ext cx="1394232"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19" name="Rectangle 18"/>
          <p:cNvSpPr/>
          <p:nvPr/>
        </p:nvSpPr>
        <p:spPr>
          <a:xfrm>
            <a:off x="5953960" y="2244619"/>
            <a:ext cx="2257467" cy="621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cxnSp>
        <p:nvCxnSpPr>
          <p:cNvPr id="21" name="Straight Arrow Connector 20"/>
          <p:cNvCxnSpPr>
            <a:stCxn id="4" idx="2"/>
          </p:cNvCxnSpPr>
          <p:nvPr/>
        </p:nvCxnSpPr>
        <p:spPr>
          <a:xfrm>
            <a:off x="2232561" y="1710047"/>
            <a:ext cx="0" cy="49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15" idx="0"/>
          </p:cNvCxnSpPr>
          <p:nvPr/>
        </p:nvCxnSpPr>
        <p:spPr>
          <a:xfrm>
            <a:off x="5067030" y="1731053"/>
            <a:ext cx="0" cy="484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865652" y="1674771"/>
            <a:ext cx="9018" cy="581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5631" y="2208810"/>
            <a:ext cx="1483789" cy="461665"/>
          </a:xfrm>
          <a:prstGeom prst="rect">
            <a:avLst/>
          </a:prstGeom>
          <a:noFill/>
        </p:spPr>
        <p:txBody>
          <a:bodyPr wrap="square" rtlCol="0">
            <a:spAutoFit/>
          </a:bodyPr>
          <a:lstStyle/>
          <a:p>
            <a:r>
              <a:rPr lang="en-IN" sz="1200" dirty="0" smtClean="0"/>
              <a:t>map(c </a:t>
            </a:r>
            <a:r>
              <a:rPr lang="en-IN" sz="1200" dirty="0"/>
              <a:t>-&gt; </a:t>
            </a:r>
            <a:r>
              <a:rPr lang="en-IN" sz="1200" dirty="0" err="1"/>
              <a:t>c.split</a:t>
            </a:r>
            <a:r>
              <a:rPr lang="en-IN" sz="1200" dirty="0"/>
              <a:t>(""))</a:t>
            </a:r>
          </a:p>
        </p:txBody>
      </p:sp>
      <p:cxnSp>
        <p:nvCxnSpPr>
          <p:cNvPr id="28" name="Straight Connector 27"/>
          <p:cNvCxnSpPr>
            <a:stCxn id="3" idx="1"/>
            <a:endCxn id="3" idx="3"/>
          </p:cNvCxnSpPr>
          <p:nvPr/>
        </p:nvCxnSpPr>
        <p:spPr>
          <a:xfrm>
            <a:off x="225631" y="3515097"/>
            <a:ext cx="9048371"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23656" y="3560622"/>
            <a:ext cx="1480227" cy="646331"/>
          </a:xfrm>
          <a:prstGeom prst="rect">
            <a:avLst/>
          </a:prstGeom>
          <a:noFill/>
        </p:spPr>
        <p:txBody>
          <a:bodyPr wrap="square" rtlCol="0">
            <a:spAutoFit/>
          </a:bodyPr>
          <a:lstStyle/>
          <a:p>
            <a:r>
              <a:rPr lang="en-IN" sz="1200" dirty="0" err="1" smtClean="0"/>
              <a:t>flatMap</a:t>
            </a:r>
            <a:endParaRPr lang="en-IN" sz="1200" dirty="0" smtClean="0"/>
          </a:p>
          <a:p>
            <a:r>
              <a:rPr lang="en-IN" sz="1200" dirty="0" smtClean="0"/>
              <a:t>(String::stream)</a:t>
            </a:r>
          </a:p>
          <a:p>
            <a:r>
              <a:rPr lang="en-IN" sz="1200" dirty="0" smtClean="0"/>
              <a:t> </a:t>
            </a:r>
            <a:endParaRPr lang="en-IN" sz="1200" dirty="0"/>
          </a:p>
        </p:txBody>
      </p:sp>
      <p:cxnSp>
        <p:nvCxnSpPr>
          <p:cNvPr id="35" name="Straight Arrow Connector 34"/>
          <p:cNvCxnSpPr>
            <a:stCxn id="14" idx="2"/>
          </p:cNvCxnSpPr>
          <p:nvPr/>
        </p:nvCxnSpPr>
        <p:spPr>
          <a:xfrm>
            <a:off x="3010349" y="2826327"/>
            <a:ext cx="7391" cy="653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2"/>
          </p:cNvCxnSpPr>
          <p:nvPr/>
        </p:nvCxnSpPr>
        <p:spPr>
          <a:xfrm>
            <a:off x="5067030" y="2833310"/>
            <a:ext cx="0" cy="642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2"/>
          </p:cNvCxnSpPr>
          <p:nvPr/>
        </p:nvCxnSpPr>
        <p:spPr>
          <a:xfrm flipH="1">
            <a:off x="7082693" y="2866109"/>
            <a:ext cx="1" cy="610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8393" y="4455617"/>
            <a:ext cx="9048371"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324603" y="2208810"/>
            <a:ext cx="949399" cy="738664"/>
          </a:xfrm>
          <a:prstGeom prst="rect">
            <a:avLst/>
          </a:prstGeom>
          <a:noFill/>
        </p:spPr>
        <p:txBody>
          <a:bodyPr wrap="square" rtlCol="0">
            <a:spAutoFit/>
          </a:bodyPr>
          <a:lstStyle/>
          <a:p>
            <a:r>
              <a:rPr lang="en-IN" sz="1400" dirty="0" smtClean="0"/>
              <a:t>Stream &lt;String []&gt;</a:t>
            </a:r>
            <a:endParaRPr lang="en-IN" sz="1400" dirty="0"/>
          </a:p>
        </p:txBody>
      </p:sp>
      <p:sp>
        <p:nvSpPr>
          <p:cNvPr id="55" name="TextBox 54"/>
          <p:cNvSpPr txBox="1"/>
          <p:nvPr/>
        </p:nvSpPr>
        <p:spPr>
          <a:xfrm>
            <a:off x="8225412" y="3492053"/>
            <a:ext cx="949399" cy="523220"/>
          </a:xfrm>
          <a:prstGeom prst="rect">
            <a:avLst/>
          </a:prstGeom>
          <a:noFill/>
        </p:spPr>
        <p:txBody>
          <a:bodyPr wrap="square" rtlCol="0">
            <a:spAutoFit/>
          </a:bodyPr>
          <a:lstStyle/>
          <a:p>
            <a:r>
              <a:rPr lang="en-IN" sz="1400" dirty="0" smtClean="0"/>
              <a:t>Stream &lt;String&gt;</a:t>
            </a:r>
            <a:endParaRPr lang="en-IN" sz="1400" dirty="0"/>
          </a:p>
        </p:txBody>
      </p:sp>
      <p:sp>
        <p:nvSpPr>
          <p:cNvPr id="56" name="TextBox 55"/>
          <p:cNvSpPr txBox="1"/>
          <p:nvPr/>
        </p:nvSpPr>
        <p:spPr>
          <a:xfrm>
            <a:off x="8199280" y="1151551"/>
            <a:ext cx="949399" cy="523220"/>
          </a:xfrm>
          <a:prstGeom prst="rect">
            <a:avLst/>
          </a:prstGeom>
          <a:noFill/>
        </p:spPr>
        <p:txBody>
          <a:bodyPr wrap="square" rtlCol="0">
            <a:spAutoFit/>
          </a:bodyPr>
          <a:lstStyle/>
          <a:p>
            <a:r>
              <a:rPr lang="en-IN" sz="1400" dirty="0" smtClean="0"/>
              <a:t>Stream &lt;String&gt;</a:t>
            </a:r>
            <a:endParaRPr lang="en-IN" sz="1400" dirty="0"/>
          </a:p>
        </p:txBody>
      </p:sp>
      <p:sp>
        <p:nvSpPr>
          <p:cNvPr id="57" name="TextBox 56"/>
          <p:cNvSpPr txBox="1"/>
          <p:nvPr/>
        </p:nvSpPr>
        <p:spPr>
          <a:xfrm>
            <a:off x="7997875" y="4827393"/>
            <a:ext cx="949399" cy="523220"/>
          </a:xfrm>
          <a:prstGeom prst="rect">
            <a:avLst/>
          </a:prstGeom>
          <a:noFill/>
        </p:spPr>
        <p:txBody>
          <a:bodyPr wrap="square" rtlCol="0">
            <a:spAutoFit/>
          </a:bodyPr>
          <a:lstStyle/>
          <a:p>
            <a:r>
              <a:rPr lang="en-IN" sz="1400" dirty="0" smtClean="0"/>
              <a:t>Stream</a:t>
            </a:r>
          </a:p>
          <a:p>
            <a:r>
              <a:rPr lang="en-IN" sz="1400" dirty="0" smtClean="0"/>
              <a:t>&lt;String&gt;</a:t>
            </a:r>
            <a:endParaRPr lang="en-IN" sz="1400" dirty="0"/>
          </a:p>
        </p:txBody>
      </p:sp>
      <p:sp>
        <p:nvSpPr>
          <p:cNvPr id="45" name="Rectangle 44"/>
          <p:cNvSpPr/>
          <p:nvPr/>
        </p:nvSpPr>
        <p:spPr>
          <a:xfrm>
            <a:off x="1910830" y="2327564"/>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sp>
        <p:nvSpPr>
          <p:cNvPr id="47" name="Rectangle 46"/>
          <p:cNvSpPr/>
          <p:nvPr/>
        </p:nvSpPr>
        <p:spPr>
          <a:xfrm>
            <a:off x="2463849" y="2336065"/>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h</a:t>
            </a:r>
            <a:endParaRPr lang="en-IN" sz="1200" dirty="0"/>
          </a:p>
        </p:txBody>
      </p:sp>
      <p:sp>
        <p:nvSpPr>
          <p:cNvPr id="49" name="Rectangle 48"/>
          <p:cNvSpPr/>
          <p:nvPr/>
        </p:nvSpPr>
        <p:spPr>
          <a:xfrm>
            <a:off x="3028875" y="2337022"/>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smtClean="0"/>
              <a:t>i</a:t>
            </a:r>
            <a:endParaRPr lang="en-IN" sz="1200" dirty="0"/>
          </a:p>
        </p:txBody>
      </p:sp>
      <p:sp>
        <p:nvSpPr>
          <p:cNvPr id="51" name="Rectangle 50"/>
          <p:cNvSpPr/>
          <p:nvPr/>
        </p:nvSpPr>
        <p:spPr>
          <a:xfrm>
            <a:off x="3654713" y="2337638"/>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a:t>
            </a:r>
            <a:endParaRPr lang="en-IN" sz="1200" dirty="0"/>
          </a:p>
        </p:txBody>
      </p:sp>
      <p:sp>
        <p:nvSpPr>
          <p:cNvPr id="54" name="Rectangle 53"/>
          <p:cNvSpPr/>
          <p:nvPr/>
        </p:nvSpPr>
        <p:spPr>
          <a:xfrm>
            <a:off x="4558143" y="2365278"/>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smtClean="0"/>
              <a:t>i</a:t>
            </a:r>
            <a:endParaRPr lang="en-IN" sz="1200" dirty="0"/>
          </a:p>
        </p:txBody>
      </p:sp>
      <p:sp>
        <p:nvSpPr>
          <p:cNvPr id="58" name="Rectangle 57"/>
          <p:cNvSpPr/>
          <p:nvPr/>
        </p:nvSpPr>
        <p:spPr>
          <a:xfrm>
            <a:off x="5111162" y="2373779"/>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a:t>
            </a:r>
            <a:endParaRPr lang="en-IN" sz="1200" dirty="0"/>
          </a:p>
        </p:txBody>
      </p:sp>
      <p:sp>
        <p:nvSpPr>
          <p:cNvPr id="61" name="Rectangle 60"/>
          <p:cNvSpPr/>
          <p:nvPr/>
        </p:nvSpPr>
        <p:spPr>
          <a:xfrm>
            <a:off x="5986687" y="2325583"/>
            <a:ext cx="325946"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sp>
        <p:nvSpPr>
          <p:cNvPr id="62" name="Rectangle 61"/>
          <p:cNvSpPr/>
          <p:nvPr/>
        </p:nvSpPr>
        <p:spPr>
          <a:xfrm>
            <a:off x="6428217" y="2334084"/>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e</a:t>
            </a:r>
            <a:endParaRPr lang="en-IN" sz="1200" dirty="0"/>
          </a:p>
        </p:txBody>
      </p:sp>
      <p:sp>
        <p:nvSpPr>
          <p:cNvPr id="63" name="Rectangle 62"/>
          <p:cNvSpPr/>
          <p:nvPr/>
        </p:nvSpPr>
        <p:spPr>
          <a:xfrm>
            <a:off x="6993243" y="2335041"/>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a:t>
            </a:r>
          </a:p>
        </p:txBody>
      </p:sp>
      <p:sp>
        <p:nvSpPr>
          <p:cNvPr id="64" name="Rectangle 63"/>
          <p:cNvSpPr/>
          <p:nvPr/>
        </p:nvSpPr>
        <p:spPr>
          <a:xfrm>
            <a:off x="7619081" y="2335657"/>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cxnSp>
        <p:nvCxnSpPr>
          <p:cNvPr id="76" name="Straight Arrow Connector 75"/>
          <p:cNvCxnSpPr/>
          <p:nvPr/>
        </p:nvCxnSpPr>
        <p:spPr>
          <a:xfrm>
            <a:off x="3115249" y="4190016"/>
            <a:ext cx="18526" cy="63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2015730" y="3691253"/>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sp>
        <p:nvSpPr>
          <p:cNvPr id="78" name="Rectangle 77"/>
          <p:cNvSpPr/>
          <p:nvPr/>
        </p:nvSpPr>
        <p:spPr>
          <a:xfrm>
            <a:off x="2568749" y="3699754"/>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h</a:t>
            </a:r>
            <a:endParaRPr lang="en-IN" sz="1200" dirty="0"/>
          </a:p>
        </p:txBody>
      </p:sp>
      <p:sp>
        <p:nvSpPr>
          <p:cNvPr id="79" name="Rectangle 78"/>
          <p:cNvSpPr/>
          <p:nvPr/>
        </p:nvSpPr>
        <p:spPr>
          <a:xfrm>
            <a:off x="3133775" y="3700711"/>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smtClean="0"/>
              <a:t>i</a:t>
            </a:r>
            <a:endParaRPr lang="en-IN" sz="1200" dirty="0"/>
          </a:p>
        </p:txBody>
      </p:sp>
      <p:sp>
        <p:nvSpPr>
          <p:cNvPr id="80" name="Rectangle 79"/>
          <p:cNvSpPr/>
          <p:nvPr/>
        </p:nvSpPr>
        <p:spPr>
          <a:xfrm>
            <a:off x="3759613" y="3701327"/>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a:t>
            </a:r>
            <a:endParaRPr lang="en-IN" sz="1200" dirty="0"/>
          </a:p>
        </p:txBody>
      </p:sp>
      <p:sp>
        <p:nvSpPr>
          <p:cNvPr id="81" name="Rectangle 80"/>
          <p:cNvSpPr/>
          <p:nvPr/>
        </p:nvSpPr>
        <p:spPr>
          <a:xfrm>
            <a:off x="4663043" y="3728967"/>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smtClean="0"/>
              <a:t>i</a:t>
            </a:r>
            <a:endParaRPr lang="en-IN" sz="1200" dirty="0"/>
          </a:p>
        </p:txBody>
      </p:sp>
      <p:sp>
        <p:nvSpPr>
          <p:cNvPr id="82" name="Rectangle 81"/>
          <p:cNvSpPr/>
          <p:nvPr/>
        </p:nvSpPr>
        <p:spPr>
          <a:xfrm>
            <a:off x="5216062" y="3737468"/>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a:t>
            </a:r>
            <a:endParaRPr lang="en-IN" sz="1200" dirty="0"/>
          </a:p>
        </p:txBody>
      </p:sp>
      <p:sp>
        <p:nvSpPr>
          <p:cNvPr id="83" name="Rectangle 82"/>
          <p:cNvSpPr/>
          <p:nvPr/>
        </p:nvSpPr>
        <p:spPr>
          <a:xfrm>
            <a:off x="6091587" y="3689272"/>
            <a:ext cx="325946"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sp>
        <p:nvSpPr>
          <p:cNvPr id="84" name="Rectangle 83"/>
          <p:cNvSpPr/>
          <p:nvPr/>
        </p:nvSpPr>
        <p:spPr>
          <a:xfrm>
            <a:off x="6533117" y="3697773"/>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e</a:t>
            </a:r>
            <a:endParaRPr lang="en-IN" sz="1200" dirty="0"/>
          </a:p>
        </p:txBody>
      </p:sp>
      <p:sp>
        <p:nvSpPr>
          <p:cNvPr id="85" name="Rectangle 84"/>
          <p:cNvSpPr/>
          <p:nvPr/>
        </p:nvSpPr>
        <p:spPr>
          <a:xfrm>
            <a:off x="7098143" y="3698730"/>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a:t>
            </a:r>
          </a:p>
        </p:txBody>
      </p:sp>
      <p:sp>
        <p:nvSpPr>
          <p:cNvPr id="86" name="Rectangle 85"/>
          <p:cNvSpPr/>
          <p:nvPr/>
        </p:nvSpPr>
        <p:spPr>
          <a:xfrm>
            <a:off x="7723981" y="3699346"/>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sp>
        <p:nvSpPr>
          <p:cNvPr id="93" name="Rectangle 92"/>
          <p:cNvSpPr/>
          <p:nvPr/>
        </p:nvSpPr>
        <p:spPr>
          <a:xfrm>
            <a:off x="2168130" y="5138064"/>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sp>
        <p:nvSpPr>
          <p:cNvPr id="94" name="Rectangle 93"/>
          <p:cNvSpPr/>
          <p:nvPr/>
        </p:nvSpPr>
        <p:spPr>
          <a:xfrm>
            <a:off x="2721149" y="5146565"/>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h</a:t>
            </a:r>
            <a:endParaRPr lang="en-IN" sz="1200" dirty="0"/>
          </a:p>
        </p:txBody>
      </p:sp>
      <p:sp>
        <p:nvSpPr>
          <p:cNvPr id="95" name="Rectangle 94"/>
          <p:cNvSpPr/>
          <p:nvPr/>
        </p:nvSpPr>
        <p:spPr>
          <a:xfrm>
            <a:off x="3286175" y="5147522"/>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smtClean="0"/>
              <a:t>i</a:t>
            </a:r>
            <a:endParaRPr lang="en-IN" sz="1200" dirty="0"/>
          </a:p>
        </p:txBody>
      </p:sp>
      <p:sp>
        <p:nvSpPr>
          <p:cNvPr id="96" name="Rectangle 95"/>
          <p:cNvSpPr/>
          <p:nvPr/>
        </p:nvSpPr>
        <p:spPr>
          <a:xfrm>
            <a:off x="3912013" y="5148138"/>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a:t>
            </a:r>
            <a:endParaRPr lang="en-IN" sz="1200" dirty="0"/>
          </a:p>
        </p:txBody>
      </p:sp>
      <p:sp>
        <p:nvSpPr>
          <p:cNvPr id="97" name="Rectangle 96"/>
          <p:cNvSpPr/>
          <p:nvPr/>
        </p:nvSpPr>
        <p:spPr>
          <a:xfrm>
            <a:off x="6248082" y="5138064"/>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e</a:t>
            </a:r>
            <a:endParaRPr lang="en-IN" sz="1200" dirty="0"/>
          </a:p>
        </p:txBody>
      </p:sp>
      <p:sp>
        <p:nvSpPr>
          <p:cNvPr id="98" name="Rectangle 97"/>
          <p:cNvSpPr/>
          <p:nvPr/>
        </p:nvSpPr>
        <p:spPr>
          <a:xfrm>
            <a:off x="7366127" y="5138064"/>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cxnSp>
        <p:nvCxnSpPr>
          <p:cNvPr id="106" name="Straight Arrow Connector 105"/>
          <p:cNvCxnSpPr/>
          <p:nvPr/>
        </p:nvCxnSpPr>
        <p:spPr>
          <a:xfrm>
            <a:off x="7350962" y="4279084"/>
            <a:ext cx="18526" cy="63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223655" y="4632151"/>
            <a:ext cx="1480227" cy="461665"/>
          </a:xfrm>
          <a:prstGeom prst="rect">
            <a:avLst/>
          </a:prstGeom>
          <a:noFill/>
        </p:spPr>
        <p:txBody>
          <a:bodyPr wrap="square" rtlCol="0">
            <a:spAutoFit/>
          </a:bodyPr>
          <a:lstStyle/>
          <a:p>
            <a:r>
              <a:rPr lang="en-IN" sz="1200" dirty="0" smtClean="0"/>
              <a:t>distinct()</a:t>
            </a:r>
          </a:p>
          <a:p>
            <a:r>
              <a:rPr lang="en-IN" sz="1200" dirty="0" smtClean="0"/>
              <a:t> </a:t>
            </a:r>
            <a:endParaRPr lang="en-IN" sz="1200" dirty="0"/>
          </a:p>
        </p:txBody>
      </p:sp>
      <p:cxnSp>
        <p:nvCxnSpPr>
          <p:cNvPr id="108" name="Straight Connector 107"/>
          <p:cNvCxnSpPr/>
          <p:nvPr/>
        </p:nvCxnSpPr>
        <p:spPr>
          <a:xfrm>
            <a:off x="225631" y="5700547"/>
            <a:ext cx="9048371" cy="0"/>
          </a:xfrm>
          <a:prstGeom prst="line">
            <a:avLst/>
          </a:prstGeom>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324821" y="6017118"/>
            <a:ext cx="1480227" cy="461665"/>
          </a:xfrm>
          <a:prstGeom prst="rect">
            <a:avLst/>
          </a:prstGeom>
          <a:noFill/>
        </p:spPr>
        <p:txBody>
          <a:bodyPr wrap="square" rtlCol="0">
            <a:spAutoFit/>
          </a:bodyPr>
          <a:lstStyle/>
          <a:p>
            <a:r>
              <a:rPr lang="en-IN" sz="1200" dirty="0" smtClean="0"/>
              <a:t>collect(</a:t>
            </a:r>
            <a:r>
              <a:rPr lang="en-IN" sz="1200" dirty="0" err="1" smtClean="0"/>
              <a:t>toList</a:t>
            </a:r>
            <a:r>
              <a:rPr lang="en-IN" sz="1200" dirty="0" smtClean="0"/>
              <a:t>())</a:t>
            </a:r>
          </a:p>
          <a:p>
            <a:r>
              <a:rPr lang="en-IN" sz="1200" dirty="0" smtClean="0"/>
              <a:t> </a:t>
            </a:r>
            <a:endParaRPr lang="en-IN" sz="1200" dirty="0"/>
          </a:p>
        </p:txBody>
      </p:sp>
      <p:sp>
        <p:nvSpPr>
          <p:cNvPr id="112" name="Rectangle 111"/>
          <p:cNvSpPr/>
          <p:nvPr/>
        </p:nvSpPr>
        <p:spPr>
          <a:xfrm>
            <a:off x="2129548" y="5712015"/>
            <a:ext cx="4287986" cy="785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Rectangle 112"/>
          <p:cNvSpPr/>
          <p:nvPr/>
        </p:nvSpPr>
        <p:spPr>
          <a:xfrm>
            <a:off x="2253048" y="5884369"/>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sp>
        <p:nvSpPr>
          <p:cNvPr id="114" name="Rectangle 113"/>
          <p:cNvSpPr/>
          <p:nvPr/>
        </p:nvSpPr>
        <p:spPr>
          <a:xfrm>
            <a:off x="2806067" y="5892870"/>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h</a:t>
            </a:r>
            <a:endParaRPr lang="en-IN" sz="1200" dirty="0"/>
          </a:p>
        </p:txBody>
      </p:sp>
      <p:sp>
        <p:nvSpPr>
          <p:cNvPr id="115" name="Rectangle 114"/>
          <p:cNvSpPr/>
          <p:nvPr/>
        </p:nvSpPr>
        <p:spPr>
          <a:xfrm>
            <a:off x="3371093" y="5893827"/>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smtClean="0"/>
              <a:t>i</a:t>
            </a:r>
            <a:endParaRPr lang="en-IN" sz="1200" dirty="0"/>
          </a:p>
        </p:txBody>
      </p:sp>
      <p:sp>
        <p:nvSpPr>
          <p:cNvPr id="116" name="Rectangle 115"/>
          <p:cNvSpPr/>
          <p:nvPr/>
        </p:nvSpPr>
        <p:spPr>
          <a:xfrm>
            <a:off x="3996931" y="5894443"/>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s</a:t>
            </a:r>
            <a:endParaRPr lang="en-IN" sz="1200" dirty="0"/>
          </a:p>
        </p:txBody>
      </p:sp>
      <p:sp>
        <p:nvSpPr>
          <p:cNvPr id="117" name="Rectangle 116"/>
          <p:cNvSpPr/>
          <p:nvPr/>
        </p:nvSpPr>
        <p:spPr>
          <a:xfrm>
            <a:off x="4562772" y="5874259"/>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e</a:t>
            </a:r>
            <a:endParaRPr lang="en-IN" sz="1200" dirty="0"/>
          </a:p>
        </p:txBody>
      </p:sp>
      <p:sp>
        <p:nvSpPr>
          <p:cNvPr id="118" name="Rectangle 117"/>
          <p:cNvSpPr/>
          <p:nvPr/>
        </p:nvSpPr>
        <p:spPr>
          <a:xfrm>
            <a:off x="5216062" y="5892870"/>
            <a:ext cx="437435" cy="3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t</a:t>
            </a:r>
            <a:endParaRPr lang="en-IN" sz="1200" dirty="0"/>
          </a:p>
        </p:txBody>
      </p:sp>
      <p:sp>
        <p:nvSpPr>
          <p:cNvPr id="119" name="TextBox 118"/>
          <p:cNvSpPr txBox="1"/>
          <p:nvPr/>
        </p:nvSpPr>
        <p:spPr>
          <a:xfrm>
            <a:off x="8012154" y="5884369"/>
            <a:ext cx="949399" cy="523220"/>
          </a:xfrm>
          <a:prstGeom prst="rect">
            <a:avLst/>
          </a:prstGeom>
          <a:noFill/>
        </p:spPr>
        <p:txBody>
          <a:bodyPr wrap="square" rtlCol="0">
            <a:spAutoFit/>
          </a:bodyPr>
          <a:lstStyle/>
          <a:p>
            <a:r>
              <a:rPr lang="en-IN" sz="1400" dirty="0" smtClean="0"/>
              <a:t>List</a:t>
            </a:r>
          </a:p>
          <a:p>
            <a:r>
              <a:rPr lang="en-IN" sz="1400" dirty="0" smtClean="0"/>
              <a:t>&lt;String&gt;</a:t>
            </a:r>
            <a:endParaRPr lang="en-IN" sz="1400" dirty="0"/>
          </a:p>
        </p:txBody>
      </p:sp>
    </p:spTree>
    <p:extLst>
      <p:ext uri="{BB962C8B-B14F-4D97-AF65-F5344CB8AC3E}">
        <p14:creationId xmlns:p14="http://schemas.microsoft.com/office/powerpoint/2010/main" val="2394909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Finding and </a:t>
            </a:r>
            <a:r>
              <a:rPr lang="en-IN" dirty="0" smtClean="0"/>
              <a:t>Reducing</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a:t>Checking to see if a predicate matches at least one element</a:t>
            </a:r>
          </a:p>
          <a:p>
            <a:r>
              <a:rPr lang="en-IN" dirty="0"/>
              <a:t>Checking to see if a predicate matches all </a:t>
            </a:r>
            <a:r>
              <a:rPr lang="en-IN" dirty="0" smtClean="0"/>
              <a:t>elements</a:t>
            </a:r>
          </a:p>
          <a:p>
            <a:r>
              <a:rPr lang="en-IN" dirty="0"/>
              <a:t>Checking to see if a predicate matches </a:t>
            </a:r>
            <a:r>
              <a:rPr lang="en-IN" dirty="0" smtClean="0"/>
              <a:t>no elements</a:t>
            </a:r>
            <a:endParaRPr lang="en-IN" dirty="0"/>
          </a:p>
          <a:p>
            <a:r>
              <a:rPr lang="en-IN" dirty="0"/>
              <a:t>Finding an </a:t>
            </a:r>
            <a:r>
              <a:rPr lang="en-IN" dirty="0" smtClean="0"/>
              <a:t>element find</a:t>
            </a:r>
          </a:p>
          <a:p>
            <a:r>
              <a:rPr lang="en-IN" dirty="0"/>
              <a:t>These queries can be classified as reduction operations (a stream is reduced to a value). In functional programming-language jargon, this is referred to as a fold because you can view this operation as repeatedly folding a long piece of paper (your stream) until it forms a small square, which is the result of the fold operation</a:t>
            </a:r>
            <a:r>
              <a:rPr lang="en-IN" dirty="0" smtClean="0"/>
              <a:t>. </a:t>
            </a:r>
            <a:r>
              <a:rPr lang="en-IN" dirty="0" err="1" smtClean="0"/>
              <a:t>Sum,maximum,minimum</a:t>
            </a:r>
            <a:endParaRPr lang="en-IN" dirty="0" smtClean="0"/>
          </a:p>
          <a:p>
            <a:r>
              <a:rPr lang="en-IN" dirty="0"/>
              <a:t>The benefit of using reduce compared to the step-by-step iteration summation that you wrote earlier is that the iteration is abstracted using internal iteration, which enables the internal implementation to choose to perform the reduce operation in </a:t>
            </a:r>
            <a:r>
              <a:rPr lang="en-IN" dirty="0" smtClean="0"/>
              <a:t>parallel</a:t>
            </a:r>
          </a:p>
          <a:p>
            <a:r>
              <a:rPr lang="en-IN" dirty="0" smtClean="0"/>
              <a:t>Reduce is ordered operation preserve order in parallel. ( slow String concatenation)</a:t>
            </a:r>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946824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631" y="427513"/>
            <a:ext cx="9048371" cy="6175168"/>
          </a:xfrm>
        </p:spPr>
        <p:txBody>
          <a:bodyPr/>
          <a:lstStyle/>
          <a:p>
            <a:r>
              <a:rPr lang="en-IN" dirty="0" smtClean="0"/>
              <a:t>Number stream</a:t>
            </a:r>
            <a:endParaRPr lang="en-IN" dirty="0"/>
          </a:p>
        </p:txBody>
      </p:sp>
      <p:sp>
        <p:nvSpPr>
          <p:cNvPr id="4" name="Rectangle 3"/>
          <p:cNvSpPr/>
          <p:nvPr/>
        </p:nvSpPr>
        <p:spPr>
          <a:xfrm>
            <a:off x="1750610" y="1092530"/>
            <a:ext cx="854955"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a:t>
            </a:r>
            <a:endParaRPr lang="en-IN" sz="1200" dirty="0"/>
          </a:p>
        </p:txBody>
      </p:sp>
      <p:sp>
        <p:nvSpPr>
          <p:cNvPr id="5" name="Rectangle 4"/>
          <p:cNvSpPr/>
          <p:nvPr/>
        </p:nvSpPr>
        <p:spPr>
          <a:xfrm>
            <a:off x="3207088" y="1161604"/>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4</a:t>
            </a:r>
            <a:endParaRPr lang="en-IN" sz="1200" dirty="0"/>
          </a:p>
        </p:txBody>
      </p:sp>
      <p:sp>
        <p:nvSpPr>
          <p:cNvPr id="6" name="Rectangle 5"/>
          <p:cNvSpPr/>
          <p:nvPr/>
        </p:nvSpPr>
        <p:spPr>
          <a:xfrm>
            <a:off x="4547531" y="1125978"/>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6</a:t>
            </a:r>
            <a:endParaRPr lang="en-IN" sz="1200" dirty="0"/>
          </a:p>
        </p:txBody>
      </p:sp>
      <p:cxnSp>
        <p:nvCxnSpPr>
          <p:cNvPr id="13" name="Straight Connector 12"/>
          <p:cNvCxnSpPr/>
          <p:nvPr/>
        </p:nvCxnSpPr>
        <p:spPr>
          <a:xfrm>
            <a:off x="225631" y="1959429"/>
            <a:ext cx="9144000" cy="11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a:off x="2178088" y="1710047"/>
            <a:ext cx="34" cy="49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5631" y="2208810"/>
            <a:ext cx="1080655" cy="2308324"/>
          </a:xfrm>
          <a:prstGeom prst="rect">
            <a:avLst/>
          </a:prstGeom>
          <a:noFill/>
        </p:spPr>
        <p:txBody>
          <a:bodyPr wrap="square" rtlCol="0">
            <a:spAutoFit/>
          </a:bodyPr>
          <a:lstStyle/>
          <a:p>
            <a:r>
              <a:rPr lang="en-IN" sz="1200" dirty="0"/>
              <a:t>reduce(0, (a, b) -&gt; a + b</a:t>
            </a:r>
            <a:r>
              <a:rPr lang="en-IN" sz="1200" dirty="0" smtClean="0"/>
              <a:t>)</a:t>
            </a:r>
          </a:p>
          <a:p>
            <a:endParaRPr lang="en-IN" sz="1200" dirty="0"/>
          </a:p>
          <a:p>
            <a:r>
              <a:rPr lang="en-IN" sz="1200" dirty="0" smtClean="0"/>
              <a:t>0 is first parameter 2 is second,</a:t>
            </a:r>
          </a:p>
          <a:p>
            <a:r>
              <a:rPr lang="en-IN" sz="1200" dirty="0" smtClean="0"/>
              <a:t>Accumulated value first param,4 (from stream) is second</a:t>
            </a:r>
            <a:endParaRPr lang="en-IN" sz="1200" dirty="0"/>
          </a:p>
        </p:txBody>
      </p:sp>
      <p:sp>
        <p:nvSpPr>
          <p:cNvPr id="53" name="TextBox 52"/>
          <p:cNvSpPr txBox="1"/>
          <p:nvPr/>
        </p:nvSpPr>
        <p:spPr>
          <a:xfrm>
            <a:off x="8324603" y="2208810"/>
            <a:ext cx="949399" cy="738664"/>
          </a:xfrm>
          <a:prstGeom prst="rect">
            <a:avLst/>
          </a:prstGeom>
          <a:noFill/>
        </p:spPr>
        <p:txBody>
          <a:bodyPr wrap="square" rtlCol="0">
            <a:spAutoFit/>
          </a:bodyPr>
          <a:lstStyle/>
          <a:p>
            <a:r>
              <a:rPr lang="en-IN" sz="1400" dirty="0" smtClean="0"/>
              <a:t>Stream &lt;String []&gt;</a:t>
            </a:r>
            <a:endParaRPr lang="en-IN" sz="1400" dirty="0"/>
          </a:p>
        </p:txBody>
      </p:sp>
      <p:sp>
        <p:nvSpPr>
          <p:cNvPr id="56" name="TextBox 55"/>
          <p:cNvSpPr txBox="1"/>
          <p:nvPr/>
        </p:nvSpPr>
        <p:spPr>
          <a:xfrm>
            <a:off x="8199280" y="1151551"/>
            <a:ext cx="949399" cy="523220"/>
          </a:xfrm>
          <a:prstGeom prst="rect">
            <a:avLst/>
          </a:prstGeom>
          <a:noFill/>
        </p:spPr>
        <p:txBody>
          <a:bodyPr wrap="square" rtlCol="0">
            <a:spAutoFit/>
          </a:bodyPr>
          <a:lstStyle/>
          <a:p>
            <a:r>
              <a:rPr lang="en-IN" sz="1400" dirty="0" smtClean="0"/>
              <a:t>Stream &lt;Integer&gt;</a:t>
            </a:r>
            <a:endParaRPr lang="en-IN" sz="1400" dirty="0"/>
          </a:p>
        </p:txBody>
      </p:sp>
      <p:sp>
        <p:nvSpPr>
          <p:cNvPr id="69" name="TextBox 68"/>
          <p:cNvSpPr txBox="1"/>
          <p:nvPr/>
        </p:nvSpPr>
        <p:spPr>
          <a:xfrm>
            <a:off x="1448786" y="2327564"/>
            <a:ext cx="534389" cy="276999"/>
          </a:xfrm>
          <a:prstGeom prst="rect">
            <a:avLst/>
          </a:prstGeom>
          <a:noFill/>
        </p:spPr>
        <p:txBody>
          <a:bodyPr wrap="square" rtlCol="0">
            <a:spAutoFit/>
          </a:bodyPr>
          <a:lstStyle/>
          <a:p>
            <a:r>
              <a:rPr lang="en-IN" sz="1200" dirty="0" smtClean="0"/>
              <a:t>0</a:t>
            </a:r>
            <a:endParaRPr lang="en-IN" sz="1200" dirty="0"/>
          </a:p>
        </p:txBody>
      </p:sp>
      <p:sp>
        <p:nvSpPr>
          <p:cNvPr id="11" name="Oval 10"/>
          <p:cNvSpPr/>
          <p:nvPr/>
        </p:nvSpPr>
        <p:spPr>
          <a:xfrm>
            <a:off x="1810548" y="2196242"/>
            <a:ext cx="735078" cy="72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cxnSp>
        <p:nvCxnSpPr>
          <p:cNvPr id="71" name="Straight Arrow Connector 70"/>
          <p:cNvCxnSpPr/>
          <p:nvPr/>
        </p:nvCxnSpPr>
        <p:spPr>
          <a:xfrm>
            <a:off x="2188183" y="2947474"/>
            <a:ext cx="34" cy="49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188183" y="1946860"/>
            <a:ext cx="34" cy="49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750541" y="3470681"/>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a:t>
            </a:r>
            <a:endParaRPr lang="en-IN" sz="1200" dirty="0"/>
          </a:p>
        </p:txBody>
      </p:sp>
      <p:sp>
        <p:nvSpPr>
          <p:cNvPr id="75" name="Oval 74"/>
          <p:cNvSpPr/>
          <p:nvPr/>
        </p:nvSpPr>
        <p:spPr>
          <a:xfrm>
            <a:off x="3252647" y="3414390"/>
            <a:ext cx="735078" cy="72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cxnSp>
        <p:nvCxnSpPr>
          <p:cNvPr id="87" name="Straight Arrow Connector 86"/>
          <p:cNvCxnSpPr/>
          <p:nvPr/>
        </p:nvCxnSpPr>
        <p:spPr>
          <a:xfrm>
            <a:off x="3572732" y="4112642"/>
            <a:ext cx="34" cy="49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3135090" y="4635849"/>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6</a:t>
            </a:r>
            <a:endParaRPr lang="en-IN" sz="1200" dirty="0"/>
          </a:p>
        </p:txBody>
      </p:sp>
      <p:cxnSp>
        <p:nvCxnSpPr>
          <p:cNvPr id="16" name="Straight Arrow Connector 15"/>
          <p:cNvCxnSpPr>
            <a:stCxn id="74" idx="3"/>
            <a:endCxn id="75" idx="2"/>
          </p:cNvCxnSpPr>
          <p:nvPr/>
        </p:nvCxnSpPr>
        <p:spPr>
          <a:xfrm flipV="1">
            <a:off x="2605565" y="3777784"/>
            <a:ext cx="647082" cy="1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 idx="2"/>
            <a:endCxn id="75" idx="0"/>
          </p:cNvCxnSpPr>
          <p:nvPr/>
        </p:nvCxnSpPr>
        <p:spPr>
          <a:xfrm flipH="1">
            <a:off x="3620186" y="1779121"/>
            <a:ext cx="14414" cy="1635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4814622" y="4611405"/>
            <a:ext cx="735078" cy="72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cxnSp>
        <p:nvCxnSpPr>
          <p:cNvPr id="91" name="Straight Arrow Connector 90"/>
          <p:cNvCxnSpPr/>
          <p:nvPr/>
        </p:nvCxnSpPr>
        <p:spPr>
          <a:xfrm>
            <a:off x="5134707" y="5309657"/>
            <a:ext cx="34" cy="49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697065" y="5832864"/>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12</a:t>
            </a:r>
            <a:endParaRPr lang="en-IN" sz="1200" dirty="0"/>
          </a:p>
        </p:txBody>
      </p:sp>
      <p:cxnSp>
        <p:nvCxnSpPr>
          <p:cNvPr id="99" name="Straight Arrow Connector 98"/>
          <p:cNvCxnSpPr>
            <a:endCxn id="90" idx="0"/>
          </p:cNvCxnSpPr>
          <p:nvPr/>
        </p:nvCxnSpPr>
        <p:spPr>
          <a:xfrm>
            <a:off x="5170136" y="1779121"/>
            <a:ext cx="12025" cy="2832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4138208" y="4974799"/>
            <a:ext cx="647082" cy="1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866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Numeric Stream</a:t>
            </a:r>
            <a:endParaRPr lang="en-IN" dirty="0"/>
          </a:p>
        </p:txBody>
      </p:sp>
      <p:sp>
        <p:nvSpPr>
          <p:cNvPr id="3" name="Content Placeholder 2"/>
          <p:cNvSpPr>
            <a:spLocks noGrp="1"/>
          </p:cNvSpPr>
          <p:nvPr>
            <p:ph idx="1"/>
          </p:nvPr>
        </p:nvSpPr>
        <p:spPr>
          <a:xfrm>
            <a:off x="677334" y="1579418"/>
            <a:ext cx="8596668" cy="5035137"/>
          </a:xfrm>
        </p:spPr>
        <p:txBody>
          <a:bodyPr>
            <a:normAutofit fontScale="92500" lnSpcReduction="20000"/>
          </a:bodyPr>
          <a:lstStyle/>
          <a:p>
            <a:r>
              <a:rPr lang="en-IN" dirty="0"/>
              <a:t>Streams API also supplies primitive stream specializations that support specialized methods to work with streams of numbers</a:t>
            </a:r>
            <a:r>
              <a:rPr lang="en-IN" dirty="0" smtClean="0"/>
              <a:t>.</a:t>
            </a:r>
          </a:p>
          <a:p>
            <a:r>
              <a:rPr lang="en-IN" dirty="0" err="1"/>
              <a:t>IntStream</a:t>
            </a:r>
            <a:r>
              <a:rPr lang="en-IN" dirty="0"/>
              <a:t>, </a:t>
            </a:r>
            <a:r>
              <a:rPr lang="en-IN" dirty="0" err="1"/>
              <a:t>DoubleStream</a:t>
            </a:r>
            <a:r>
              <a:rPr lang="en-IN" dirty="0"/>
              <a:t>, and </a:t>
            </a:r>
            <a:r>
              <a:rPr lang="en-IN" dirty="0" err="1"/>
              <a:t>LongStream</a:t>
            </a:r>
            <a:r>
              <a:rPr lang="en-IN" dirty="0"/>
              <a:t>, that respectively specialize the elements of a stream to be </a:t>
            </a:r>
            <a:r>
              <a:rPr lang="en-IN" dirty="0" err="1"/>
              <a:t>int</a:t>
            </a:r>
            <a:r>
              <a:rPr lang="en-IN" dirty="0"/>
              <a:t>, long, and double—and thereby avoid hidden boxing costs. </a:t>
            </a:r>
            <a:endParaRPr lang="en-IN" dirty="0" smtClean="0"/>
          </a:p>
          <a:p>
            <a:pPr marL="0" indent="0">
              <a:buNone/>
            </a:pPr>
            <a:r>
              <a:rPr lang="en-IN" dirty="0" smtClean="0"/>
              <a:t> 	  Long </a:t>
            </a:r>
            <a:r>
              <a:rPr lang="en-IN" dirty="0"/>
              <a:t>max=</a:t>
            </a:r>
            <a:r>
              <a:rPr lang="en-IN" dirty="0" err="1"/>
              <a:t>countries.stream</a:t>
            </a:r>
            <a:r>
              <a:rPr lang="en-IN" dirty="0"/>
              <a:t>()</a:t>
            </a:r>
          </a:p>
          <a:p>
            <a:pPr marL="0" indent="0">
              <a:buNone/>
            </a:pPr>
            <a:r>
              <a:rPr lang="en-IN" dirty="0"/>
              <a:t>	</a:t>
            </a:r>
            <a:r>
              <a:rPr lang="en-IN" dirty="0" smtClean="0"/>
              <a:t> </a:t>
            </a:r>
            <a:r>
              <a:rPr lang="en-IN" dirty="0"/>
              <a:t>.map(Country::</a:t>
            </a:r>
            <a:r>
              <a:rPr lang="en-IN" dirty="0" err="1"/>
              <a:t>getPopulation</a:t>
            </a:r>
            <a:r>
              <a:rPr lang="en-IN" dirty="0"/>
              <a:t>)</a:t>
            </a:r>
          </a:p>
          <a:p>
            <a:pPr marL="0" indent="0">
              <a:buNone/>
            </a:pPr>
            <a:r>
              <a:rPr lang="en-IN" dirty="0"/>
              <a:t>	</a:t>
            </a:r>
            <a:r>
              <a:rPr lang="en-IN" dirty="0" smtClean="0"/>
              <a:t> </a:t>
            </a:r>
            <a:r>
              <a:rPr lang="en-IN" dirty="0"/>
              <a:t>.reduce(Long::</a:t>
            </a:r>
            <a:r>
              <a:rPr lang="en-IN" i="1" dirty="0"/>
              <a:t>max).</a:t>
            </a:r>
            <a:r>
              <a:rPr lang="en-IN" i="1" dirty="0" smtClean="0"/>
              <a:t>get();</a:t>
            </a:r>
          </a:p>
          <a:p>
            <a:pPr marL="0" indent="0">
              <a:buNone/>
            </a:pPr>
            <a:r>
              <a:rPr lang="en-IN" i="1" dirty="0" smtClean="0"/>
              <a:t>With primitive stream</a:t>
            </a:r>
          </a:p>
          <a:p>
            <a:pPr marL="0" indent="0">
              <a:buNone/>
            </a:pPr>
            <a:r>
              <a:rPr lang="en-IN" dirty="0" smtClean="0"/>
              <a:t>	Long </a:t>
            </a:r>
            <a:r>
              <a:rPr lang="en-IN" dirty="0"/>
              <a:t>max=</a:t>
            </a:r>
            <a:r>
              <a:rPr lang="en-IN" dirty="0" err="1"/>
              <a:t>countries.stream</a:t>
            </a:r>
            <a:r>
              <a:rPr lang="en-IN" dirty="0"/>
              <a:t>()</a:t>
            </a:r>
          </a:p>
          <a:p>
            <a:pPr marL="0" indent="0">
              <a:buNone/>
            </a:pPr>
            <a:r>
              <a:rPr lang="en-IN" dirty="0"/>
              <a:t>	</a:t>
            </a:r>
            <a:r>
              <a:rPr lang="en-IN" dirty="0" smtClean="0"/>
              <a:t> </a:t>
            </a:r>
            <a:r>
              <a:rPr lang="en-IN" dirty="0"/>
              <a:t>.</a:t>
            </a:r>
            <a:r>
              <a:rPr lang="en-IN" dirty="0" err="1"/>
              <a:t>mapToLong</a:t>
            </a:r>
            <a:r>
              <a:rPr lang="en-IN" dirty="0"/>
              <a:t>(Country::</a:t>
            </a:r>
            <a:r>
              <a:rPr lang="en-IN" dirty="0" err="1"/>
              <a:t>getPopulation</a:t>
            </a:r>
            <a:r>
              <a:rPr lang="en-IN" dirty="0" smtClean="0"/>
              <a:t>).</a:t>
            </a:r>
            <a:r>
              <a:rPr lang="en-IN" dirty="0"/>
              <a:t>max().</a:t>
            </a:r>
            <a:r>
              <a:rPr lang="en-IN" dirty="0" err="1"/>
              <a:t>getAsLong</a:t>
            </a:r>
            <a:r>
              <a:rPr lang="en-IN" dirty="0" smtClean="0"/>
              <a:t>();</a:t>
            </a:r>
          </a:p>
          <a:p>
            <a:pPr marL="0" indent="0">
              <a:buNone/>
            </a:pPr>
            <a:r>
              <a:rPr lang="en-IN" dirty="0"/>
              <a:t> To convert from a primitive stream to a general stream </a:t>
            </a:r>
            <a:endParaRPr lang="en-IN" dirty="0" smtClean="0"/>
          </a:p>
          <a:p>
            <a:pPr marL="0" indent="0">
              <a:buNone/>
            </a:pPr>
            <a:r>
              <a:rPr lang="en-IN" dirty="0"/>
              <a:t> </a:t>
            </a:r>
            <a:r>
              <a:rPr lang="en-IN" dirty="0" smtClean="0"/>
              <a:t>  Stream&lt;Long&gt; stream = </a:t>
            </a:r>
            <a:r>
              <a:rPr lang="en-IN" dirty="0"/>
              <a:t>max=</a:t>
            </a:r>
            <a:r>
              <a:rPr lang="en-IN" dirty="0" err="1"/>
              <a:t>countries.stream</a:t>
            </a:r>
            <a:r>
              <a:rPr lang="en-IN" dirty="0"/>
              <a:t>()</a:t>
            </a:r>
          </a:p>
          <a:p>
            <a:pPr marL="0" indent="0">
              <a:buNone/>
            </a:pPr>
            <a:r>
              <a:rPr lang="en-IN" dirty="0"/>
              <a:t>	 .</a:t>
            </a:r>
            <a:r>
              <a:rPr lang="en-IN" dirty="0" err="1"/>
              <a:t>mapToLong</a:t>
            </a:r>
            <a:r>
              <a:rPr lang="en-IN" dirty="0"/>
              <a:t>(Country::</a:t>
            </a:r>
            <a:r>
              <a:rPr lang="en-IN" dirty="0" err="1"/>
              <a:t>getPopulation</a:t>
            </a:r>
            <a:r>
              <a:rPr lang="en-IN" dirty="0" smtClean="0"/>
              <a:t>).boxed();</a:t>
            </a:r>
          </a:p>
          <a:p>
            <a:pPr marL="0" indent="0">
              <a:buNone/>
            </a:pPr>
            <a:endParaRPr lang="en-IN" dirty="0"/>
          </a:p>
          <a:p>
            <a:pPr marL="0" indent="0">
              <a:buNone/>
            </a:pPr>
            <a:r>
              <a:rPr lang="en-IN" dirty="0" err="1" smtClean="0"/>
              <a:t>IntStream</a:t>
            </a:r>
            <a:r>
              <a:rPr lang="en-IN" dirty="0" smtClean="0"/>
              <a:t> </a:t>
            </a:r>
            <a:r>
              <a:rPr lang="en-IN" dirty="0" err="1" smtClean="0"/>
              <a:t>evenNumbers</a:t>
            </a:r>
            <a:r>
              <a:rPr lang="en-IN" dirty="0" smtClean="0"/>
              <a:t> = </a:t>
            </a:r>
            <a:r>
              <a:rPr lang="en-IN" dirty="0" err="1" smtClean="0"/>
              <a:t>IntStream.rangeClosed</a:t>
            </a:r>
            <a:r>
              <a:rPr lang="en-IN" dirty="0" smtClean="0"/>
              <a:t>(1,100).filter(n-&gt; n % 2 == 0);</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470830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streams</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smtClean="0"/>
              <a:t>1) Stream&lt;String</a:t>
            </a:r>
            <a:r>
              <a:rPr lang="en-IN" dirty="0"/>
              <a:t>&gt; stream = </a:t>
            </a:r>
            <a:r>
              <a:rPr lang="en-IN" dirty="0" err="1"/>
              <a:t>Stream.of</a:t>
            </a:r>
            <a:r>
              <a:rPr lang="en-IN" dirty="0"/>
              <a:t>("Java 8 ", "Lambdas ", </a:t>
            </a:r>
            <a:r>
              <a:rPr lang="en-IN" dirty="0" smtClean="0"/>
              <a:t>“Stream");</a:t>
            </a:r>
          </a:p>
          <a:p>
            <a:pPr marL="0" indent="0">
              <a:buNone/>
            </a:pPr>
            <a:r>
              <a:rPr lang="en-IN" dirty="0" smtClean="0"/>
              <a:t>2) Stream&lt;String</a:t>
            </a:r>
            <a:r>
              <a:rPr lang="en-IN" dirty="0"/>
              <a:t>&gt; </a:t>
            </a:r>
            <a:r>
              <a:rPr lang="en-IN" dirty="0" err="1"/>
              <a:t>emptyStream</a:t>
            </a:r>
            <a:r>
              <a:rPr lang="en-IN" dirty="0"/>
              <a:t> = </a:t>
            </a:r>
            <a:r>
              <a:rPr lang="en-IN" dirty="0" err="1"/>
              <a:t>Stream.empty</a:t>
            </a:r>
            <a:r>
              <a:rPr lang="en-IN" dirty="0" smtClean="0"/>
              <a:t>();</a:t>
            </a:r>
          </a:p>
          <a:p>
            <a:pPr marL="0" indent="0">
              <a:buNone/>
            </a:pPr>
            <a:r>
              <a:rPr lang="en-IN" dirty="0" smtClean="0"/>
              <a:t>3) </a:t>
            </a:r>
            <a:r>
              <a:rPr lang="en-IN" dirty="0" err="1" smtClean="0"/>
              <a:t>Int</a:t>
            </a:r>
            <a:r>
              <a:rPr lang="en-IN" dirty="0" smtClean="0"/>
              <a:t> []numbers = {2,3,4,5};</a:t>
            </a:r>
          </a:p>
          <a:p>
            <a:pPr marL="0" indent="0">
              <a:buNone/>
            </a:pPr>
            <a:r>
              <a:rPr lang="en-IN" dirty="0" err="1" smtClean="0"/>
              <a:t>Int</a:t>
            </a:r>
            <a:r>
              <a:rPr lang="en-IN" dirty="0" smtClean="0"/>
              <a:t> sum= </a:t>
            </a:r>
            <a:r>
              <a:rPr lang="en-IN" dirty="0" err="1" smtClean="0"/>
              <a:t>Arrays.stream</a:t>
            </a:r>
            <a:r>
              <a:rPr lang="en-IN" dirty="0" smtClean="0"/>
              <a:t>(numbers).sum();</a:t>
            </a:r>
          </a:p>
          <a:p>
            <a:pPr marL="0" indent="0">
              <a:buNone/>
            </a:pPr>
            <a:r>
              <a:rPr lang="en-IN" b="1" dirty="0" smtClean="0"/>
              <a:t>4) try(Stream&lt;String&gt; lines = </a:t>
            </a:r>
            <a:r>
              <a:rPr lang="en-IN" b="1" dirty="0" err="1" smtClean="0"/>
              <a:t>Files.lines</a:t>
            </a:r>
            <a:r>
              <a:rPr lang="en-IN" b="1" dirty="0" smtClean="0"/>
              <a:t>(</a:t>
            </a:r>
            <a:r>
              <a:rPr lang="en-IN" b="1" dirty="0" err="1" smtClean="0"/>
              <a:t>Paths.get</a:t>
            </a:r>
            <a:r>
              <a:rPr lang="en-IN" b="1" dirty="0" smtClean="0"/>
              <a:t>("</a:t>
            </a:r>
            <a:r>
              <a:rPr lang="en-IN" b="1" dirty="0" err="1"/>
              <a:t>src</a:t>
            </a:r>
            <a:r>
              <a:rPr lang="en-IN" b="1" dirty="0"/>
              <a:t>/com/java8/training/data.txt</a:t>
            </a:r>
            <a:r>
              <a:rPr lang="en-IN" b="1" dirty="0" smtClean="0"/>
              <a:t>"),</a:t>
            </a:r>
            <a:r>
              <a:rPr lang="en-IN" b="1" dirty="0" err="1" smtClean="0"/>
              <a:t>Charset.defaultCharset</a:t>
            </a:r>
            <a:r>
              <a:rPr lang="en-IN" b="1" dirty="0" smtClean="0"/>
              <a:t>) { ….}</a:t>
            </a:r>
            <a:endParaRPr lang="en-IN" dirty="0"/>
          </a:p>
          <a:p>
            <a:pPr marL="0" indent="0">
              <a:buNone/>
            </a:pPr>
            <a:r>
              <a:rPr lang="en-IN" dirty="0" smtClean="0"/>
              <a:t>5) </a:t>
            </a:r>
            <a:r>
              <a:rPr lang="en-IN" dirty="0" err="1" smtClean="0"/>
              <a:t>Stream.iterate</a:t>
            </a:r>
            <a:r>
              <a:rPr lang="en-IN" dirty="0" smtClean="0"/>
              <a:t>(0</a:t>
            </a:r>
            <a:r>
              <a:rPr lang="en-IN" dirty="0"/>
              <a:t>, n -&gt; n + 2) </a:t>
            </a:r>
            <a:r>
              <a:rPr lang="en-IN" dirty="0" smtClean="0"/>
              <a:t>.</a:t>
            </a:r>
            <a:r>
              <a:rPr lang="en-IN" dirty="0" err="1" smtClean="0"/>
              <a:t>forEach</a:t>
            </a:r>
            <a:r>
              <a:rPr lang="en-IN" dirty="0" smtClean="0"/>
              <a:t>(</a:t>
            </a:r>
            <a:r>
              <a:rPr lang="en-IN" dirty="0" err="1" smtClean="0"/>
              <a:t>System.out</a:t>
            </a:r>
            <a:r>
              <a:rPr lang="en-IN" dirty="0"/>
              <a:t>::</a:t>
            </a:r>
            <a:r>
              <a:rPr lang="en-IN" dirty="0" err="1"/>
              <a:t>println</a:t>
            </a:r>
            <a:r>
              <a:rPr lang="en-IN" dirty="0" smtClean="0"/>
              <a:t>); infinite unbounded stream. You can use </a:t>
            </a:r>
            <a:r>
              <a:rPr lang="en-IN" dirty="0"/>
              <a:t>limit. </a:t>
            </a:r>
            <a:r>
              <a:rPr lang="en-IN" dirty="0" err="1"/>
              <a:t>Stream.generate</a:t>
            </a:r>
            <a:r>
              <a:rPr lang="en-IN" dirty="0"/>
              <a:t>(Math::random) </a:t>
            </a:r>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54234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1683"/>
          </a:xfrm>
        </p:spPr>
        <p:txBody>
          <a:bodyPr>
            <a:normAutofit fontScale="90000"/>
          </a:bodyPr>
          <a:lstStyle/>
          <a:p>
            <a:r>
              <a:rPr lang="en-IN" dirty="0"/>
              <a:t>The Collector interface</a:t>
            </a:r>
            <a:br>
              <a:rPr lang="en-IN" dirty="0"/>
            </a:br>
            <a:endParaRPr lang="en-IN" dirty="0"/>
          </a:p>
        </p:txBody>
      </p:sp>
      <p:sp>
        <p:nvSpPr>
          <p:cNvPr id="3" name="Content Placeholder 2"/>
          <p:cNvSpPr>
            <a:spLocks noGrp="1"/>
          </p:cNvSpPr>
          <p:nvPr>
            <p:ph idx="1"/>
          </p:nvPr>
        </p:nvSpPr>
        <p:spPr>
          <a:xfrm>
            <a:off x="677334" y="1448791"/>
            <a:ext cx="8596668" cy="4592572"/>
          </a:xfrm>
        </p:spPr>
        <p:txBody>
          <a:bodyPr>
            <a:normAutofit fontScale="70000" lnSpcReduction="20000"/>
          </a:bodyPr>
          <a:lstStyle/>
          <a:p>
            <a:r>
              <a:rPr lang="en-IN" dirty="0"/>
              <a:t>The Collector interface consists of a set of methods that provide a blueprint for how to implement specific </a:t>
            </a:r>
            <a:r>
              <a:rPr lang="en-IN" dirty="0" smtClean="0"/>
              <a:t>reduction operations</a:t>
            </a:r>
          </a:p>
          <a:p>
            <a:pPr marL="0" indent="0">
              <a:buNone/>
            </a:pPr>
            <a:r>
              <a:rPr lang="en-IN" dirty="0"/>
              <a:t>public interface Collector&lt;T, A, R&gt; { </a:t>
            </a:r>
            <a:endParaRPr lang="en-IN" dirty="0" smtClean="0"/>
          </a:p>
          <a:p>
            <a:pPr marL="0" indent="0">
              <a:buNone/>
            </a:pPr>
            <a:r>
              <a:rPr lang="en-IN" dirty="0" smtClean="0"/>
              <a:t>		Supplier&lt;A</a:t>
            </a:r>
            <a:r>
              <a:rPr lang="en-IN" dirty="0"/>
              <a:t>&gt; supplier(); </a:t>
            </a:r>
            <a:endParaRPr lang="en-IN" dirty="0" smtClean="0"/>
          </a:p>
          <a:p>
            <a:pPr marL="0" indent="0">
              <a:buNone/>
            </a:pPr>
            <a:r>
              <a:rPr lang="en-IN" dirty="0" smtClean="0"/>
              <a:t>		</a:t>
            </a:r>
            <a:r>
              <a:rPr lang="en-IN" dirty="0" err="1" smtClean="0"/>
              <a:t>BiConsumer</a:t>
            </a:r>
            <a:r>
              <a:rPr lang="en-IN" dirty="0" smtClean="0"/>
              <a:t>&lt;A</a:t>
            </a:r>
            <a:r>
              <a:rPr lang="en-IN" dirty="0"/>
              <a:t>, T&gt; accumulator(); </a:t>
            </a:r>
            <a:endParaRPr lang="en-IN" dirty="0" smtClean="0"/>
          </a:p>
          <a:p>
            <a:pPr marL="0" indent="0">
              <a:buNone/>
            </a:pPr>
            <a:r>
              <a:rPr lang="en-IN" dirty="0" smtClean="0"/>
              <a:t>		Function&lt;A</a:t>
            </a:r>
            <a:r>
              <a:rPr lang="en-IN" dirty="0"/>
              <a:t>, R&gt; finisher(); </a:t>
            </a:r>
            <a:endParaRPr lang="en-IN" dirty="0" smtClean="0"/>
          </a:p>
          <a:p>
            <a:pPr marL="0" indent="0">
              <a:buNone/>
            </a:pPr>
            <a:r>
              <a:rPr lang="en-IN" dirty="0" smtClean="0"/>
              <a:t>		</a:t>
            </a:r>
            <a:r>
              <a:rPr lang="en-IN" dirty="0" err="1" smtClean="0"/>
              <a:t>BinaryOperator</a:t>
            </a:r>
            <a:r>
              <a:rPr lang="en-IN" dirty="0" smtClean="0"/>
              <a:t>&lt;A</a:t>
            </a:r>
            <a:r>
              <a:rPr lang="en-IN" dirty="0"/>
              <a:t>&gt; combiner(); </a:t>
            </a:r>
            <a:endParaRPr lang="en-IN" dirty="0" smtClean="0"/>
          </a:p>
          <a:p>
            <a:pPr marL="0" indent="0">
              <a:buNone/>
            </a:pPr>
            <a:r>
              <a:rPr lang="en-IN" dirty="0" smtClean="0"/>
              <a:t>		Set&lt;Characteristics</a:t>
            </a:r>
            <a:r>
              <a:rPr lang="en-IN" dirty="0"/>
              <a:t>&gt; characteristics</a:t>
            </a:r>
            <a:r>
              <a:rPr lang="en-IN" dirty="0" smtClean="0"/>
              <a:t>();</a:t>
            </a:r>
          </a:p>
          <a:p>
            <a:pPr marL="0" indent="0">
              <a:buNone/>
            </a:pPr>
            <a:r>
              <a:rPr lang="en-IN" dirty="0" smtClean="0"/>
              <a:t> </a:t>
            </a:r>
            <a:r>
              <a:rPr lang="en-IN" dirty="0"/>
              <a:t>}</a:t>
            </a:r>
          </a:p>
          <a:p>
            <a:r>
              <a:rPr lang="en-IN" dirty="0" smtClean="0"/>
              <a:t>T is </a:t>
            </a:r>
            <a:r>
              <a:rPr lang="en-IN" dirty="0"/>
              <a:t>the generic type of the items in the stream to be collected</a:t>
            </a:r>
            <a:r>
              <a:rPr lang="en-IN" dirty="0" smtClean="0"/>
              <a:t>.</a:t>
            </a:r>
          </a:p>
          <a:p>
            <a:r>
              <a:rPr lang="en-IN" dirty="0" smtClean="0"/>
              <a:t>A </a:t>
            </a:r>
            <a:r>
              <a:rPr lang="en-IN" dirty="0"/>
              <a:t>is the type of the accumulator, the object on which the partial result will be accumulated during the collection process. </a:t>
            </a:r>
          </a:p>
          <a:p>
            <a:r>
              <a:rPr lang="en-IN" dirty="0" smtClean="0"/>
              <a:t>R </a:t>
            </a:r>
            <a:r>
              <a:rPr lang="en-IN" dirty="0"/>
              <a:t>is the type of the object (typically, but not always, the collection) resulting from the collect operation</a:t>
            </a:r>
            <a:r>
              <a:rPr lang="en-IN" dirty="0" smtClean="0"/>
              <a:t>.</a:t>
            </a:r>
          </a:p>
          <a:p>
            <a:endParaRPr lang="en-IN" dirty="0" smtClean="0"/>
          </a:p>
          <a:p>
            <a:r>
              <a:rPr lang="fr-FR" dirty="0" err="1" smtClean="0"/>
              <a:t>We</a:t>
            </a:r>
            <a:r>
              <a:rPr lang="fr-FR" dirty="0" smtClean="0"/>
              <a:t> </a:t>
            </a:r>
            <a:r>
              <a:rPr lang="fr-FR" dirty="0" err="1" smtClean="0"/>
              <a:t>can</a:t>
            </a:r>
            <a:r>
              <a:rPr lang="fr-FR" dirty="0" smtClean="0"/>
              <a:t> </a:t>
            </a:r>
            <a:r>
              <a:rPr lang="fr-FR" dirty="0" err="1" smtClean="0"/>
              <a:t>implement</a:t>
            </a:r>
            <a:r>
              <a:rPr lang="fr-FR" dirty="0" smtClean="0"/>
              <a:t> </a:t>
            </a:r>
            <a:r>
              <a:rPr lang="fr-FR" dirty="0" err="1" smtClean="0"/>
              <a:t>this</a:t>
            </a:r>
            <a:r>
              <a:rPr lang="fr-FR" dirty="0" smtClean="0"/>
              <a:t> interface as </a:t>
            </a:r>
            <a:r>
              <a:rPr lang="fr-FR" dirty="0" err="1" smtClean="0"/>
              <a:t>below</a:t>
            </a:r>
            <a:endParaRPr lang="fr-FR" dirty="0" smtClean="0"/>
          </a:p>
          <a:p>
            <a:pPr marL="0" indent="0">
              <a:buNone/>
            </a:pPr>
            <a:r>
              <a:rPr lang="fr-FR" dirty="0"/>
              <a:t>	</a:t>
            </a:r>
            <a:r>
              <a:rPr lang="fr-FR" dirty="0" smtClean="0"/>
              <a:t> public </a:t>
            </a:r>
            <a:r>
              <a:rPr lang="fr-FR" dirty="0"/>
              <a:t>class </a:t>
            </a:r>
            <a:r>
              <a:rPr lang="fr-FR" dirty="0" err="1"/>
              <a:t>ToListCollector</a:t>
            </a:r>
            <a:r>
              <a:rPr lang="fr-FR" dirty="0"/>
              <a:t>&lt;T&gt; </a:t>
            </a:r>
            <a:r>
              <a:rPr lang="fr-FR" dirty="0" err="1"/>
              <a:t>implements</a:t>
            </a:r>
            <a:r>
              <a:rPr lang="fr-FR" dirty="0"/>
              <a:t> Collector&lt;T, List&lt;T&gt;, List&lt;T&gt;&gt;</a:t>
            </a:r>
          </a:p>
          <a:p>
            <a:endParaRPr lang="en-IN" dirty="0"/>
          </a:p>
        </p:txBody>
      </p:sp>
    </p:spTree>
    <p:extLst>
      <p:ext uri="{BB962C8B-B14F-4D97-AF65-F5344CB8AC3E}">
        <p14:creationId xmlns:p14="http://schemas.microsoft.com/office/powerpoint/2010/main" val="126163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Streams</a:t>
            </a:r>
            <a:endParaRPr lang="en-IN" dirty="0"/>
          </a:p>
        </p:txBody>
      </p:sp>
      <p:sp>
        <p:nvSpPr>
          <p:cNvPr id="3" name="Content Placeholder 2"/>
          <p:cNvSpPr>
            <a:spLocks noGrp="1"/>
          </p:cNvSpPr>
          <p:nvPr>
            <p:ph idx="1"/>
          </p:nvPr>
        </p:nvSpPr>
        <p:spPr>
          <a:xfrm>
            <a:off x="677334" y="1531917"/>
            <a:ext cx="8596668" cy="4509445"/>
          </a:xfrm>
        </p:spPr>
        <p:txBody>
          <a:bodyPr>
            <a:normAutofit fontScale="77500" lnSpcReduction="20000"/>
          </a:bodyPr>
          <a:lstStyle/>
          <a:p>
            <a:r>
              <a:rPr lang="en-IN" dirty="0" smtClean="0"/>
              <a:t>Stream </a:t>
            </a:r>
            <a:r>
              <a:rPr lang="en-IN" dirty="0" smtClean="0"/>
              <a:t>operations are either intermediate or terminal. Intermediate operations return a stream so we can chain multiple intermediate operations without using semicolons. Terminal operations are either void or return a non-stream result.</a:t>
            </a:r>
          </a:p>
          <a:p>
            <a:r>
              <a:rPr lang="en-IN" dirty="0" smtClean="0"/>
              <a:t>Thecentralideabehindstreamsislazyevaluation:novalueisevercomputeduntil it is </a:t>
            </a:r>
            <a:r>
              <a:rPr lang="en-IN" dirty="0"/>
              <a:t>required.(Creation of an iterator doesn’tcauseanyvalueprocessingtotakeplace;onlyacalltoitsnextmethodmakes it actually return values from its collection. Iterators can signal exhaustion only by returning false from a </a:t>
            </a:r>
            <a:r>
              <a:rPr lang="en-IN" dirty="0" err="1"/>
              <a:t>hasNext</a:t>
            </a:r>
            <a:r>
              <a:rPr lang="en-IN" dirty="0"/>
              <a:t> call, so clients must test for </a:t>
            </a:r>
            <a:r>
              <a:rPr lang="en-IN" dirty="0" smtClean="0"/>
              <a:t>it each time they require an element</a:t>
            </a:r>
            <a:r>
              <a:rPr lang="en-IN" dirty="0"/>
              <a:t>. Unlike iterators, which always yield their values in a deterministic sequence, streams can be unordered. </a:t>
            </a:r>
            <a:r>
              <a:rPr lang="en-IN" dirty="0" smtClean="0"/>
              <a:t>Streams have </a:t>
            </a:r>
            <a:r>
              <a:rPr lang="en-IN" dirty="0"/>
              <a:t>methods (the intermediate operations) that accept </a:t>
            </a:r>
            <a:r>
              <a:rPr lang="en-IN" dirty="0" err="1"/>
              <a:t>behavioral</a:t>
            </a:r>
            <a:r>
              <a:rPr lang="en-IN" dirty="0"/>
              <a:t> </a:t>
            </a:r>
            <a:r>
              <a:rPr lang="en-IN" dirty="0" smtClean="0"/>
              <a:t>parameters—transformations on streams—and return the stream resulting from </a:t>
            </a:r>
            <a:r>
              <a:rPr lang="en-IN" dirty="0"/>
              <a:t>the transformation. This allows streams to be chained together into pipelines. They retain information about the properties of their source—for example, whether the source values are ordered, or whether their count is known—that allows optimizations of value processing in ways not possible with iterators, which retain no information besides the values themselves. One big advantage of lazy evaluation can be seen in the “search” methods of Stream: </a:t>
            </a:r>
            <a:r>
              <a:rPr lang="en-IN" dirty="0" err="1"/>
              <a:t>findFirst</a:t>
            </a:r>
            <a:r>
              <a:rPr lang="en-IN" dirty="0"/>
              <a:t>, </a:t>
            </a:r>
            <a:r>
              <a:rPr lang="en-IN" dirty="0" err="1"/>
              <a:t>findAny</a:t>
            </a:r>
            <a:r>
              <a:rPr lang="en-IN" dirty="0"/>
              <a:t>, </a:t>
            </a:r>
            <a:r>
              <a:rPr lang="en-IN" dirty="0" err="1"/>
              <a:t>anyMatch</a:t>
            </a:r>
            <a:r>
              <a:rPr lang="en-IN" dirty="0"/>
              <a:t>, </a:t>
            </a:r>
            <a:r>
              <a:rPr lang="en-IN" dirty="0" err="1"/>
              <a:t>allMatch</a:t>
            </a:r>
            <a:r>
              <a:rPr lang="en-IN" dirty="0"/>
              <a:t>, and </a:t>
            </a:r>
            <a:r>
              <a:rPr lang="en-IN" dirty="0" err="1"/>
              <a:t>noneMatch</a:t>
            </a:r>
            <a:r>
              <a:rPr lang="en-IN" dirty="0"/>
              <a:t>. These are called “short-circuit” operators because they often make it unnecessary to process all the elements of a stream</a:t>
            </a:r>
            <a:r>
              <a:rPr lang="en-IN" dirty="0" smtClean="0"/>
              <a:t>)</a:t>
            </a:r>
            <a:endParaRPr lang="en-IN" dirty="0"/>
          </a:p>
          <a:p>
            <a:r>
              <a:rPr lang="en-IN" dirty="0"/>
              <a:t>An aggregate operation computes a single value from a collection of values. The result of an aggregate operation may be simply a primitive value, an object, or a void. A stream is a sequence of data elements supporting sequential and parallel aggregate operations. Computing the sum of all elements in a stream of integers, mapping all names in list to their lengths, etc. are examples of aggregate operations on streams. </a:t>
            </a:r>
            <a:endParaRPr lang="en-IN" dirty="0" smtClean="0"/>
          </a:p>
          <a:p>
            <a:r>
              <a:rPr lang="en-IN" dirty="0"/>
              <a:t> </a:t>
            </a:r>
          </a:p>
        </p:txBody>
      </p:sp>
    </p:spTree>
    <p:extLst>
      <p:ext uri="{BB962C8B-B14F-4D97-AF65-F5344CB8AC3E}">
        <p14:creationId xmlns:p14="http://schemas.microsoft.com/office/powerpoint/2010/main" val="592148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
            <a:ext cx="8596668" cy="593766"/>
          </a:xfrm>
        </p:spPr>
        <p:txBody>
          <a:bodyPr>
            <a:normAutofit fontScale="90000"/>
          </a:bodyPr>
          <a:lstStyle/>
          <a:p>
            <a:r>
              <a:rPr lang="en-IN" dirty="0" smtClean="0"/>
              <a:t>Methods of Collector interface </a:t>
            </a:r>
            <a:endParaRPr lang="en-IN" dirty="0"/>
          </a:p>
        </p:txBody>
      </p:sp>
      <p:sp>
        <p:nvSpPr>
          <p:cNvPr id="3" name="Content Placeholder 2"/>
          <p:cNvSpPr>
            <a:spLocks noGrp="1"/>
          </p:cNvSpPr>
          <p:nvPr>
            <p:ph idx="1"/>
          </p:nvPr>
        </p:nvSpPr>
        <p:spPr>
          <a:xfrm>
            <a:off x="677334" y="593766"/>
            <a:ext cx="8596668" cy="6068291"/>
          </a:xfrm>
        </p:spPr>
        <p:txBody>
          <a:bodyPr>
            <a:normAutofit fontScale="62500" lnSpcReduction="20000"/>
          </a:bodyPr>
          <a:lstStyle/>
          <a:p>
            <a:r>
              <a:rPr lang="en-IN" dirty="0"/>
              <a:t>supplier</a:t>
            </a:r>
            <a:endParaRPr lang="en-IN" dirty="0" smtClean="0"/>
          </a:p>
          <a:p>
            <a:pPr marL="0" indent="0">
              <a:buNone/>
            </a:pPr>
            <a:r>
              <a:rPr lang="en-IN" dirty="0" smtClean="0"/>
              <a:t>	The </a:t>
            </a:r>
            <a:r>
              <a:rPr lang="en-IN" dirty="0"/>
              <a:t>supplier method has to return a Supplier of an </a:t>
            </a:r>
            <a:r>
              <a:rPr lang="en-IN" dirty="0" smtClean="0"/>
              <a:t>empty result instance of 	empty result.</a:t>
            </a:r>
          </a:p>
          <a:p>
            <a:pPr marL="0" indent="0">
              <a:buNone/>
            </a:pPr>
            <a:r>
              <a:rPr lang="en-IN" dirty="0" smtClean="0"/>
              <a:t>	public </a:t>
            </a:r>
            <a:r>
              <a:rPr lang="en-IN" dirty="0"/>
              <a:t>Supplier&lt;List&lt;T&gt;&gt; supplier() </a:t>
            </a:r>
            <a:r>
              <a:rPr lang="en-IN" dirty="0" smtClean="0"/>
              <a:t>{</a:t>
            </a:r>
          </a:p>
          <a:p>
            <a:pPr marL="0" indent="0">
              <a:buNone/>
            </a:pPr>
            <a:r>
              <a:rPr lang="en-IN" dirty="0"/>
              <a:t>	</a:t>
            </a:r>
            <a:r>
              <a:rPr lang="en-IN" dirty="0" smtClean="0"/>
              <a:t> </a:t>
            </a:r>
            <a:r>
              <a:rPr lang="en-IN" dirty="0"/>
              <a:t>return </a:t>
            </a:r>
            <a:r>
              <a:rPr lang="en-IN" dirty="0" err="1"/>
              <a:t>ArrayList</a:t>
            </a:r>
            <a:r>
              <a:rPr lang="en-IN" dirty="0"/>
              <a:t>::new; </a:t>
            </a:r>
            <a:r>
              <a:rPr lang="en-IN" dirty="0" smtClean="0"/>
              <a:t>    or  return ()-&gt; new </a:t>
            </a:r>
            <a:r>
              <a:rPr lang="en-IN" dirty="0" err="1" smtClean="0"/>
              <a:t>ArrayList</a:t>
            </a:r>
            <a:r>
              <a:rPr lang="en-IN" dirty="0" smtClean="0"/>
              <a:t>&lt;T&gt;();</a:t>
            </a:r>
          </a:p>
          <a:p>
            <a:pPr marL="0" indent="0">
              <a:buNone/>
            </a:pPr>
            <a:r>
              <a:rPr lang="en-IN" dirty="0"/>
              <a:t>	</a:t>
            </a:r>
            <a:r>
              <a:rPr lang="en-IN" dirty="0" smtClean="0"/>
              <a:t>}</a:t>
            </a:r>
          </a:p>
          <a:p>
            <a:r>
              <a:rPr lang="en-IN" dirty="0"/>
              <a:t> </a:t>
            </a:r>
            <a:r>
              <a:rPr lang="en-IN" dirty="0" smtClean="0"/>
              <a:t>accumulator</a:t>
            </a:r>
            <a:endParaRPr lang="en-IN" dirty="0"/>
          </a:p>
          <a:p>
            <a:pPr marL="0" indent="0">
              <a:buNone/>
            </a:pPr>
            <a:r>
              <a:rPr lang="en-IN" dirty="0" smtClean="0"/>
              <a:t>	A </a:t>
            </a:r>
            <a:r>
              <a:rPr lang="en-IN" dirty="0"/>
              <a:t>function that folds a value into a mutable result container</a:t>
            </a:r>
            <a:r>
              <a:rPr lang="en-IN" dirty="0" smtClean="0"/>
              <a:t>. Perform 	reduction </a:t>
            </a:r>
            <a:r>
              <a:rPr lang="en-IN" dirty="0"/>
              <a:t>operation. The function returns void because the accumulator is </a:t>
            </a:r>
            <a:r>
              <a:rPr lang="en-IN" dirty="0" smtClean="0"/>
              <a:t>	modified </a:t>
            </a:r>
            <a:r>
              <a:rPr lang="en-IN" dirty="0"/>
              <a:t>in </a:t>
            </a:r>
            <a:r>
              <a:rPr lang="en-IN" dirty="0" smtClean="0"/>
              <a:t>place.</a:t>
            </a:r>
          </a:p>
          <a:p>
            <a:pPr marL="0" indent="0">
              <a:buNone/>
            </a:pPr>
            <a:r>
              <a:rPr lang="en-IN" dirty="0" smtClean="0"/>
              <a:t>	public </a:t>
            </a:r>
            <a:r>
              <a:rPr lang="en-IN" dirty="0" err="1"/>
              <a:t>BiConsumer</a:t>
            </a:r>
            <a:r>
              <a:rPr lang="en-IN" dirty="0"/>
              <a:t>&lt;List&lt;T&gt;, T&gt; accumulator() </a:t>
            </a:r>
            <a:r>
              <a:rPr lang="en-IN" dirty="0" smtClean="0"/>
              <a:t>{</a:t>
            </a:r>
          </a:p>
          <a:p>
            <a:pPr marL="0" indent="0">
              <a:buNone/>
            </a:pPr>
            <a:r>
              <a:rPr lang="en-IN" dirty="0"/>
              <a:t>	</a:t>
            </a:r>
            <a:r>
              <a:rPr lang="en-IN" dirty="0" smtClean="0"/>
              <a:t>	 </a:t>
            </a:r>
            <a:r>
              <a:rPr lang="en-IN" dirty="0"/>
              <a:t>return List::add; </a:t>
            </a:r>
            <a:r>
              <a:rPr lang="en-IN" dirty="0" smtClean="0"/>
              <a:t> or return (</a:t>
            </a:r>
            <a:r>
              <a:rPr lang="en-IN" dirty="0" err="1" smtClean="0"/>
              <a:t>list,item</a:t>
            </a:r>
            <a:r>
              <a:rPr lang="en-IN" dirty="0" smtClean="0"/>
              <a:t>)-&gt;</a:t>
            </a:r>
            <a:r>
              <a:rPr lang="en-IN" dirty="0" err="1" smtClean="0"/>
              <a:t>list.add</a:t>
            </a:r>
            <a:r>
              <a:rPr lang="en-IN" dirty="0" smtClean="0"/>
              <a:t>(item)</a:t>
            </a:r>
          </a:p>
          <a:p>
            <a:pPr marL="0" indent="0">
              <a:buNone/>
            </a:pPr>
            <a:r>
              <a:rPr lang="en-IN" dirty="0"/>
              <a:t>	</a:t>
            </a:r>
            <a:r>
              <a:rPr lang="en-IN" dirty="0" smtClean="0"/>
              <a:t>}</a:t>
            </a:r>
          </a:p>
          <a:p>
            <a:r>
              <a:rPr lang="en-IN" dirty="0"/>
              <a:t> </a:t>
            </a:r>
            <a:r>
              <a:rPr lang="en-IN" dirty="0" smtClean="0"/>
              <a:t> finisher</a:t>
            </a:r>
          </a:p>
          <a:p>
            <a:pPr marL="0" indent="0">
              <a:buNone/>
            </a:pPr>
            <a:r>
              <a:rPr lang="en-IN" dirty="0"/>
              <a:t>	P</a:t>
            </a:r>
            <a:r>
              <a:rPr lang="en-IN" dirty="0" smtClean="0"/>
              <a:t>erform the final transformation  from type A to type R. Invoked at the end 	of accumulation process</a:t>
            </a:r>
          </a:p>
          <a:p>
            <a:pPr marL="0" indent="0">
              <a:buNone/>
            </a:pPr>
            <a:r>
              <a:rPr lang="en-IN" dirty="0" smtClean="0"/>
              <a:t>	public </a:t>
            </a:r>
            <a:r>
              <a:rPr lang="en-IN" dirty="0"/>
              <a:t>Function&lt;List&lt;T&gt;, List&lt;T&gt;&gt; finisher() { </a:t>
            </a:r>
            <a:endParaRPr lang="en-IN" dirty="0" smtClean="0"/>
          </a:p>
          <a:p>
            <a:pPr marL="0" indent="0">
              <a:buNone/>
            </a:pPr>
            <a:r>
              <a:rPr lang="en-IN" dirty="0"/>
              <a:t>	</a:t>
            </a:r>
            <a:r>
              <a:rPr lang="en-IN" dirty="0" smtClean="0"/>
              <a:t>	return </a:t>
            </a:r>
            <a:r>
              <a:rPr lang="en-IN" dirty="0" err="1"/>
              <a:t>Function.identity</a:t>
            </a:r>
            <a:r>
              <a:rPr lang="en-IN" dirty="0"/>
              <a:t>(); </a:t>
            </a:r>
            <a:endParaRPr lang="en-IN" dirty="0" smtClean="0"/>
          </a:p>
          <a:p>
            <a:pPr marL="0" indent="0">
              <a:buNone/>
            </a:pPr>
            <a:r>
              <a:rPr lang="en-IN" dirty="0"/>
              <a:t>	</a:t>
            </a:r>
            <a:r>
              <a:rPr lang="en-IN" dirty="0" smtClean="0"/>
              <a:t>}</a:t>
            </a:r>
          </a:p>
          <a:p>
            <a:r>
              <a:rPr lang="en-IN" dirty="0" smtClean="0"/>
              <a:t>Combiner</a:t>
            </a:r>
          </a:p>
          <a:p>
            <a:pPr marL="0" indent="0">
              <a:buNone/>
            </a:pPr>
            <a:r>
              <a:rPr lang="en-IN" dirty="0" smtClean="0"/>
              <a:t>    	This method combines 2  results into 1.</a:t>
            </a:r>
          </a:p>
          <a:p>
            <a:pPr marL="0" indent="0">
              <a:buNone/>
            </a:pPr>
            <a:r>
              <a:rPr lang="en-IN" dirty="0" smtClean="0"/>
              <a:t>	public </a:t>
            </a:r>
            <a:r>
              <a:rPr lang="en-IN" dirty="0" err="1"/>
              <a:t>BinaryOperator</a:t>
            </a:r>
            <a:r>
              <a:rPr lang="en-IN" dirty="0"/>
              <a:t>&lt;List&lt;T&gt;&gt; combiner() { </a:t>
            </a:r>
            <a:endParaRPr lang="en-IN" dirty="0" smtClean="0"/>
          </a:p>
          <a:p>
            <a:pPr marL="0" indent="0">
              <a:buNone/>
            </a:pPr>
            <a:r>
              <a:rPr lang="en-IN" dirty="0" smtClean="0"/>
              <a:t>	return </a:t>
            </a:r>
            <a:r>
              <a:rPr lang="en-IN" dirty="0"/>
              <a:t>(list1, list2) -&gt; </a:t>
            </a:r>
            <a:r>
              <a:rPr lang="en-IN" dirty="0" smtClean="0"/>
              <a:t>{ </a:t>
            </a:r>
            <a:r>
              <a:rPr lang="en-IN" dirty="0"/>
              <a:t>list1.addAll(list2); return list1; } </a:t>
            </a:r>
            <a:endParaRPr lang="en-IN" dirty="0" smtClean="0"/>
          </a:p>
          <a:p>
            <a:pPr marL="0" indent="0">
              <a:buNone/>
            </a:pPr>
            <a:r>
              <a:rPr lang="en-IN" dirty="0" smtClean="0"/>
              <a:t>	}</a:t>
            </a:r>
            <a:endParaRPr lang="en-IN" dirty="0"/>
          </a:p>
          <a:p>
            <a:pPr marL="0" indent="0">
              <a:buNone/>
            </a:pPr>
            <a:r>
              <a:rPr lang="en-IN" dirty="0" smtClean="0"/>
              <a:t>    </a:t>
            </a:r>
            <a:r>
              <a:rPr lang="en-IN" dirty="0"/>
              <a:t>	</a:t>
            </a:r>
            <a:endParaRPr lang="en-IN" dirty="0" smtClean="0"/>
          </a:p>
          <a:p>
            <a:pPr marL="0" indent="0">
              <a:buNone/>
            </a:pPr>
            <a:endParaRPr lang="en-IN" dirty="0"/>
          </a:p>
          <a:p>
            <a:pPr marL="0" indent="0">
              <a:buNone/>
            </a:pPr>
            <a:endParaRPr lang="en-IN" dirty="0" smtClean="0"/>
          </a:p>
          <a:p>
            <a:endParaRPr lang="en-IN" dirty="0" smtClean="0"/>
          </a:p>
          <a:p>
            <a:endParaRPr lang="en-IN" dirty="0" smtClean="0"/>
          </a:p>
          <a:p>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751996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725488" y="498764"/>
            <a:ext cx="8596312" cy="5328949"/>
          </a:xfrm>
        </p:spPr>
        <p:txBody>
          <a:bodyPr/>
          <a:lstStyle/>
          <a:p>
            <a:r>
              <a:rPr lang="en-IN" dirty="0" smtClean="0"/>
              <a:t>Implementation </a:t>
            </a:r>
            <a:r>
              <a:rPr lang="en-IN" dirty="0"/>
              <a:t>of the Collector interface. Stream has an overloaded collect method accepting the three other functions—supplier, accumulator, and </a:t>
            </a:r>
            <a:r>
              <a:rPr lang="en-IN" dirty="0" smtClean="0"/>
              <a:t>combiner.</a:t>
            </a:r>
          </a:p>
          <a:p>
            <a:pPr marL="0" indent="0">
              <a:buNone/>
            </a:pPr>
            <a:r>
              <a:rPr lang="en-IN" dirty="0"/>
              <a:t> </a:t>
            </a:r>
            <a:r>
              <a:rPr lang="en-IN" dirty="0" smtClean="0"/>
              <a:t>   List&lt;String&gt; list =  </a:t>
            </a:r>
            <a:r>
              <a:rPr lang="en-IN" dirty="0" err="1" smtClean="0"/>
              <a:t>stream.collect</a:t>
            </a:r>
            <a:r>
              <a:rPr lang="en-IN" dirty="0" smtClean="0"/>
              <a:t>(</a:t>
            </a:r>
            <a:r>
              <a:rPr lang="en-IN" dirty="0" err="1" smtClean="0"/>
              <a:t>ArrayList</a:t>
            </a:r>
            <a:r>
              <a:rPr lang="en-IN" dirty="0" smtClean="0"/>
              <a:t>::</a:t>
            </a:r>
            <a:r>
              <a:rPr lang="en-IN" dirty="0" err="1" smtClean="0"/>
              <a:t>new,List</a:t>
            </a:r>
            <a:r>
              <a:rPr lang="en-IN" dirty="0" smtClean="0"/>
              <a:t>::</a:t>
            </a:r>
            <a:r>
              <a:rPr lang="en-IN" dirty="0" err="1" smtClean="0"/>
              <a:t>add,List</a:t>
            </a:r>
            <a:r>
              <a:rPr lang="en-IN" dirty="0" smtClean="0"/>
              <a:t>::</a:t>
            </a:r>
            <a:r>
              <a:rPr lang="en-IN" dirty="0" err="1" smtClean="0"/>
              <a:t>addAll</a:t>
            </a:r>
            <a:r>
              <a:rPr lang="en-IN" dirty="0" smtClean="0"/>
              <a:t>);</a:t>
            </a:r>
            <a:endParaRPr lang="en-IN" dirty="0"/>
          </a:p>
        </p:txBody>
      </p:sp>
    </p:spTree>
    <p:extLst>
      <p:ext uri="{BB962C8B-B14F-4D97-AF65-F5344CB8AC3E}">
        <p14:creationId xmlns:p14="http://schemas.microsoft.com/office/powerpoint/2010/main" val="670000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43148" y="322517"/>
            <a:ext cx="8801971" cy="6125783"/>
          </a:xfrm>
          <a:prstGeom prst="rect">
            <a:avLst/>
          </a:prstGeom>
        </p:spPr>
      </p:pic>
    </p:spTree>
    <p:extLst>
      <p:ext uri="{BB962C8B-B14F-4D97-AF65-F5344CB8AC3E}">
        <p14:creationId xmlns:p14="http://schemas.microsoft.com/office/powerpoint/2010/main" val="3420767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Collectors</a:t>
            </a:r>
            <a:endParaRPr lang="en-IN" dirty="0"/>
          </a:p>
        </p:txBody>
      </p:sp>
      <p:sp>
        <p:nvSpPr>
          <p:cNvPr id="3" name="Content Placeholder 2"/>
          <p:cNvSpPr>
            <a:spLocks noGrp="1"/>
          </p:cNvSpPr>
          <p:nvPr>
            <p:ph idx="1"/>
          </p:nvPr>
        </p:nvSpPr>
        <p:spPr/>
        <p:txBody>
          <a:bodyPr/>
          <a:lstStyle/>
          <a:p>
            <a:r>
              <a:rPr lang="en-IN" dirty="0" smtClean="0"/>
              <a:t>Collectors </a:t>
            </a:r>
            <a:r>
              <a:rPr lang="en-IN" dirty="0"/>
              <a:t>(the parameters to the Stream method collect) are typically used in cases where it’s necessary to reorganize the stream’s items into a collection. But more generally, they can be used every time you want to combine all the items in the stream into a single result.</a:t>
            </a:r>
          </a:p>
          <a:p>
            <a:r>
              <a:rPr lang="en-IN" dirty="0" smtClean="0"/>
              <a:t>The </a:t>
            </a:r>
            <a:r>
              <a:rPr lang="en-IN" dirty="0"/>
              <a:t>most straightforward and frequently used collector is the </a:t>
            </a:r>
            <a:r>
              <a:rPr lang="en-IN" dirty="0" err="1"/>
              <a:t>toList</a:t>
            </a:r>
            <a:r>
              <a:rPr lang="en-IN" dirty="0"/>
              <a:t> static method, which gathers all the elements of a stream into a List:</a:t>
            </a:r>
          </a:p>
          <a:p>
            <a:pPr marL="0" indent="0">
              <a:buNone/>
            </a:pPr>
            <a:r>
              <a:rPr lang="en-IN" dirty="0" smtClean="0"/>
              <a:t>	List&lt;Country</a:t>
            </a:r>
            <a:r>
              <a:rPr lang="en-IN" dirty="0"/>
              <a:t>&gt; </a:t>
            </a:r>
            <a:r>
              <a:rPr lang="en-IN" dirty="0" smtClean="0"/>
              <a:t>list =</a:t>
            </a:r>
            <a:r>
              <a:rPr lang="en-IN" dirty="0" err="1" smtClean="0"/>
              <a:t>countries.stream</a:t>
            </a:r>
            <a:r>
              <a:rPr lang="en-IN" dirty="0" smtClean="0"/>
              <a:t>().collect(</a:t>
            </a:r>
            <a:r>
              <a:rPr lang="en-IN" i="1" dirty="0" err="1" smtClean="0"/>
              <a:t>toList</a:t>
            </a:r>
            <a:r>
              <a:rPr lang="en-IN" i="1" dirty="0" smtClean="0"/>
              <a:t>());</a:t>
            </a:r>
          </a:p>
          <a:p>
            <a:pPr marL="0" indent="0">
              <a:buNone/>
            </a:pPr>
            <a:endParaRPr lang="en-IN" dirty="0"/>
          </a:p>
        </p:txBody>
      </p:sp>
    </p:spTree>
    <p:extLst>
      <p:ext uri="{BB962C8B-B14F-4D97-AF65-F5344CB8AC3E}">
        <p14:creationId xmlns:p14="http://schemas.microsoft.com/office/powerpoint/2010/main" val="3340385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Collect v/s Reduce</a:t>
            </a:r>
            <a:endParaRPr lang="en-IN" dirty="0"/>
          </a:p>
        </p:txBody>
      </p:sp>
      <p:sp>
        <p:nvSpPr>
          <p:cNvPr id="3" name="Content Placeholder 2"/>
          <p:cNvSpPr>
            <a:spLocks noGrp="1"/>
          </p:cNvSpPr>
          <p:nvPr>
            <p:ph idx="1"/>
          </p:nvPr>
        </p:nvSpPr>
        <p:spPr>
          <a:xfrm>
            <a:off x="677334" y="1655764"/>
            <a:ext cx="8596668" cy="3880773"/>
          </a:xfrm>
        </p:spPr>
        <p:txBody>
          <a:bodyPr/>
          <a:lstStyle/>
          <a:p>
            <a:r>
              <a:rPr lang="en-IN" dirty="0" smtClean="0"/>
              <a:t>Both Reduce taking all element from single stream and produce single result.</a:t>
            </a:r>
          </a:p>
          <a:p>
            <a:r>
              <a:rPr lang="en-IN" dirty="0" smtClean="0"/>
              <a:t>Reduce a stream to result. reduce are immutable. reduction produce new value and </a:t>
            </a:r>
            <a:r>
              <a:rPr lang="en-IN" dirty="0" err="1" smtClean="0"/>
              <a:t>object.for</a:t>
            </a:r>
            <a:r>
              <a:rPr lang="en-IN" dirty="0" smtClean="0"/>
              <a:t> each step in reduction produce new object.</a:t>
            </a:r>
          </a:p>
          <a:p>
            <a:r>
              <a:rPr lang="en-IN" dirty="0" smtClean="0"/>
              <a:t>Collect is mutable and modify existing value in each step of reduction.</a:t>
            </a:r>
          </a:p>
          <a:p>
            <a:r>
              <a:rPr lang="en-IN" dirty="0" smtClean="0"/>
              <a:t>Reduce ( initial </a:t>
            </a:r>
            <a:r>
              <a:rPr lang="en-IN" dirty="0" err="1" smtClean="0"/>
              <a:t>value,accumulator</a:t>
            </a:r>
            <a:r>
              <a:rPr lang="en-IN" dirty="0" smtClean="0"/>
              <a:t>) return new value not modify existing. Sum example. Initial value should be 0 for sum problem parallel not working. Order operation preserve the order in parallel. Do not use reduce with non identity initial value. Do not use for mutable result.</a:t>
            </a:r>
          </a:p>
          <a:p>
            <a:r>
              <a:rPr lang="en-IN" dirty="0" smtClean="0"/>
              <a:t>Show signature of collect and reduce. </a:t>
            </a:r>
            <a:r>
              <a:rPr lang="en-IN" dirty="0" err="1" smtClean="0"/>
              <a:t>Sringbuilder</a:t>
            </a:r>
            <a:r>
              <a:rPr lang="en-IN" dirty="0" smtClean="0"/>
              <a:t> example reduce.</a:t>
            </a:r>
          </a:p>
          <a:p>
            <a:endParaRPr lang="en-IN" dirty="0" smtClean="0"/>
          </a:p>
          <a:p>
            <a:endParaRPr lang="en-IN" dirty="0"/>
          </a:p>
        </p:txBody>
      </p:sp>
    </p:spTree>
    <p:extLst>
      <p:ext uri="{BB962C8B-B14F-4D97-AF65-F5344CB8AC3E}">
        <p14:creationId xmlns:p14="http://schemas.microsoft.com/office/powerpoint/2010/main" val="83171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795" y="65064"/>
            <a:ext cx="8596668" cy="554182"/>
          </a:xfrm>
        </p:spPr>
        <p:txBody>
          <a:bodyPr>
            <a:normAutofit fontScale="90000"/>
          </a:bodyPr>
          <a:lstStyle/>
          <a:p>
            <a:r>
              <a:rPr lang="en-IN" dirty="0" smtClean="0"/>
              <a:t>Grouping</a:t>
            </a:r>
            <a:endParaRPr lang="en-IN" dirty="0"/>
          </a:p>
        </p:txBody>
      </p:sp>
      <p:sp>
        <p:nvSpPr>
          <p:cNvPr id="3" name="Content Placeholder 2"/>
          <p:cNvSpPr>
            <a:spLocks noGrp="1"/>
          </p:cNvSpPr>
          <p:nvPr>
            <p:ph idx="1"/>
          </p:nvPr>
        </p:nvSpPr>
        <p:spPr>
          <a:xfrm>
            <a:off x="677334" y="619246"/>
            <a:ext cx="9594822" cy="5995309"/>
          </a:xfrm>
        </p:spPr>
        <p:txBody>
          <a:bodyPr/>
          <a:lstStyle/>
          <a:p>
            <a:r>
              <a:rPr lang="en-IN" dirty="0" smtClean="0"/>
              <a:t>You can perform SQL like </a:t>
            </a:r>
            <a:r>
              <a:rPr lang="en-IN" dirty="0" err="1" smtClean="0"/>
              <a:t>groupby</a:t>
            </a:r>
            <a:r>
              <a:rPr lang="en-IN" dirty="0"/>
              <a:t> using  a collector returned by the </a:t>
            </a:r>
            <a:r>
              <a:rPr lang="en-IN" dirty="0" err="1"/>
              <a:t>Collectors.groupingBy</a:t>
            </a:r>
            <a:r>
              <a:rPr lang="en-IN" dirty="0"/>
              <a:t> factory method as </a:t>
            </a:r>
            <a:r>
              <a:rPr lang="en-IN" dirty="0" smtClean="0"/>
              <a:t>follow</a:t>
            </a:r>
          </a:p>
          <a:p>
            <a:pPr marL="0" indent="0">
              <a:buNone/>
            </a:pPr>
            <a:r>
              <a:rPr lang="en-IN" dirty="0" smtClean="0"/>
              <a:t>    Map&lt;String</a:t>
            </a:r>
            <a:r>
              <a:rPr lang="en-IN" dirty="0"/>
              <a:t>, List&lt;Country&gt;&gt; </a:t>
            </a:r>
            <a:r>
              <a:rPr lang="en-IN" dirty="0" err="1"/>
              <a:t>countriesByContinent</a:t>
            </a:r>
            <a:r>
              <a:rPr lang="en-IN" dirty="0"/>
              <a:t> = </a:t>
            </a:r>
            <a:r>
              <a:rPr lang="en-IN" dirty="0" err="1"/>
              <a:t>countries.stream</a:t>
            </a:r>
            <a:r>
              <a:rPr lang="en-IN" dirty="0"/>
              <a:t>().</a:t>
            </a:r>
          </a:p>
          <a:p>
            <a:pPr marL="0" indent="0">
              <a:buNone/>
            </a:pPr>
            <a:r>
              <a:rPr lang="en-IN" dirty="0" smtClean="0"/>
              <a:t>    collect(</a:t>
            </a:r>
            <a:r>
              <a:rPr lang="en-IN" i="1" dirty="0" err="1" smtClean="0"/>
              <a:t>groupingBy</a:t>
            </a:r>
            <a:r>
              <a:rPr lang="en-IN" i="1" dirty="0" smtClean="0"/>
              <a:t>(Country</a:t>
            </a:r>
            <a:r>
              <a:rPr lang="en-IN" i="1" dirty="0"/>
              <a:t>::</a:t>
            </a:r>
            <a:r>
              <a:rPr lang="en-IN" i="1" dirty="0" err="1"/>
              <a:t>getContinent</a:t>
            </a:r>
            <a:r>
              <a:rPr lang="en-IN" i="1" dirty="0"/>
              <a:t>));</a:t>
            </a:r>
            <a:endParaRPr lang="en-IN" dirty="0" smtClean="0"/>
          </a:p>
          <a:p>
            <a:endParaRPr lang="en-IN" dirty="0"/>
          </a:p>
        </p:txBody>
      </p:sp>
      <p:sp>
        <p:nvSpPr>
          <p:cNvPr id="5" name="Rectangle 4"/>
          <p:cNvSpPr/>
          <p:nvPr/>
        </p:nvSpPr>
        <p:spPr>
          <a:xfrm>
            <a:off x="824265" y="2707574"/>
            <a:ext cx="2980706" cy="724395"/>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Stream</a:t>
            </a:r>
            <a:endParaRPr lang="en-IN" b="1" dirty="0"/>
          </a:p>
        </p:txBody>
      </p:sp>
      <p:sp>
        <p:nvSpPr>
          <p:cNvPr id="8" name="TextBox 7"/>
          <p:cNvSpPr txBox="1"/>
          <p:nvPr/>
        </p:nvSpPr>
        <p:spPr>
          <a:xfrm>
            <a:off x="1436914" y="4226026"/>
            <a:ext cx="1111202" cy="369332"/>
          </a:xfrm>
          <a:prstGeom prst="rect">
            <a:avLst/>
          </a:prstGeom>
          <a:noFill/>
        </p:spPr>
        <p:txBody>
          <a:bodyPr wrap="none" rtlCol="0">
            <a:spAutoFit/>
          </a:bodyPr>
          <a:lstStyle/>
          <a:p>
            <a:r>
              <a:rPr lang="en-IN" dirty="0" smtClean="0"/>
              <a:t>Germany</a:t>
            </a:r>
            <a:endParaRPr lang="en-IN" dirty="0"/>
          </a:p>
        </p:txBody>
      </p:sp>
      <p:cxnSp>
        <p:nvCxnSpPr>
          <p:cNvPr id="10" name="Straight Arrow Connector 9"/>
          <p:cNvCxnSpPr/>
          <p:nvPr/>
        </p:nvCxnSpPr>
        <p:spPr>
          <a:xfrm>
            <a:off x="2066306" y="3431969"/>
            <a:ext cx="0" cy="794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63582" y="4410692"/>
            <a:ext cx="1128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63582" y="3966359"/>
            <a:ext cx="744114" cy="369332"/>
          </a:xfrm>
          <a:prstGeom prst="rect">
            <a:avLst/>
          </a:prstGeom>
          <a:noFill/>
        </p:spPr>
        <p:txBody>
          <a:bodyPr wrap="none" rtlCol="0">
            <a:spAutoFit/>
          </a:bodyPr>
          <a:lstStyle/>
          <a:p>
            <a:r>
              <a:rPr lang="en-IN" dirty="0" smtClean="0"/>
              <a:t>apply</a:t>
            </a:r>
            <a:endParaRPr lang="en-IN" dirty="0"/>
          </a:p>
        </p:txBody>
      </p:sp>
      <p:sp>
        <p:nvSpPr>
          <p:cNvPr id="15" name="Rectangle 14"/>
          <p:cNvSpPr/>
          <p:nvPr/>
        </p:nvSpPr>
        <p:spPr>
          <a:xfrm>
            <a:off x="3804971" y="3832273"/>
            <a:ext cx="1223158" cy="1006836"/>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Grouping by classifier</a:t>
            </a:r>
          </a:p>
          <a:p>
            <a:pPr algn="ctr"/>
            <a:endParaRPr lang="en-IN" b="1" dirty="0"/>
          </a:p>
        </p:txBody>
      </p:sp>
      <p:cxnSp>
        <p:nvCxnSpPr>
          <p:cNvPr id="19" name="Straight Arrow Connector 18"/>
          <p:cNvCxnSpPr/>
          <p:nvPr/>
        </p:nvCxnSpPr>
        <p:spPr>
          <a:xfrm>
            <a:off x="5028129" y="4335691"/>
            <a:ext cx="11281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93208" y="3504694"/>
            <a:ext cx="1191775" cy="646331"/>
          </a:xfrm>
          <a:prstGeom prst="rect">
            <a:avLst/>
          </a:prstGeom>
          <a:noFill/>
        </p:spPr>
        <p:txBody>
          <a:bodyPr wrap="square" rtlCol="0">
            <a:spAutoFit/>
          </a:bodyPr>
          <a:lstStyle/>
          <a:p>
            <a:r>
              <a:rPr lang="en-IN" dirty="0" smtClean="0"/>
              <a:t>Key continent</a:t>
            </a:r>
            <a:endParaRPr lang="en-IN" dirty="0"/>
          </a:p>
        </p:txBody>
      </p:sp>
      <p:sp>
        <p:nvSpPr>
          <p:cNvPr id="23" name="Rectangle 22"/>
          <p:cNvSpPr/>
          <p:nvPr/>
        </p:nvSpPr>
        <p:spPr>
          <a:xfrm>
            <a:off x="6494496" y="2707574"/>
            <a:ext cx="2101260" cy="830479"/>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Grouping map</a:t>
            </a:r>
            <a:endParaRPr lang="en-IN" b="1" dirty="0"/>
          </a:p>
        </p:txBody>
      </p:sp>
      <p:sp>
        <p:nvSpPr>
          <p:cNvPr id="24" name="Rectangle 23"/>
          <p:cNvSpPr/>
          <p:nvPr/>
        </p:nvSpPr>
        <p:spPr>
          <a:xfrm>
            <a:off x="7789610" y="4040772"/>
            <a:ext cx="1115709" cy="830479"/>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Asia</a:t>
            </a:r>
            <a:endParaRPr lang="en-IN" b="1" dirty="0"/>
          </a:p>
        </p:txBody>
      </p:sp>
      <p:sp>
        <p:nvSpPr>
          <p:cNvPr id="25" name="Rectangle 24"/>
          <p:cNvSpPr/>
          <p:nvPr/>
        </p:nvSpPr>
        <p:spPr>
          <a:xfrm>
            <a:off x="6230038" y="4040772"/>
            <a:ext cx="1384547" cy="830479"/>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Europe</a:t>
            </a:r>
            <a:endParaRPr lang="en-IN" b="1" dirty="0"/>
          </a:p>
        </p:txBody>
      </p:sp>
      <p:cxnSp>
        <p:nvCxnSpPr>
          <p:cNvPr id="27" name="Straight Arrow Connector 26"/>
          <p:cNvCxnSpPr/>
          <p:nvPr/>
        </p:nvCxnSpPr>
        <p:spPr>
          <a:xfrm flipH="1">
            <a:off x="7184571" y="3728852"/>
            <a:ext cx="360555" cy="301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552706" y="3538053"/>
            <a:ext cx="0" cy="190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552706" y="3751808"/>
            <a:ext cx="603060" cy="214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140465" y="5518557"/>
            <a:ext cx="620182" cy="830479"/>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UK</a:t>
            </a:r>
            <a:endParaRPr lang="en-IN" b="1" dirty="0"/>
          </a:p>
        </p:txBody>
      </p:sp>
      <p:sp>
        <p:nvSpPr>
          <p:cNvPr id="37" name="Rectangle 36"/>
          <p:cNvSpPr/>
          <p:nvPr/>
        </p:nvSpPr>
        <p:spPr>
          <a:xfrm>
            <a:off x="5862258" y="5524004"/>
            <a:ext cx="1235525" cy="821565"/>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Germany</a:t>
            </a:r>
            <a:endParaRPr lang="en-IN" b="1" dirty="0"/>
          </a:p>
        </p:txBody>
      </p:sp>
      <p:sp>
        <p:nvSpPr>
          <p:cNvPr id="38" name="Rectangle 37"/>
          <p:cNvSpPr/>
          <p:nvPr/>
        </p:nvSpPr>
        <p:spPr>
          <a:xfrm>
            <a:off x="7199393" y="5518557"/>
            <a:ext cx="854762" cy="830479"/>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India</a:t>
            </a:r>
            <a:endParaRPr lang="en-IN" b="1" dirty="0"/>
          </a:p>
        </p:txBody>
      </p:sp>
      <p:sp>
        <p:nvSpPr>
          <p:cNvPr id="39" name="Rectangle 38"/>
          <p:cNvSpPr/>
          <p:nvPr/>
        </p:nvSpPr>
        <p:spPr>
          <a:xfrm>
            <a:off x="8155766" y="5518555"/>
            <a:ext cx="939262" cy="821565"/>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Japan</a:t>
            </a:r>
            <a:endParaRPr lang="en-IN" b="1" dirty="0"/>
          </a:p>
        </p:txBody>
      </p:sp>
      <p:cxnSp>
        <p:nvCxnSpPr>
          <p:cNvPr id="41" name="Straight Arrow Connector 40"/>
          <p:cNvCxnSpPr/>
          <p:nvPr/>
        </p:nvCxnSpPr>
        <p:spPr>
          <a:xfrm flipH="1">
            <a:off x="5592207" y="5215784"/>
            <a:ext cx="1330104" cy="302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911439" y="4871251"/>
            <a:ext cx="11875" cy="377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809828" y="5248894"/>
            <a:ext cx="112483" cy="26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331237" y="4908687"/>
            <a:ext cx="0" cy="340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7789610" y="5248894"/>
            <a:ext cx="557854" cy="26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331237" y="5248894"/>
            <a:ext cx="294160" cy="213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6480020" y="6349036"/>
            <a:ext cx="0" cy="284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066306" y="4867256"/>
            <a:ext cx="0" cy="1766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066306" y="6612077"/>
            <a:ext cx="4428190" cy="13703"/>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569938" y="6164370"/>
            <a:ext cx="2137124" cy="369332"/>
          </a:xfrm>
          <a:prstGeom prst="rect">
            <a:avLst/>
          </a:prstGeom>
          <a:noFill/>
        </p:spPr>
        <p:txBody>
          <a:bodyPr wrap="none" rtlCol="0">
            <a:spAutoFit/>
          </a:bodyPr>
          <a:lstStyle/>
          <a:p>
            <a:r>
              <a:rPr lang="en-IN" dirty="0" smtClean="0"/>
              <a:t>Put item in the list</a:t>
            </a:r>
            <a:endParaRPr lang="en-IN" dirty="0"/>
          </a:p>
        </p:txBody>
      </p:sp>
    </p:spTree>
    <p:extLst>
      <p:ext uri="{BB962C8B-B14F-4D97-AF65-F5344CB8AC3E}">
        <p14:creationId xmlns:p14="http://schemas.microsoft.com/office/powerpoint/2010/main" val="3705336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9184"/>
          </a:xfrm>
        </p:spPr>
        <p:txBody>
          <a:bodyPr>
            <a:normAutofit fontScale="90000"/>
          </a:bodyPr>
          <a:lstStyle/>
          <a:p>
            <a:r>
              <a:rPr lang="en-IN" dirty="0"/>
              <a:t>Multilevel grouping</a:t>
            </a:r>
            <a:br>
              <a:rPr lang="en-IN" dirty="0"/>
            </a:br>
            <a:endParaRPr lang="en-IN" dirty="0"/>
          </a:p>
        </p:txBody>
      </p:sp>
      <p:sp>
        <p:nvSpPr>
          <p:cNvPr id="3" name="Content Placeholder 2"/>
          <p:cNvSpPr>
            <a:spLocks noGrp="1"/>
          </p:cNvSpPr>
          <p:nvPr>
            <p:ph idx="1"/>
          </p:nvPr>
        </p:nvSpPr>
        <p:spPr>
          <a:xfrm>
            <a:off x="154379" y="1258784"/>
            <a:ext cx="9119623" cy="5427023"/>
          </a:xfrm>
        </p:spPr>
        <p:txBody>
          <a:bodyPr/>
          <a:lstStyle/>
          <a:p>
            <a:r>
              <a:rPr lang="en-IN" dirty="0"/>
              <a:t>You can achieve multilevel grouping by using a collector created with a two-argument version of the </a:t>
            </a:r>
            <a:r>
              <a:rPr lang="en-IN" dirty="0" err="1"/>
              <a:t>Collectors.groupingBy</a:t>
            </a:r>
            <a:r>
              <a:rPr lang="en-IN" dirty="0"/>
              <a:t> factory method, which accepts a second argument of type collector besides the usual classification function. So to perform a two-level grouping, you can pass an inner </a:t>
            </a:r>
            <a:r>
              <a:rPr lang="en-IN" dirty="0" err="1"/>
              <a:t>groupingBy</a:t>
            </a:r>
            <a:r>
              <a:rPr lang="en-IN" dirty="0"/>
              <a:t> to the outer </a:t>
            </a:r>
            <a:r>
              <a:rPr lang="en-IN" dirty="0" err="1"/>
              <a:t>groupingBy</a:t>
            </a:r>
            <a:r>
              <a:rPr lang="en-IN" dirty="0"/>
              <a:t>, defining a second-level criterion to classify the stream’s </a:t>
            </a:r>
            <a:r>
              <a:rPr lang="en-IN" dirty="0" smtClean="0"/>
              <a:t>items.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04903677"/>
              </p:ext>
            </p:extLst>
          </p:nvPr>
        </p:nvGraphicFramePr>
        <p:xfrm>
          <a:off x="345704" y="3479470"/>
          <a:ext cx="6604846" cy="1920240"/>
        </p:xfrm>
        <a:graphic>
          <a:graphicData uri="http://schemas.openxmlformats.org/drawingml/2006/table">
            <a:tbl>
              <a:tblPr firstRow="1" bandRow="1">
                <a:tableStyleId>{5C22544A-7EE6-4342-B048-85BDC9FD1C3A}</a:tableStyleId>
              </a:tblPr>
              <a:tblGrid>
                <a:gridCol w="2920010"/>
                <a:gridCol w="2498656"/>
                <a:gridCol w="1186180"/>
              </a:tblGrid>
              <a:tr h="468225">
                <a:tc>
                  <a:txBody>
                    <a:bodyPr/>
                    <a:lstStyle/>
                    <a:p>
                      <a:r>
                        <a:rPr lang="en-IN" dirty="0" smtClean="0"/>
                        <a:t>                   </a:t>
                      </a:r>
                      <a:r>
                        <a:rPr lang="en-IN" baseline="0" dirty="0" smtClean="0"/>
                        <a:t>   Population</a:t>
                      </a:r>
                      <a:endParaRPr lang="en-IN" dirty="0" smtClean="0"/>
                    </a:p>
                    <a:p>
                      <a:r>
                        <a:rPr lang="en-IN" dirty="0" smtClean="0"/>
                        <a:t>Continent</a:t>
                      </a:r>
                      <a:endParaRPr lang="en-IN" dirty="0"/>
                    </a:p>
                  </a:txBody>
                  <a:tcPr/>
                </a:tc>
                <a:tc>
                  <a:txBody>
                    <a:bodyPr/>
                    <a:lstStyle/>
                    <a:p>
                      <a:r>
                        <a:rPr lang="en-IN" dirty="0" smtClean="0"/>
                        <a:t>Highly</a:t>
                      </a:r>
                      <a:endParaRPr lang="en-IN" dirty="0"/>
                    </a:p>
                  </a:txBody>
                  <a:tcPr/>
                </a:tc>
                <a:tc>
                  <a:txBody>
                    <a:bodyPr/>
                    <a:lstStyle/>
                    <a:p>
                      <a:r>
                        <a:rPr lang="en-IN" dirty="0" smtClean="0"/>
                        <a:t>Less</a:t>
                      </a:r>
                      <a:endParaRPr lang="en-IN" dirty="0"/>
                    </a:p>
                  </a:txBody>
                  <a:tcPr/>
                </a:tc>
              </a:tr>
              <a:tr h="468225">
                <a:tc>
                  <a:txBody>
                    <a:bodyPr/>
                    <a:lstStyle/>
                    <a:p>
                      <a:r>
                        <a:rPr lang="en-IN" dirty="0" smtClean="0"/>
                        <a:t>Europe</a:t>
                      </a:r>
                      <a:endParaRPr lang="en-IN" dirty="0"/>
                    </a:p>
                  </a:txBody>
                  <a:tcPr/>
                </a:tc>
                <a:tc>
                  <a:txBody>
                    <a:bodyPr/>
                    <a:lstStyle/>
                    <a:p>
                      <a:r>
                        <a:rPr lang="en-IN" dirty="0" smtClean="0"/>
                        <a:t>UK</a:t>
                      </a:r>
                      <a:endParaRPr lang="en-IN" dirty="0"/>
                    </a:p>
                  </a:txBody>
                  <a:tcPr/>
                </a:tc>
                <a:tc>
                  <a:txBody>
                    <a:bodyPr/>
                    <a:lstStyle/>
                    <a:p>
                      <a:r>
                        <a:rPr lang="en-IN" dirty="0" smtClean="0"/>
                        <a:t>Germany</a:t>
                      </a:r>
                    </a:p>
                    <a:p>
                      <a:r>
                        <a:rPr lang="en-IN" dirty="0" smtClean="0"/>
                        <a:t>Austria</a:t>
                      </a:r>
                      <a:endParaRPr lang="en-IN" dirty="0"/>
                    </a:p>
                  </a:txBody>
                  <a:tcPr/>
                </a:tc>
              </a:tr>
              <a:tr h="468225">
                <a:tc>
                  <a:txBody>
                    <a:bodyPr/>
                    <a:lstStyle/>
                    <a:p>
                      <a:r>
                        <a:rPr lang="en-IN" dirty="0" smtClean="0"/>
                        <a:t>Asia</a:t>
                      </a:r>
                      <a:endParaRPr lang="en-IN" dirty="0"/>
                    </a:p>
                  </a:txBody>
                  <a:tcPr/>
                </a:tc>
                <a:tc>
                  <a:txBody>
                    <a:bodyPr/>
                    <a:lstStyle/>
                    <a:p>
                      <a:r>
                        <a:rPr lang="en-IN" dirty="0" smtClean="0"/>
                        <a:t>India</a:t>
                      </a:r>
                    </a:p>
                    <a:p>
                      <a:r>
                        <a:rPr lang="en-IN" dirty="0" smtClean="0"/>
                        <a:t>Japan</a:t>
                      </a:r>
                      <a:endParaRPr lang="en-IN" dirty="0"/>
                    </a:p>
                  </a:txBody>
                  <a:tcPr/>
                </a:tc>
                <a:tc>
                  <a:txBody>
                    <a:bodyPr/>
                    <a:lstStyle/>
                    <a:p>
                      <a:r>
                        <a:rPr lang="en-IN" dirty="0" smtClean="0"/>
                        <a:t>Mauritius</a:t>
                      </a:r>
                      <a:endParaRPr lang="en-IN" dirty="0"/>
                    </a:p>
                  </a:txBody>
                  <a:tcPr/>
                </a:tc>
              </a:tr>
            </a:tbl>
          </a:graphicData>
        </a:graphic>
      </p:graphicFrame>
      <p:cxnSp>
        <p:nvCxnSpPr>
          <p:cNvPr id="6" name="Straight Connector 5"/>
          <p:cNvCxnSpPr/>
          <p:nvPr/>
        </p:nvCxnSpPr>
        <p:spPr>
          <a:xfrm>
            <a:off x="345704" y="3479469"/>
            <a:ext cx="2872509" cy="61751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86887" y="5587229"/>
            <a:ext cx="7303325" cy="923330"/>
          </a:xfrm>
          <a:prstGeom prst="rect">
            <a:avLst/>
          </a:prstGeom>
        </p:spPr>
        <p:txBody>
          <a:bodyPr wrap="square">
            <a:spAutoFit/>
          </a:bodyPr>
          <a:lstStyle/>
          <a:p>
            <a:pPr marL="342900" indent="-342900" defTabSz="457200">
              <a:spcBef>
                <a:spcPts val="1000"/>
              </a:spcBef>
              <a:buClr>
                <a:schemeClr val="accent1"/>
              </a:buClr>
              <a:buSzPct val="80000"/>
              <a:buFont typeface="Wingdings 3" charset="2"/>
              <a:buChar char=""/>
            </a:pPr>
            <a:r>
              <a:rPr lang="en-IN" dirty="0"/>
              <a:t> </a:t>
            </a:r>
            <a:r>
              <a:rPr lang="en-IN" dirty="0">
                <a:solidFill>
                  <a:schemeClr val="tx1">
                    <a:lumMod val="75000"/>
                    <a:lumOff val="25000"/>
                  </a:schemeClr>
                </a:solidFill>
              </a:rPr>
              <a:t>To adapt the result returned by a collector to a different type, </a:t>
            </a:r>
            <a:r>
              <a:rPr lang="en-IN" dirty="0" smtClean="0">
                <a:solidFill>
                  <a:schemeClr val="tx1">
                    <a:lumMod val="75000"/>
                    <a:lumOff val="25000"/>
                  </a:schemeClr>
                </a:solidFill>
              </a:rPr>
              <a:t>  you </a:t>
            </a:r>
            <a:r>
              <a:rPr lang="en-IN" dirty="0">
                <a:solidFill>
                  <a:schemeClr val="tx1">
                    <a:lumMod val="75000"/>
                    <a:lumOff val="25000"/>
                  </a:schemeClr>
                </a:solidFill>
              </a:rPr>
              <a:t>could use the collector returned by the </a:t>
            </a:r>
            <a:r>
              <a:rPr lang="en-IN" dirty="0" err="1">
                <a:solidFill>
                  <a:schemeClr val="tx1">
                    <a:lumMod val="75000"/>
                    <a:lumOff val="25000"/>
                  </a:schemeClr>
                </a:solidFill>
              </a:rPr>
              <a:t>Collectors.collectingAndThen</a:t>
            </a:r>
            <a:r>
              <a:rPr lang="en-IN" dirty="0">
                <a:solidFill>
                  <a:schemeClr val="tx1">
                    <a:lumMod val="75000"/>
                    <a:lumOff val="25000"/>
                  </a:schemeClr>
                </a:solidFill>
              </a:rPr>
              <a:t> factory </a:t>
            </a:r>
            <a:r>
              <a:rPr lang="en-IN" dirty="0" smtClean="0">
                <a:solidFill>
                  <a:schemeClr val="tx1">
                    <a:lumMod val="75000"/>
                    <a:lumOff val="25000"/>
                  </a:schemeClr>
                </a:solidFill>
              </a:rPr>
              <a:t>method.</a:t>
            </a:r>
            <a:endParaRPr lang="en-IN" dirty="0">
              <a:solidFill>
                <a:schemeClr val="tx1">
                  <a:lumMod val="75000"/>
                  <a:lumOff val="25000"/>
                </a:schemeClr>
              </a:solidFill>
            </a:endParaRPr>
          </a:p>
        </p:txBody>
      </p:sp>
    </p:spTree>
    <p:extLst>
      <p:ext uri="{BB962C8B-B14F-4D97-AF65-F5344CB8AC3E}">
        <p14:creationId xmlns:p14="http://schemas.microsoft.com/office/powerpoint/2010/main" val="422018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9591"/>
            <a:ext cx="8596668" cy="542306"/>
          </a:xfrm>
        </p:spPr>
        <p:txBody>
          <a:bodyPr>
            <a:normAutofit fontScale="90000"/>
          </a:bodyPr>
          <a:lstStyle/>
          <a:p>
            <a:r>
              <a:rPr lang="en-IN" dirty="0"/>
              <a:t>Partitioning</a:t>
            </a:r>
          </a:p>
        </p:txBody>
      </p:sp>
      <p:sp>
        <p:nvSpPr>
          <p:cNvPr id="3" name="Content Placeholder 2"/>
          <p:cNvSpPr>
            <a:spLocks noGrp="1"/>
          </p:cNvSpPr>
          <p:nvPr>
            <p:ph idx="1"/>
          </p:nvPr>
        </p:nvSpPr>
        <p:spPr>
          <a:xfrm>
            <a:off x="677334" y="771898"/>
            <a:ext cx="8596668" cy="6086102"/>
          </a:xfrm>
        </p:spPr>
        <p:txBody>
          <a:bodyPr>
            <a:normAutofit fontScale="62500" lnSpcReduction="20000"/>
          </a:bodyPr>
          <a:lstStyle/>
          <a:p>
            <a:r>
              <a:rPr lang="en-IN" dirty="0"/>
              <a:t> Partitioning is a special case of grouping: having a predicate (a function returning a </a:t>
            </a:r>
            <a:r>
              <a:rPr lang="en-IN" dirty="0" err="1"/>
              <a:t>boolean</a:t>
            </a:r>
            <a:r>
              <a:rPr lang="en-IN" dirty="0"/>
              <a:t>), called a partitioning function, as a classification function. The fact that the partitioning function returns a </a:t>
            </a:r>
            <a:r>
              <a:rPr lang="en-IN" dirty="0" err="1"/>
              <a:t>boolean</a:t>
            </a:r>
            <a:r>
              <a:rPr lang="en-IN" dirty="0"/>
              <a:t> means the resulting grouping Map will have a Boolean as a key type and therefore there can be at most two different groups—one for true and one for </a:t>
            </a:r>
            <a:r>
              <a:rPr lang="en-IN" dirty="0" smtClean="0"/>
              <a:t>false.</a:t>
            </a:r>
            <a:endParaRPr lang="en-IN" dirty="0"/>
          </a:p>
          <a:p>
            <a:pPr marL="0" indent="0">
              <a:buNone/>
            </a:pPr>
            <a:r>
              <a:rPr lang="en-IN" dirty="0" smtClean="0"/>
              <a:t>      Map&lt;</a:t>
            </a:r>
            <a:r>
              <a:rPr lang="en-IN" dirty="0" err="1" smtClean="0"/>
              <a:t>Boolean,List</a:t>
            </a:r>
            <a:r>
              <a:rPr lang="en-IN" dirty="0" smtClean="0"/>
              <a:t>&lt;Dish&gt;&gt; partition = 	</a:t>
            </a:r>
          </a:p>
          <a:p>
            <a:pPr marL="0" indent="0">
              <a:buNone/>
            </a:pPr>
            <a:r>
              <a:rPr lang="en-IN" dirty="0" smtClean="0"/>
              <a:t>			</a:t>
            </a:r>
            <a:r>
              <a:rPr lang="en-IN" dirty="0" err="1" smtClean="0"/>
              <a:t>dishes.stream</a:t>
            </a:r>
            <a:r>
              <a:rPr lang="en-IN" dirty="0" smtClean="0"/>
              <a:t>()</a:t>
            </a:r>
          </a:p>
          <a:p>
            <a:pPr marL="0" indent="0">
              <a:buNone/>
            </a:pPr>
            <a:r>
              <a:rPr lang="en-IN" dirty="0"/>
              <a:t>	</a:t>
            </a:r>
            <a:r>
              <a:rPr lang="en-IN" dirty="0" smtClean="0"/>
              <a:t>		.collect(</a:t>
            </a:r>
            <a:r>
              <a:rPr lang="en-IN" dirty="0" err="1" smtClean="0"/>
              <a:t>partitioningBy</a:t>
            </a:r>
            <a:r>
              <a:rPr lang="en-IN" dirty="0" smtClean="0"/>
              <a:t>(Dish::</a:t>
            </a:r>
            <a:r>
              <a:rPr lang="en-IN" dirty="0" err="1" smtClean="0"/>
              <a:t>isVegetarian</a:t>
            </a:r>
            <a:r>
              <a:rPr lang="en-IN" dirty="0" smtClean="0"/>
              <a:t>)));</a:t>
            </a:r>
          </a:p>
          <a:p>
            <a:pPr marL="0" indent="0">
              <a:buNone/>
            </a:pPr>
            <a:endParaRPr lang="en-IN" dirty="0" smtClean="0"/>
          </a:p>
          <a:p>
            <a:pPr marL="0" indent="0">
              <a:buNone/>
            </a:pPr>
            <a:r>
              <a:rPr lang="en-IN" dirty="0" smtClean="0"/>
              <a:t>	{</a:t>
            </a:r>
            <a:r>
              <a:rPr lang="en-IN" dirty="0"/>
              <a:t>false</a:t>
            </a:r>
            <a:r>
              <a:rPr lang="en-IN" dirty="0" smtClean="0"/>
              <a:t>=[chicken biryani, mutton biryani, chicken lollipop, </a:t>
            </a:r>
            <a:r>
              <a:rPr lang="en-IN" dirty="0"/>
              <a:t>prawns, </a:t>
            </a:r>
            <a:r>
              <a:rPr lang="en-IN" dirty="0" err="1" smtClean="0"/>
              <a:t>pomfret</a:t>
            </a:r>
            <a:r>
              <a:rPr lang="en-IN" dirty="0" smtClean="0"/>
              <a:t>], </a:t>
            </a:r>
          </a:p>
          <a:p>
            <a:pPr marL="0" indent="0">
              <a:buNone/>
            </a:pPr>
            <a:r>
              <a:rPr lang="en-IN" dirty="0" smtClean="0"/>
              <a:t> 	true=[veg </a:t>
            </a:r>
            <a:r>
              <a:rPr lang="en-IN" dirty="0" err="1" smtClean="0"/>
              <a:t>thali,allo</a:t>
            </a:r>
            <a:r>
              <a:rPr lang="en-IN" dirty="0" smtClean="0"/>
              <a:t> </a:t>
            </a:r>
            <a:r>
              <a:rPr lang="en-IN" dirty="0" err="1" smtClean="0"/>
              <a:t>paratha,chapati</a:t>
            </a:r>
            <a:r>
              <a:rPr lang="en-IN" dirty="0" smtClean="0"/>
              <a:t> </a:t>
            </a:r>
            <a:r>
              <a:rPr lang="en-IN" dirty="0" err="1" smtClean="0"/>
              <a:t>sabji</a:t>
            </a:r>
            <a:r>
              <a:rPr lang="en-IN" dirty="0" smtClean="0"/>
              <a:t>, paneer </a:t>
            </a:r>
            <a:r>
              <a:rPr lang="en-IN" dirty="0" err="1" smtClean="0"/>
              <a:t>pulav,paneer</a:t>
            </a:r>
            <a:r>
              <a:rPr lang="en-IN" dirty="0" smtClean="0"/>
              <a:t> </a:t>
            </a:r>
            <a:r>
              <a:rPr lang="en-IN" dirty="0"/>
              <a:t>pizza</a:t>
            </a:r>
            <a:r>
              <a:rPr lang="en-IN" dirty="0" smtClean="0"/>
              <a:t>]}</a:t>
            </a:r>
          </a:p>
          <a:p>
            <a:pPr marL="0" indent="0">
              <a:buNone/>
            </a:pPr>
            <a:endParaRPr lang="en-IN" dirty="0"/>
          </a:p>
          <a:p>
            <a:pPr marL="0" indent="0">
              <a:buNone/>
            </a:pPr>
            <a:r>
              <a:rPr lang="en-IN" dirty="0" smtClean="0"/>
              <a:t>	List&lt;Dish</a:t>
            </a:r>
            <a:r>
              <a:rPr lang="en-IN" dirty="0"/>
              <a:t>&gt; </a:t>
            </a:r>
            <a:r>
              <a:rPr lang="en-IN" dirty="0" err="1"/>
              <a:t>vegetarianDishes</a:t>
            </a:r>
            <a:r>
              <a:rPr lang="en-IN" dirty="0"/>
              <a:t> = </a:t>
            </a:r>
            <a:r>
              <a:rPr lang="en-IN" dirty="0" err="1" smtClean="0"/>
              <a:t>partition.get</a:t>
            </a:r>
            <a:r>
              <a:rPr lang="en-IN" dirty="0" smtClean="0"/>
              <a:t>(true);</a:t>
            </a:r>
          </a:p>
          <a:p>
            <a:pPr marL="0" indent="0">
              <a:buNone/>
            </a:pPr>
            <a:endParaRPr lang="en-IN" dirty="0"/>
          </a:p>
          <a:p>
            <a:pPr marL="0" indent="0">
              <a:buNone/>
            </a:pPr>
            <a:r>
              <a:rPr lang="en-IN" b="1" dirty="0" smtClean="0"/>
              <a:t>      Another way</a:t>
            </a:r>
          </a:p>
          <a:p>
            <a:pPr marL="0" indent="0">
              <a:buNone/>
            </a:pPr>
            <a:endParaRPr lang="en-IN" dirty="0" smtClean="0"/>
          </a:p>
          <a:p>
            <a:pPr marL="0" indent="0">
              <a:buNone/>
            </a:pPr>
            <a:r>
              <a:rPr lang="en-IN" dirty="0"/>
              <a:t> </a:t>
            </a:r>
            <a:r>
              <a:rPr lang="en-IN" dirty="0" smtClean="0"/>
              <a:t>    List&lt;Dish</a:t>
            </a:r>
            <a:r>
              <a:rPr lang="en-IN" dirty="0"/>
              <a:t>&gt; </a:t>
            </a:r>
            <a:r>
              <a:rPr lang="en-IN" dirty="0" err="1"/>
              <a:t>vegetarianDishes</a:t>
            </a:r>
            <a:r>
              <a:rPr lang="en-IN" dirty="0"/>
              <a:t> = </a:t>
            </a:r>
            <a:r>
              <a:rPr lang="en-IN" dirty="0" err="1" smtClean="0"/>
              <a:t>menu.stream</a:t>
            </a:r>
            <a:r>
              <a:rPr lang="en-IN" dirty="0" smtClean="0"/>
              <a:t>()</a:t>
            </a:r>
          </a:p>
          <a:p>
            <a:pPr marL="0" indent="0">
              <a:buNone/>
            </a:pPr>
            <a:r>
              <a:rPr lang="en-IN" dirty="0"/>
              <a:t>	</a:t>
            </a:r>
            <a:r>
              <a:rPr lang="en-IN" dirty="0" smtClean="0"/>
              <a:t>						.</a:t>
            </a:r>
            <a:r>
              <a:rPr lang="en-IN" dirty="0"/>
              <a:t>filter(Dish::</a:t>
            </a:r>
            <a:r>
              <a:rPr lang="en-IN" dirty="0" err="1"/>
              <a:t>isVegetarian</a:t>
            </a:r>
            <a:r>
              <a:rPr lang="en-IN" dirty="0"/>
              <a:t>).collect(</a:t>
            </a:r>
            <a:r>
              <a:rPr lang="en-IN" dirty="0" err="1"/>
              <a:t>toList</a:t>
            </a:r>
            <a:r>
              <a:rPr lang="en-IN" dirty="0" smtClean="0"/>
              <a:t>());</a:t>
            </a:r>
          </a:p>
          <a:p>
            <a:pPr marL="0" indent="0">
              <a:buNone/>
            </a:pPr>
            <a:r>
              <a:rPr lang="en-IN" b="1" dirty="0"/>
              <a:t> </a:t>
            </a:r>
            <a:r>
              <a:rPr lang="en-IN" b="1" dirty="0" smtClean="0"/>
              <a:t>   Group the partition</a:t>
            </a:r>
          </a:p>
          <a:p>
            <a:pPr marL="0" indent="0">
              <a:buNone/>
            </a:pPr>
            <a:r>
              <a:rPr lang="en-IN" dirty="0"/>
              <a:t>Map&lt;</a:t>
            </a:r>
            <a:r>
              <a:rPr lang="en-IN" dirty="0" err="1"/>
              <a:t>Boolean,List</a:t>
            </a:r>
            <a:r>
              <a:rPr lang="en-IN" dirty="0"/>
              <a:t>&lt;Dish&gt;&gt; partition = 	</a:t>
            </a:r>
          </a:p>
          <a:p>
            <a:pPr marL="0" indent="0">
              <a:buNone/>
            </a:pPr>
            <a:r>
              <a:rPr lang="en-IN" dirty="0"/>
              <a:t>			</a:t>
            </a:r>
            <a:r>
              <a:rPr lang="en-IN" dirty="0" err="1"/>
              <a:t>dishes.stream</a:t>
            </a:r>
            <a:r>
              <a:rPr lang="en-IN" dirty="0"/>
              <a:t>()</a:t>
            </a:r>
          </a:p>
          <a:p>
            <a:pPr marL="0" indent="0">
              <a:buNone/>
            </a:pPr>
            <a:r>
              <a:rPr lang="en-IN" dirty="0"/>
              <a:t>			.collect(</a:t>
            </a:r>
            <a:r>
              <a:rPr lang="en-IN" dirty="0" err="1"/>
              <a:t>partitioningBy</a:t>
            </a:r>
            <a:r>
              <a:rPr lang="en-IN" dirty="0"/>
              <a:t>(Dish::</a:t>
            </a:r>
            <a:r>
              <a:rPr lang="en-IN" dirty="0" err="1"/>
              <a:t>isVegetarian</a:t>
            </a:r>
            <a:r>
              <a:rPr lang="en-IN" dirty="0" smtClean="0"/>
              <a:t>),</a:t>
            </a:r>
            <a:r>
              <a:rPr lang="en-IN" dirty="0" err="1" smtClean="0"/>
              <a:t>groupingBy</a:t>
            </a:r>
            <a:r>
              <a:rPr lang="en-IN" dirty="0" smtClean="0"/>
              <a:t>(Dish::</a:t>
            </a:r>
            <a:r>
              <a:rPr lang="en-IN" dirty="0" err="1" smtClean="0"/>
              <a:t>getType</a:t>
            </a:r>
            <a:r>
              <a:rPr lang="en-IN" dirty="0" smtClean="0"/>
              <a:t>)));</a:t>
            </a:r>
          </a:p>
          <a:p>
            <a:pPr marL="0" indent="0">
              <a:buNone/>
            </a:pPr>
            <a:endParaRPr lang="en-IN" dirty="0" smtClean="0"/>
          </a:p>
          <a:p>
            <a:pPr marL="0" indent="0">
              <a:buNone/>
            </a:pPr>
            <a:r>
              <a:rPr lang="en-IN" dirty="0"/>
              <a:t>{false={FISH=[prawns, </a:t>
            </a:r>
            <a:r>
              <a:rPr lang="en-IN" dirty="0" err="1"/>
              <a:t>pomfret</a:t>
            </a:r>
            <a:r>
              <a:rPr lang="en-IN" dirty="0" smtClean="0"/>
              <a:t>], </a:t>
            </a:r>
            <a:r>
              <a:rPr lang="en-IN" dirty="0"/>
              <a:t>MEAT</a:t>
            </a:r>
            <a:r>
              <a:rPr lang="en-IN" dirty="0" smtClean="0"/>
              <a:t>=[</a:t>
            </a:r>
            <a:r>
              <a:rPr lang="en-IN" dirty="0"/>
              <a:t>chicken biryani, mutton biryani, chicken lollipop</a:t>
            </a:r>
            <a:r>
              <a:rPr lang="en-IN" dirty="0" smtClean="0"/>
              <a:t>]}, </a:t>
            </a:r>
          </a:p>
          <a:p>
            <a:pPr marL="0" indent="0">
              <a:buNone/>
            </a:pPr>
            <a:r>
              <a:rPr lang="en-IN" dirty="0" smtClean="0"/>
              <a:t>true</a:t>
            </a:r>
            <a:r>
              <a:rPr lang="en-IN" dirty="0"/>
              <a:t>={OTHER</a:t>
            </a:r>
            <a:r>
              <a:rPr lang="en-IN" dirty="0" smtClean="0"/>
              <a:t>=[</a:t>
            </a:r>
            <a:r>
              <a:rPr lang="en-IN" dirty="0"/>
              <a:t>veg </a:t>
            </a:r>
            <a:r>
              <a:rPr lang="en-IN" dirty="0" err="1"/>
              <a:t>thali,allo</a:t>
            </a:r>
            <a:r>
              <a:rPr lang="en-IN" dirty="0"/>
              <a:t> </a:t>
            </a:r>
            <a:r>
              <a:rPr lang="en-IN" dirty="0" err="1"/>
              <a:t>paratha,chapati</a:t>
            </a:r>
            <a:r>
              <a:rPr lang="en-IN" dirty="0"/>
              <a:t> </a:t>
            </a:r>
            <a:r>
              <a:rPr lang="en-IN" dirty="0" err="1"/>
              <a:t>sabji</a:t>
            </a:r>
            <a:r>
              <a:rPr lang="en-IN" dirty="0"/>
              <a:t>, paneer </a:t>
            </a:r>
            <a:r>
              <a:rPr lang="en-IN" dirty="0" err="1"/>
              <a:t>pulav,paneer</a:t>
            </a:r>
            <a:r>
              <a:rPr lang="en-IN" dirty="0"/>
              <a:t> pizza</a:t>
            </a:r>
            <a:r>
              <a:rPr lang="en-IN" dirty="0" smtClean="0"/>
              <a:t>]}}</a:t>
            </a:r>
            <a:endParaRPr lang="en-IN" dirty="0"/>
          </a:p>
          <a:p>
            <a:pPr marL="0" indent="0">
              <a:buNone/>
            </a:pPr>
            <a:endParaRPr lang="en-IN" dirty="0" smtClean="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3700614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58" y="205840"/>
            <a:ext cx="8870242" cy="969818"/>
          </a:xfrm>
        </p:spPr>
        <p:txBody>
          <a:bodyPr>
            <a:normAutofit fontScale="90000"/>
          </a:bodyPr>
          <a:lstStyle/>
          <a:p>
            <a:r>
              <a:rPr lang="en-IN" dirty="0"/>
              <a:t>The static factory methods of the Collectors class</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491261"/>
              </p:ext>
            </p:extLst>
          </p:nvPr>
        </p:nvGraphicFramePr>
        <p:xfrm>
          <a:off x="677864" y="1365250"/>
          <a:ext cx="10556193" cy="5217160"/>
        </p:xfrm>
        <a:graphic>
          <a:graphicData uri="http://schemas.openxmlformats.org/drawingml/2006/table">
            <a:tbl>
              <a:tblPr firstRow="1" bandRow="1">
                <a:tableStyleId>{5C22544A-7EE6-4342-B048-85BDC9FD1C3A}</a:tableStyleId>
              </a:tblPr>
              <a:tblGrid>
                <a:gridCol w="2100962"/>
                <a:gridCol w="2802577"/>
                <a:gridCol w="3694375"/>
                <a:gridCol w="1958279"/>
              </a:tblGrid>
              <a:tr h="370840">
                <a:tc>
                  <a:txBody>
                    <a:bodyPr/>
                    <a:lstStyle/>
                    <a:p>
                      <a:r>
                        <a:rPr lang="en-IN" dirty="0" smtClean="0"/>
                        <a:t>Factory Method</a:t>
                      </a:r>
                      <a:endParaRPr lang="en-IN" dirty="0"/>
                    </a:p>
                  </a:txBody>
                  <a:tcPr/>
                </a:tc>
                <a:tc>
                  <a:txBody>
                    <a:bodyPr/>
                    <a:lstStyle/>
                    <a:p>
                      <a:r>
                        <a:rPr lang="en-IN" dirty="0" smtClean="0"/>
                        <a:t>Return type</a:t>
                      </a:r>
                      <a:endParaRPr lang="en-IN" dirty="0"/>
                    </a:p>
                  </a:txBody>
                  <a:tcPr/>
                </a:tc>
                <a:tc>
                  <a:txBody>
                    <a:bodyPr/>
                    <a:lstStyle/>
                    <a:p>
                      <a:r>
                        <a:rPr lang="en-IN" dirty="0" smtClean="0"/>
                        <a:t>Use</a:t>
                      </a:r>
                      <a:endParaRPr lang="en-IN" dirty="0"/>
                    </a:p>
                  </a:txBody>
                  <a:tcPr/>
                </a:tc>
                <a:tc>
                  <a:txBody>
                    <a:bodyPr/>
                    <a:lstStyle/>
                    <a:p>
                      <a:r>
                        <a:rPr lang="en-IN" dirty="0" smtClean="0"/>
                        <a:t>Example</a:t>
                      </a:r>
                      <a:endParaRPr lang="en-IN" dirty="0"/>
                    </a:p>
                  </a:txBody>
                  <a:tcPr/>
                </a:tc>
              </a:tr>
              <a:tr h="370840">
                <a:tc>
                  <a:txBody>
                    <a:bodyPr/>
                    <a:lstStyle/>
                    <a:p>
                      <a:r>
                        <a:rPr lang="en-IN" dirty="0" err="1" smtClean="0"/>
                        <a:t>toList</a:t>
                      </a:r>
                      <a:r>
                        <a:rPr lang="en-IN" dirty="0" smtClean="0"/>
                        <a:t> ,</a:t>
                      </a:r>
                      <a:r>
                        <a:rPr lang="en-IN" dirty="0" err="1" smtClean="0"/>
                        <a:t>toSet</a:t>
                      </a:r>
                      <a:endParaRPr lang="en-IN" dirty="0"/>
                    </a:p>
                  </a:txBody>
                  <a:tcPr/>
                </a:tc>
                <a:tc>
                  <a:txBody>
                    <a:bodyPr/>
                    <a:lstStyle/>
                    <a:p>
                      <a:r>
                        <a:rPr lang="en-IN" dirty="0" smtClean="0"/>
                        <a:t> List&lt;T&gt; ,Set&lt;T&gt;</a:t>
                      </a:r>
                      <a:endParaRPr lang="en-IN" dirty="0"/>
                    </a:p>
                  </a:txBody>
                  <a:tcPr/>
                </a:tc>
                <a:tc>
                  <a:txBody>
                    <a:bodyPr/>
                    <a:lstStyle/>
                    <a:p>
                      <a:r>
                        <a:rPr lang="en-IN" dirty="0" smtClean="0"/>
                        <a:t>Gather all the stream’s items in a </a:t>
                      </a:r>
                      <a:r>
                        <a:rPr lang="en-IN" dirty="0" err="1" smtClean="0"/>
                        <a:t>List,set</a:t>
                      </a:r>
                      <a:r>
                        <a:rPr lang="en-IN" dirty="0" smtClean="0"/>
                        <a:t> </a:t>
                      </a:r>
                      <a:endParaRPr lang="en-IN" dirty="0"/>
                    </a:p>
                  </a:txBody>
                  <a:tcPr/>
                </a:tc>
                <a:tc>
                  <a:txBody>
                    <a:bodyPr/>
                    <a:lstStyle/>
                    <a:p>
                      <a:endParaRPr lang="en-IN"/>
                    </a:p>
                  </a:txBody>
                  <a:tcPr/>
                </a:tc>
              </a:tr>
              <a:tr h="370840">
                <a:tc>
                  <a:txBody>
                    <a:bodyPr/>
                    <a:lstStyle/>
                    <a:p>
                      <a:r>
                        <a:rPr lang="en-IN" dirty="0" smtClean="0"/>
                        <a:t>counting </a:t>
                      </a:r>
                      <a:endParaRPr lang="en-IN" dirty="0"/>
                    </a:p>
                  </a:txBody>
                  <a:tcPr/>
                </a:tc>
                <a:tc>
                  <a:txBody>
                    <a:bodyPr/>
                    <a:lstStyle/>
                    <a:p>
                      <a:r>
                        <a:rPr lang="en-IN" dirty="0" smtClean="0"/>
                        <a:t>Long</a:t>
                      </a:r>
                      <a:endParaRPr lang="en-IN" dirty="0"/>
                    </a:p>
                  </a:txBody>
                  <a:tcPr/>
                </a:tc>
                <a:tc>
                  <a:txBody>
                    <a:bodyPr/>
                    <a:lstStyle/>
                    <a:p>
                      <a:r>
                        <a:rPr lang="en-IN" dirty="0" smtClean="0"/>
                        <a:t>Count the number of items in the stream</a:t>
                      </a:r>
                      <a:endParaRPr lang="en-IN" dirty="0"/>
                    </a:p>
                  </a:txBody>
                  <a:tcPr/>
                </a:tc>
                <a:tc>
                  <a:txBody>
                    <a:bodyPr/>
                    <a:lstStyle/>
                    <a:p>
                      <a:endParaRPr lang="en-IN"/>
                    </a:p>
                  </a:txBody>
                  <a:tcPr/>
                </a:tc>
              </a:tr>
              <a:tr h="370840">
                <a:tc>
                  <a:txBody>
                    <a:bodyPr/>
                    <a:lstStyle/>
                    <a:p>
                      <a:r>
                        <a:rPr lang="en-IN" dirty="0" err="1" smtClean="0"/>
                        <a:t>summingInt</a:t>
                      </a:r>
                      <a:r>
                        <a:rPr lang="en-IN" dirty="0" smtClean="0"/>
                        <a:t> </a:t>
                      </a:r>
                      <a:endParaRPr lang="en-IN" dirty="0"/>
                    </a:p>
                  </a:txBody>
                  <a:tcPr/>
                </a:tc>
                <a:tc>
                  <a:txBody>
                    <a:bodyPr/>
                    <a:lstStyle/>
                    <a:p>
                      <a:r>
                        <a:rPr lang="en-IN" dirty="0" smtClean="0"/>
                        <a:t>Integer</a:t>
                      </a:r>
                      <a:endParaRPr lang="en-IN" dirty="0"/>
                    </a:p>
                  </a:txBody>
                  <a:tcPr/>
                </a:tc>
                <a:tc>
                  <a:txBody>
                    <a:bodyPr/>
                    <a:lstStyle/>
                    <a:p>
                      <a:r>
                        <a:rPr lang="en-IN" dirty="0" smtClean="0"/>
                        <a:t>Sum the values of an Integer property of the items in the stream.</a:t>
                      </a:r>
                      <a:endParaRPr lang="en-IN" dirty="0"/>
                    </a:p>
                  </a:txBody>
                  <a:tcPr/>
                </a:tc>
                <a:tc>
                  <a:txBody>
                    <a:bodyPr/>
                    <a:lstStyle/>
                    <a:p>
                      <a:endParaRPr lang="en-IN"/>
                    </a:p>
                  </a:txBody>
                  <a:tcPr/>
                </a:tc>
              </a:tr>
              <a:tr h="370840">
                <a:tc>
                  <a:txBody>
                    <a:bodyPr/>
                    <a:lstStyle/>
                    <a:p>
                      <a:r>
                        <a:rPr lang="en-IN" dirty="0" smtClean="0"/>
                        <a:t>joining </a:t>
                      </a:r>
                      <a:endParaRPr lang="en-IN" dirty="0"/>
                    </a:p>
                  </a:txBody>
                  <a:tcPr/>
                </a:tc>
                <a:tc>
                  <a:txBody>
                    <a:bodyPr/>
                    <a:lstStyle/>
                    <a:p>
                      <a:r>
                        <a:rPr lang="en-IN" dirty="0" smtClean="0"/>
                        <a:t>String</a:t>
                      </a:r>
                      <a:endParaRPr lang="en-IN" dirty="0"/>
                    </a:p>
                  </a:txBody>
                  <a:tcPr/>
                </a:tc>
                <a:tc>
                  <a:txBody>
                    <a:bodyPr/>
                    <a:lstStyle/>
                    <a:p>
                      <a:r>
                        <a:rPr lang="en-IN" dirty="0" smtClean="0"/>
                        <a:t>Concatenate the strings resulting from the invocation of the </a:t>
                      </a:r>
                      <a:r>
                        <a:rPr lang="en-IN" dirty="0" err="1" smtClean="0"/>
                        <a:t>toString</a:t>
                      </a:r>
                      <a:r>
                        <a:rPr lang="en-IN" dirty="0" smtClean="0"/>
                        <a:t> method on each item of the stream.</a:t>
                      </a:r>
                      <a:endParaRPr lang="en-IN" dirty="0"/>
                    </a:p>
                  </a:txBody>
                  <a:tcPr/>
                </a:tc>
                <a:tc>
                  <a:txBody>
                    <a:bodyPr/>
                    <a:lstStyle/>
                    <a:p>
                      <a:endParaRPr lang="en-IN"/>
                    </a:p>
                  </a:txBody>
                  <a:tcPr/>
                </a:tc>
              </a:tr>
              <a:tr h="631916">
                <a:tc>
                  <a:txBody>
                    <a:bodyPr/>
                    <a:lstStyle/>
                    <a:p>
                      <a:r>
                        <a:rPr lang="en-IN" dirty="0" err="1" smtClean="0"/>
                        <a:t>maxBy</a:t>
                      </a:r>
                      <a:r>
                        <a:rPr lang="en-IN" dirty="0" smtClean="0"/>
                        <a:t> </a:t>
                      </a:r>
                      <a:endParaRPr lang="en-IN" dirty="0"/>
                    </a:p>
                  </a:txBody>
                  <a:tcPr/>
                </a:tc>
                <a:tc>
                  <a:txBody>
                    <a:bodyPr/>
                    <a:lstStyle/>
                    <a:p>
                      <a:r>
                        <a:rPr lang="en-IN" dirty="0" smtClean="0"/>
                        <a:t>Optional&lt;T&gt;</a:t>
                      </a:r>
                      <a:endParaRPr lang="en-IN" dirty="0"/>
                    </a:p>
                  </a:txBody>
                  <a:tcPr/>
                </a:tc>
                <a:tc>
                  <a:txBody>
                    <a:bodyPr/>
                    <a:lstStyle/>
                    <a:p>
                      <a:r>
                        <a:rPr lang="en-IN" dirty="0" smtClean="0"/>
                        <a:t>An Optional wrapping the maximal element in this stream according to the given comparator or </a:t>
                      </a:r>
                      <a:r>
                        <a:rPr lang="en-IN" dirty="0" err="1" smtClean="0"/>
                        <a:t>Optional.empty</a:t>
                      </a:r>
                      <a:r>
                        <a:rPr lang="en-IN" dirty="0" smtClean="0"/>
                        <a:t>() if the stream is empty.</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4151389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758" y="205840"/>
            <a:ext cx="8870242" cy="969818"/>
          </a:xfrm>
        </p:spPr>
        <p:txBody>
          <a:bodyPr>
            <a:normAutofit fontScale="90000"/>
          </a:bodyPr>
          <a:lstStyle/>
          <a:p>
            <a:r>
              <a:rPr lang="en-IN" dirty="0"/>
              <a:t>The static factory methods of the Collectors </a:t>
            </a:r>
            <a:r>
              <a:rPr lang="en-IN" dirty="0" smtClean="0"/>
              <a:t>class (</a:t>
            </a:r>
            <a:r>
              <a:rPr lang="en-IN" dirty="0" err="1" smtClean="0"/>
              <a:t>contd</a:t>
            </a:r>
            <a:r>
              <a:rPr lang="en-IN" dirty="0" smtClean="0"/>
              <a:t>).</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8564176"/>
              </p:ext>
            </p:extLst>
          </p:nvPr>
        </p:nvGraphicFramePr>
        <p:xfrm>
          <a:off x="677864" y="1365250"/>
          <a:ext cx="10556193" cy="5400040"/>
        </p:xfrm>
        <a:graphic>
          <a:graphicData uri="http://schemas.openxmlformats.org/drawingml/2006/table">
            <a:tbl>
              <a:tblPr firstRow="1" bandRow="1">
                <a:tableStyleId>{5C22544A-7EE6-4342-B048-85BDC9FD1C3A}</a:tableStyleId>
              </a:tblPr>
              <a:tblGrid>
                <a:gridCol w="2100962"/>
                <a:gridCol w="2802577"/>
                <a:gridCol w="3694375"/>
                <a:gridCol w="1958279"/>
              </a:tblGrid>
              <a:tr h="370840">
                <a:tc>
                  <a:txBody>
                    <a:bodyPr/>
                    <a:lstStyle/>
                    <a:p>
                      <a:r>
                        <a:rPr lang="en-IN" dirty="0" smtClean="0"/>
                        <a:t>Factory Method</a:t>
                      </a:r>
                      <a:endParaRPr lang="en-IN" dirty="0"/>
                    </a:p>
                  </a:txBody>
                  <a:tcPr/>
                </a:tc>
                <a:tc>
                  <a:txBody>
                    <a:bodyPr/>
                    <a:lstStyle/>
                    <a:p>
                      <a:r>
                        <a:rPr lang="en-IN" dirty="0" smtClean="0"/>
                        <a:t>Return type</a:t>
                      </a:r>
                      <a:endParaRPr lang="en-IN" dirty="0"/>
                    </a:p>
                  </a:txBody>
                  <a:tcPr/>
                </a:tc>
                <a:tc>
                  <a:txBody>
                    <a:bodyPr/>
                    <a:lstStyle/>
                    <a:p>
                      <a:r>
                        <a:rPr lang="en-IN" dirty="0" smtClean="0"/>
                        <a:t>Use</a:t>
                      </a:r>
                      <a:endParaRPr lang="en-IN" dirty="0"/>
                    </a:p>
                  </a:txBody>
                  <a:tcPr/>
                </a:tc>
                <a:tc>
                  <a:txBody>
                    <a:bodyPr/>
                    <a:lstStyle/>
                    <a:p>
                      <a:r>
                        <a:rPr lang="en-IN" dirty="0" smtClean="0"/>
                        <a:t>Example</a:t>
                      </a:r>
                      <a:endParaRPr lang="en-IN" dirty="0"/>
                    </a:p>
                  </a:txBody>
                  <a:tcPr/>
                </a:tc>
              </a:tr>
              <a:tr h="370840">
                <a:tc>
                  <a:txBody>
                    <a:bodyPr/>
                    <a:lstStyle/>
                    <a:p>
                      <a:r>
                        <a:rPr lang="en-IN" dirty="0" smtClean="0"/>
                        <a:t>reducing </a:t>
                      </a:r>
                      <a:endParaRPr lang="en-IN" dirty="0"/>
                    </a:p>
                  </a:txBody>
                  <a:tcPr/>
                </a:tc>
                <a:tc>
                  <a:txBody>
                    <a:bodyPr/>
                    <a:lstStyle/>
                    <a:p>
                      <a:r>
                        <a:rPr lang="en-IN" dirty="0" smtClean="0"/>
                        <a:t> The type produced by the reduction operation</a:t>
                      </a:r>
                    </a:p>
                    <a:p>
                      <a:endParaRPr lang="en-IN" dirty="0"/>
                    </a:p>
                  </a:txBody>
                  <a:tcPr/>
                </a:tc>
                <a:tc>
                  <a:txBody>
                    <a:bodyPr/>
                    <a:lstStyle/>
                    <a:p>
                      <a:r>
                        <a:rPr lang="en-IN" dirty="0" smtClean="0"/>
                        <a:t>Reduce the stream to a single value starting from an initial value used as accumulator and iteratively combining it with each item of the stream using a </a:t>
                      </a:r>
                      <a:r>
                        <a:rPr lang="en-IN" dirty="0" err="1" smtClean="0"/>
                        <a:t>BinaryOperator</a:t>
                      </a:r>
                      <a:r>
                        <a:rPr lang="en-IN" dirty="0" smtClean="0"/>
                        <a:t>.</a:t>
                      </a:r>
                      <a:endParaRPr lang="en-IN" dirty="0"/>
                    </a:p>
                  </a:txBody>
                  <a:tcPr/>
                </a:tc>
                <a:tc>
                  <a:txBody>
                    <a:bodyPr/>
                    <a:lstStyle/>
                    <a:p>
                      <a:endParaRPr lang="en-IN"/>
                    </a:p>
                  </a:txBody>
                  <a:tcPr/>
                </a:tc>
              </a:tr>
              <a:tr h="370840">
                <a:tc>
                  <a:txBody>
                    <a:bodyPr/>
                    <a:lstStyle/>
                    <a:p>
                      <a:r>
                        <a:rPr lang="en-IN" dirty="0" err="1" smtClean="0"/>
                        <a:t>collectingAndThen</a:t>
                      </a:r>
                      <a:r>
                        <a:rPr lang="en-IN" dirty="0" smtClean="0"/>
                        <a:t> </a:t>
                      </a:r>
                      <a:endParaRPr lang="en-IN" dirty="0"/>
                    </a:p>
                  </a:txBody>
                  <a:tcPr/>
                </a:tc>
                <a:tc>
                  <a:txBody>
                    <a:bodyPr/>
                    <a:lstStyle/>
                    <a:p>
                      <a:r>
                        <a:rPr lang="en-IN" dirty="0" smtClean="0"/>
                        <a:t>The type returned by the transforming function</a:t>
                      </a:r>
                    </a:p>
                    <a:p>
                      <a:endParaRPr lang="en-IN" dirty="0"/>
                    </a:p>
                  </a:txBody>
                  <a:tcPr/>
                </a:tc>
                <a:tc>
                  <a:txBody>
                    <a:bodyPr/>
                    <a:lstStyle/>
                    <a:p>
                      <a:r>
                        <a:rPr lang="en-IN" dirty="0" smtClean="0"/>
                        <a:t>Wrap another collector and apply a transformation function to its result.</a:t>
                      </a:r>
                      <a:endParaRPr lang="en-IN" dirty="0"/>
                    </a:p>
                  </a:txBody>
                  <a:tcPr/>
                </a:tc>
                <a:tc>
                  <a:txBody>
                    <a:bodyPr/>
                    <a:lstStyle/>
                    <a:p>
                      <a:endParaRPr lang="en-IN"/>
                    </a:p>
                  </a:txBody>
                  <a:tcPr/>
                </a:tc>
              </a:tr>
              <a:tr h="370840">
                <a:tc>
                  <a:txBody>
                    <a:bodyPr/>
                    <a:lstStyle/>
                    <a:p>
                      <a:r>
                        <a:rPr lang="en-IN" dirty="0" err="1" smtClean="0"/>
                        <a:t>groupingBy</a:t>
                      </a:r>
                      <a:r>
                        <a:rPr lang="en-IN" dirty="0" smtClean="0"/>
                        <a:t> </a:t>
                      </a:r>
                      <a:endParaRPr lang="en-IN" dirty="0"/>
                    </a:p>
                  </a:txBody>
                  <a:tcPr/>
                </a:tc>
                <a:tc>
                  <a:txBody>
                    <a:bodyPr/>
                    <a:lstStyle/>
                    <a:p>
                      <a:r>
                        <a:rPr lang="en-IN" dirty="0" smtClean="0"/>
                        <a:t> Map&lt;K, List&lt;T&gt;&gt; </a:t>
                      </a:r>
                      <a:endParaRPr lang="en-IN" dirty="0"/>
                    </a:p>
                  </a:txBody>
                  <a:tcPr/>
                </a:tc>
                <a:tc>
                  <a:txBody>
                    <a:bodyPr/>
                    <a:lstStyle/>
                    <a:p>
                      <a:r>
                        <a:rPr lang="en-IN" dirty="0" smtClean="0"/>
                        <a:t>Group the items in the stream based on the value of one of their properties and use those values as keys in the resulting Map.</a:t>
                      </a:r>
                      <a:endParaRPr lang="en-IN" dirty="0"/>
                    </a:p>
                  </a:txBody>
                  <a:tcPr/>
                </a:tc>
                <a:tc>
                  <a:txBody>
                    <a:bodyPr/>
                    <a:lstStyle/>
                    <a:p>
                      <a:endParaRPr lang="en-IN"/>
                    </a:p>
                  </a:txBody>
                  <a:tcPr/>
                </a:tc>
              </a:tr>
              <a:tr h="370840">
                <a:tc>
                  <a:txBody>
                    <a:bodyPr/>
                    <a:lstStyle/>
                    <a:p>
                      <a:r>
                        <a:rPr lang="en-IN" dirty="0" err="1" smtClean="0"/>
                        <a:t>partitioningBy</a:t>
                      </a:r>
                      <a:r>
                        <a:rPr lang="en-IN" dirty="0" smtClean="0"/>
                        <a:t> </a:t>
                      </a:r>
                      <a:endParaRPr lang="en-IN" dirty="0"/>
                    </a:p>
                  </a:txBody>
                  <a:tcPr/>
                </a:tc>
                <a:tc>
                  <a:txBody>
                    <a:bodyPr/>
                    <a:lstStyle/>
                    <a:p>
                      <a:r>
                        <a:rPr lang="en-IN" dirty="0" smtClean="0"/>
                        <a:t> Map&lt;Boolean, List&lt;T&gt;&gt; </a:t>
                      </a:r>
                      <a:endParaRPr lang="en-IN" dirty="0"/>
                    </a:p>
                  </a:txBody>
                  <a:tcPr/>
                </a:tc>
                <a:tc>
                  <a:txBody>
                    <a:bodyPr/>
                    <a:lstStyle/>
                    <a:p>
                      <a:r>
                        <a:rPr lang="en-IN" dirty="0" smtClean="0"/>
                        <a:t>Partition the items in the stream based on the result of the application of a predicate to each of them.</a:t>
                      </a:r>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409906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6260"/>
            <a:ext cx="8596668" cy="1574140"/>
          </a:xfrm>
        </p:spPr>
        <p:txBody>
          <a:bodyPr>
            <a:normAutofit fontScale="90000"/>
          </a:bodyPr>
          <a:lstStyle/>
          <a:p>
            <a:r>
              <a:rPr lang="en-IN" dirty="0" smtClean="0"/>
              <a:t>Streams </a:t>
            </a:r>
            <a:r>
              <a:rPr lang="en-IN" dirty="0"/>
              <a:t/>
            </a:r>
            <a:br>
              <a:rPr lang="en-IN" dirty="0"/>
            </a:br>
            <a:r>
              <a:rPr lang="en-IN" dirty="0"/>
              <a:t> “a sequence of elements from a source that supports data processing operations.”</a:t>
            </a:r>
          </a:p>
        </p:txBody>
      </p:sp>
      <p:sp>
        <p:nvSpPr>
          <p:cNvPr id="3" name="Content Placeholder 2"/>
          <p:cNvSpPr>
            <a:spLocks noGrp="1"/>
          </p:cNvSpPr>
          <p:nvPr>
            <p:ph idx="1"/>
          </p:nvPr>
        </p:nvSpPr>
        <p:spPr/>
        <p:txBody>
          <a:bodyPr>
            <a:normAutofit/>
          </a:bodyPr>
          <a:lstStyle/>
          <a:p>
            <a:r>
              <a:rPr lang="en-IN" dirty="0" smtClean="0"/>
              <a:t> </a:t>
            </a:r>
            <a:endParaRPr lang="en-IN" dirty="0" smtClean="0"/>
          </a:p>
          <a:p>
            <a:r>
              <a:rPr lang="en-IN" dirty="0"/>
              <a:t>Streams support lazy operations.(This means they are not executed until their result is needed. For example, if you only ask for the ﬁrst ﬁve long words instead of counting them all, then the filter method will stop ﬁltering after the ﬁfth match.)</a:t>
            </a:r>
            <a:endParaRPr lang="en-IN" dirty="0" smtClean="0"/>
          </a:p>
          <a:p>
            <a:r>
              <a:rPr lang="en-IN" smtClean="0"/>
              <a:t> </a:t>
            </a:r>
            <a:endParaRPr lang="en-IN" dirty="0"/>
          </a:p>
        </p:txBody>
      </p:sp>
    </p:spTree>
    <p:extLst>
      <p:ext uri="{BB962C8B-B14F-4D97-AF65-F5344CB8AC3E}">
        <p14:creationId xmlns:p14="http://schemas.microsoft.com/office/powerpoint/2010/main" val="3260241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stream</a:t>
            </a:r>
            <a:endParaRPr lang="en-IN" dirty="0"/>
          </a:p>
        </p:txBody>
      </p:sp>
      <p:pic>
        <p:nvPicPr>
          <p:cNvPr id="4" name="Content Placeholder 3"/>
          <p:cNvPicPr>
            <a:picLocks noGrp="1" noChangeAspect="1"/>
          </p:cNvPicPr>
          <p:nvPr>
            <p:ph idx="1"/>
          </p:nvPr>
        </p:nvPicPr>
        <p:blipFill>
          <a:blip r:embed="rId2"/>
          <a:stretch>
            <a:fillRect/>
          </a:stretch>
        </p:blipFill>
        <p:spPr>
          <a:xfrm>
            <a:off x="819397" y="2160588"/>
            <a:ext cx="8550234" cy="3881437"/>
          </a:xfrm>
          <a:prstGeom prst="rect">
            <a:avLst/>
          </a:prstGeom>
        </p:spPr>
      </p:pic>
    </p:spTree>
    <p:extLst>
      <p:ext uri="{BB962C8B-B14F-4D97-AF65-F5344CB8AC3E}">
        <p14:creationId xmlns:p14="http://schemas.microsoft.com/office/powerpoint/2010/main" val="3078902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7938"/>
          </a:xfrm>
        </p:spPr>
        <p:txBody>
          <a:bodyPr/>
          <a:lstStyle/>
          <a:p>
            <a:r>
              <a:rPr lang="en-IN" dirty="0" smtClean="0"/>
              <a:t>Parallel stream caution</a:t>
            </a:r>
            <a:endParaRPr lang="en-IN" dirty="0"/>
          </a:p>
        </p:txBody>
      </p:sp>
      <p:sp>
        <p:nvSpPr>
          <p:cNvPr id="3" name="Content Placeholder 2"/>
          <p:cNvSpPr>
            <a:spLocks noGrp="1"/>
          </p:cNvSpPr>
          <p:nvPr>
            <p:ph idx="1"/>
          </p:nvPr>
        </p:nvSpPr>
        <p:spPr>
          <a:xfrm>
            <a:off x="677334" y="1377539"/>
            <a:ext cx="8596668" cy="4663824"/>
          </a:xfrm>
        </p:spPr>
        <p:txBody>
          <a:bodyPr>
            <a:normAutofit fontScale="85000" lnSpcReduction="20000"/>
          </a:bodyPr>
          <a:lstStyle/>
          <a:p>
            <a:r>
              <a:rPr lang="en-IN" dirty="0" err="1"/>
              <a:t>System.setProperty</a:t>
            </a:r>
            <a:r>
              <a:rPr lang="en-IN" dirty="0"/>
              <a:t>("</a:t>
            </a:r>
            <a:r>
              <a:rPr lang="en-IN" dirty="0" err="1"/>
              <a:t>java.util.concurrent.ForkJoinPool.common.parallelism</a:t>
            </a:r>
            <a:r>
              <a:rPr lang="en-IN" dirty="0"/>
              <a:t>", "12");</a:t>
            </a:r>
          </a:p>
          <a:p>
            <a:r>
              <a:rPr lang="en-IN" dirty="0"/>
              <a:t>Automatic boxing and unboxing operations can dramatically hurt performance. Java 8 includes primitive streams (</a:t>
            </a:r>
            <a:r>
              <a:rPr lang="en-IN" dirty="0" err="1"/>
              <a:t>IntStream</a:t>
            </a:r>
            <a:r>
              <a:rPr lang="en-IN" dirty="0"/>
              <a:t>, </a:t>
            </a:r>
            <a:r>
              <a:rPr lang="en-IN" dirty="0" err="1"/>
              <a:t>LongStream</a:t>
            </a:r>
            <a:r>
              <a:rPr lang="en-IN" dirty="0"/>
              <a:t>, and </a:t>
            </a:r>
            <a:r>
              <a:rPr lang="en-IN" dirty="0" err="1"/>
              <a:t>DoubleStream</a:t>
            </a:r>
            <a:r>
              <a:rPr lang="en-IN" dirty="0"/>
              <a:t>) to avoid such operations, so use them when possible. </a:t>
            </a:r>
            <a:endParaRPr lang="en-IN" dirty="0" smtClean="0"/>
          </a:p>
          <a:p>
            <a:r>
              <a:rPr lang="en-IN" dirty="0"/>
              <a:t>Some operations naturally perform worse on a parallel stream than on a sequential stream. In particular, operations such as limit and </a:t>
            </a:r>
            <a:r>
              <a:rPr lang="en-IN" dirty="0" err="1"/>
              <a:t>findFirst</a:t>
            </a:r>
            <a:r>
              <a:rPr lang="en-IN" dirty="0"/>
              <a:t> that rely on the order of the elements are expensive in a parallel stream. For example, </a:t>
            </a:r>
            <a:r>
              <a:rPr lang="en-IN" dirty="0" err="1"/>
              <a:t>findAny</a:t>
            </a:r>
            <a:r>
              <a:rPr lang="en-IN" dirty="0"/>
              <a:t> will perform better than </a:t>
            </a:r>
            <a:r>
              <a:rPr lang="en-IN" dirty="0" err="1"/>
              <a:t>findFirst</a:t>
            </a:r>
            <a:r>
              <a:rPr lang="en-IN" dirty="0"/>
              <a:t> because it isn’t constrained to operate in the encounter order. You can always turn an ordered stream into an unordered stream by invoking the method unordered on it. So, for instance, if you need N elements of your stream and you’re not necessarily interested in the first N ones, calling limit on an unordered parallel stream may execute more efficiently than on a stream with an encounter order (for example, when the source is </a:t>
            </a:r>
            <a:r>
              <a:rPr lang="en-IN" dirty="0" err="1"/>
              <a:t>aList</a:t>
            </a:r>
            <a:r>
              <a:rPr lang="en-IN" dirty="0" smtClean="0"/>
              <a:t>).</a:t>
            </a:r>
          </a:p>
          <a:p>
            <a:r>
              <a:rPr lang="en-IN" dirty="0"/>
              <a:t> Take into account how well the data structure underlying the stream decomposes. For instance, an </a:t>
            </a:r>
            <a:r>
              <a:rPr lang="en-IN" dirty="0" err="1" smtClean="0"/>
              <a:t>ArrayList,StreamRange</a:t>
            </a:r>
            <a:r>
              <a:rPr lang="en-IN" dirty="0" smtClean="0"/>
              <a:t> </a:t>
            </a:r>
            <a:r>
              <a:rPr lang="en-IN" dirty="0"/>
              <a:t>can be split much more efficiently than a </a:t>
            </a:r>
            <a:r>
              <a:rPr lang="en-IN" dirty="0" err="1" smtClean="0"/>
              <a:t>LinkedList,Stream.iterate</a:t>
            </a:r>
            <a:r>
              <a:rPr lang="en-IN" dirty="0" smtClean="0"/>
              <a:t> </a:t>
            </a:r>
            <a:r>
              <a:rPr lang="en-IN" dirty="0"/>
              <a:t>because the first can be evenly divided without traversing it, as it’s necessary to do with the second. Also, the primitive streams created with the range factory method can be decomposed quickly. </a:t>
            </a:r>
            <a:endParaRPr lang="en-IN" dirty="0" smtClean="0"/>
          </a:p>
          <a:p>
            <a:r>
              <a:rPr lang="en-IN" dirty="0"/>
              <a:t>For a small amount of data, choosing a parallel stream is almost never a winning decision. The advantages of processing in parallel only a few elements aren’t enough to compensate for the additional cost introduced by the parallelization process. </a:t>
            </a:r>
          </a:p>
        </p:txBody>
      </p:sp>
    </p:spTree>
    <p:extLst>
      <p:ext uri="{BB962C8B-B14F-4D97-AF65-F5344CB8AC3E}">
        <p14:creationId xmlns:p14="http://schemas.microsoft.com/office/powerpoint/2010/main" val="2101671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if (task is small enough or no longer divisible) </a:t>
            </a:r>
            <a:r>
              <a:rPr lang="en-IN" dirty="0" smtClean="0"/>
              <a:t>{</a:t>
            </a:r>
          </a:p>
          <a:p>
            <a:r>
              <a:rPr lang="en-IN" dirty="0" smtClean="0"/>
              <a:t> </a:t>
            </a:r>
            <a:r>
              <a:rPr lang="en-IN" dirty="0"/>
              <a:t>compute task sequentially </a:t>
            </a:r>
            <a:endParaRPr lang="en-IN" dirty="0" smtClean="0"/>
          </a:p>
          <a:p>
            <a:r>
              <a:rPr lang="en-IN" dirty="0" smtClean="0"/>
              <a:t>} </a:t>
            </a:r>
            <a:r>
              <a:rPr lang="en-IN" dirty="0"/>
              <a:t>else </a:t>
            </a:r>
            <a:r>
              <a:rPr lang="en-IN" dirty="0" smtClean="0"/>
              <a:t>{</a:t>
            </a:r>
          </a:p>
          <a:p>
            <a:r>
              <a:rPr lang="en-IN" dirty="0" smtClean="0"/>
              <a:t> </a:t>
            </a:r>
            <a:r>
              <a:rPr lang="en-IN" dirty="0"/>
              <a:t>split task in two subtasks </a:t>
            </a:r>
            <a:endParaRPr lang="en-IN" dirty="0" smtClean="0"/>
          </a:p>
          <a:p>
            <a:r>
              <a:rPr lang="en-IN" dirty="0" smtClean="0"/>
              <a:t>call </a:t>
            </a:r>
            <a:r>
              <a:rPr lang="en-IN" dirty="0"/>
              <a:t>this method recursively </a:t>
            </a:r>
            <a:r>
              <a:rPr lang="en-IN" dirty="0" smtClean="0"/>
              <a:t>possibly </a:t>
            </a:r>
            <a:r>
              <a:rPr lang="en-IN" dirty="0"/>
              <a:t>further splitting each subtask </a:t>
            </a:r>
            <a:endParaRPr lang="en-IN" dirty="0" smtClean="0"/>
          </a:p>
          <a:p>
            <a:r>
              <a:rPr lang="en-IN" dirty="0" smtClean="0"/>
              <a:t>wait </a:t>
            </a:r>
            <a:r>
              <a:rPr lang="en-IN" dirty="0"/>
              <a:t>for the completion of all subtasks </a:t>
            </a:r>
            <a:endParaRPr lang="en-IN" dirty="0" smtClean="0"/>
          </a:p>
          <a:p>
            <a:r>
              <a:rPr lang="en-IN" dirty="0" smtClean="0"/>
              <a:t>combine </a:t>
            </a:r>
            <a:r>
              <a:rPr lang="en-IN" dirty="0"/>
              <a:t>the results of each subtask </a:t>
            </a:r>
            <a:endParaRPr lang="en-IN" dirty="0" smtClean="0"/>
          </a:p>
          <a:p>
            <a:r>
              <a:rPr lang="en-IN" dirty="0" smtClean="0"/>
              <a:t>}</a:t>
            </a:r>
            <a:endParaRPr lang="en-IN" dirty="0"/>
          </a:p>
          <a:p>
            <a:endParaRPr lang="en-IN" dirty="0"/>
          </a:p>
        </p:txBody>
      </p:sp>
    </p:spTree>
    <p:extLst>
      <p:ext uri="{BB962C8B-B14F-4D97-AF65-F5344CB8AC3E}">
        <p14:creationId xmlns:p14="http://schemas.microsoft.com/office/powerpoint/2010/main" val="2164016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068780" y="2160588"/>
            <a:ext cx="7552706" cy="4382716"/>
          </a:xfrm>
          <a:prstGeom prst="rect">
            <a:avLst/>
          </a:prstGeom>
        </p:spPr>
      </p:pic>
    </p:spTree>
    <p:extLst>
      <p:ext uri="{BB962C8B-B14F-4D97-AF65-F5344CB8AC3E}">
        <p14:creationId xmlns:p14="http://schemas.microsoft.com/office/powerpoint/2010/main" val="1912027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330" y="277090"/>
            <a:ext cx="8846676" cy="1320800"/>
          </a:xfrm>
        </p:spPr>
        <p:txBody>
          <a:bodyPr>
            <a:normAutofit fontScale="90000"/>
          </a:bodyPr>
          <a:lstStyle/>
          <a:p>
            <a:r>
              <a:rPr lang="en-IN" dirty="0"/>
              <a:t>Best practices for using the fork/join framework</a:t>
            </a:r>
            <a:br>
              <a:rPr lang="en-IN" dirty="0"/>
            </a:br>
            <a:endParaRPr lang="en-IN" dirty="0"/>
          </a:p>
        </p:txBody>
      </p:sp>
      <p:sp>
        <p:nvSpPr>
          <p:cNvPr id="3" name="Content Placeholder 2"/>
          <p:cNvSpPr>
            <a:spLocks noGrp="1"/>
          </p:cNvSpPr>
          <p:nvPr>
            <p:ph idx="1"/>
          </p:nvPr>
        </p:nvSpPr>
        <p:spPr>
          <a:xfrm>
            <a:off x="677334" y="1597891"/>
            <a:ext cx="8596668" cy="4443472"/>
          </a:xfrm>
        </p:spPr>
        <p:txBody>
          <a:bodyPr>
            <a:normAutofit fontScale="92500" lnSpcReduction="10000"/>
          </a:bodyPr>
          <a:lstStyle/>
          <a:p>
            <a:r>
              <a:rPr lang="en-IN" dirty="0"/>
              <a:t> Invoking the join method on a task blocks the caller until the result produced by that task is ready. For this reason, it’s necessary to call it after the computation of both subtasks has been started. Otherwise, you’ll end up with a slower and more complex version of your original sequential algorithm because every subtask will have to wait for the other one to complete before starting</a:t>
            </a:r>
            <a:r>
              <a:rPr lang="en-IN" dirty="0" smtClean="0"/>
              <a:t>.</a:t>
            </a:r>
          </a:p>
          <a:p>
            <a:r>
              <a:rPr lang="en-IN" dirty="0"/>
              <a:t>The invoke method of a </a:t>
            </a:r>
            <a:r>
              <a:rPr lang="en-IN" dirty="0" err="1"/>
              <a:t>ForkJoinPool</a:t>
            </a:r>
            <a:r>
              <a:rPr lang="en-IN" dirty="0"/>
              <a:t> shouldn’t be used from within a </a:t>
            </a:r>
            <a:r>
              <a:rPr lang="en-IN" dirty="0" err="1"/>
              <a:t>RecursiveTask</a:t>
            </a:r>
            <a:r>
              <a:rPr lang="en-IN" dirty="0"/>
              <a:t>. Instead, you should always call the methods compute or fork directly; only sequential code should use </a:t>
            </a:r>
            <a:r>
              <a:rPr lang="en-IN" dirty="0" err="1"/>
              <a:t>invoketo</a:t>
            </a:r>
            <a:r>
              <a:rPr lang="en-IN" dirty="0"/>
              <a:t> begin parallel computation. </a:t>
            </a:r>
            <a:endParaRPr lang="en-IN" dirty="0" smtClean="0"/>
          </a:p>
          <a:p>
            <a:r>
              <a:rPr lang="en-IN" dirty="0"/>
              <a:t> As you’ve discovered with parallel streams, you should never take for granted that a computation using the fork/join framework on a multicore processor is faster than the sequential counterpart. </a:t>
            </a:r>
            <a:endParaRPr lang="en-IN" dirty="0" smtClean="0"/>
          </a:p>
          <a:p>
            <a:r>
              <a:rPr lang="en-IN" dirty="0"/>
              <a:t>Debugging a parallel computation using the fork/join framework can be tricky. In particular, it’s ordinarily quite common to browse a stack trace in your </a:t>
            </a:r>
            <a:r>
              <a:rPr lang="en-IN" dirty="0" err="1"/>
              <a:t>favorite</a:t>
            </a:r>
            <a:r>
              <a:rPr lang="en-IN" dirty="0"/>
              <a:t> IDE to discover the cause of a problem, but this can’t work with a fork-join computation because the call to compute occurs in a different thread than the conceptual caller, which is the code that </a:t>
            </a:r>
            <a:r>
              <a:rPr lang="en-IN" dirty="0" err="1"/>
              <a:t>calledfork</a:t>
            </a:r>
            <a:r>
              <a:rPr lang="en-IN" dirty="0"/>
              <a:t>. </a:t>
            </a:r>
          </a:p>
        </p:txBody>
      </p:sp>
    </p:spTree>
    <p:extLst>
      <p:ext uri="{BB962C8B-B14F-4D97-AF65-F5344CB8AC3E}">
        <p14:creationId xmlns:p14="http://schemas.microsoft.com/office/powerpoint/2010/main" val="1965195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Spliterator</a:t>
            </a:r>
            <a:endParaRPr lang="en-IN" dirty="0"/>
          </a:p>
        </p:txBody>
      </p:sp>
      <p:sp>
        <p:nvSpPr>
          <p:cNvPr id="3" name="Content Placeholder 2"/>
          <p:cNvSpPr>
            <a:spLocks noGrp="1"/>
          </p:cNvSpPr>
          <p:nvPr>
            <p:ph idx="1"/>
          </p:nvPr>
        </p:nvSpPr>
        <p:spPr/>
        <p:txBody>
          <a:bodyPr/>
          <a:lstStyle/>
          <a:p>
            <a:r>
              <a:rPr lang="en-IN" dirty="0"/>
              <a:t>The </a:t>
            </a:r>
            <a:r>
              <a:rPr lang="en-IN" dirty="0" err="1"/>
              <a:t>Spliterator</a:t>
            </a:r>
            <a:r>
              <a:rPr lang="en-IN" dirty="0"/>
              <a:t> is another new interface added to Java 8; its name stands for “</a:t>
            </a:r>
            <a:r>
              <a:rPr lang="en-IN" dirty="0" err="1"/>
              <a:t>splitable</a:t>
            </a:r>
            <a:r>
              <a:rPr lang="en-IN" dirty="0"/>
              <a:t> iterator.” Like Iterators, </a:t>
            </a:r>
            <a:r>
              <a:rPr lang="en-IN" dirty="0" err="1"/>
              <a:t>Spliterators</a:t>
            </a:r>
            <a:r>
              <a:rPr lang="en-IN" dirty="0"/>
              <a:t> are used to traverse the elements of a source, but they’re also designed to do this in parallel. </a:t>
            </a:r>
            <a:endParaRPr lang="en-IN" dirty="0" smtClean="0"/>
          </a:p>
          <a:p>
            <a:r>
              <a:rPr lang="en-IN" dirty="0"/>
              <a:t>public interface </a:t>
            </a:r>
            <a:r>
              <a:rPr lang="en-IN" dirty="0" err="1"/>
              <a:t>Spliterator</a:t>
            </a:r>
            <a:r>
              <a:rPr lang="en-IN" dirty="0"/>
              <a:t>&lt;T&gt; { </a:t>
            </a:r>
            <a:endParaRPr lang="en-IN" dirty="0" smtClean="0"/>
          </a:p>
          <a:p>
            <a:r>
              <a:rPr lang="en-IN" dirty="0" err="1" smtClean="0"/>
              <a:t>boolean</a:t>
            </a:r>
            <a:r>
              <a:rPr lang="en-IN" dirty="0" smtClean="0"/>
              <a:t> </a:t>
            </a:r>
            <a:r>
              <a:rPr lang="en-IN" dirty="0" err="1"/>
              <a:t>tryAdvance</a:t>
            </a:r>
            <a:r>
              <a:rPr lang="en-IN" dirty="0"/>
              <a:t>(Consumer&lt;? super T&gt; action); </a:t>
            </a:r>
            <a:endParaRPr lang="en-IN" dirty="0" smtClean="0"/>
          </a:p>
          <a:p>
            <a:r>
              <a:rPr lang="en-IN" dirty="0" err="1" smtClean="0"/>
              <a:t>Spliterator</a:t>
            </a:r>
            <a:r>
              <a:rPr lang="en-IN" dirty="0" smtClean="0"/>
              <a:t>&lt;T</a:t>
            </a:r>
            <a:r>
              <a:rPr lang="en-IN" dirty="0"/>
              <a:t>&gt; </a:t>
            </a:r>
            <a:r>
              <a:rPr lang="en-IN" dirty="0" err="1"/>
              <a:t>trySplit</a:t>
            </a:r>
            <a:r>
              <a:rPr lang="en-IN" dirty="0" smtClean="0"/>
              <a:t>();</a:t>
            </a:r>
          </a:p>
          <a:p>
            <a:r>
              <a:rPr lang="en-IN" dirty="0" smtClean="0"/>
              <a:t> </a:t>
            </a:r>
            <a:r>
              <a:rPr lang="en-IN" dirty="0"/>
              <a:t>long </a:t>
            </a:r>
            <a:r>
              <a:rPr lang="en-IN" dirty="0" err="1"/>
              <a:t>estimateSize</a:t>
            </a:r>
            <a:r>
              <a:rPr lang="en-IN" dirty="0"/>
              <a:t>(); </a:t>
            </a:r>
            <a:endParaRPr lang="en-IN" dirty="0" smtClean="0"/>
          </a:p>
          <a:p>
            <a:r>
              <a:rPr lang="en-IN" dirty="0" err="1" smtClean="0"/>
              <a:t>int</a:t>
            </a:r>
            <a:r>
              <a:rPr lang="en-IN" dirty="0" smtClean="0"/>
              <a:t> </a:t>
            </a:r>
            <a:r>
              <a:rPr lang="en-IN" dirty="0"/>
              <a:t>characteristics(); </a:t>
            </a:r>
            <a:endParaRPr lang="en-IN" dirty="0" smtClean="0"/>
          </a:p>
          <a:p>
            <a:r>
              <a:rPr lang="en-IN" dirty="0" smtClean="0"/>
              <a:t>}</a:t>
            </a:r>
            <a:endParaRPr lang="en-IN" dirty="0"/>
          </a:p>
          <a:p>
            <a:endParaRPr lang="en-IN" dirty="0"/>
          </a:p>
        </p:txBody>
      </p:sp>
    </p:spTree>
    <p:extLst>
      <p:ext uri="{BB962C8B-B14F-4D97-AF65-F5344CB8AC3E}">
        <p14:creationId xmlns:p14="http://schemas.microsoft.com/office/powerpoint/2010/main" val="4099067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Sumary</a:t>
            </a:r>
            <a:endParaRPr lang="en-IN" dirty="0"/>
          </a:p>
        </p:txBody>
      </p:sp>
      <p:sp>
        <p:nvSpPr>
          <p:cNvPr id="3" name="Content Placeholder 2"/>
          <p:cNvSpPr>
            <a:spLocks noGrp="1"/>
          </p:cNvSpPr>
          <p:nvPr>
            <p:ph idx="1"/>
          </p:nvPr>
        </p:nvSpPr>
        <p:spPr/>
        <p:txBody>
          <a:bodyPr>
            <a:normAutofit fontScale="85000" lnSpcReduction="20000"/>
          </a:bodyPr>
          <a:lstStyle/>
          <a:p>
            <a:r>
              <a:rPr lang="en-IN" dirty="0"/>
              <a:t> Internal iteration allows you to process a stream in parallel without the need to explicitly use and coordinate different threads in your code. </a:t>
            </a:r>
            <a:endParaRPr lang="en-IN" dirty="0" smtClean="0"/>
          </a:p>
          <a:p>
            <a:r>
              <a:rPr lang="en-IN" dirty="0" smtClean="0"/>
              <a:t> </a:t>
            </a:r>
            <a:r>
              <a:rPr lang="en-IN" dirty="0"/>
              <a:t>Even if processing a stream in parallel is so easy, there’s no guarantee that doing so will make your programs run faster under all circumstances. </a:t>
            </a:r>
            <a:r>
              <a:rPr lang="en-IN" dirty="0" err="1"/>
              <a:t>Behavior</a:t>
            </a:r>
            <a:r>
              <a:rPr lang="en-IN" dirty="0"/>
              <a:t> and performance of parallel software can sometimes be counterintuitive, and for this reason it’s always necessary to measure them and be sure that you’re not actually slowing your programs down</a:t>
            </a:r>
            <a:r>
              <a:rPr lang="en-IN" dirty="0" smtClean="0"/>
              <a:t>.</a:t>
            </a:r>
          </a:p>
          <a:p>
            <a:r>
              <a:rPr lang="en-IN" dirty="0" smtClean="0"/>
              <a:t> </a:t>
            </a:r>
            <a:r>
              <a:rPr lang="en-IN" dirty="0"/>
              <a:t>Parallel execution of an operation on a set of data, as done by a parallel stream, can provide a performance boost, especially when the number of elements to be processed is huge or the processing of each single element is particularly time consuming. </a:t>
            </a:r>
            <a:endParaRPr lang="en-IN" dirty="0" smtClean="0"/>
          </a:p>
          <a:p>
            <a:r>
              <a:rPr lang="en-IN" dirty="0" smtClean="0"/>
              <a:t> </a:t>
            </a:r>
            <a:r>
              <a:rPr lang="en-IN" dirty="0"/>
              <a:t>From a performance point of view, using the right data structure, for instance, employing primitive streams instead of nonspecialized ones whenever possible, is almost always more important than trying to parallelize some operations. </a:t>
            </a:r>
            <a:endParaRPr lang="en-IN" dirty="0" smtClean="0"/>
          </a:p>
          <a:p>
            <a:r>
              <a:rPr lang="en-IN" dirty="0" smtClean="0"/>
              <a:t> </a:t>
            </a:r>
            <a:r>
              <a:rPr lang="en-IN" dirty="0"/>
              <a:t>The fork/join framework lets you recursively split a parallelizable task into smaller tasks, execute them on different threads, and then combine the results of each subtask in order to produce the overall result. </a:t>
            </a:r>
            <a:endParaRPr lang="en-IN" dirty="0" smtClean="0"/>
          </a:p>
          <a:p>
            <a:r>
              <a:rPr lang="en-IN" dirty="0" smtClean="0"/>
              <a:t> </a:t>
            </a:r>
            <a:r>
              <a:rPr lang="en-IN" dirty="0" err="1"/>
              <a:t>Spliterators</a:t>
            </a:r>
            <a:r>
              <a:rPr lang="en-IN" dirty="0"/>
              <a:t> define how a parallel stream can split the data it traverses.</a:t>
            </a:r>
          </a:p>
          <a:p>
            <a:endParaRPr lang="en-IN" dirty="0"/>
          </a:p>
        </p:txBody>
      </p:sp>
    </p:spTree>
    <p:extLst>
      <p:ext uri="{BB962C8B-B14F-4D97-AF65-F5344CB8AC3E}">
        <p14:creationId xmlns:p14="http://schemas.microsoft.com/office/powerpoint/2010/main" val="2005952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Effective Java 8</a:t>
            </a:r>
            <a:endParaRPr lang="en-IN" dirty="0"/>
          </a:p>
        </p:txBody>
      </p:sp>
      <p:sp>
        <p:nvSpPr>
          <p:cNvPr id="3" name="Content Placeholder 2"/>
          <p:cNvSpPr>
            <a:spLocks noGrp="1"/>
          </p:cNvSpPr>
          <p:nvPr>
            <p:ph idx="1"/>
          </p:nvPr>
        </p:nvSpPr>
        <p:spPr>
          <a:xfrm>
            <a:off x="677334" y="1318161"/>
            <a:ext cx="8596668" cy="4723201"/>
          </a:xfrm>
        </p:spPr>
        <p:txBody>
          <a:bodyPr>
            <a:normAutofit fontScale="77500" lnSpcReduction="20000"/>
          </a:bodyPr>
          <a:lstStyle/>
          <a:p>
            <a:r>
              <a:rPr lang="en-IN" dirty="0" smtClean="0"/>
              <a:t>Anonymous to lambda</a:t>
            </a:r>
          </a:p>
          <a:p>
            <a:r>
              <a:rPr lang="en-IN" dirty="0" smtClean="0"/>
              <a:t>Use method reference</a:t>
            </a:r>
          </a:p>
          <a:p>
            <a:r>
              <a:rPr lang="en-IN" dirty="0" smtClean="0"/>
              <a:t>External iteration to internal iteration via stream</a:t>
            </a:r>
          </a:p>
          <a:p>
            <a:r>
              <a:rPr lang="en-IN" dirty="0" smtClean="0"/>
              <a:t>Design pattern in Lambda</a:t>
            </a:r>
          </a:p>
          <a:p>
            <a:r>
              <a:rPr lang="en-IN" dirty="0" smtClean="0"/>
              <a:t>Strategy and Template method</a:t>
            </a:r>
          </a:p>
          <a:p>
            <a:r>
              <a:rPr lang="en-IN" dirty="0" smtClean="0"/>
              <a:t>Pull complex lambda in separate method</a:t>
            </a:r>
          </a:p>
          <a:p>
            <a:r>
              <a:rPr lang="en-IN" dirty="0"/>
              <a:t>stack traces involving lambda expressions may be more difficult to understand</a:t>
            </a:r>
            <a:r>
              <a:rPr lang="en-IN" dirty="0" smtClean="0"/>
              <a:t>.</a:t>
            </a:r>
          </a:p>
          <a:p>
            <a:r>
              <a:rPr lang="en-IN" dirty="0" smtClean="0"/>
              <a:t>Use peek method for logging lambda</a:t>
            </a:r>
          </a:p>
          <a:p>
            <a:r>
              <a:rPr lang="en-IN" dirty="0" smtClean="0"/>
              <a:t>Default method to evolve interface</a:t>
            </a:r>
          </a:p>
          <a:p>
            <a:r>
              <a:rPr lang="en-IN" dirty="0" smtClean="0"/>
              <a:t>Use optional</a:t>
            </a:r>
          </a:p>
          <a:p>
            <a:r>
              <a:rPr lang="en-IN" dirty="0"/>
              <a:t>Classes always win. A method declaration in the class or a superclass takes priority over any default method </a:t>
            </a:r>
            <a:r>
              <a:rPr lang="en-IN" dirty="0" smtClean="0"/>
              <a:t>declaration</a:t>
            </a:r>
          </a:p>
          <a:p>
            <a:r>
              <a:rPr lang="en-IN" dirty="0"/>
              <a:t>Otherwise, sub-interfaces win: the method with the same signature in the most specific default-providing interface is selected. (If B extends A, B is more specific than A</a:t>
            </a:r>
            <a:r>
              <a:rPr lang="en-IN" dirty="0" smtClean="0"/>
              <a:t>).</a:t>
            </a:r>
          </a:p>
          <a:p>
            <a:r>
              <a:rPr lang="en-IN" dirty="0"/>
              <a:t>Finally, if the choice is still ambiguous, the class inheriting from multiple interfaces has to explicitly select which default method implementation to use by overriding it and calling the desired method explicitly.</a:t>
            </a:r>
          </a:p>
          <a:p>
            <a:endParaRPr lang="en-IN" dirty="0"/>
          </a:p>
          <a:p>
            <a:endParaRPr lang="en-IN" dirty="0" smtClean="0"/>
          </a:p>
          <a:p>
            <a:endParaRPr lang="en-IN" dirty="0"/>
          </a:p>
        </p:txBody>
      </p:sp>
    </p:spTree>
    <p:extLst>
      <p:ext uri="{BB962C8B-B14F-4D97-AF65-F5344CB8AC3E}">
        <p14:creationId xmlns:p14="http://schemas.microsoft.com/office/powerpoint/2010/main" val="2895680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80011"/>
            <a:ext cx="8596668" cy="5661352"/>
          </a:xfrm>
        </p:spPr>
        <p:txBody>
          <a:bodyPr>
            <a:normAutofit fontScale="92500" lnSpcReduction="20000"/>
          </a:bodyPr>
          <a:lstStyle/>
          <a:p>
            <a:r>
              <a:rPr lang="en-IN" dirty="0" smtClean="0"/>
              <a:t>interface A{</a:t>
            </a:r>
          </a:p>
          <a:p>
            <a:r>
              <a:rPr lang="en-IN" dirty="0" smtClean="0"/>
              <a:t>  void </a:t>
            </a:r>
            <a:r>
              <a:rPr lang="en-IN" dirty="0" err="1" smtClean="0"/>
              <a:t>sayHello</a:t>
            </a:r>
            <a:r>
              <a:rPr lang="en-IN" dirty="0" smtClean="0"/>
              <a:t>();</a:t>
            </a:r>
          </a:p>
          <a:p>
            <a:r>
              <a:rPr lang="en-IN" dirty="0" smtClean="0"/>
              <a:t>}</a:t>
            </a:r>
          </a:p>
          <a:p>
            <a:r>
              <a:rPr lang="en-IN" dirty="0" smtClean="0"/>
              <a:t>Interface B extends A{</a:t>
            </a:r>
          </a:p>
          <a:p>
            <a:r>
              <a:rPr lang="en-IN" dirty="0"/>
              <a:t> </a:t>
            </a:r>
            <a:r>
              <a:rPr lang="en-IN" dirty="0" smtClean="0"/>
              <a:t>  void </a:t>
            </a:r>
            <a:r>
              <a:rPr lang="en-IN" dirty="0" err="1" smtClean="0"/>
              <a:t>sayHello</a:t>
            </a:r>
            <a:r>
              <a:rPr lang="en-IN" dirty="0" smtClean="0"/>
              <a:t>();</a:t>
            </a:r>
          </a:p>
          <a:p>
            <a:r>
              <a:rPr lang="en-IN" dirty="0" smtClean="0"/>
              <a:t>}</a:t>
            </a:r>
          </a:p>
          <a:p>
            <a:r>
              <a:rPr lang="en-IN" dirty="0" smtClean="0"/>
              <a:t>Class C implements B ,A{</a:t>
            </a:r>
          </a:p>
          <a:p>
            <a:r>
              <a:rPr lang="en-IN" dirty="0"/>
              <a:t> </a:t>
            </a:r>
            <a:r>
              <a:rPr lang="en-IN" dirty="0" smtClean="0"/>
              <a:t>}  </a:t>
            </a:r>
          </a:p>
          <a:p>
            <a:r>
              <a:rPr lang="en-IN" dirty="0" smtClean="0"/>
              <a:t>// if interface A and B are independent then following will be an error.</a:t>
            </a:r>
          </a:p>
          <a:p>
            <a:r>
              <a:rPr lang="en-IN" dirty="0"/>
              <a:t>Class C implements B ,A{</a:t>
            </a:r>
          </a:p>
          <a:p>
            <a:r>
              <a:rPr lang="en-IN" dirty="0"/>
              <a:t> }</a:t>
            </a:r>
          </a:p>
          <a:p>
            <a:r>
              <a:rPr lang="en-IN" dirty="0" smtClean="0"/>
              <a:t>// resolve error</a:t>
            </a:r>
          </a:p>
          <a:p>
            <a:r>
              <a:rPr lang="en-IN" dirty="0"/>
              <a:t>Class C implements B ,A</a:t>
            </a:r>
            <a:r>
              <a:rPr lang="en-IN" dirty="0" smtClean="0"/>
              <a:t>{</a:t>
            </a:r>
          </a:p>
          <a:p>
            <a:r>
              <a:rPr lang="en-IN" dirty="0"/>
              <a:t> </a:t>
            </a:r>
            <a:r>
              <a:rPr lang="en-IN" dirty="0" smtClean="0"/>
              <a:t>void </a:t>
            </a:r>
            <a:r>
              <a:rPr lang="en-IN" dirty="0" err="1" smtClean="0"/>
              <a:t>sayHello</a:t>
            </a:r>
            <a:r>
              <a:rPr lang="en-IN" dirty="0" smtClean="0"/>
              <a:t>(){</a:t>
            </a:r>
          </a:p>
          <a:p>
            <a:r>
              <a:rPr lang="en-IN" dirty="0"/>
              <a:t> </a:t>
            </a:r>
            <a:r>
              <a:rPr lang="en-IN" dirty="0" smtClean="0"/>
              <a:t>   </a:t>
            </a:r>
            <a:r>
              <a:rPr lang="en-IN" dirty="0" err="1" smtClean="0"/>
              <a:t>B.super.sayHello</a:t>
            </a:r>
            <a:r>
              <a:rPr lang="en-IN" dirty="0" smtClean="0"/>
              <a:t>();</a:t>
            </a:r>
          </a:p>
          <a:p>
            <a:r>
              <a:rPr lang="en-IN" dirty="0"/>
              <a:t> </a:t>
            </a:r>
            <a:r>
              <a:rPr lang="en-IN" dirty="0" smtClean="0"/>
              <a:t>}</a:t>
            </a:r>
            <a:endParaRPr lang="en-IN" dirty="0"/>
          </a:p>
          <a:p>
            <a:r>
              <a:rPr lang="en-IN" dirty="0"/>
              <a:t> }</a:t>
            </a:r>
          </a:p>
          <a:p>
            <a:endParaRPr lang="en-IN" dirty="0"/>
          </a:p>
        </p:txBody>
      </p:sp>
    </p:spTree>
    <p:extLst>
      <p:ext uri="{BB962C8B-B14F-4D97-AF65-F5344CB8AC3E}">
        <p14:creationId xmlns:p14="http://schemas.microsoft.com/office/powerpoint/2010/main" val="1348207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flatMap</a:t>
            </a:r>
            <a:endParaRPr lang="en-IN" dirty="0"/>
          </a:p>
        </p:txBody>
      </p:sp>
      <p:sp>
        <p:nvSpPr>
          <p:cNvPr id="3" name="Content Placeholder 2"/>
          <p:cNvSpPr>
            <a:spLocks noGrp="1"/>
          </p:cNvSpPr>
          <p:nvPr>
            <p:ph idx="1"/>
          </p:nvPr>
        </p:nvSpPr>
        <p:spPr/>
        <p:txBody>
          <a:bodyPr/>
          <a:lstStyle/>
          <a:p>
            <a:r>
              <a:rPr lang="en-IN" dirty="0"/>
              <a:t>Optional&lt;Person&gt; </a:t>
            </a:r>
            <a:r>
              <a:rPr lang="en-IN" dirty="0" err="1"/>
              <a:t>optPerson</a:t>
            </a:r>
            <a:r>
              <a:rPr lang="en-IN" dirty="0"/>
              <a:t> = </a:t>
            </a:r>
            <a:r>
              <a:rPr lang="en-IN" dirty="0" err="1"/>
              <a:t>Optional.of</a:t>
            </a:r>
            <a:r>
              <a:rPr lang="en-IN" dirty="0"/>
              <a:t>(person); </a:t>
            </a:r>
            <a:endParaRPr lang="en-IN" dirty="0" smtClean="0"/>
          </a:p>
          <a:p>
            <a:r>
              <a:rPr lang="en-IN" dirty="0" smtClean="0"/>
              <a:t>Optional&lt;String</a:t>
            </a:r>
            <a:r>
              <a:rPr lang="en-IN" dirty="0"/>
              <a:t>&gt; name = </a:t>
            </a:r>
            <a:r>
              <a:rPr lang="en-IN" dirty="0" err="1"/>
              <a:t>optPerson.map</a:t>
            </a:r>
            <a:r>
              <a:rPr lang="en-IN" dirty="0"/>
              <a:t>(Person::</a:t>
            </a:r>
            <a:r>
              <a:rPr lang="en-IN" dirty="0" err="1"/>
              <a:t>getCar</a:t>
            </a:r>
            <a:r>
              <a:rPr lang="en-IN" dirty="0"/>
              <a:t>) .map(Car::</a:t>
            </a:r>
            <a:r>
              <a:rPr lang="en-IN" dirty="0" err="1"/>
              <a:t>getInsurance</a:t>
            </a:r>
            <a:r>
              <a:rPr lang="en-IN" dirty="0"/>
              <a:t>) .map(Insurance::</a:t>
            </a:r>
            <a:r>
              <a:rPr lang="en-IN" dirty="0" err="1"/>
              <a:t>getName</a:t>
            </a:r>
            <a:r>
              <a:rPr lang="en-IN" dirty="0" smtClean="0"/>
              <a:t>);</a:t>
            </a:r>
          </a:p>
          <a:p>
            <a:r>
              <a:rPr lang="en-IN" dirty="0" smtClean="0"/>
              <a:t>Error because </a:t>
            </a:r>
            <a:r>
              <a:rPr lang="en-IN" dirty="0" err="1" smtClean="0"/>
              <a:t>optPerson.map</a:t>
            </a:r>
            <a:r>
              <a:rPr lang="en-IN" dirty="0" smtClean="0"/>
              <a:t>(Person</a:t>
            </a:r>
            <a:r>
              <a:rPr lang="en-IN" dirty="0"/>
              <a:t>::</a:t>
            </a:r>
            <a:r>
              <a:rPr lang="en-IN" dirty="0" err="1"/>
              <a:t>getCar</a:t>
            </a:r>
            <a:r>
              <a:rPr lang="en-IN" dirty="0"/>
              <a:t>) </a:t>
            </a:r>
            <a:r>
              <a:rPr lang="en-IN" dirty="0" smtClean="0"/>
              <a:t>return Optional&lt;Car&gt;</a:t>
            </a:r>
            <a:endParaRPr lang="en-IN" dirty="0"/>
          </a:p>
          <a:p>
            <a:r>
              <a:rPr lang="en-IN" dirty="0"/>
              <a:t>Optional&lt;String&gt; name = </a:t>
            </a:r>
            <a:r>
              <a:rPr lang="en-IN" dirty="0" err="1" smtClean="0"/>
              <a:t>optPerson.flatMap</a:t>
            </a:r>
            <a:r>
              <a:rPr lang="en-IN" dirty="0" smtClean="0"/>
              <a:t>(Person</a:t>
            </a:r>
            <a:r>
              <a:rPr lang="en-IN" dirty="0"/>
              <a:t>::</a:t>
            </a:r>
            <a:r>
              <a:rPr lang="en-IN" dirty="0" err="1"/>
              <a:t>getCar</a:t>
            </a:r>
            <a:r>
              <a:rPr lang="en-IN" dirty="0"/>
              <a:t>) </a:t>
            </a:r>
            <a:r>
              <a:rPr lang="en-IN" dirty="0" smtClean="0"/>
              <a:t>.</a:t>
            </a:r>
            <a:r>
              <a:rPr lang="en-IN" dirty="0" err="1" smtClean="0"/>
              <a:t>flatMap</a:t>
            </a:r>
            <a:r>
              <a:rPr lang="en-IN" dirty="0" smtClean="0"/>
              <a:t>(Car</a:t>
            </a:r>
            <a:r>
              <a:rPr lang="en-IN" dirty="0"/>
              <a:t>::</a:t>
            </a:r>
            <a:r>
              <a:rPr lang="en-IN" dirty="0" err="1"/>
              <a:t>getInsurance</a:t>
            </a:r>
            <a:r>
              <a:rPr lang="en-IN" dirty="0"/>
              <a:t>) .map(Insurance::</a:t>
            </a:r>
            <a:r>
              <a:rPr lang="en-IN" dirty="0" err="1"/>
              <a:t>getName</a:t>
            </a:r>
            <a:r>
              <a:rPr lang="en-IN" dirty="0"/>
              <a:t>);</a:t>
            </a:r>
          </a:p>
          <a:p>
            <a:endParaRPr lang="en-IN" dirty="0"/>
          </a:p>
        </p:txBody>
      </p:sp>
    </p:spTree>
    <p:extLst>
      <p:ext uri="{BB962C8B-B14F-4D97-AF65-F5344CB8AC3E}">
        <p14:creationId xmlns:p14="http://schemas.microsoft.com/office/powerpoint/2010/main" val="53793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631" y="427513"/>
            <a:ext cx="9048371" cy="5613850"/>
          </a:xfrm>
        </p:spPr>
        <p:txBody>
          <a:bodyPr/>
          <a:lstStyle/>
          <a:p>
            <a:r>
              <a:rPr lang="en-IN" dirty="0" smtClean="0"/>
              <a:t>Person stream</a:t>
            </a:r>
            <a:endParaRPr lang="en-IN" dirty="0"/>
          </a:p>
        </p:txBody>
      </p:sp>
      <p:sp>
        <p:nvSpPr>
          <p:cNvPr id="4" name="Rectangle 3"/>
          <p:cNvSpPr/>
          <p:nvPr/>
        </p:nvSpPr>
        <p:spPr>
          <a:xfrm>
            <a:off x="1805049" y="1092530"/>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22/100</a:t>
            </a:r>
            <a:endParaRPr lang="en-IN" sz="1200" dirty="0"/>
          </a:p>
        </p:txBody>
      </p:sp>
      <p:sp>
        <p:nvSpPr>
          <p:cNvPr id="5" name="Rectangle 4"/>
          <p:cNvSpPr/>
          <p:nvPr/>
        </p:nvSpPr>
        <p:spPr>
          <a:xfrm>
            <a:off x="2788728" y="1092530"/>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44/67</a:t>
            </a:r>
            <a:endParaRPr lang="en-IN" sz="1200" dirty="0"/>
          </a:p>
        </p:txBody>
      </p:sp>
      <p:sp>
        <p:nvSpPr>
          <p:cNvPr id="6" name="Rectangle 5"/>
          <p:cNvSpPr/>
          <p:nvPr/>
        </p:nvSpPr>
        <p:spPr>
          <a:xfrm>
            <a:off x="3788138" y="1092529"/>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26/45</a:t>
            </a:r>
            <a:endParaRPr lang="en-IN" sz="1200" dirty="0"/>
          </a:p>
        </p:txBody>
      </p:sp>
      <p:sp>
        <p:nvSpPr>
          <p:cNvPr id="9" name="Rectangle 8"/>
          <p:cNvSpPr/>
          <p:nvPr/>
        </p:nvSpPr>
        <p:spPr>
          <a:xfrm>
            <a:off x="5877320" y="1092529"/>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34/120</a:t>
            </a:r>
            <a:endParaRPr lang="en-IN" sz="1200" dirty="0"/>
          </a:p>
        </p:txBody>
      </p:sp>
      <p:sp>
        <p:nvSpPr>
          <p:cNvPr id="11" name="Rectangle 10"/>
          <p:cNvSpPr/>
          <p:nvPr/>
        </p:nvSpPr>
        <p:spPr>
          <a:xfrm>
            <a:off x="4772579" y="1092529"/>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12/34</a:t>
            </a:r>
            <a:endParaRPr lang="en-IN" sz="1200" dirty="0"/>
          </a:p>
        </p:txBody>
      </p:sp>
      <p:cxnSp>
        <p:nvCxnSpPr>
          <p:cNvPr id="13" name="Straight Connector 12"/>
          <p:cNvCxnSpPr/>
          <p:nvPr/>
        </p:nvCxnSpPr>
        <p:spPr>
          <a:xfrm>
            <a:off x="225631" y="1959429"/>
            <a:ext cx="9144000" cy="11875"/>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05049" y="2208810"/>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22/100</a:t>
            </a:r>
            <a:endParaRPr lang="en-IN" sz="1200" dirty="0"/>
          </a:p>
        </p:txBody>
      </p:sp>
      <p:sp>
        <p:nvSpPr>
          <p:cNvPr id="15" name="Rectangle 14"/>
          <p:cNvSpPr/>
          <p:nvPr/>
        </p:nvSpPr>
        <p:spPr>
          <a:xfrm>
            <a:off x="5877320" y="2208810"/>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54/120</a:t>
            </a:r>
            <a:endParaRPr lang="en-IN" sz="1200" dirty="0"/>
          </a:p>
        </p:txBody>
      </p:sp>
      <p:sp>
        <p:nvSpPr>
          <p:cNvPr id="16" name="Rectangle 15"/>
          <p:cNvSpPr/>
          <p:nvPr/>
        </p:nvSpPr>
        <p:spPr>
          <a:xfrm>
            <a:off x="6963292" y="1092529"/>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3</a:t>
            </a:r>
            <a:r>
              <a:rPr lang="en-IN" sz="1200" dirty="0" smtClean="0"/>
              <a:t>4/160</a:t>
            </a:r>
            <a:endParaRPr lang="en-IN" sz="1200" dirty="0"/>
          </a:p>
        </p:txBody>
      </p:sp>
      <p:sp>
        <p:nvSpPr>
          <p:cNvPr id="17" name="Rectangle 16"/>
          <p:cNvSpPr/>
          <p:nvPr/>
        </p:nvSpPr>
        <p:spPr>
          <a:xfrm>
            <a:off x="5877320" y="1104403"/>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54/120</a:t>
            </a:r>
            <a:endParaRPr lang="en-IN" sz="1200" dirty="0"/>
          </a:p>
        </p:txBody>
      </p:sp>
      <p:sp>
        <p:nvSpPr>
          <p:cNvPr id="19" name="Rectangle 18"/>
          <p:cNvSpPr/>
          <p:nvPr/>
        </p:nvSpPr>
        <p:spPr>
          <a:xfrm>
            <a:off x="7003584" y="2208810"/>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34/160</a:t>
            </a:r>
            <a:endParaRPr lang="en-IN" sz="1200" dirty="0"/>
          </a:p>
        </p:txBody>
      </p:sp>
      <p:cxnSp>
        <p:nvCxnSpPr>
          <p:cNvPr id="21" name="Straight Arrow Connector 20"/>
          <p:cNvCxnSpPr>
            <a:stCxn id="4" idx="2"/>
          </p:cNvCxnSpPr>
          <p:nvPr/>
        </p:nvCxnSpPr>
        <p:spPr>
          <a:xfrm>
            <a:off x="2232561" y="1710047"/>
            <a:ext cx="0" cy="49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5" idx="0"/>
          </p:cNvCxnSpPr>
          <p:nvPr/>
        </p:nvCxnSpPr>
        <p:spPr>
          <a:xfrm>
            <a:off x="6304832" y="1721920"/>
            <a:ext cx="0" cy="486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431096" y="1721920"/>
            <a:ext cx="0" cy="486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5631" y="2208810"/>
            <a:ext cx="1483789" cy="677108"/>
          </a:xfrm>
          <a:prstGeom prst="rect">
            <a:avLst/>
          </a:prstGeom>
          <a:noFill/>
        </p:spPr>
        <p:txBody>
          <a:bodyPr wrap="square" rtlCol="0">
            <a:spAutoFit/>
          </a:bodyPr>
          <a:lstStyle/>
          <a:p>
            <a:r>
              <a:rPr lang="en-IN" sz="1400" b="1" dirty="0" smtClean="0"/>
              <a:t>Filter</a:t>
            </a:r>
          </a:p>
          <a:p>
            <a:r>
              <a:rPr lang="en-IN" sz="1200" dirty="0" err="1" smtClean="0"/>
              <a:t>p.getWeight</a:t>
            </a:r>
            <a:r>
              <a:rPr lang="en-IN" sz="1200" dirty="0" smtClean="0"/>
              <a:t> &gt;= 100</a:t>
            </a:r>
            <a:endParaRPr lang="en-IN" sz="1200" dirty="0"/>
          </a:p>
        </p:txBody>
      </p:sp>
      <p:cxnSp>
        <p:nvCxnSpPr>
          <p:cNvPr id="28" name="Straight Connector 27"/>
          <p:cNvCxnSpPr>
            <a:stCxn id="3" idx="1"/>
            <a:endCxn id="3" idx="3"/>
          </p:cNvCxnSpPr>
          <p:nvPr/>
        </p:nvCxnSpPr>
        <p:spPr>
          <a:xfrm>
            <a:off x="225631" y="3234438"/>
            <a:ext cx="9048371"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803074" y="3560622"/>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22/100</a:t>
            </a:r>
            <a:endParaRPr lang="en-IN" sz="1200" dirty="0"/>
          </a:p>
        </p:txBody>
      </p:sp>
      <p:sp>
        <p:nvSpPr>
          <p:cNvPr id="31" name="Rectangle 30"/>
          <p:cNvSpPr/>
          <p:nvPr/>
        </p:nvSpPr>
        <p:spPr>
          <a:xfrm>
            <a:off x="5875345" y="3560622"/>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34/160</a:t>
            </a:r>
            <a:endParaRPr lang="en-IN" sz="1200" dirty="0"/>
          </a:p>
        </p:txBody>
      </p:sp>
      <p:sp>
        <p:nvSpPr>
          <p:cNvPr id="32" name="Rectangle 31"/>
          <p:cNvSpPr/>
          <p:nvPr/>
        </p:nvSpPr>
        <p:spPr>
          <a:xfrm>
            <a:off x="7001609" y="3560622"/>
            <a:ext cx="855024"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54/120</a:t>
            </a:r>
            <a:endParaRPr lang="en-IN" sz="1200" dirty="0"/>
          </a:p>
        </p:txBody>
      </p:sp>
      <p:sp>
        <p:nvSpPr>
          <p:cNvPr id="33" name="TextBox 32"/>
          <p:cNvSpPr txBox="1"/>
          <p:nvPr/>
        </p:nvSpPr>
        <p:spPr>
          <a:xfrm>
            <a:off x="223656" y="3560622"/>
            <a:ext cx="1483789" cy="492443"/>
          </a:xfrm>
          <a:prstGeom prst="rect">
            <a:avLst/>
          </a:prstGeom>
          <a:noFill/>
        </p:spPr>
        <p:txBody>
          <a:bodyPr wrap="square" rtlCol="0">
            <a:spAutoFit/>
          </a:bodyPr>
          <a:lstStyle/>
          <a:p>
            <a:r>
              <a:rPr lang="en-IN" sz="1400" b="1" dirty="0" smtClean="0"/>
              <a:t>Sorted</a:t>
            </a:r>
          </a:p>
          <a:p>
            <a:r>
              <a:rPr lang="en-IN" sz="1200" dirty="0" smtClean="0"/>
              <a:t>Comparing(age)</a:t>
            </a:r>
            <a:endParaRPr lang="en-IN" sz="1200" dirty="0"/>
          </a:p>
        </p:txBody>
      </p:sp>
      <p:cxnSp>
        <p:nvCxnSpPr>
          <p:cNvPr id="35" name="Straight Arrow Connector 34"/>
          <p:cNvCxnSpPr>
            <a:stCxn id="14" idx="2"/>
            <a:endCxn id="30" idx="0"/>
          </p:cNvCxnSpPr>
          <p:nvPr/>
        </p:nvCxnSpPr>
        <p:spPr>
          <a:xfrm flipH="1">
            <a:off x="2230586" y="2826327"/>
            <a:ext cx="1975" cy="734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5" idx="2"/>
          </p:cNvCxnSpPr>
          <p:nvPr/>
        </p:nvCxnSpPr>
        <p:spPr>
          <a:xfrm>
            <a:off x="6304832" y="2826327"/>
            <a:ext cx="1126264" cy="67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2"/>
            <a:endCxn id="31" idx="0"/>
          </p:cNvCxnSpPr>
          <p:nvPr/>
        </p:nvCxnSpPr>
        <p:spPr>
          <a:xfrm flipH="1">
            <a:off x="6302857" y="2826327"/>
            <a:ext cx="1128239" cy="734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8393" y="4455617"/>
            <a:ext cx="9048371"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555668" y="4762005"/>
            <a:ext cx="7718334" cy="807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p:cNvSpPr/>
          <p:nvPr/>
        </p:nvSpPr>
        <p:spPr>
          <a:xfrm>
            <a:off x="2030681" y="4948060"/>
            <a:ext cx="758047" cy="45125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p:cNvSpPr/>
          <p:nvPr/>
        </p:nvSpPr>
        <p:spPr>
          <a:xfrm>
            <a:off x="3030091" y="4940137"/>
            <a:ext cx="758047" cy="45125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p:cNvSpPr/>
          <p:nvPr/>
        </p:nvSpPr>
        <p:spPr>
          <a:xfrm>
            <a:off x="4084081" y="4940136"/>
            <a:ext cx="758047" cy="45125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a:stCxn id="30" idx="2"/>
          </p:cNvCxnSpPr>
          <p:nvPr/>
        </p:nvCxnSpPr>
        <p:spPr>
          <a:xfrm>
            <a:off x="2230586" y="4178139"/>
            <a:ext cx="1178528" cy="554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3503221" y="4178139"/>
            <a:ext cx="2649265" cy="583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2"/>
          </p:cNvCxnSpPr>
          <p:nvPr/>
        </p:nvCxnSpPr>
        <p:spPr>
          <a:xfrm flipH="1">
            <a:off x="4215650" y="4178139"/>
            <a:ext cx="3213471" cy="554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62424" y="4858170"/>
            <a:ext cx="1483789" cy="677108"/>
          </a:xfrm>
          <a:prstGeom prst="rect">
            <a:avLst/>
          </a:prstGeom>
          <a:noFill/>
        </p:spPr>
        <p:txBody>
          <a:bodyPr wrap="square" rtlCol="0">
            <a:spAutoFit/>
          </a:bodyPr>
          <a:lstStyle/>
          <a:p>
            <a:r>
              <a:rPr lang="en-IN" sz="1400" b="1" dirty="0" smtClean="0"/>
              <a:t>Collect</a:t>
            </a:r>
          </a:p>
          <a:p>
            <a:r>
              <a:rPr lang="en-IN" sz="1200" dirty="0" smtClean="0"/>
              <a:t>(</a:t>
            </a:r>
            <a:r>
              <a:rPr lang="en-IN" sz="1200" dirty="0" err="1" smtClean="0"/>
              <a:t>toList</a:t>
            </a:r>
            <a:r>
              <a:rPr lang="en-IN" sz="1200" dirty="0" smtClean="0"/>
              <a:t>) Terminal operation</a:t>
            </a:r>
            <a:endParaRPr lang="en-IN" sz="1200" dirty="0"/>
          </a:p>
        </p:txBody>
      </p:sp>
      <p:sp>
        <p:nvSpPr>
          <p:cNvPr id="53" name="TextBox 52"/>
          <p:cNvSpPr txBox="1"/>
          <p:nvPr/>
        </p:nvSpPr>
        <p:spPr>
          <a:xfrm>
            <a:off x="8324603" y="2208810"/>
            <a:ext cx="949399" cy="523220"/>
          </a:xfrm>
          <a:prstGeom prst="rect">
            <a:avLst/>
          </a:prstGeom>
          <a:noFill/>
        </p:spPr>
        <p:txBody>
          <a:bodyPr wrap="square" rtlCol="0">
            <a:spAutoFit/>
          </a:bodyPr>
          <a:lstStyle/>
          <a:p>
            <a:r>
              <a:rPr lang="en-IN" sz="1400" dirty="0" smtClean="0"/>
              <a:t>Stream &lt;person&gt;</a:t>
            </a:r>
            <a:endParaRPr lang="en-IN" sz="1400" dirty="0"/>
          </a:p>
        </p:txBody>
      </p:sp>
      <p:sp>
        <p:nvSpPr>
          <p:cNvPr id="55" name="TextBox 54"/>
          <p:cNvSpPr txBox="1"/>
          <p:nvPr/>
        </p:nvSpPr>
        <p:spPr>
          <a:xfrm>
            <a:off x="8225412" y="3492053"/>
            <a:ext cx="949399" cy="523220"/>
          </a:xfrm>
          <a:prstGeom prst="rect">
            <a:avLst/>
          </a:prstGeom>
          <a:noFill/>
        </p:spPr>
        <p:txBody>
          <a:bodyPr wrap="square" rtlCol="0">
            <a:spAutoFit/>
          </a:bodyPr>
          <a:lstStyle/>
          <a:p>
            <a:r>
              <a:rPr lang="en-IN" sz="1400" dirty="0" smtClean="0"/>
              <a:t>Stream &lt;person&gt;</a:t>
            </a:r>
            <a:endParaRPr lang="en-IN" sz="1400" dirty="0"/>
          </a:p>
        </p:txBody>
      </p:sp>
      <p:sp>
        <p:nvSpPr>
          <p:cNvPr id="56" name="TextBox 55"/>
          <p:cNvSpPr txBox="1"/>
          <p:nvPr/>
        </p:nvSpPr>
        <p:spPr>
          <a:xfrm>
            <a:off x="8199280" y="1151551"/>
            <a:ext cx="949399" cy="523220"/>
          </a:xfrm>
          <a:prstGeom prst="rect">
            <a:avLst/>
          </a:prstGeom>
          <a:noFill/>
        </p:spPr>
        <p:txBody>
          <a:bodyPr wrap="square" rtlCol="0">
            <a:spAutoFit/>
          </a:bodyPr>
          <a:lstStyle/>
          <a:p>
            <a:r>
              <a:rPr lang="en-IN" sz="1400" dirty="0" smtClean="0"/>
              <a:t>Stream &lt;person&gt;</a:t>
            </a:r>
            <a:endParaRPr lang="en-IN" sz="1400" dirty="0"/>
          </a:p>
        </p:txBody>
      </p:sp>
      <p:sp>
        <p:nvSpPr>
          <p:cNvPr id="57" name="TextBox 56"/>
          <p:cNvSpPr txBox="1"/>
          <p:nvPr/>
        </p:nvSpPr>
        <p:spPr>
          <a:xfrm>
            <a:off x="7997875" y="4827393"/>
            <a:ext cx="949399" cy="523220"/>
          </a:xfrm>
          <a:prstGeom prst="rect">
            <a:avLst/>
          </a:prstGeom>
          <a:noFill/>
        </p:spPr>
        <p:txBody>
          <a:bodyPr wrap="square" rtlCol="0">
            <a:spAutoFit/>
          </a:bodyPr>
          <a:lstStyle/>
          <a:p>
            <a:r>
              <a:rPr lang="en-IN" sz="1400" dirty="0" smtClean="0"/>
              <a:t>List</a:t>
            </a:r>
          </a:p>
          <a:p>
            <a:r>
              <a:rPr lang="en-IN" sz="1400" dirty="0" smtClean="0"/>
              <a:t>&lt;person&gt;</a:t>
            </a:r>
            <a:endParaRPr lang="en-IN" sz="1400" dirty="0"/>
          </a:p>
        </p:txBody>
      </p:sp>
    </p:spTree>
    <p:extLst>
      <p:ext uri="{BB962C8B-B14F-4D97-AF65-F5344CB8AC3E}">
        <p14:creationId xmlns:p14="http://schemas.microsoft.com/office/powerpoint/2010/main" val="32328014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2930"/>
          </a:xfrm>
        </p:spPr>
        <p:txBody>
          <a:bodyPr>
            <a:normAutofit fontScale="90000"/>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486888" y="1484417"/>
            <a:ext cx="8930244" cy="5094514"/>
          </a:xfrm>
          <a:prstGeom prst="rect">
            <a:avLst/>
          </a:prstGeom>
        </p:spPr>
      </p:pic>
    </p:spTree>
    <p:extLst>
      <p:ext uri="{BB962C8B-B14F-4D97-AF65-F5344CB8AC3E}">
        <p14:creationId xmlns:p14="http://schemas.microsoft.com/office/powerpoint/2010/main" val="2455043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Lazy evaluation</a:t>
            </a:r>
          </a:p>
          <a:p>
            <a:r>
              <a:rPr lang="en-IN" dirty="0"/>
              <a:t>public static void </a:t>
            </a:r>
            <a:r>
              <a:rPr lang="en-IN" dirty="0" err="1"/>
              <a:t>lazyEvaluator</a:t>
            </a:r>
            <a:r>
              <a:rPr lang="en-IN" dirty="0"/>
              <a:t>( final Supplier&lt;Boolean&gt; input1, final Supplier&lt;Boolean&gt; input2) {</a:t>
            </a:r>
          </a:p>
          <a:p>
            <a:r>
              <a:rPr lang="en-IN" dirty="0" err="1"/>
              <a:t>System.out.println</a:t>
            </a:r>
            <a:r>
              <a:rPr lang="en-IN" dirty="0"/>
              <a:t>("</a:t>
            </a:r>
            <a:r>
              <a:rPr lang="en-IN" dirty="0" err="1"/>
              <a:t>lazyEvaluator</a:t>
            </a:r>
            <a:r>
              <a:rPr lang="en-IN" dirty="0"/>
              <a:t> called..."); </a:t>
            </a:r>
            <a:r>
              <a:rPr lang="en-IN" dirty="0" err="1"/>
              <a:t>System.out.println</a:t>
            </a:r>
            <a:r>
              <a:rPr lang="en-IN" dirty="0"/>
              <a:t>("accept?: " + (input1.get() &amp;&amp; input2.get()));</a:t>
            </a:r>
          </a:p>
          <a:p>
            <a:r>
              <a:rPr lang="en-IN" dirty="0"/>
              <a:t>} </a:t>
            </a:r>
            <a:endParaRPr lang="en-IN" dirty="0" smtClean="0"/>
          </a:p>
          <a:p>
            <a:r>
              <a:rPr lang="en-IN" dirty="0" smtClean="0"/>
              <a:t>Currying</a:t>
            </a:r>
          </a:p>
          <a:p>
            <a:r>
              <a:rPr lang="en-IN" dirty="0" err="1" smtClean="0"/>
              <a:t>Combinators</a:t>
            </a:r>
            <a:r>
              <a:rPr lang="en-IN" dirty="0"/>
              <a:t> </a:t>
            </a:r>
            <a:r>
              <a:rPr lang="en-IN" dirty="0" err="1"/>
              <a:t>thenCombine</a:t>
            </a:r>
            <a:r>
              <a:rPr lang="en-IN" dirty="0"/>
              <a:t> in the </a:t>
            </a:r>
            <a:r>
              <a:rPr lang="en-IN" dirty="0" err="1"/>
              <a:t>CompletableFuture</a:t>
            </a:r>
            <a:r>
              <a:rPr lang="en-IN" dirty="0"/>
              <a:t> </a:t>
            </a:r>
            <a:endParaRPr lang="en-IN" dirty="0" smtClean="0"/>
          </a:p>
          <a:p>
            <a:r>
              <a:rPr lang="en-IN" dirty="0" smtClean="0"/>
              <a:t>Pattern matching</a:t>
            </a:r>
          </a:p>
          <a:p>
            <a:endParaRPr lang="en-IN" dirty="0" smtClean="0"/>
          </a:p>
          <a:p>
            <a:endParaRPr lang="en-IN" dirty="0"/>
          </a:p>
        </p:txBody>
      </p:sp>
    </p:spTree>
    <p:extLst>
      <p:ext uri="{BB962C8B-B14F-4D97-AF65-F5344CB8AC3E}">
        <p14:creationId xmlns:p14="http://schemas.microsoft.com/office/powerpoint/2010/main" val="804454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Filter(</a:t>
            </a:r>
            <a:r>
              <a:rPr lang="en-IN" dirty="0" err="1" smtClean="0"/>
              <a:t>Objects:notNull</a:t>
            </a:r>
            <a:r>
              <a:rPr lang="en-IN" dirty="0" smtClean="0"/>
              <a:t>)</a:t>
            </a:r>
          </a:p>
          <a:p>
            <a:r>
              <a:rPr lang="en-IN" dirty="0" smtClean="0"/>
              <a:t>Mapping we convert result in list. Say list of customer to list of customer name or age. Filtering </a:t>
            </a:r>
            <a:r>
              <a:rPr lang="en-IN" dirty="0" err="1" smtClean="0"/>
              <a:t>condition,reduce</a:t>
            </a:r>
            <a:r>
              <a:rPr lang="en-IN" dirty="0" smtClean="0"/>
              <a:t> is reduction aggregate sum </a:t>
            </a:r>
            <a:r>
              <a:rPr lang="en-IN" dirty="0" err="1" smtClean="0"/>
              <a:t>average.Flatmap</a:t>
            </a:r>
            <a:r>
              <a:rPr lang="en-IN" dirty="0" smtClean="0"/>
              <a:t> convert stream of stream in to </a:t>
            </a:r>
            <a:r>
              <a:rPr lang="en-IN" smtClean="0"/>
              <a:t>single stream.</a:t>
            </a:r>
          </a:p>
          <a:p>
            <a:endParaRPr lang="en-IN" dirty="0" smtClean="0"/>
          </a:p>
          <a:p>
            <a:endParaRPr lang="en-IN" dirty="0" smtClean="0"/>
          </a:p>
          <a:p>
            <a:endParaRPr lang="en-IN" dirty="0"/>
          </a:p>
        </p:txBody>
      </p:sp>
    </p:spTree>
    <p:extLst>
      <p:ext uri="{BB962C8B-B14F-4D97-AF65-F5344CB8AC3E}">
        <p14:creationId xmlns:p14="http://schemas.microsoft.com/office/powerpoint/2010/main" val="172749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8753"/>
            <a:ext cx="8596668" cy="5922609"/>
          </a:xfrm>
        </p:spPr>
        <p:txBody>
          <a:bodyPr/>
          <a:lstStyle/>
          <a:p>
            <a:pPr marL="0" indent="0">
              <a:buNone/>
            </a:pPr>
            <a:r>
              <a:rPr lang="en-IN" dirty="0" smtClean="0"/>
              <a:t>    To </a:t>
            </a:r>
            <a:r>
              <a:rPr lang="en-IN" dirty="0"/>
              <a:t>summarize, working with streams in general involves three items</a:t>
            </a:r>
            <a:r>
              <a:rPr lang="en-IN" dirty="0" smtClean="0"/>
              <a:t>:</a:t>
            </a:r>
          </a:p>
          <a:p>
            <a:pPr marL="0" indent="0">
              <a:buNone/>
            </a:pPr>
            <a:endParaRPr lang="en-IN" dirty="0"/>
          </a:p>
          <a:p>
            <a:r>
              <a:rPr lang="en-IN" dirty="0" smtClean="0"/>
              <a:t> </a:t>
            </a:r>
            <a:r>
              <a:rPr lang="en-IN" dirty="0"/>
              <a:t>A data source (such as a collection) to perform a query on </a:t>
            </a:r>
            <a:endParaRPr lang="en-IN" dirty="0" smtClean="0"/>
          </a:p>
          <a:p>
            <a:r>
              <a:rPr lang="en-IN" dirty="0" smtClean="0"/>
              <a:t> </a:t>
            </a:r>
            <a:r>
              <a:rPr lang="en-IN" dirty="0"/>
              <a:t>A chain of intermediate operations that form a stream </a:t>
            </a:r>
            <a:r>
              <a:rPr lang="en-IN" dirty="0" smtClean="0"/>
              <a:t>pipeline</a:t>
            </a:r>
          </a:p>
          <a:p>
            <a:r>
              <a:rPr lang="en-IN" dirty="0" smtClean="0"/>
              <a:t>  </a:t>
            </a:r>
            <a:r>
              <a:rPr lang="en-IN" dirty="0"/>
              <a:t>A terminal operation that executes the stream pipeline and produces a result</a:t>
            </a:r>
          </a:p>
          <a:p>
            <a:r>
              <a:rPr lang="en-IN" dirty="0"/>
              <a:t>Intermediate </a:t>
            </a:r>
            <a:endParaRPr lang="en-IN" dirty="0" smtClean="0"/>
          </a:p>
          <a:p>
            <a:r>
              <a:rPr lang="en-IN" dirty="0" err="1" smtClean="0"/>
              <a:t>Filter,map,limit,sorted,distinct</a:t>
            </a:r>
            <a:r>
              <a:rPr lang="en-IN" dirty="0" smtClean="0"/>
              <a:t> all return stream and </a:t>
            </a:r>
            <a:r>
              <a:rPr lang="en-IN" dirty="0" err="1" smtClean="0"/>
              <a:t>foreach,collect,count</a:t>
            </a:r>
            <a:r>
              <a:rPr lang="en-IN" dirty="0" smtClean="0"/>
              <a:t> terminal operation does not return stream.</a:t>
            </a:r>
          </a:p>
          <a:p>
            <a:r>
              <a:rPr lang="en-IN" dirty="0" smtClean="0"/>
              <a:t>Distinct is </a:t>
            </a:r>
            <a:r>
              <a:rPr lang="en-IN" dirty="0" err="1" smtClean="0"/>
              <a:t>stateful</a:t>
            </a:r>
            <a:r>
              <a:rPr lang="en-IN" dirty="0" smtClean="0"/>
              <a:t> operation it should remember the element it sees to find distinct.</a:t>
            </a:r>
            <a:endParaRPr lang="en-IN" dirty="0"/>
          </a:p>
        </p:txBody>
      </p:sp>
    </p:spTree>
    <p:extLst>
      <p:ext uri="{BB962C8B-B14F-4D97-AF65-F5344CB8AC3E}">
        <p14:creationId xmlns:p14="http://schemas.microsoft.com/office/powerpoint/2010/main" val="284617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40856" y="695569"/>
            <a:ext cx="8439370"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666666"/>
                </a:solidFill>
                <a:effectLst/>
                <a:latin typeface="courier"/>
                <a:cs typeface="Arial" panose="020B0604020202020204" pitchFamily="34" charset="0"/>
              </a:rPr>
              <a:t>filter</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smtClean="0">
                <a:ln>
                  <a:noFill/>
                </a:ln>
                <a:solidFill>
                  <a:srgbClr val="666666"/>
                </a:solidFill>
                <a:effectLst/>
                <a:latin typeface="courier"/>
                <a:cs typeface="Arial" panose="020B0604020202020204" pitchFamily="34" charset="0"/>
              </a:rPr>
              <a:t>sorted</a:t>
            </a:r>
            <a:r>
              <a:rPr kumimoji="0" lang="en-US" altLang="en-US" b="0" i="0" u="none" strike="noStrike" cap="none" normalizeH="0" baseline="0" dirty="0" smtClean="0">
                <a:ln>
                  <a:noFill/>
                </a:ln>
                <a:solidFill>
                  <a:srgbClr val="000000"/>
                </a:solidFill>
                <a:effectLst/>
                <a:cs typeface="Arial" panose="020B0604020202020204" pitchFamily="34" charset="0"/>
              </a:rPr>
              <a:t>, and </a:t>
            </a:r>
            <a:r>
              <a:rPr kumimoji="0" lang="en-US" altLang="en-US" b="0" i="0" u="none" strike="noStrike" cap="none" normalizeH="0" baseline="0" dirty="0" smtClean="0">
                <a:ln>
                  <a:noFill/>
                </a:ln>
                <a:solidFill>
                  <a:srgbClr val="666666"/>
                </a:solidFill>
                <a:effectLst/>
                <a:latin typeface="courier"/>
                <a:cs typeface="Arial" panose="020B0604020202020204" pitchFamily="34" charset="0"/>
              </a:rPr>
              <a:t>map</a:t>
            </a:r>
            <a:r>
              <a:rPr kumimoji="0" lang="en-US" altLang="en-US" b="0" i="0" u="none" strike="noStrike" cap="none" normalizeH="0" baseline="0" dirty="0" smtClean="0">
                <a:ln>
                  <a:noFill/>
                </a:ln>
                <a:solidFill>
                  <a:srgbClr val="000000"/>
                </a:solidFill>
                <a:effectLst/>
                <a:cs typeface="Arial" panose="020B0604020202020204" pitchFamily="34" charset="0"/>
              </a:rPr>
              <a:t>, which can be connected together to form a pipeline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666666"/>
                </a:solidFill>
                <a:effectLst/>
                <a:latin typeface="courier"/>
                <a:cs typeface="Arial" panose="020B0604020202020204" pitchFamily="34" charset="0"/>
              </a:rPr>
              <a:t>collect</a:t>
            </a:r>
            <a:r>
              <a:rPr kumimoji="0" lang="en-US" altLang="en-US" b="0" i="0" u="none" strike="noStrike" cap="none" normalizeH="0" baseline="0" dirty="0" smtClean="0">
                <a:ln>
                  <a:noFill/>
                </a:ln>
                <a:solidFill>
                  <a:srgbClr val="000000"/>
                </a:solidFill>
                <a:effectLst/>
                <a:cs typeface="Arial" panose="020B0604020202020204" pitchFamily="34" charset="0"/>
              </a:rPr>
              <a:t>, which closed the pipeline and returned a result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cs typeface="Arial" panose="020B0604020202020204" pitchFamily="34" charset="0"/>
              </a:rPr>
              <a:t>Stream operations that can be connected are called </a:t>
            </a:r>
            <a:r>
              <a:rPr kumimoji="0" lang="en-US" altLang="en-US" b="0" i="1" u="none" strike="noStrike" cap="none" normalizeH="0" baseline="0" dirty="0" smtClean="0">
                <a:ln>
                  <a:noFill/>
                </a:ln>
                <a:solidFill>
                  <a:srgbClr val="000000"/>
                </a:solidFill>
                <a:effectLst/>
                <a:cs typeface="Arial" panose="020B0604020202020204" pitchFamily="34" charset="0"/>
              </a:rPr>
              <a:t>intermediate operations</a:t>
            </a:r>
            <a:r>
              <a:rPr kumimoji="0" lang="en-US" altLang="en-US" b="0" i="0" u="none" strike="noStrike" cap="none" normalizeH="0" baseline="0" dirty="0" smtClean="0">
                <a:ln>
                  <a:noFill/>
                </a:ln>
                <a:solidFill>
                  <a:srgbClr val="000000"/>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cs typeface="Arial" panose="020B0604020202020204" pitchFamily="34" charset="0"/>
              </a:rPr>
              <a:t>They can be connected together because their return type is </a:t>
            </a:r>
            <a:r>
              <a:rPr kumimoji="0" lang="en-US" altLang="en-US" b="0" i="0" u="none" strike="noStrike" cap="none" normalizeH="0" baseline="0" dirty="0" err="1" smtClean="0">
                <a:ln>
                  <a:noFill/>
                </a:ln>
                <a:solidFill>
                  <a:srgbClr val="000000"/>
                </a:solidFill>
                <a:effectLst/>
                <a:cs typeface="Arial" panose="020B0604020202020204" pitchFamily="34" charset="0"/>
              </a:rPr>
              <a:t>a</a:t>
            </a:r>
            <a:r>
              <a:rPr kumimoji="0" lang="en-US" altLang="en-US" b="0" i="0" u="none" strike="noStrike" cap="none" normalizeH="0" baseline="0" dirty="0" err="1" smtClean="0">
                <a:ln>
                  <a:noFill/>
                </a:ln>
                <a:solidFill>
                  <a:srgbClr val="666666"/>
                </a:solidFill>
                <a:effectLst/>
                <a:latin typeface="courier"/>
                <a:cs typeface="Arial" panose="020B0604020202020204" pitchFamily="34" charset="0"/>
              </a:rPr>
              <a:t>Stream</a:t>
            </a:r>
            <a:r>
              <a:rPr kumimoji="0" lang="en-US" altLang="en-US" b="0" i="0" u="none" strike="noStrike" cap="none" normalizeH="0" baseline="0" dirty="0" smtClean="0">
                <a:ln>
                  <a:noFill/>
                </a:ln>
                <a:solidFill>
                  <a:srgbClr val="000000"/>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cs typeface="Arial" panose="020B0604020202020204" pitchFamily="34" charset="0"/>
              </a:rPr>
              <a:t> Operations that close a stream pipeline are called </a:t>
            </a:r>
            <a:r>
              <a:rPr kumimoji="0" lang="en-US" altLang="en-US" b="0" i="1" u="none" strike="noStrike" cap="none" normalizeH="0" baseline="0" dirty="0" smtClean="0">
                <a:ln>
                  <a:noFill/>
                </a:ln>
                <a:solidFill>
                  <a:srgbClr val="000000"/>
                </a:solidFill>
                <a:effectLst/>
                <a:cs typeface="Arial" panose="020B0604020202020204" pitchFamily="34" charset="0"/>
              </a:rPr>
              <a:t>terminal operations</a:t>
            </a:r>
            <a:r>
              <a:rPr kumimoji="0" lang="en-US" altLang="en-US" b="0" i="0" u="none" strike="noStrike" cap="none" normalizeH="0" baseline="0" dirty="0" smtClean="0">
                <a:ln>
                  <a:noFill/>
                </a:ln>
                <a:solidFill>
                  <a:srgbClr val="000000"/>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cs typeface="Arial" panose="020B0604020202020204" pitchFamily="34" charset="0"/>
              </a:rPr>
              <a:t>They produce a result from a pipeline such as a </a:t>
            </a:r>
            <a:r>
              <a:rPr kumimoji="0" lang="en-US" altLang="en-US" b="0" i="0" u="none" strike="noStrike" cap="none" normalizeH="0" baseline="0" dirty="0" smtClean="0">
                <a:ln>
                  <a:noFill/>
                </a:ln>
                <a:solidFill>
                  <a:srgbClr val="666666"/>
                </a:solidFill>
                <a:effectLst/>
                <a:latin typeface="courier"/>
                <a:cs typeface="Arial" panose="020B0604020202020204" pitchFamily="34" charset="0"/>
              </a:rPr>
              <a:t>List</a:t>
            </a:r>
            <a:r>
              <a:rPr kumimoji="0" lang="en-US" altLang="en-US" b="0" i="0" u="none" strike="noStrike" cap="none" normalizeH="0" baseline="0" dirty="0" smtClean="0">
                <a:ln>
                  <a:noFill/>
                </a:ln>
                <a:solidFill>
                  <a:srgbClr val="000000"/>
                </a:solidFill>
                <a:effectLst/>
                <a:cs typeface="Arial" panose="020B0604020202020204" pitchFamily="34" charset="0"/>
              </a:rPr>
              <a:t>, </a:t>
            </a:r>
            <a:r>
              <a:rPr kumimoji="0" lang="en-US" altLang="en-US" b="0" i="0" u="none" strike="noStrike" cap="none" normalizeH="0" baseline="0" dirty="0" err="1" smtClean="0">
                <a:ln>
                  <a:noFill/>
                </a:ln>
                <a:solidFill>
                  <a:srgbClr val="000000"/>
                </a:solidFill>
                <a:effectLst/>
                <a:cs typeface="Arial" panose="020B0604020202020204" pitchFamily="34" charset="0"/>
              </a:rPr>
              <a:t>an</a:t>
            </a:r>
            <a:r>
              <a:rPr kumimoji="0" lang="en-US" altLang="en-US" b="0" i="0" u="none" strike="noStrike" cap="none" normalizeH="0" baseline="0" dirty="0" err="1" smtClean="0">
                <a:ln>
                  <a:noFill/>
                </a:ln>
                <a:solidFill>
                  <a:srgbClr val="666666"/>
                </a:solidFill>
                <a:effectLst/>
                <a:latin typeface="courier"/>
                <a:cs typeface="Arial" panose="020B0604020202020204" pitchFamily="34" charset="0"/>
              </a:rPr>
              <a:t>Integer</a:t>
            </a:r>
            <a:r>
              <a:rPr kumimoji="0" lang="en-US" altLang="en-US" b="0" i="0" u="none" strike="noStrike" cap="none" normalizeH="0" baseline="0" dirty="0" smtClean="0">
                <a:ln>
                  <a:noFill/>
                </a:ln>
                <a:solidFill>
                  <a:srgbClr val="000000"/>
                </a:solidFill>
                <a:effectLst/>
                <a:cs typeface="Arial" panose="020B0604020202020204" pitchFamily="34" charset="0"/>
              </a:rPr>
              <a:t>, or even </a:t>
            </a:r>
            <a:r>
              <a:rPr kumimoji="0" lang="en-US" altLang="en-US" b="0" i="0" u="none" strike="noStrike" cap="none" normalizeH="0" baseline="0" dirty="0" smtClean="0">
                <a:ln>
                  <a:noFill/>
                </a:ln>
                <a:solidFill>
                  <a:srgbClr val="666666"/>
                </a:solidFill>
                <a:effectLst/>
                <a:latin typeface="courier"/>
                <a:cs typeface="Arial" panose="020B0604020202020204" pitchFamily="34" charset="0"/>
              </a:rPr>
              <a:t>void</a:t>
            </a:r>
            <a:r>
              <a:rPr kumimoji="0" lang="en-US" altLang="en-US" b="0" i="0" u="none" strike="noStrike" cap="none" normalizeH="0" baseline="0" dirty="0" smtClean="0">
                <a:ln>
                  <a:noFill/>
                </a:ln>
                <a:solidFill>
                  <a:srgbClr val="000000"/>
                </a:solidFill>
                <a:effectLst/>
                <a:cs typeface="Arial" panose="020B0604020202020204" pitchFamily="34" charset="0"/>
              </a:rPr>
              <a:t> (any non-</a:t>
            </a:r>
            <a:r>
              <a:rPr kumimoji="0" lang="en-US" altLang="en-US" b="0" i="0" u="none" strike="noStrike" cap="none" normalizeH="0" baseline="0" dirty="0" smtClean="0">
                <a:ln>
                  <a:noFill/>
                </a:ln>
                <a:solidFill>
                  <a:srgbClr val="666666"/>
                </a:solidFill>
                <a:effectLst/>
                <a:latin typeface="courier"/>
                <a:cs typeface="Arial" panose="020B0604020202020204" pitchFamily="34" charset="0"/>
              </a:rPr>
              <a:t>Stream</a:t>
            </a:r>
            <a:r>
              <a:rPr kumimoji="0" lang="en-US" altLang="en-US" b="0" i="0" u="none" strike="noStrike" cap="none" normalizeH="0" baseline="0" dirty="0" smtClean="0">
                <a:ln>
                  <a:noFill/>
                </a:ln>
                <a:solidFill>
                  <a:srgbClr val="000000"/>
                </a:solidFill>
                <a:effectLst/>
                <a:cs typeface="Arial" panose="020B0604020202020204" pitchFamily="34" charset="0"/>
              </a:rPr>
              <a:t> type).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endParaRPr>
          </a:p>
        </p:txBody>
      </p:sp>
      <p:sp>
        <p:nvSpPr>
          <p:cNvPr id="5" name="Rectangle 2"/>
          <p:cNvSpPr>
            <a:spLocks noChangeArrowheads="1"/>
          </p:cNvSpPr>
          <p:nvPr/>
        </p:nvSpPr>
        <p:spPr bwMode="auto">
          <a:xfrm>
            <a:off x="652565" y="3247194"/>
            <a:ext cx="7588155"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List&lt;Integer&gt; numbers =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Arrays.asList</a:t>
            </a:r>
            <a:r>
              <a:rPr kumimoji="0" lang="en-US" altLang="en-US" b="0" i="0" u="none" strike="noStrike" cap="none" normalizeH="0" baseline="0" dirty="0" smtClean="0">
                <a:ln>
                  <a:noFill/>
                </a:ln>
                <a:solidFill>
                  <a:srgbClr val="000000"/>
                </a:solidFill>
                <a:effectLst/>
                <a:latin typeface="Arial Unicode MS" panose="020B0604020202020204" pitchFamily="34" charset="-128"/>
              </a:rPr>
              <a:t>(1, 2, 3, 4, 5, 6, 7, 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List&lt;Integer&gt;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twoEvenSquares</a:t>
            </a:r>
            <a:r>
              <a:rPr kumimoji="0" lang="en-US" altLang="en-US" b="0" i="0" u="none" strike="noStrike" cap="none" normalizeH="0" baseline="0" dirty="0" smtClean="0">
                <a:ln>
                  <a:noFill/>
                </a:ln>
                <a:solidFill>
                  <a:srgbClr val="000000"/>
                </a:solidFill>
                <a:effectLst/>
                <a:latin typeface="Arial Unicode MS" panose="020B0604020202020204" pitchFamily="34" charset="-128"/>
              </a:rPr>
              <a:t> =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numbers.stream</a:t>
            </a:r>
            <a:r>
              <a:rPr kumimoji="0" lang="en-US" altLang="en-US" b="0" i="0" u="none" strike="noStrike" cap="none" normalizeH="0" baseline="0" dirty="0" smtClean="0">
                <a:ln>
                  <a:noFill/>
                </a:ln>
                <a:solidFill>
                  <a:srgbClr val="000000"/>
                </a:solidFill>
                <a:effectLst/>
                <a:latin typeface="Arial Unicode MS" panose="020B0604020202020204" pitchFamily="34" charset="-128"/>
              </a:rPr>
              <a:t>() .filter(n -&gt; {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System.out.println</a:t>
            </a:r>
            <a:r>
              <a:rPr kumimoji="0" lang="en-US" altLang="en-US" b="0" i="0" u="none" strike="noStrike" cap="none" normalizeH="0" baseline="0" dirty="0" smtClean="0">
                <a:ln>
                  <a:noFill/>
                </a:ln>
                <a:solidFill>
                  <a:srgbClr val="000000"/>
                </a:solidFill>
                <a:effectLst/>
                <a:latin typeface="Arial Unicode MS" panose="020B0604020202020204" pitchFamily="34" charset="-128"/>
              </a:rPr>
              <a:t>("filtering " + n); return n % 2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Unicode MS" panose="020B0604020202020204" pitchFamily="34" charset="-128"/>
              </a:rPr>
              <a:t> .map(n -&gt; { </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System.out.println</a:t>
            </a:r>
            <a:r>
              <a:rPr kumimoji="0" lang="en-US" altLang="en-US" b="0" i="0" u="none" strike="noStrike" cap="none" normalizeH="0" baseline="0" dirty="0" smtClean="0">
                <a:ln>
                  <a:noFill/>
                </a:ln>
                <a:solidFill>
                  <a:srgbClr val="000000"/>
                </a:solidFill>
                <a:effectLst/>
                <a:latin typeface="Arial Unicode MS" panose="020B0604020202020204" pitchFamily="34" charset="-128"/>
              </a:rPr>
              <a:t>("mapping " + n); return n * n; }) .limit(2) .collect(</a:t>
            </a:r>
            <a:r>
              <a:rPr kumimoji="0" lang="en-US" altLang="en-US" b="0" i="0" u="none" strike="noStrike" cap="none" normalizeH="0" baseline="0" dirty="0" err="1" smtClean="0">
                <a:ln>
                  <a:noFill/>
                </a:ln>
                <a:solidFill>
                  <a:srgbClr val="000000"/>
                </a:solidFill>
                <a:effectLst/>
                <a:latin typeface="Arial Unicode MS" panose="020B0604020202020204" pitchFamily="34" charset="-128"/>
              </a:rPr>
              <a:t>toList</a:t>
            </a:r>
            <a:r>
              <a:rPr kumimoji="0" lang="en-US" altLang="en-US" b="0" i="0" u="none" strike="noStrike" cap="none" normalizeH="0" baseline="0" dirty="0" smtClean="0">
                <a:ln>
                  <a:noFill/>
                </a:ln>
                <a:solidFill>
                  <a:srgbClr val="000000"/>
                </a:solidFill>
                <a:effectLst/>
                <a:latin typeface="Arial Unicode MS" panose="020B0604020202020204" pitchFamily="34" charset="-128"/>
              </a:rPr>
              <a:t>());</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889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86603"/>
            <a:ext cx="8596668" cy="5754760"/>
          </a:xfrm>
        </p:spPr>
        <p:txBody>
          <a:bodyPr>
            <a:normAutofit fontScale="62500" lnSpcReduction="20000"/>
          </a:bodyPr>
          <a:lstStyle/>
          <a:p>
            <a:r>
              <a:rPr lang="en-IN" dirty="0"/>
              <a:t>Filtering. There are several operations that can be used to filter elements from a stream: </a:t>
            </a:r>
          </a:p>
          <a:p>
            <a:endParaRPr lang="en-IN" dirty="0"/>
          </a:p>
          <a:p>
            <a:r>
              <a:rPr lang="en-IN" dirty="0"/>
              <a:t>filter(Predicate): Takes a predicate (</a:t>
            </a:r>
            <a:r>
              <a:rPr lang="en-IN" dirty="0" err="1"/>
              <a:t>java.util.function.Predicate</a:t>
            </a:r>
            <a:r>
              <a:rPr lang="en-IN" dirty="0"/>
              <a:t>) as an argument and returns a stream including all elements that match the given predicate</a:t>
            </a:r>
          </a:p>
          <a:p>
            <a:r>
              <a:rPr lang="en-IN" dirty="0"/>
              <a:t>distinct: Returns a stream with unique elements (according to the implementation of equals for a stream element)</a:t>
            </a:r>
          </a:p>
          <a:p>
            <a:r>
              <a:rPr lang="en-IN" dirty="0"/>
              <a:t>limit(n): Returns a stream that is no longer than the given size n</a:t>
            </a:r>
          </a:p>
          <a:p>
            <a:r>
              <a:rPr lang="en-IN" dirty="0"/>
              <a:t>skip(n): Returns a stream with the first n number of elements discarded</a:t>
            </a:r>
          </a:p>
          <a:p>
            <a:endParaRPr lang="en-IN" dirty="0"/>
          </a:p>
          <a:p>
            <a:endParaRPr lang="en-IN" dirty="0"/>
          </a:p>
          <a:p>
            <a:endParaRPr lang="en-IN" dirty="0"/>
          </a:p>
          <a:p>
            <a:r>
              <a:rPr lang="en-IN" dirty="0"/>
              <a:t>Finding and matching. A common data processing pattern is determining whether some elements match a given property.</a:t>
            </a:r>
          </a:p>
          <a:p>
            <a:r>
              <a:rPr lang="en-IN" dirty="0"/>
              <a:t> You can use </a:t>
            </a:r>
            <a:r>
              <a:rPr lang="en-IN" dirty="0" smtClean="0"/>
              <a:t>  </a:t>
            </a:r>
            <a:r>
              <a:rPr lang="en-IN" dirty="0"/>
              <a:t> </a:t>
            </a:r>
            <a:r>
              <a:rPr lang="en-IN" i="1" dirty="0" err="1"/>
              <a:t>anyMatch</a:t>
            </a:r>
            <a:r>
              <a:rPr lang="en-IN" dirty="0"/>
              <a:t>, </a:t>
            </a:r>
            <a:r>
              <a:rPr lang="en-IN" i="1" dirty="0" err="1"/>
              <a:t>allMatch</a:t>
            </a:r>
            <a:r>
              <a:rPr lang="en-IN" dirty="0"/>
              <a:t>, </a:t>
            </a:r>
            <a:r>
              <a:rPr lang="en-IN" i="1" dirty="0" err="1"/>
              <a:t>noneMatch</a:t>
            </a:r>
            <a:r>
              <a:rPr lang="en-IN" dirty="0"/>
              <a:t>, </a:t>
            </a:r>
            <a:r>
              <a:rPr lang="en-IN" i="1" dirty="0" err="1"/>
              <a:t>findFirst</a:t>
            </a:r>
            <a:r>
              <a:rPr lang="en-IN" dirty="0"/>
              <a:t>, </a:t>
            </a:r>
            <a:r>
              <a:rPr lang="en-IN" i="1" dirty="0" err="1"/>
              <a:t>findAny</a:t>
            </a:r>
            <a:r>
              <a:rPr lang="en-IN" dirty="0"/>
              <a:t>,</a:t>
            </a:r>
            <a:r>
              <a:rPr lang="en-IN" i="1" dirty="0"/>
              <a:t> limit</a:t>
            </a:r>
            <a:r>
              <a:rPr lang="en-IN" dirty="0"/>
              <a:t>, and </a:t>
            </a:r>
            <a:r>
              <a:rPr lang="en-IN" i="1" dirty="0" err="1"/>
              <a:t>substream</a:t>
            </a:r>
            <a:r>
              <a:rPr lang="en-IN" dirty="0"/>
              <a:t> are such </a:t>
            </a:r>
            <a:r>
              <a:rPr lang="en-IN" i="1" dirty="0"/>
              <a:t>short-circuit</a:t>
            </a:r>
            <a:r>
              <a:rPr lang="en-IN" dirty="0"/>
              <a:t> methods in the Steams API</a:t>
            </a:r>
            <a:r>
              <a:rPr lang="en-IN" dirty="0" smtClean="0"/>
              <a:t>.</a:t>
            </a:r>
            <a:r>
              <a:rPr lang="en-IN" dirty="0"/>
              <a:t> Short Circuit methods ends the stream processing as soon as their conditions are satisfied.</a:t>
            </a:r>
            <a:br>
              <a:rPr lang="en-IN" dirty="0"/>
            </a:br>
            <a:endParaRPr lang="en-IN" dirty="0"/>
          </a:p>
          <a:p>
            <a:r>
              <a:rPr lang="en-IN" dirty="0"/>
              <a:t>They all take a predicate as an argument and return a </a:t>
            </a:r>
            <a:r>
              <a:rPr lang="en-IN" dirty="0" err="1"/>
              <a:t>boolean</a:t>
            </a:r>
            <a:r>
              <a:rPr lang="en-IN" dirty="0"/>
              <a:t> as the result</a:t>
            </a:r>
          </a:p>
          <a:p>
            <a:r>
              <a:rPr lang="en-IN" dirty="0"/>
              <a:t> (they are, therefore, terminal operations). </a:t>
            </a:r>
          </a:p>
          <a:p>
            <a:r>
              <a:rPr lang="en-IN" dirty="0"/>
              <a:t>For example, you can use </a:t>
            </a:r>
            <a:r>
              <a:rPr lang="en-IN" dirty="0" err="1"/>
              <a:t>allMatch</a:t>
            </a:r>
            <a:r>
              <a:rPr lang="en-IN" dirty="0"/>
              <a:t> to check that all elements in a stream </a:t>
            </a:r>
          </a:p>
          <a:p>
            <a:r>
              <a:rPr lang="en-IN" dirty="0"/>
              <a:t>of transactions have a value higher than 100,  </a:t>
            </a:r>
          </a:p>
          <a:p>
            <a:r>
              <a:rPr lang="en-IN" dirty="0"/>
              <a:t>In addition, the Stream interface provides the operations </a:t>
            </a:r>
            <a:r>
              <a:rPr lang="en-IN" dirty="0" err="1"/>
              <a:t>findFirst</a:t>
            </a:r>
            <a:r>
              <a:rPr lang="en-IN" dirty="0"/>
              <a:t> and </a:t>
            </a:r>
            <a:r>
              <a:rPr lang="en-IN" dirty="0" err="1"/>
              <a:t>findAny</a:t>
            </a:r>
            <a:r>
              <a:rPr lang="en-IN" dirty="0"/>
              <a:t> for retrieving arbitrary</a:t>
            </a:r>
          </a:p>
          <a:p>
            <a:r>
              <a:rPr lang="en-IN" dirty="0"/>
              <a:t> elements from a stream. They can be used in conjunction with other </a:t>
            </a:r>
          </a:p>
          <a:p>
            <a:r>
              <a:rPr lang="en-IN" dirty="0"/>
              <a:t>stream operations such as filter. Both </a:t>
            </a:r>
            <a:r>
              <a:rPr lang="en-IN" dirty="0" err="1"/>
              <a:t>findFirst</a:t>
            </a:r>
            <a:r>
              <a:rPr lang="en-IN" dirty="0"/>
              <a:t> and </a:t>
            </a:r>
            <a:r>
              <a:rPr lang="en-IN" dirty="0" err="1"/>
              <a:t>findAny</a:t>
            </a:r>
            <a:r>
              <a:rPr lang="en-IN" dirty="0"/>
              <a:t> return an </a:t>
            </a:r>
          </a:p>
          <a:p>
            <a:r>
              <a:rPr lang="en-IN" dirty="0"/>
              <a:t>Optional object, as shown </a:t>
            </a:r>
          </a:p>
        </p:txBody>
      </p:sp>
    </p:spTree>
    <p:extLst>
      <p:ext uri="{BB962C8B-B14F-4D97-AF65-F5344CB8AC3E}">
        <p14:creationId xmlns:p14="http://schemas.microsoft.com/office/powerpoint/2010/main" val="50638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45911"/>
            <a:ext cx="8596668" cy="5495452"/>
          </a:xfrm>
        </p:spPr>
        <p:txBody>
          <a:bodyPr>
            <a:normAutofit fontScale="70000" lnSpcReduction="20000"/>
          </a:bodyPr>
          <a:lstStyle/>
          <a:p>
            <a:r>
              <a:rPr lang="en-IN" dirty="0"/>
              <a:t>The Optional&lt;T&gt; class (</a:t>
            </a:r>
            <a:r>
              <a:rPr lang="en-IN" dirty="0" err="1"/>
              <a:t>java.util</a:t>
            </a:r>
            <a:r>
              <a:rPr lang="en-IN" dirty="0"/>
              <a:t> .Optional) is a container class to represent the existence or absence of a value. </a:t>
            </a:r>
          </a:p>
          <a:p>
            <a:endParaRPr lang="en-IN" dirty="0"/>
          </a:p>
          <a:p>
            <a:r>
              <a:rPr lang="en-IN" dirty="0"/>
              <a:t>Mapping. Streams support the method map, which takes a function (</a:t>
            </a:r>
            <a:r>
              <a:rPr lang="en-IN" dirty="0" err="1"/>
              <a:t>java.util.function.Function</a:t>
            </a:r>
            <a:r>
              <a:rPr lang="en-IN" dirty="0"/>
              <a:t>) as an argument to project the elements of a stream </a:t>
            </a:r>
          </a:p>
          <a:p>
            <a:r>
              <a:rPr lang="en-IN" dirty="0"/>
              <a:t>into another form. The function is applied to each element, “mapping” it into a new element.</a:t>
            </a:r>
          </a:p>
          <a:p>
            <a:r>
              <a:rPr lang="en-IN" dirty="0"/>
              <a:t>Each element of the list of numbers is combined iteratively using the addition</a:t>
            </a:r>
          </a:p>
          <a:p>
            <a:r>
              <a:rPr lang="en-IN" dirty="0"/>
              <a:t> operator to produce a result. We essentially “reduced” the list of </a:t>
            </a:r>
          </a:p>
          <a:p>
            <a:r>
              <a:rPr lang="en-IN" dirty="0"/>
              <a:t>numbers into one number. There are two parameters in this code: the initial value</a:t>
            </a:r>
          </a:p>
          <a:p>
            <a:r>
              <a:rPr lang="en-IN" dirty="0"/>
              <a:t> of the sum variable, in this case 0, and the operation for combining all the </a:t>
            </a:r>
          </a:p>
          <a:p>
            <a:r>
              <a:rPr lang="en-IN" dirty="0"/>
              <a:t>elements of the list, in this case +.</a:t>
            </a:r>
          </a:p>
          <a:p>
            <a:endParaRPr lang="en-IN" dirty="0"/>
          </a:p>
          <a:p>
            <a:r>
              <a:rPr lang="en-IN" dirty="0"/>
              <a:t>Using the reduce method on streams, we can sum all the elements of a stream as</a:t>
            </a:r>
          </a:p>
          <a:p>
            <a:r>
              <a:rPr lang="en-IN" dirty="0"/>
              <a:t> shown in Listing 11. The reduce method takes two arguments:</a:t>
            </a:r>
          </a:p>
          <a:p>
            <a:endParaRPr lang="en-IN" dirty="0"/>
          </a:p>
          <a:p>
            <a:r>
              <a:rPr lang="en-IN" dirty="0"/>
              <a:t>Numeric Streams</a:t>
            </a:r>
          </a:p>
          <a:p>
            <a:r>
              <a:rPr lang="en-IN" dirty="0"/>
              <a:t>Java SE 8 introduces three primitive specialized stream interfaces to tackle this </a:t>
            </a:r>
          </a:p>
          <a:p>
            <a:r>
              <a:rPr lang="en-IN" dirty="0"/>
              <a:t>issue—</a:t>
            </a:r>
            <a:r>
              <a:rPr lang="en-IN" dirty="0" err="1"/>
              <a:t>IntStream</a:t>
            </a:r>
            <a:r>
              <a:rPr lang="en-IN" dirty="0"/>
              <a:t>, </a:t>
            </a:r>
            <a:r>
              <a:rPr lang="en-IN" dirty="0" err="1"/>
              <a:t>DoubleStream</a:t>
            </a:r>
            <a:r>
              <a:rPr lang="en-IN" dirty="0"/>
              <a:t>, and </a:t>
            </a:r>
            <a:r>
              <a:rPr lang="en-IN" dirty="0" err="1"/>
              <a:t>LongStream</a:t>
            </a:r>
            <a:r>
              <a:rPr lang="en-IN" dirty="0"/>
              <a:t>—that respectively specialize the elements</a:t>
            </a:r>
          </a:p>
          <a:p>
            <a:r>
              <a:rPr lang="en-IN" dirty="0"/>
              <a:t>of a stream to be </a:t>
            </a:r>
            <a:r>
              <a:rPr lang="en-IN" dirty="0" err="1"/>
              <a:t>int</a:t>
            </a:r>
            <a:r>
              <a:rPr lang="en-IN" dirty="0"/>
              <a:t>, double, and long.</a:t>
            </a:r>
          </a:p>
          <a:p>
            <a:r>
              <a:rPr lang="en-IN" dirty="0"/>
              <a:t>We can turn an infinite stream into a fixed-size stream using the limit operation.</a:t>
            </a:r>
          </a:p>
        </p:txBody>
      </p:sp>
    </p:spTree>
    <p:extLst>
      <p:ext uri="{BB962C8B-B14F-4D97-AF65-F5344CB8AC3E}">
        <p14:creationId xmlns:p14="http://schemas.microsoft.com/office/powerpoint/2010/main" val="562015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981" y="200167"/>
            <a:ext cx="8596668" cy="673290"/>
          </a:xfrm>
        </p:spPr>
        <p:txBody>
          <a:bodyPr/>
          <a:lstStyle/>
          <a:p>
            <a:r>
              <a:rPr lang="en-IN" dirty="0" smtClean="0"/>
              <a:t>Terminal Operation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8857075"/>
              </p:ext>
            </p:extLst>
          </p:nvPr>
        </p:nvGraphicFramePr>
        <p:xfrm>
          <a:off x="1214651" y="4338095"/>
          <a:ext cx="6851175" cy="2011680"/>
        </p:xfrm>
        <a:graphic>
          <a:graphicData uri="http://schemas.openxmlformats.org/drawingml/2006/table">
            <a:tbl>
              <a:tblPr/>
              <a:tblGrid>
                <a:gridCol w="2279176"/>
                <a:gridCol w="2288274"/>
                <a:gridCol w="2283725"/>
              </a:tblGrid>
              <a:tr h="0">
                <a:tc>
                  <a:txBody>
                    <a:bodyPr/>
                    <a:lstStyle/>
                    <a:p>
                      <a:pPr fontAlgn="ctr"/>
                      <a:r>
                        <a:rPr lang="en-IN" dirty="0">
                          <a:solidFill>
                            <a:srgbClr val="FFFFFF"/>
                          </a:solidFill>
                          <a:effectLst/>
                        </a:rPr>
                        <a:t>Function</a:t>
                      </a:r>
                    </a:p>
                  </a:txBody>
                  <a:tcPr anchor="ctr">
                    <a:lnL>
                      <a:noFill/>
                    </a:lnL>
                    <a:lnR>
                      <a:noFill/>
                    </a:lnR>
                    <a:lnT>
                      <a:noFill/>
                    </a:lnT>
                    <a:lnB>
                      <a:noFill/>
                    </a:lnB>
                    <a:solidFill>
                      <a:srgbClr val="999999"/>
                    </a:solidFill>
                  </a:tcPr>
                </a:tc>
                <a:tc>
                  <a:txBody>
                    <a:bodyPr/>
                    <a:lstStyle/>
                    <a:p>
                      <a:pPr fontAlgn="ctr"/>
                      <a:r>
                        <a:rPr lang="en-IN" dirty="0">
                          <a:solidFill>
                            <a:srgbClr val="FFFFFF"/>
                          </a:solidFill>
                          <a:effectLst/>
                        </a:rPr>
                        <a:t>Output</a:t>
                      </a:r>
                    </a:p>
                  </a:txBody>
                  <a:tcPr anchor="ctr">
                    <a:lnL>
                      <a:noFill/>
                    </a:lnL>
                    <a:lnR>
                      <a:noFill/>
                    </a:lnR>
                    <a:lnT>
                      <a:noFill/>
                    </a:lnT>
                    <a:lnB>
                      <a:noFill/>
                    </a:lnB>
                    <a:solidFill>
                      <a:srgbClr val="999999"/>
                    </a:solidFill>
                  </a:tcPr>
                </a:tc>
                <a:tc>
                  <a:txBody>
                    <a:bodyPr/>
                    <a:lstStyle/>
                    <a:p>
                      <a:pPr fontAlgn="ctr"/>
                      <a:r>
                        <a:rPr lang="en-IN" dirty="0">
                          <a:solidFill>
                            <a:srgbClr val="FFFFFF"/>
                          </a:solidFill>
                          <a:effectLst/>
                        </a:rPr>
                        <a:t>When to use</a:t>
                      </a:r>
                    </a:p>
                  </a:txBody>
                  <a:tcPr anchor="ctr">
                    <a:lnL>
                      <a:noFill/>
                    </a:lnL>
                    <a:lnR>
                      <a:noFill/>
                    </a:lnR>
                    <a:lnT>
                      <a:noFill/>
                    </a:lnT>
                    <a:lnB>
                      <a:noFill/>
                    </a:lnB>
                    <a:solidFill>
                      <a:srgbClr val="999999"/>
                    </a:solidFill>
                  </a:tcPr>
                </a:tc>
              </a:tr>
              <a:tr h="0">
                <a:tc>
                  <a:txBody>
                    <a:bodyPr/>
                    <a:lstStyle/>
                    <a:p>
                      <a:r>
                        <a:rPr lang="en-IN" dirty="0">
                          <a:effectLst/>
                        </a:rPr>
                        <a:t>reduce</a:t>
                      </a:r>
                    </a:p>
                  </a:txBody>
                  <a:tcPr anchor="ctr">
                    <a:lnL>
                      <a:noFill/>
                    </a:lnL>
                    <a:lnR>
                      <a:noFill/>
                    </a:lnR>
                    <a:lnT>
                      <a:noFill/>
                    </a:lnT>
                    <a:lnB>
                      <a:noFill/>
                    </a:lnB>
                    <a:solidFill>
                      <a:srgbClr val="FFFFFF"/>
                    </a:solidFill>
                  </a:tcPr>
                </a:tc>
                <a:tc>
                  <a:txBody>
                    <a:bodyPr/>
                    <a:lstStyle/>
                    <a:p>
                      <a:r>
                        <a:rPr lang="en-IN">
                          <a:effectLst/>
                        </a:rPr>
                        <a:t>concrete type</a:t>
                      </a:r>
                    </a:p>
                  </a:txBody>
                  <a:tcPr anchor="ctr">
                    <a:lnL>
                      <a:noFill/>
                    </a:lnL>
                    <a:lnR>
                      <a:noFill/>
                    </a:lnR>
                    <a:lnT>
                      <a:noFill/>
                    </a:lnT>
                    <a:lnB>
                      <a:noFill/>
                    </a:lnB>
                    <a:solidFill>
                      <a:srgbClr val="FFFFFF"/>
                    </a:solidFill>
                  </a:tcPr>
                </a:tc>
                <a:tc>
                  <a:txBody>
                    <a:bodyPr/>
                    <a:lstStyle/>
                    <a:p>
                      <a:r>
                        <a:rPr lang="en-IN">
                          <a:effectLst/>
                        </a:rPr>
                        <a:t>to cumulate elements</a:t>
                      </a:r>
                    </a:p>
                  </a:txBody>
                  <a:tcPr anchor="ctr">
                    <a:lnL>
                      <a:noFill/>
                    </a:lnL>
                    <a:lnR>
                      <a:noFill/>
                    </a:lnR>
                    <a:lnT>
                      <a:noFill/>
                    </a:lnT>
                    <a:lnB>
                      <a:noFill/>
                    </a:lnB>
                    <a:solidFill>
                      <a:srgbClr val="FFFFFF"/>
                    </a:solidFill>
                  </a:tcPr>
                </a:tc>
              </a:tr>
              <a:tr h="0">
                <a:tc>
                  <a:txBody>
                    <a:bodyPr/>
                    <a:lstStyle/>
                    <a:p>
                      <a:r>
                        <a:rPr lang="en-IN">
                          <a:effectLst/>
                        </a:rPr>
                        <a:t>collect</a:t>
                      </a:r>
                    </a:p>
                  </a:txBody>
                  <a:tcPr anchor="ctr">
                    <a:lnL>
                      <a:noFill/>
                    </a:lnL>
                    <a:lnR>
                      <a:noFill/>
                    </a:lnR>
                    <a:lnT>
                      <a:noFill/>
                    </a:lnT>
                    <a:lnB>
                      <a:noFill/>
                    </a:lnB>
                    <a:solidFill>
                      <a:srgbClr val="F2F2F2"/>
                    </a:solidFill>
                  </a:tcPr>
                </a:tc>
                <a:tc>
                  <a:txBody>
                    <a:bodyPr/>
                    <a:lstStyle/>
                    <a:p>
                      <a:r>
                        <a:rPr lang="en-IN">
                          <a:effectLst/>
                        </a:rPr>
                        <a:t>list, map or set</a:t>
                      </a:r>
                    </a:p>
                  </a:txBody>
                  <a:tcPr anchor="ctr">
                    <a:lnL>
                      <a:noFill/>
                    </a:lnL>
                    <a:lnR>
                      <a:noFill/>
                    </a:lnR>
                    <a:lnT>
                      <a:noFill/>
                    </a:lnT>
                    <a:lnB>
                      <a:noFill/>
                    </a:lnB>
                    <a:solidFill>
                      <a:srgbClr val="F2F2F2"/>
                    </a:solidFill>
                  </a:tcPr>
                </a:tc>
                <a:tc>
                  <a:txBody>
                    <a:bodyPr/>
                    <a:lstStyle/>
                    <a:p>
                      <a:r>
                        <a:rPr lang="en-IN">
                          <a:effectLst/>
                        </a:rPr>
                        <a:t>to group elements</a:t>
                      </a:r>
                    </a:p>
                  </a:txBody>
                  <a:tcPr anchor="ctr">
                    <a:lnL>
                      <a:noFill/>
                    </a:lnL>
                    <a:lnR>
                      <a:noFill/>
                    </a:lnR>
                    <a:lnT>
                      <a:noFill/>
                    </a:lnT>
                    <a:lnB>
                      <a:noFill/>
                    </a:lnB>
                    <a:solidFill>
                      <a:srgbClr val="F2F2F2"/>
                    </a:solidFill>
                  </a:tcPr>
                </a:tc>
              </a:tr>
              <a:tr h="0">
                <a:tc>
                  <a:txBody>
                    <a:bodyPr/>
                    <a:lstStyle/>
                    <a:p>
                      <a:r>
                        <a:rPr lang="en-IN" dirty="0" err="1">
                          <a:effectLst/>
                        </a:rPr>
                        <a:t>forEach</a:t>
                      </a:r>
                      <a:endParaRPr lang="en-IN" dirty="0">
                        <a:effectLst/>
                      </a:endParaRPr>
                    </a:p>
                  </a:txBody>
                  <a:tcPr anchor="ctr">
                    <a:lnL>
                      <a:noFill/>
                    </a:lnL>
                    <a:lnR>
                      <a:noFill/>
                    </a:lnR>
                    <a:lnT>
                      <a:noFill/>
                    </a:lnT>
                    <a:lnB>
                      <a:noFill/>
                    </a:lnB>
                    <a:solidFill>
                      <a:srgbClr val="FFFFFF"/>
                    </a:solidFill>
                  </a:tcPr>
                </a:tc>
                <a:tc>
                  <a:txBody>
                    <a:bodyPr/>
                    <a:lstStyle/>
                    <a:p>
                      <a:r>
                        <a:rPr lang="en-IN" dirty="0">
                          <a:effectLst/>
                        </a:rPr>
                        <a:t>side effect</a:t>
                      </a:r>
                    </a:p>
                  </a:txBody>
                  <a:tcPr anchor="ctr">
                    <a:lnL>
                      <a:noFill/>
                    </a:lnL>
                    <a:lnR>
                      <a:noFill/>
                    </a:lnR>
                    <a:lnT>
                      <a:noFill/>
                    </a:lnT>
                    <a:lnB>
                      <a:noFill/>
                    </a:lnB>
                    <a:solidFill>
                      <a:srgbClr val="FFFFFF"/>
                    </a:solidFill>
                  </a:tcPr>
                </a:tc>
                <a:tc>
                  <a:txBody>
                    <a:bodyPr/>
                    <a:lstStyle/>
                    <a:p>
                      <a:r>
                        <a:rPr lang="en-IN" dirty="0">
                          <a:effectLst/>
                        </a:rPr>
                        <a:t>to perform a side effect on </a:t>
                      </a:r>
                      <a:r>
                        <a:rPr lang="en-IN" dirty="0" smtClean="0">
                          <a:effectLst/>
                        </a:rPr>
                        <a:t>element</a:t>
                      </a:r>
                      <a:endParaRPr lang="en-IN" dirty="0">
                        <a:effectLst/>
                      </a:endParaRPr>
                    </a:p>
                  </a:txBody>
                  <a:tcPr anchor="ctr">
                    <a:lnL>
                      <a:noFill/>
                    </a:lnL>
                    <a:lnR>
                      <a:noFill/>
                    </a:lnR>
                    <a:lnT>
                      <a:noFill/>
                    </a:lnT>
                    <a:lnB>
                      <a:noFill/>
                    </a:lnB>
                    <a:solidFill>
                      <a:srgbClr val="FFFFFF"/>
                    </a:solidFill>
                  </a:tcPr>
                </a:tc>
              </a:tr>
            </a:tbl>
          </a:graphicData>
        </a:graphic>
      </p:graphicFrame>
      <p:sp>
        <p:nvSpPr>
          <p:cNvPr id="5" name="Rectangle 4"/>
          <p:cNvSpPr/>
          <p:nvPr/>
        </p:nvSpPr>
        <p:spPr>
          <a:xfrm>
            <a:off x="1050878" y="1582341"/>
            <a:ext cx="8093122" cy="2585323"/>
          </a:xfrm>
          <a:prstGeom prst="rect">
            <a:avLst/>
          </a:prstGeom>
        </p:spPr>
        <p:txBody>
          <a:bodyPr wrap="square">
            <a:spAutoFit/>
          </a:bodyPr>
          <a:lstStyle/>
          <a:p>
            <a:r>
              <a:rPr lang="en-IN" dirty="0">
                <a:solidFill>
                  <a:srgbClr val="000000"/>
                </a:solidFill>
                <a:latin typeface="Open Sans"/>
              </a:rPr>
              <a:t>A terminal operation is always eagerly executed. This operation will kick off the execution of all previous lazy operations present in the stream. Terminal operations either return concrete types or produce a side effect. For instance, a reduce operation which calls the </a:t>
            </a:r>
            <a:r>
              <a:rPr lang="en-IN" i="1" dirty="0">
                <a:solidFill>
                  <a:srgbClr val="000000"/>
                </a:solidFill>
                <a:latin typeface="Open Sans"/>
              </a:rPr>
              <a:t>Integer::sum</a:t>
            </a:r>
            <a:r>
              <a:rPr lang="en-IN" dirty="0">
                <a:solidFill>
                  <a:srgbClr val="000000"/>
                </a:solidFill>
                <a:latin typeface="Open Sans"/>
              </a:rPr>
              <a:t> operation would produce an </a:t>
            </a:r>
            <a:r>
              <a:rPr lang="en-IN" i="1" dirty="0">
                <a:solidFill>
                  <a:srgbClr val="000000"/>
                </a:solidFill>
                <a:latin typeface="Open Sans"/>
              </a:rPr>
              <a:t>Optional</a:t>
            </a:r>
            <a:r>
              <a:rPr lang="en-IN" dirty="0">
                <a:solidFill>
                  <a:srgbClr val="000000"/>
                </a:solidFill>
                <a:latin typeface="Open Sans"/>
              </a:rPr>
              <a:t>, which is a concrete type. Alternatively, the </a:t>
            </a:r>
            <a:r>
              <a:rPr lang="en-IN" i="1" dirty="0" err="1">
                <a:solidFill>
                  <a:srgbClr val="000000"/>
                </a:solidFill>
                <a:latin typeface="Open Sans"/>
              </a:rPr>
              <a:t>forEach</a:t>
            </a:r>
            <a:r>
              <a:rPr lang="en-IN" dirty="0">
                <a:solidFill>
                  <a:srgbClr val="000000"/>
                </a:solidFill>
                <a:latin typeface="Open Sans"/>
              </a:rPr>
              <a:t> operation does not return a concrete type, but you are able to add a side effect such as print out each element. The collect terminal operation is a special type of reduce which takes all the elements from the stream and can produce a </a:t>
            </a:r>
            <a:r>
              <a:rPr lang="en-IN" i="1" dirty="0">
                <a:solidFill>
                  <a:srgbClr val="000000"/>
                </a:solidFill>
                <a:latin typeface="Open Sans"/>
              </a:rPr>
              <a:t>Set</a:t>
            </a:r>
            <a:r>
              <a:rPr lang="en-IN" dirty="0">
                <a:solidFill>
                  <a:srgbClr val="000000"/>
                </a:solidFill>
                <a:latin typeface="Open Sans"/>
              </a:rPr>
              <a:t>, </a:t>
            </a:r>
            <a:r>
              <a:rPr lang="en-IN" i="1" dirty="0">
                <a:solidFill>
                  <a:srgbClr val="000000"/>
                </a:solidFill>
                <a:latin typeface="Open Sans"/>
              </a:rPr>
              <a:t>Map</a:t>
            </a:r>
            <a:r>
              <a:rPr lang="en-IN" dirty="0">
                <a:solidFill>
                  <a:srgbClr val="000000"/>
                </a:solidFill>
                <a:latin typeface="Open Sans"/>
              </a:rPr>
              <a:t> or </a:t>
            </a:r>
            <a:r>
              <a:rPr lang="en-IN" i="1" dirty="0">
                <a:solidFill>
                  <a:srgbClr val="000000"/>
                </a:solidFill>
                <a:latin typeface="Open Sans"/>
              </a:rPr>
              <a:t>List</a:t>
            </a:r>
            <a:r>
              <a:rPr lang="en-IN" dirty="0">
                <a:solidFill>
                  <a:srgbClr val="000000"/>
                </a:solidFill>
                <a:latin typeface="Open Sans"/>
              </a:rPr>
              <a:t>. Here’s a tabulated summary.</a:t>
            </a:r>
            <a:endParaRPr lang="en-IN" dirty="0"/>
          </a:p>
        </p:txBody>
      </p:sp>
    </p:spTree>
    <p:extLst>
      <p:ext uri="{BB962C8B-B14F-4D97-AF65-F5344CB8AC3E}">
        <p14:creationId xmlns:p14="http://schemas.microsoft.com/office/powerpoint/2010/main" val="2396960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53502</TotalTime>
  <Words>3557</Words>
  <Application>Microsoft Office PowerPoint</Application>
  <PresentationFormat>Widescreen</PresentationFormat>
  <Paragraphs>478</Paragraphs>
  <Slides>42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 Unicode MS</vt:lpstr>
      <vt:lpstr>Arial</vt:lpstr>
      <vt:lpstr>Calibri</vt:lpstr>
      <vt:lpstr>courier</vt:lpstr>
      <vt:lpstr>Open Sans</vt:lpstr>
      <vt:lpstr>Trebuchet MS</vt:lpstr>
      <vt:lpstr>Wingdings 3</vt:lpstr>
      <vt:lpstr>Facet</vt:lpstr>
      <vt:lpstr>PowerPoint Presentation</vt:lpstr>
      <vt:lpstr>What are Streams</vt:lpstr>
      <vt:lpstr>Streams   “a sequence of elements from a source that supports data processing operations.”</vt:lpstr>
      <vt:lpstr>PowerPoint Presentation</vt:lpstr>
      <vt:lpstr>PowerPoint Presentation</vt:lpstr>
      <vt:lpstr>PowerPoint Presentation</vt:lpstr>
      <vt:lpstr>PowerPoint Presentation</vt:lpstr>
      <vt:lpstr>PowerPoint Presentation</vt:lpstr>
      <vt:lpstr>Terminal Operation</vt:lpstr>
      <vt:lpstr>PowerPoint Presentation</vt:lpstr>
      <vt:lpstr>Declerative v/s Imparative</vt:lpstr>
      <vt:lpstr>Filtering and slicing </vt:lpstr>
      <vt:lpstr>Mapping </vt:lpstr>
      <vt:lpstr>PowerPoint Presentation</vt:lpstr>
      <vt:lpstr>Finding and Reducing </vt:lpstr>
      <vt:lpstr>PowerPoint Presentation</vt:lpstr>
      <vt:lpstr>Numeric Stream</vt:lpstr>
      <vt:lpstr>Creating streams </vt:lpstr>
      <vt:lpstr>The Collector interface </vt:lpstr>
      <vt:lpstr>Methods of Collector interface </vt:lpstr>
      <vt:lpstr>PowerPoint Presentation</vt:lpstr>
      <vt:lpstr>PowerPoint Presentation</vt:lpstr>
      <vt:lpstr>Collectors</vt:lpstr>
      <vt:lpstr>Collect v/s Reduce</vt:lpstr>
      <vt:lpstr>Grouping</vt:lpstr>
      <vt:lpstr>Multilevel grouping </vt:lpstr>
      <vt:lpstr>Partitioning</vt:lpstr>
      <vt:lpstr>The static factory methods of the Collectors class </vt:lpstr>
      <vt:lpstr>The static factory methods of the Collectors class (contd). </vt:lpstr>
      <vt:lpstr>Parallel stream</vt:lpstr>
      <vt:lpstr>Parallel stream caution</vt:lpstr>
      <vt:lpstr>PowerPoint Presentation</vt:lpstr>
      <vt:lpstr>PowerPoint Presentation</vt:lpstr>
      <vt:lpstr>Best practices for using the fork/join framework </vt:lpstr>
      <vt:lpstr>Spliterator</vt:lpstr>
      <vt:lpstr>Sumary</vt:lpstr>
      <vt:lpstr>Effective Java 8</vt:lpstr>
      <vt:lpstr>PowerPoint Presentation</vt:lpstr>
      <vt:lpstr>flatMap</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A Parab</dc:creator>
  <cp:lastModifiedBy>Rajesh A Parab</cp:lastModifiedBy>
  <cp:revision>689</cp:revision>
  <dcterms:created xsi:type="dcterms:W3CDTF">2016-06-29T08:52:13Z</dcterms:created>
  <dcterms:modified xsi:type="dcterms:W3CDTF">2016-10-18T14:34:36Z</dcterms:modified>
</cp:coreProperties>
</file>