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6"/>
  </p:notesMasterIdLst>
  <p:handoutMasterIdLst>
    <p:handoutMasterId r:id="rId47"/>
  </p:handoutMasterIdLst>
  <p:sldIdLst>
    <p:sldId id="305" r:id="rId3"/>
    <p:sldId id="258" r:id="rId4"/>
    <p:sldId id="303" r:id="rId5"/>
    <p:sldId id="259" r:id="rId6"/>
    <p:sldId id="260" r:id="rId7"/>
    <p:sldId id="304" r:id="rId8"/>
    <p:sldId id="261" r:id="rId9"/>
    <p:sldId id="262" r:id="rId10"/>
    <p:sldId id="271" r:id="rId11"/>
    <p:sldId id="263" r:id="rId12"/>
    <p:sldId id="272" r:id="rId13"/>
    <p:sldId id="274" r:id="rId14"/>
    <p:sldId id="266" r:id="rId15"/>
    <p:sldId id="273" r:id="rId16"/>
    <p:sldId id="276" r:id="rId17"/>
    <p:sldId id="277" r:id="rId18"/>
    <p:sldId id="278" r:id="rId19"/>
    <p:sldId id="279" r:id="rId20"/>
    <p:sldId id="280" r:id="rId21"/>
    <p:sldId id="281" r:id="rId22"/>
    <p:sldId id="282" r:id="rId23"/>
    <p:sldId id="283" r:id="rId24"/>
    <p:sldId id="284" r:id="rId25"/>
    <p:sldId id="285" r:id="rId26"/>
    <p:sldId id="287" r:id="rId27"/>
    <p:sldId id="286" r:id="rId28"/>
    <p:sldId id="288" r:id="rId29"/>
    <p:sldId id="290" r:id="rId30"/>
    <p:sldId id="291" r:id="rId31"/>
    <p:sldId id="292" r:id="rId32"/>
    <p:sldId id="293" r:id="rId33"/>
    <p:sldId id="294" r:id="rId34"/>
    <p:sldId id="295" r:id="rId35"/>
    <p:sldId id="296" r:id="rId36"/>
    <p:sldId id="297" r:id="rId37"/>
    <p:sldId id="298" r:id="rId38"/>
    <p:sldId id="299" r:id="rId39"/>
    <p:sldId id="300" r:id="rId40"/>
    <p:sldId id="302" r:id="rId41"/>
    <p:sldId id="307" r:id="rId42"/>
    <p:sldId id="269" r:id="rId43"/>
    <p:sldId id="270" r:id="rId44"/>
    <p:sldId id="30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89911" autoAdjust="0"/>
  </p:normalViewPr>
  <p:slideViewPr>
    <p:cSldViewPr snapToGrid="0">
      <p:cViewPr varScale="1">
        <p:scale>
          <a:sx n="74" d="100"/>
          <a:sy n="74" d="100"/>
        </p:scale>
        <p:origin x="498"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8/24/2016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8/24/2016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6388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40079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429201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10</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35412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8/24/2016</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8/24/2016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8/24/2016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8/24/2016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8/24/2016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8/24/2016</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8/24/2016</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8/24/2016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8/24/2016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8/24/2016</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8/docs/api/java/lang/Iterable.html" TargetMode="External"/><Relationship Id="rId2" Type="http://schemas.openxmlformats.org/officeDocument/2006/relationships/hyperlink" Target="https://docs.oracle.com/javase/8/docs/api/java/util/function/Consum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oracle.com/webfolder/technetwork/tutorials/obe/java/Lambda-QuickStart/index.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Lambda </a:t>
            </a:r>
            <a:r>
              <a:rPr lang="en-US" dirty="0" smtClean="0"/>
              <a:t>Expression in Java 8</a:t>
            </a:r>
            <a:endParaRPr lang="en-IN" dirty="0"/>
          </a:p>
        </p:txBody>
      </p:sp>
      <p:sp>
        <p:nvSpPr>
          <p:cNvPr id="5" name="Date Placeholder 4"/>
          <p:cNvSpPr>
            <a:spLocks noGrp="1"/>
          </p:cNvSpPr>
          <p:nvPr>
            <p:ph type="dt" sz="half" idx="10"/>
          </p:nvPr>
        </p:nvSpPr>
        <p:spPr/>
        <p:txBody>
          <a:bodyPr/>
          <a:lstStyle/>
          <a:p>
            <a:fld id="{11E75AD6-A3B4-40A2-9CA3-14F0AC0010E8}" type="datetime1">
              <a:rPr lang="en-IN" smtClean="0"/>
              <a:t>24-08-2016</a:t>
            </a:fld>
            <a:endParaRPr lang="en-IN"/>
          </a:p>
        </p:txBody>
      </p:sp>
      <p:sp>
        <p:nvSpPr>
          <p:cNvPr id="6" name="Footer Placeholder 5"/>
          <p:cNvSpPr>
            <a:spLocks noGrp="1"/>
          </p:cNvSpPr>
          <p:nvPr>
            <p:ph type="ftr" sz="quarter" idx="11"/>
          </p:nvPr>
        </p:nvSpPr>
        <p:spPr/>
        <p:txBody>
          <a:bodyPr/>
          <a:lstStyle/>
          <a:p>
            <a:r>
              <a:rPr lang="en-IN" smtClean="0"/>
              <a:t>www.zensar.com  |  © Zensar Technologies 2016</a:t>
            </a:r>
            <a:endParaRPr lang="en-IN"/>
          </a:p>
        </p:txBody>
      </p:sp>
      <p:sp>
        <p:nvSpPr>
          <p:cNvPr id="7" name="Slide Number Placeholder 6"/>
          <p:cNvSpPr>
            <a:spLocks noGrp="1"/>
          </p:cNvSpPr>
          <p:nvPr>
            <p:ph type="sldNum" sz="quarter" idx="12"/>
          </p:nvPr>
        </p:nvSpPr>
        <p:spPr/>
        <p:txBody>
          <a:bodyPr/>
          <a:lstStyle/>
          <a:p>
            <a:fld id="{F54A601B-1D17-4B57-8D12-00B96ACAA03B}" type="slidenum">
              <a:rPr lang="en-IN" smtClean="0"/>
              <a:t>1</a:t>
            </a:fld>
            <a:endParaRPr lang="en-IN"/>
          </a:p>
        </p:txBody>
      </p:sp>
    </p:spTree>
    <p:extLst>
      <p:ext uri="{BB962C8B-B14F-4D97-AF65-F5344CB8AC3E}">
        <p14:creationId xmlns:p14="http://schemas.microsoft.com/office/powerpoint/2010/main" val="45817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99733"/>
            <a:ext cx="10972800" cy="4041423"/>
          </a:xfrm>
        </p:spPr>
        <p:txBody>
          <a:bodyPr>
            <a:normAutofit fontScale="62500" lnSpcReduction="20000"/>
          </a:bodyPr>
          <a:lstStyle/>
          <a:p>
            <a:r>
              <a:rPr lang="en-US" dirty="0" smtClean="0"/>
              <a:t>Syntax – Lambda expressions are more concise i.e. </a:t>
            </a:r>
            <a:r>
              <a:rPr lang="en-IN" dirty="0" smtClean="0"/>
              <a:t>giving </a:t>
            </a:r>
            <a:r>
              <a:rPr lang="en-IN" dirty="0"/>
              <a:t>a lot of information clearly and in a few words</a:t>
            </a:r>
          </a:p>
          <a:p>
            <a:endParaRPr lang="en-US" dirty="0" smtClean="0"/>
          </a:p>
          <a:p>
            <a:r>
              <a:rPr lang="en-US" dirty="0"/>
              <a:t>Runtime Overhead </a:t>
            </a:r>
            <a:r>
              <a:rPr lang="en-IN" dirty="0"/>
              <a:t> </a:t>
            </a:r>
            <a:r>
              <a:rPr lang="en-IN" dirty="0" smtClean="0"/>
              <a:t>- Use </a:t>
            </a:r>
            <a:r>
              <a:rPr lang="en-IN" dirty="0"/>
              <a:t>of an anonymous inner class involves creation of a new class type and creation of a new object of this new type</a:t>
            </a:r>
            <a:r>
              <a:rPr lang="en-US" dirty="0"/>
              <a:t>. </a:t>
            </a:r>
            <a:r>
              <a:rPr lang="en-US" dirty="0" smtClean="0"/>
              <a:t>Lambda object creation performed via </a:t>
            </a:r>
            <a:r>
              <a:rPr lang="en-US" dirty="0" err="1" smtClean="0"/>
              <a:t>invokedynamic</a:t>
            </a:r>
            <a:r>
              <a:rPr lang="en-US" dirty="0" smtClean="0"/>
              <a:t> </a:t>
            </a:r>
            <a:r>
              <a:rPr lang="en-US" dirty="0"/>
              <a:t>byte </a:t>
            </a:r>
            <a:r>
              <a:rPr lang="en-US" dirty="0" smtClean="0"/>
              <a:t>code.</a:t>
            </a:r>
          </a:p>
          <a:p>
            <a:endParaRPr lang="en-US" dirty="0"/>
          </a:p>
          <a:p>
            <a:r>
              <a:rPr lang="en-US" dirty="0" smtClean="0"/>
              <a:t>Variable binding – Both support variable capture. </a:t>
            </a:r>
          </a:p>
          <a:p>
            <a:endParaRPr lang="en-US" dirty="0"/>
          </a:p>
          <a:p>
            <a:r>
              <a:rPr lang="en-US" dirty="0"/>
              <a:t>Scoping </a:t>
            </a:r>
            <a:r>
              <a:rPr lang="en-US" dirty="0" smtClean="0"/>
              <a:t>– Lambda expression is lexical scope  means does not have scope of it’s own. Anonymous have their own scope. </a:t>
            </a:r>
          </a:p>
          <a:p>
            <a:endParaRPr lang="en-US" dirty="0"/>
          </a:p>
          <a:p>
            <a:r>
              <a:rPr lang="en-US" dirty="0" smtClean="0"/>
              <a:t>Meaning of super and this is different in both.</a:t>
            </a:r>
          </a:p>
          <a:p>
            <a:endParaRPr lang="en-US" dirty="0" smtClean="0"/>
          </a:p>
          <a:p>
            <a:r>
              <a:rPr lang="en-IN" dirty="0" smtClean="0"/>
              <a:t>Recursive </a:t>
            </a:r>
            <a:r>
              <a:rPr lang="en-IN" dirty="0"/>
              <a:t>use of lambda expressions is not </a:t>
            </a:r>
            <a:r>
              <a:rPr lang="en-IN" dirty="0" smtClean="0"/>
              <a:t>supported.</a:t>
            </a:r>
          </a:p>
          <a:p>
            <a:endParaRPr lang="en-IN" dirty="0"/>
          </a:p>
          <a:p>
            <a:r>
              <a:rPr lang="en-IN" dirty="0" smtClean="0"/>
              <a:t>Generic lambda expressions are not permitted.</a:t>
            </a:r>
          </a:p>
          <a:p>
            <a:endParaRPr lang="en-US" dirty="0"/>
          </a:p>
        </p:txBody>
      </p:sp>
      <p:sp>
        <p:nvSpPr>
          <p:cNvPr id="2" name="Title 1"/>
          <p:cNvSpPr>
            <a:spLocks noGrp="1"/>
          </p:cNvSpPr>
          <p:nvPr>
            <p:ph type="title"/>
          </p:nvPr>
        </p:nvSpPr>
        <p:spPr>
          <a:xfrm>
            <a:off x="609600" y="1017269"/>
            <a:ext cx="10972800" cy="978041"/>
          </a:xfrm>
        </p:spPr>
        <p:txBody>
          <a:bodyPr/>
          <a:lstStyle/>
          <a:p>
            <a:r>
              <a:rPr lang="en-US" dirty="0" smtClean="0"/>
              <a:t>Lesson 1: </a:t>
            </a:r>
            <a:r>
              <a:rPr lang="en-US" dirty="0"/>
              <a:t>Lambda v/s Anonymous class</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t>
            </a:r>
            <a:r>
              <a:rPr lang="en-IN" dirty="0" smtClean="0"/>
              <a:t> anonymous </a:t>
            </a:r>
            <a:r>
              <a:rPr lang="en-IN" dirty="0"/>
              <a:t>classes</a:t>
            </a:r>
          </a:p>
        </p:txBody>
      </p:sp>
      <p:sp>
        <p:nvSpPr>
          <p:cNvPr id="3" name="Title 2"/>
          <p:cNvSpPr>
            <a:spLocks noGrp="1"/>
          </p:cNvSpPr>
          <p:nvPr>
            <p:ph type="title"/>
          </p:nvPr>
        </p:nvSpPr>
        <p:spPr/>
        <p:txBody>
          <a:bodyPr/>
          <a:lstStyle/>
          <a:p>
            <a:r>
              <a:rPr lang="en-US" dirty="0"/>
              <a:t>Lesson 1</a:t>
            </a:r>
            <a:r>
              <a:rPr lang="en-US" dirty="0" smtClean="0"/>
              <a:t>: Definition</a:t>
            </a:r>
            <a:endParaRPr lang="en-IN" dirty="0"/>
          </a:p>
        </p:txBody>
      </p:sp>
    </p:spTree>
    <p:extLst>
      <p:ext uri="{BB962C8B-B14F-4D97-AF65-F5344CB8AC3E}">
        <p14:creationId xmlns:p14="http://schemas.microsoft.com/office/powerpoint/2010/main" val="102017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109728" indent="0">
              <a:buNone/>
            </a:pPr>
            <a:r>
              <a:rPr lang="en-US" dirty="0" smtClean="0"/>
              <a:t> </a:t>
            </a:r>
            <a:endParaRPr lang="en-US" dirty="0"/>
          </a:p>
        </p:txBody>
      </p:sp>
      <p:sp>
        <p:nvSpPr>
          <p:cNvPr id="2" name="Title 1"/>
          <p:cNvSpPr>
            <a:spLocks noGrp="1"/>
          </p:cNvSpPr>
          <p:nvPr>
            <p:ph type="title"/>
          </p:nvPr>
        </p:nvSpPr>
        <p:spPr/>
        <p:txBody>
          <a:bodyPr/>
          <a:lstStyle/>
          <a:p>
            <a:r>
              <a:rPr lang="en-US" dirty="0" smtClean="0"/>
              <a:t>Lesson 1: 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07210521"/>
              </p:ext>
            </p:extLst>
          </p:nvPr>
        </p:nvGraphicFramePr>
        <p:xfrm>
          <a:off x="251460" y="2192609"/>
          <a:ext cx="5280660" cy="4596616"/>
        </p:xfrm>
        <a:graphic>
          <a:graphicData uri="http://schemas.openxmlformats.org/drawingml/2006/table">
            <a:tbl>
              <a:tblPr firstRow="1" bandRow="1">
                <a:tableStyleId>{5C22544A-7EE6-4342-B048-85BDC9FD1C3A}</a:tableStyleId>
              </a:tblPr>
              <a:tblGrid>
                <a:gridCol w="5280660"/>
              </a:tblGrid>
              <a:tr h="336148">
                <a:tc>
                  <a:txBody>
                    <a:bodyPr/>
                    <a:lstStyle/>
                    <a:p>
                      <a:r>
                        <a:rPr lang="en-IN" dirty="0" smtClean="0"/>
                        <a:t>Question</a:t>
                      </a:r>
                      <a:endParaRPr lang="en-IN" dirty="0"/>
                    </a:p>
                  </a:txBody>
                  <a:tcPr/>
                </a:tc>
              </a:tr>
              <a:tr h="336148">
                <a:tc>
                  <a:txBody>
                    <a:bodyPr/>
                    <a:lstStyle/>
                    <a:p>
                      <a:r>
                        <a:rPr lang="en-IN" dirty="0" smtClean="0"/>
                        <a:t>What is the syntax for a lambda expression? </a:t>
                      </a:r>
                      <a:endParaRPr lang="en-IN" dirty="0"/>
                    </a:p>
                  </a:txBody>
                  <a:tcPr/>
                </a:tc>
              </a:tr>
              <a:tr h="588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It consists of a parameter list, the "-&gt;" symbol, and a body. </a:t>
                      </a:r>
                      <a:endParaRPr lang="en-IN" dirty="0"/>
                    </a:p>
                  </a:txBody>
                  <a:tcPr/>
                </a:tc>
              </a:tr>
              <a:tr h="504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What does the body of a lambda expression look like? </a:t>
                      </a:r>
                      <a:endParaRPr lang="en-IN" dirty="0"/>
                    </a:p>
                  </a:txBody>
                  <a:tcPr/>
                </a:tc>
              </a:tr>
              <a:tr h="504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It is either an expression or a sequence of statements. </a:t>
                      </a:r>
                      <a:endParaRPr lang="en-IN" dirty="0"/>
                    </a:p>
                  </a:txBody>
                  <a:tcPr/>
                </a:tc>
              </a:tr>
              <a:tr h="8403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What does the parameter list of a lambda expression look like? </a:t>
                      </a:r>
                    </a:p>
                    <a:p>
                      <a:endParaRPr lang="en-IN" dirty="0"/>
                    </a:p>
                  </a:txBody>
                  <a:tcPr/>
                </a:tc>
              </a:tr>
              <a:tr h="9364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It consists of none, one, or several parameters.  Each parameter has a name and a type.  The name must be specified; the type can be specified or omitted. </a:t>
                      </a:r>
                      <a:endParaRPr lang="en-IN" dirty="0"/>
                    </a:p>
                  </a:txBody>
                  <a:tcPr/>
                </a:tc>
              </a:tr>
              <a:tr h="336148">
                <a:tc>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79802238"/>
              </p:ext>
            </p:extLst>
          </p:nvPr>
        </p:nvGraphicFramePr>
        <p:xfrm>
          <a:off x="6229985" y="2192607"/>
          <a:ext cx="4881880" cy="4596617"/>
        </p:xfrm>
        <a:graphic>
          <a:graphicData uri="http://schemas.openxmlformats.org/drawingml/2006/table">
            <a:tbl>
              <a:tblPr firstRow="1" bandRow="1">
                <a:tableStyleId>{5C22544A-7EE6-4342-B048-85BDC9FD1C3A}</a:tableStyleId>
              </a:tblPr>
              <a:tblGrid>
                <a:gridCol w="4881880"/>
              </a:tblGrid>
              <a:tr h="478814">
                <a:tc>
                  <a:txBody>
                    <a:bodyPr/>
                    <a:lstStyle/>
                    <a:p>
                      <a:r>
                        <a:rPr lang="en-IN" dirty="0" smtClean="0"/>
                        <a:t>Question</a:t>
                      </a:r>
                      <a:endParaRPr lang="en-IN" dirty="0"/>
                    </a:p>
                  </a:txBody>
                  <a:tcPr/>
                </a:tc>
              </a:tr>
              <a:tr h="957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How do I specify return type and exceptions of a lambda? </a:t>
                      </a:r>
                      <a:endParaRPr lang="en-IN" dirty="0"/>
                    </a:p>
                  </a:txBody>
                  <a:tcPr/>
                </a:tc>
              </a:tr>
              <a:tr h="670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Not at all; the return type is always inferred. </a:t>
                      </a:r>
                      <a:endParaRPr lang="en-IN" dirty="0"/>
                    </a:p>
                  </a:txBody>
                  <a:tcPr/>
                </a:tc>
              </a:tr>
              <a:tr h="670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Why does the Java programming language need lambda expressions? </a:t>
                      </a:r>
                      <a:endParaRPr lang="en-IN" dirty="0"/>
                    </a:p>
                  </a:txBody>
                  <a:tcPr/>
                </a:tc>
              </a:tr>
              <a:tr h="1819494">
                <a:tc>
                  <a:txBody>
                    <a:bodyPr/>
                    <a:lstStyle/>
                    <a:p>
                      <a:r>
                        <a:rPr lang="en-IN" dirty="0" smtClean="0"/>
                        <a:t>Because many modern programming languages have a similar language features., as a preparation for </a:t>
                      </a:r>
                      <a:r>
                        <a:rPr lang="en-IN" dirty="0" err="1" smtClean="0"/>
                        <a:t>finegrained</a:t>
                      </a:r>
                      <a:r>
                        <a:rPr lang="en-IN" dirty="0" smtClean="0"/>
                        <a:t> automated parallelization on multi-core hardware, in particular for bulk operations on collections. </a:t>
                      </a:r>
                    </a:p>
                    <a:p>
                      <a:r>
                        <a:rPr lang="en-IN" dirty="0" smtClean="0"/>
                        <a:t>multicore </a:t>
                      </a:r>
                      <a:endParaRPr lang="en-IN" dirty="0"/>
                    </a:p>
                  </a:txBody>
                  <a:tcPr/>
                </a:tc>
              </a:tr>
            </a:tbl>
          </a:graphicData>
        </a:graphic>
      </p:graphicFrame>
    </p:spTree>
    <p:extLst>
      <p:ext uri="{BB962C8B-B14F-4D97-AF65-F5344CB8AC3E}">
        <p14:creationId xmlns:p14="http://schemas.microsoft.com/office/powerpoint/2010/main" val="371998241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9778"/>
            <a:ext cx="10972800" cy="4824758"/>
          </a:xfrm>
        </p:spPr>
        <p:txBody>
          <a:bodyPr>
            <a:normAutofit fontScale="70000" lnSpcReduction="20000"/>
          </a:bodyPr>
          <a:lstStyle/>
          <a:p>
            <a:r>
              <a:rPr lang="en-IN" dirty="0"/>
              <a:t>The parameter types of a lambda expression may either all be declared or all inferred. The inferred types are derived from the context in which the lambda expression </a:t>
            </a:r>
            <a:r>
              <a:rPr lang="en-IN" dirty="0" smtClean="0"/>
              <a:t>appears.</a:t>
            </a:r>
          </a:p>
          <a:p>
            <a:pPr marL="109728" indent="0">
              <a:buNone/>
            </a:pPr>
            <a:r>
              <a:rPr lang="en-IN" dirty="0" smtClean="0"/>
              <a:t>	(</a:t>
            </a:r>
            <a:r>
              <a:rPr lang="en-IN" dirty="0" err="1" smtClean="0"/>
              <a:t>x,y</a:t>
            </a:r>
            <a:r>
              <a:rPr lang="en-IN" dirty="0" smtClean="0"/>
              <a:t>)-&gt;  { “</a:t>
            </a:r>
            <a:r>
              <a:rPr lang="en-IN" dirty="0" err="1" smtClean="0"/>
              <a:t>hellow</a:t>
            </a:r>
            <a:r>
              <a:rPr lang="en-IN" dirty="0" smtClean="0"/>
              <a:t>” + “world” } or (String </a:t>
            </a:r>
            <a:r>
              <a:rPr lang="en-IN" dirty="0" err="1" smtClean="0"/>
              <a:t>x,String</a:t>
            </a:r>
            <a:r>
              <a:rPr lang="en-IN" dirty="0" smtClean="0"/>
              <a:t> y)-&gt;  not (String </a:t>
            </a:r>
            <a:r>
              <a:rPr lang="en-IN" dirty="0" err="1" smtClean="0"/>
              <a:t>x,y</a:t>
            </a:r>
            <a:r>
              <a:rPr lang="en-IN" dirty="0" smtClean="0"/>
              <a:t>)</a:t>
            </a:r>
          </a:p>
          <a:p>
            <a:pPr marL="109728" indent="0">
              <a:buNone/>
            </a:pPr>
            <a:endParaRPr lang="en-US" dirty="0" smtClean="0"/>
          </a:p>
          <a:p>
            <a:r>
              <a:rPr lang="en-IN" dirty="0"/>
              <a:t>If the parameter list consists of exactly one parameter then it can be reduced to an identifier, i.e. the name of the parameter. </a:t>
            </a:r>
          </a:p>
          <a:p>
            <a:pPr marL="109728" indent="0">
              <a:buNone/>
            </a:pPr>
            <a:r>
              <a:rPr lang="en-US" dirty="0"/>
              <a:t> </a:t>
            </a:r>
            <a:r>
              <a:rPr lang="en-US" dirty="0" smtClean="0"/>
              <a:t>   x -&gt; { </a:t>
            </a:r>
            <a:r>
              <a:rPr lang="en-US" dirty="0" err="1" smtClean="0"/>
              <a:t>System.out</a:t>
            </a:r>
            <a:r>
              <a:rPr lang="en-US" dirty="0" smtClean="0"/>
              <a:t>::</a:t>
            </a:r>
            <a:r>
              <a:rPr lang="en-US" dirty="0" err="1" smtClean="0"/>
              <a:t>println</a:t>
            </a:r>
            <a:r>
              <a:rPr lang="en-US" dirty="0" smtClean="0"/>
              <a:t>(x); }</a:t>
            </a:r>
          </a:p>
          <a:p>
            <a:pPr marL="109728" indent="0">
              <a:buNone/>
            </a:pPr>
            <a:endParaRPr lang="en-US" dirty="0" smtClean="0"/>
          </a:p>
          <a:p>
            <a:r>
              <a:rPr lang="en-IN" dirty="0" smtClean="0"/>
              <a:t>The </a:t>
            </a:r>
            <a:r>
              <a:rPr lang="en-IN" dirty="0"/>
              <a:t>declared type can only be omitted when the compiler can infer the parameter type from the context in which the lambda expression appears. </a:t>
            </a:r>
            <a:endParaRPr lang="en-IN" dirty="0" smtClean="0"/>
          </a:p>
          <a:p>
            <a:pPr marL="109728" indent="0">
              <a:buNone/>
            </a:pPr>
            <a:r>
              <a:rPr lang="en-IN" dirty="0" smtClean="0"/>
              <a:t>	x -&gt; x + 1;  (x)-&gt; x + 1;</a:t>
            </a:r>
          </a:p>
          <a:p>
            <a:pPr marL="109728" indent="0">
              <a:buNone/>
            </a:pPr>
            <a:endParaRPr lang="en-IN" dirty="0" smtClean="0"/>
          </a:p>
          <a:p>
            <a:r>
              <a:rPr lang="en-IN" dirty="0"/>
              <a:t>If the parameter type is specified then the enclosing parenthesis are mandatory</a:t>
            </a:r>
            <a:endParaRPr lang="en-IN" dirty="0" smtClean="0"/>
          </a:p>
          <a:p>
            <a:pPr marL="109728" indent="0">
              <a:buNone/>
            </a:pPr>
            <a:r>
              <a:rPr lang="en-IN" dirty="0" smtClean="0"/>
              <a:t>    </a:t>
            </a:r>
            <a:r>
              <a:rPr lang="en-IN" dirty="0" err="1" smtClean="0"/>
              <a:t>Int</a:t>
            </a:r>
            <a:r>
              <a:rPr lang="en-IN" dirty="0" smtClean="0"/>
              <a:t> x -&gt; { x+1 } not allowed.</a:t>
            </a:r>
          </a:p>
          <a:p>
            <a:pPr marL="109728" indent="0">
              <a:buNone/>
            </a:pPr>
            <a:endParaRPr lang="en-IN" dirty="0"/>
          </a:p>
          <a:p>
            <a:r>
              <a:rPr lang="en-IN" dirty="0"/>
              <a:t> If there is more than one parameter then the enclosing parenthesis are mandatory.</a:t>
            </a:r>
            <a:endParaRPr lang="en-IN" dirty="0" smtClean="0"/>
          </a:p>
          <a:p>
            <a:pPr marL="109728" indent="0">
              <a:buNone/>
            </a:pPr>
            <a:r>
              <a:rPr lang="en-IN" dirty="0" smtClean="0"/>
              <a:t>      </a:t>
            </a:r>
            <a:r>
              <a:rPr lang="en-IN" dirty="0" err="1" smtClean="0"/>
              <a:t>x,y</a:t>
            </a:r>
            <a:r>
              <a:rPr lang="en-IN" dirty="0" smtClean="0"/>
              <a:t> -&gt; { x + y }   error  (</a:t>
            </a:r>
            <a:r>
              <a:rPr lang="en-IN" dirty="0" err="1" smtClean="0"/>
              <a:t>x,y</a:t>
            </a:r>
            <a:r>
              <a:rPr lang="en-IN" dirty="0" smtClean="0"/>
              <a:t>)-&gt; { </a:t>
            </a:r>
            <a:r>
              <a:rPr lang="en-IN" dirty="0" err="1" smtClean="0"/>
              <a:t>x+y</a:t>
            </a:r>
            <a:r>
              <a:rPr lang="en-IN" dirty="0" smtClean="0"/>
              <a:t>} correct</a:t>
            </a:r>
            <a:endParaRPr lang="en-IN" dirty="0"/>
          </a:p>
          <a:p>
            <a:endParaRPr lang="en-US" dirty="0"/>
          </a:p>
        </p:txBody>
      </p:sp>
      <p:sp>
        <p:nvSpPr>
          <p:cNvPr id="2" name="Title 1"/>
          <p:cNvSpPr>
            <a:spLocks noGrp="1"/>
          </p:cNvSpPr>
          <p:nvPr>
            <p:ph type="title"/>
          </p:nvPr>
        </p:nvSpPr>
        <p:spPr>
          <a:xfrm>
            <a:off x="609600" y="793044"/>
            <a:ext cx="10972800" cy="877712"/>
          </a:xfrm>
        </p:spPr>
        <p:txBody>
          <a:bodyPr/>
          <a:lstStyle/>
          <a:p>
            <a:r>
              <a:rPr lang="en-US" dirty="0" smtClean="0"/>
              <a:t>Lesson 2: </a:t>
            </a:r>
            <a:r>
              <a:rPr lang="en-US" dirty="0"/>
              <a:t>Lambda expression rules and pattern</a:t>
            </a:r>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9778"/>
            <a:ext cx="10972800" cy="4824758"/>
          </a:xfrm>
        </p:spPr>
        <p:txBody>
          <a:bodyPr>
            <a:normAutofit/>
          </a:bodyPr>
          <a:lstStyle/>
          <a:p>
            <a:endParaRPr lang="en-IN" dirty="0" smtClean="0"/>
          </a:p>
          <a:p>
            <a:pPr marL="109728" indent="0">
              <a:buNone/>
            </a:pPr>
            <a:endParaRPr lang="en-IN" dirty="0"/>
          </a:p>
          <a:p>
            <a:endParaRPr lang="en-US" dirty="0"/>
          </a:p>
        </p:txBody>
      </p:sp>
      <p:sp>
        <p:nvSpPr>
          <p:cNvPr id="2" name="Title 1"/>
          <p:cNvSpPr>
            <a:spLocks noGrp="1"/>
          </p:cNvSpPr>
          <p:nvPr>
            <p:ph type="title"/>
          </p:nvPr>
        </p:nvSpPr>
        <p:spPr>
          <a:xfrm>
            <a:off x="388621" y="575874"/>
            <a:ext cx="10972800" cy="877712"/>
          </a:xfrm>
        </p:spPr>
        <p:txBody>
          <a:bodyPr/>
          <a:lstStyle/>
          <a:p>
            <a:r>
              <a:rPr lang="en-US" dirty="0" smtClean="0"/>
              <a:t>Lesson 2: </a:t>
            </a:r>
            <a:r>
              <a:rPr lang="en-US" dirty="0"/>
              <a:t>Lambda expression rules and pattern</a:t>
            </a:r>
          </a:p>
        </p:txBody>
      </p:sp>
      <p:graphicFrame>
        <p:nvGraphicFramePr>
          <p:cNvPr id="4" name="Table 3"/>
          <p:cNvGraphicFramePr>
            <a:graphicFrameLocks noGrp="1"/>
          </p:cNvGraphicFramePr>
          <p:nvPr>
            <p:extLst>
              <p:ext uri="{D42A27DB-BD31-4B8C-83A1-F6EECF244321}">
                <p14:modId xmlns:p14="http://schemas.microsoft.com/office/powerpoint/2010/main" val="2561318213"/>
              </p:ext>
            </p:extLst>
          </p:nvPr>
        </p:nvGraphicFramePr>
        <p:xfrm>
          <a:off x="480060" y="1453586"/>
          <a:ext cx="3440430" cy="4132734"/>
        </p:xfrm>
        <a:graphic>
          <a:graphicData uri="http://schemas.openxmlformats.org/drawingml/2006/table">
            <a:tbl>
              <a:tblPr firstRow="1" bandRow="1">
                <a:tableStyleId>{5C22544A-7EE6-4342-B048-85BDC9FD1C3A}</a:tableStyleId>
              </a:tblPr>
              <a:tblGrid>
                <a:gridCol w="3440430"/>
              </a:tblGrid>
              <a:tr h="374587">
                <a:tc>
                  <a:txBody>
                    <a:bodyPr/>
                    <a:lstStyle/>
                    <a:p>
                      <a:r>
                        <a:rPr lang="en-IN" dirty="0" smtClean="0"/>
                        <a:t>Valid Lambda expressions</a:t>
                      </a:r>
                      <a:endParaRPr lang="en-IN" dirty="0"/>
                    </a:p>
                  </a:txBody>
                  <a:tcPr/>
                </a:tc>
              </a:tr>
              <a:tr h="315032">
                <a:tc>
                  <a:txBody>
                    <a:bodyPr/>
                    <a:lstStyle/>
                    <a:p>
                      <a:r>
                        <a:rPr lang="en-IN" dirty="0" smtClean="0"/>
                        <a:t>() -&gt; { </a:t>
                      </a:r>
                      <a:r>
                        <a:rPr lang="en-IN" dirty="0" err="1" smtClean="0"/>
                        <a:t>System.out.println</a:t>
                      </a:r>
                      <a:r>
                        <a:rPr lang="en-IN" dirty="0" smtClean="0"/>
                        <a:t>(“hello”); } </a:t>
                      </a:r>
                      <a:endParaRPr lang="en-IN" dirty="0"/>
                    </a:p>
                  </a:txBody>
                  <a:tcPr/>
                </a:tc>
              </a:tr>
              <a:tr h="315032">
                <a:tc>
                  <a:txBody>
                    <a:bodyPr/>
                    <a:lstStyle/>
                    <a:p>
                      <a:r>
                        <a:rPr lang="en-IN" dirty="0" smtClean="0"/>
                        <a:t>() -&gt; </a:t>
                      </a:r>
                      <a:r>
                        <a:rPr lang="en-IN" dirty="0" err="1" smtClean="0"/>
                        <a:t>System.out.println</a:t>
                      </a:r>
                      <a:r>
                        <a:rPr lang="en-IN" dirty="0" smtClean="0"/>
                        <a:t>(“hello”);</a:t>
                      </a:r>
                      <a:endParaRPr lang="en-IN" dirty="0"/>
                    </a:p>
                  </a:txBody>
                  <a:tcPr/>
                </a:tc>
              </a:tr>
              <a:tr h="315032">
                <a:tc>
                  <a:txBody>
                    <a:bodyPr/>
                    <a:lstStyle/>
                    <a:p>
                      <a:r>
                        <a:rPr lang="en-IN" dirty="0" smtClean="0"/>
                        <a:t>x -&gt; x+1 or (x) -&gt; x + 1</a:t>
                      </a:r>
                      <a:endParaRPr lang="en-IN" dirty="0"/>
                    </a:p>
                  </a:txBody>
                  <a:tcPr/>
                </a:tc>
              </a:tr>
              <a:tr h="315032">
                <a:tc>
                  <a:txBody>
                    <a:bodyPr/>
                    <a:lstStyle/>
                    <a:p>
                      <a:r>
                        <a:rPr lang="en-IN" dirty="0" err="1" smtClean="0"/>
                        <a:t>str</a:t>
                      </a:r>
                      <a:r>
                        <a:rPr lang="en-IN" dirty="0" smtClean="0"/>
                        <a:t> -&gt; </a:t>
                      </a:r>
                      <a:r>
                        <a:rPr lang="en-IN" dirty="0" err="1" smtClean="0"/>
                        <a:t>str.length</a:t>
                      </a:r>
                      <a:r>
                        <a:rPr lang="en-IN" dirty="0" smtClean="0"/>
                        <a:t> </a:t>
                      </a:r>
                      <a:endParaRPr lang="en-IN" dirty="0"/>
                    </a:p>
                  </a:txBody>
                  <a:tcPr/>
                </a:tc>
              </a:tr>
              <a:tr h="823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 -&gt; { return </a:t>
                      </a:r>
                      <a:r>
                        <a:rPr lang="en-IN" dirty="0" err="1" smtClean="0"/>
                        <a:t>f.get</a:t>
                      </a:r>
                      <a:r>
                        <a:rPr lang="en-IN" dirty="0" smtClean="0"/>
                        <a:t>(); } or f -&gt; </a:t>
                      </a:r>
                      <a:r>
                        <a:rPr lang="en-IN" dirty="0" err="1" smtClean="0"/>
                        <a:t>f.get</a:t>
                      </a:r>
                      <a:r>
                        <a:rPr lang="en-IN" dirty="0" smtClean="0"/>
                        <a:t>()</a:t>
                      </a:r>
                      <a:endParaRPr lang="en-IN" dirty="0"/>
                    </a:p>
                  </a:txBody>
                  <a:tcPr/>
                </a:tc>
              </a:tr>
              <a:tr h="315032">
                <a:tc>
                  <a:txBody>
                    <a:bodyPr/>
                    <a:lstStyle/>
                    <a:p>
                      <a:r>
                        <a:rPr lang="en-IN" dirty="0" smtClean="0"/>
                        <a:t>(</a:t>
                      </a:r>
                      <a:r>
                        <a:rPr lang="en-IN" dirty="0" err="1" smtClean="0"/>
                        <a:t>int</a:t>
                      </a:r>
                      <a:r>
                        <a:rPr lang="en-IN" dirty="0" smtClean="0"/>
                        <a:t> x) -&gt; x+1 </a:t>
                      </a:r>
                      <a:endParaRPr lang="en-IN" dirty="0"/>
                    </a:p>
                  </a:txBody>
                  <a:tcPr/>
                </a:tc>
              </a:tr>
              <a:tr h="551306">
                <a:tc>
                  <a:txBody>
                    <a:bodyPr/>
                    <a:lstStyle/>
                    <a:p>
                      <a:r>
                        <a:rPr lang="en-IN" dirty="0" smtClean="0"/>
                        <a:t>(String </a:t>
                      </a:r>
                      <a:r>
                        <a:rPr lang="en-IN" dirty="0" err="1" smtClean="0"/>
                        <a:t>fmt</a:t>
                      </a:r>
                      <a:r>
                        <a:rPr lang="en-IN" dirty="0" smtClean="0"/>
                        <a:t>, Object... </a:t>
                      </a:r>
                      <a:r>
                        <a:rPr lang="en-IN" dirty="0" err="1" smtClean="0"/>
                        <a:t>args</a:t>
                      </a:r>
                      <a:r>
                        <a:rPr lang="en-IN" dirty="0" smtClean="0"/>
                        <a:t>) -&gt; </a:t>
                      </a:r>
                      <a:r>
                        <a:rPr lang="en-IN" dirty="0" err="1" smtClean="0"/>
                        <a:t>String.format</a:t>
                      </a:r>
                      <a:r>
                        <a:rPr lang="en-IN" dirty="0" smtClean="0"/>
                        <a:t>(</a:t>
                      </a:r>
                      <a:r>
                        <a:rPr lang="en-IN" dirty="0" err="1" smtClean="0"/>
                        <a:t>fmt,args</a:t>
                      </a:r>
                      <a:endParaRPr lang="en-IN" dirty="0"/>
                    </a:p>
                  </a:txBody>
                  <a:tcPr/>
                </a:tc>
              </a:tr>
              <a:tr h="465680">
                <a:tc>
                  <a:txBody>
                    <a:bodyPr/>
                    <a:lstStyle/>
                    <a:p>
                      <a:r>
                        <a:rPr lang="en-IN" dirty="0" smtClean="0"/>
                        <a:t>(final </a:t>
                      </a:r>
                      <a:r>
                        <a:rPr lang="en-IN" dirty="0" err="1" smtClean="0"/>
                        <a:t>int</a:t>
                      </a:r>
                      <a:r>
                        <a:rPr lang="en-IN" dirty="0" smtClean="0"/>
                        <a:t> x)                -&gt; x+1 </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6106820"/>
              </p:ext>
            </p:extLst>
          </p:nvPr>
        </p:nvGraphicFramePr>
        <p:xfrm>
          <a:off x="5006340" y="1453586"/>
          <a:ext cx="3771900" cy="2717329"/>
        </p:xfrm>
        <a:graphic>
          <a:graphicData uri="http://schemas.openxmlformats.org/drawingml/2006/table">
            <a:tbl>
              <a:tblPr firstRow="1" bandRow="1">
                <a:tableStyleId>{5C22544A-7EE6-4342-B048-85BDC9FD1C3A}</a:tableStyleId>
              </a:tblPr>
              <a:tblGrid>
                <a:gridCol w="3771900"/>
              </a:tblGrid>
              <a:tr h="555915">
                <a:tc>
                  <a:txBody>
                    <a:bodyPr/>
                    <a:lstStyle/>
                    <a:p>
                      <a:r>
                        <a:rPr lang="en-IN" dirty="0" smtClean="0"/>
                        <a:t>Invalid Lambda expressions.</a:t>
                      </a:r>
                      <a:endParaRPr lang="en-IN" dirty="0"/>
                    </a:p>
                  </a:txBody>
                  <a:tcPr/>
                </a:tc>
              </a:tr>
              <a:tr h="493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baseline="0" dirty="0" smtClean="0"/>
                        <a:t> </a:t>
                      </a:r>
                      <a:r>
                        <a:rPr lang="en-IN" baseline="0" dirty="0" err="1" smtClean="0"/>
                        <a:t>x,int</a:t>
                      </a:r>
                      <a:r>
                        <a:rPr lang="en-IN" baseline="0" dirty="0" smtClean="0"/>
                        <a:t> y -&gt; x + y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dirty="0" smtClean="0"/>
                        <a:t> x -&gt; x+1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x,y</a:t>
                      </a:r>
                      <a:r>
                        <a:rPr lang="en-IN" dirty="0" smtClean="0"/>
                        <a:t> -&gt; </a:t>
                      </a:r>
                      <a:r>
                        <a:rPr lang="en-IN" dirty="0" err="1" smtClean="0"/>
                        <a:t>x+y</a:t>
                      </a:r>
                      <a:r>
                        <a:rPr lang="en-IN" dirty="0" smtClean="0"/>
                        <a:t> </a:t>
                      </a:r>
                      <a:endParaRPr lang="en-IN" dirty="0"/>
                    </a:p>
                  </a:txBody>
                  <a:tcPr/>
                </a:tc>
              </a:tr>
              <a:tr h="555915">
                <a:tc>
                  <a:txBody>
                    <a:bodyPr/>
                    <a:lstStyle/>
                    <a:p>
                      <a:r>
                        <a:rPr lang="en-IN" dirty="0" smtClean="0"/>
                        <a:t>(</a:t>
                      </a:r>
                      <a:r>
                        <a:rPr lang="en-IN" dirty="0" err="1" smtClean="0"/>
                        <a:t>int</a:t>
                      </a:r>
                      <a:r>
                        <a:rPr lang="en-IN" dirty="0" smtClean="0"/>
                        <a:t> </a:t>
                      </a:r>
                      <a:r>
                        <a:rPr lang="en-IN" dirty="0" err="1" smtClean="0"/>
                        <a:t>x,int</a:t>
                      </a:r>
                      <a:r>
                        <a:rPr lang="en-IN" dirty="0" smtClean="0"/>
                        <a:t> y) -&gt; </a:t>
                      </a:r>
                      <a:r>
                        <a:rPr lang="en-IN" dirty="0" err="1" smtClean="0"/>
                        <a:t>x+y</a:t>
                      </a:r>
                      <a:r>
                        <a:rPr lang="en-IN" dirty="0" smtClean="0"/>
                        <a:t> </a:t>
                      </a:r>
                      <a:endParaRPr lang="en-IN" dirty="0"/>
                    </a:p>
                  </a:txBody>
                  <a:tcPr/>
                </a:tc>
              </a:tr>
            </a:tbl>
          </a:graphicData>
        </a:graphic>
      </p:graphicFrame>
    </p:spTree>
    <p:extLst>
      <p:ext uri="{BB962C8B-B14F-4D97-AF65-F5344CB8AC3E}">
        <p14:creationId xmlns:p14="http://schemas.microsoft.com/office/powerpoint/2010/main" val="147641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972800" cy="5374386"/>
          </a:xfrm>
        </p:spPr>
        <p:txBody>
          <a:bodyPr>
            <a:normAutofit fontScale="92500" lnSpcReduction="1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anonymous classes</a:t>
            </a:r>
            <a:endParaRPr lang="en-IN" dirty="0" smtClean="0"/>
          </a:p>
          <a:p>
            <a:pPr marL="0" indent="0">
              <a:buNone/>
            </a:pPr>
            <a:endParaRPr lang="en-IN" dirty="0" smtClean="0"/>
          </a:p>
          <a:p>
            <a:pPr marL="109728" indent="0">
              <a:buNone/>
            </a:pPr>
            <a:r>
              <a:rPr lang="en-IN" dirty="0" smtClean="0"/>
              <a:t> </a:t>
            </a:r>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3 : </a:t>
            </a:r>
            <a:r>
              <a:rPr lang="en-US" dirty="0"/>
              <a:t>Scopes in Lambda</a:t>
            </a:r>
          </a:p>
        </p:txBody>
      </p:sp>
    </p:spTree>
    <p:extLst>
      <p:ext uri="{BB962C8B-B14F-4D97-AF65-F5344CB8AC3E}">
        <p14:creationId xmlns:p14="http://schemas.microsoft.com/office/powerpoint/2010/main" val="123888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694670" cy="4720590"/>
          </a:xfrm>
        </p:spPr>
        <p:txBody>
          <a:bodyPr>
            <a:normAutofit fontScale="55000" lnSpcReduction="20000"/>
          </a:bodyPr>
          <a:lstStyle/>
          <a:p>
            <a:r>
              <a:rPr lang="en-IN" dirty="0"/>
              <a:t>Lambda does not have scope of its own. Names in the lambda expression shadow names declared in the enclosing class but can not redefine name declared in method.</a:t>
            </a:r>
            <a:r>
              <a:rPr lang="en-IN" dirty="0" smtClean="0"/>
              <a:t> Because they are expressions.</a:t>
            </a:r>
            <a:r>
              <a:rPr lang="en-IN" dirty="0"/>
              <a:t> Method can declared variable in lambda with same name after lambda expression is end. </a:t>
            </a:r>
            <a:endParaRPr lang="en-US" dirty="0" smtClean="0"/>
          </a:p>
          <a:p>
            <a:endParaRPr lang="en-IN" dirty="0" smtClean="0"/>
          </a:p>
          <a:p>
            <a:pPr marL="109728" indent="0">
              <a:buNone/>
            </a:pPr>
            <a:r>
              <a:rPr lang="en-IN" dirty="0" smtClean="0"/>
              <a:t>      Class Student{</a:t>
            </a:r>
          </a:p>
          <a:p>
            <a:pPr marL="109728" indent="0">
              <a:buNone/>
            </a:pPr>
            <a:r>
              <a:rPr lang="en-IN" dirty="0" smtClean="0"/>
              <a:t>                     </a:t>
            </a:r>
            <a:r>
              <a:rPr lang="en-IN" dirty="0" err="1" smtClean="0"/>
              <a:t>int</a:t>
            </a:r>
            <a:r>
              <a:rPr lang="en-IN" dirty="0" smtClean="0"/>
              <a:t> </a:t>
            </a:r>
            <a:r>
              <a:rPr lang="en-IN" dirty="0" err="1" smtClean="0"/>
              <a:t>i</a:t>
            </a:r>
            <a:r>
              <a:rPr lang="en-IN" dirty="0" smtClean="0"/>
              <a:t>=0;</a:t>
            </a:r>
          </a:p>
          <a:p>
            <a:pPr marL="109728" indent="0">
              <a:buNone/>
            </a:pPr>
            <a:r>
              <a:rPr lang="en-IN" dirty="0"/>
              <a:t> </a:t>
            </a:r>
            <a:r>
              <a:rPr lang="en-IN" dirty="0" smtClean="0"/>
              <a:t>                     </a:t>
            </a:r>
            <a:r>
              <a:rPr lang="en-IN" dirty="0" err="1" smtClean="0"/>
              <a:t>int</a:t>
            </a:r>
            <a:r>
              <a:rPr lang="en-IN" dirty="0" smtClean="0"/>
              <a:t> x;</a:t>
            </a:r>
          </a:p>
          <a:p>
            <a:pPr marL="109728" indent="0">
              <a:buNone/>
            </a:pPr>
            <a:r>
              <a:rPr lang="en-IN" dirty="0" smtClean="0"/>
              <a:t>                public void </a:t>
            </a:r>
            <a:r>
              <a:rPr lang="en-IN" dirty="0" err="1" smtClean="0"/>
              <a:t>showDetails</a:t>
            </a:r>
            <a:r>
              <a:rPr lang="en-IN" dirty="0" smtClean="0"/>
              <a:t>(){</a:t>
            </a:r>
          </a:p>
          <a:p>
            <a:pPr marL="109728" indent="0">
              <a:buNone/>
            </a:pPr>
            <a:r>
              <a:rPr lang="en-IN" dirty="0" smtClean="0"/>
              <a:t>		 </a:t>
            </a:r>
            <a:r>
              <a:rPr lang="en-IN" dirty="0" err="1" smtClean="0"/>
              <a:t>int</a:t>
            </a:r>
            <a:r>
              <a:rPr lang="en-IN" dirty="0" smtClean="0"/>
              <a:t> j; </a:t>
            </a:r>
          </a:p>
          <a:p>
            <a:pPr marL="109728" indent="0">
              <a:buNone/>
            </a:pPr>
            <a:r>
              <a:rPr lang="en-IN" b="1" dirty="0"/>
              <a:t> </a:t>
            </a:r>
            <a:r>
              <a:rPr lang="en-IN" b="1" dirty="0" smtClean="0"/>
              <a:t>                                        </a:t>
            </a:r>
            <a:r>
              <a:rPr lang="en-IN" dirty="0" err="1" smtClean="0"/>
              <a:t>int</a:t>
            </a:r>
            <a:r>
              <a:rPr lang="en-IN" dirty="0" smtClean="0"/>
              <a:t> y;</a:t>
            </a:r>
            <a:endParaRPr lang="en-IN" dirty="0"/>
          </a:p>
          <a:p>
            <a:pPr marL="109728" indent="0">
              <a:buNone/>
            </a:pPr>
            <a:r>
              <a:rPr lang="en-IN" dirty="0" smtClean="0"/>
              <a:t>		</a:t>
            </a:r>
            <a:r>
              <a:rPr lang="en-IN" dirty="0" err="1" smtClean="0"/>
              <a:t>IntFunction</a:t>
            </a:r>
            <a:r>
              <a:rPr lang="en-IN" dirty="0" smtClean="0"/>
              <a:t>&lt;Integer</a:t>
            </a:r>
            <a:r>
              <a:rPr lang="en-IN" dirty="0"/>
              <a:t>&gt; r = (</a:t>
            </a:r>
            <a:r>
              <a:rPr lang="en-IN" dirty="0" err="1"/>
              <a:t>i</a:t>
            </a:r>
            <a:r>
              <a:rPr lang="en-IN" dirty="0" smtClean="0"/>
              <a:t>)-&gt;{   // shadow </a:t>
            </a:r>
            <a:r>
              <a:rPr lang="en-IN" dirty="0" err="1" smtClean="0"/>
              <a:t>i</a:t>
            </a:r>
            <a:r>
              <a:rPr lang="en-IN" dirty="0" smtClean="0"/>
              <a:t> class level variable</a:t>
            </a:r>
          </a:p>
          <a:p>
            <a:pPr marL="109728" indent="0">
              <a:buNone/>
            </a:pPr>
            <a:r>
              <a:rPr lang="en-IN" dirty="0"/>
              <a:t> </a:t>
            </a:r>
            <a:r>
              <a:rPr lang="en-IN" dirty="0" smtClean="0"/>
              <a:t>                                                                                   </a:t>
            </a:r>
            <a:r>
              <a:rPr lang="en-IN" dirty="0" err="1" smtClean="0"/>
              <a:t>int</a:t>
            </a:r>
            <a:r>
              <a:rPr lang="en-IN" dirty="0" smtClean="0"/>
              <a:t> x; // shadow class level variable valid;  </a:t>
            </a:r>
            <a:endParaRPr lang="en-IN" b="1" u="sng" dirty="0"/>
          </a:p>
          <a:p>
            <a:pPr marL="109728" indent="0">
              <a:buNone/>
            </a:pPr>
            <a:r>
              <a:rPr lang="en-IN" dirty="0" smtClean="0"/>
              <a:t>			                                 </a:t>
            </a:r>
            <a:r>
              <a:rPr lang="en-IN" dirty="0" err="1" smtClean="0"/>
              <a:t>int</a:t>
            </a:r>
            <a:r>
              <a:rPr lang="en-IN" dirty="0" smtClean="0"/>
              <a:t> y; // invalid can not shadow method scope variable.</a:t>
            </a:r>
          </a:p>
          <a:p>
            <a:pPr marL="109728" indent="0">
              <a:buNone/>
            </a:pPr>
            <a:r>
              <a:rPr lang="en-IN" dirty="0"/>
              <a:t>	</a:t>
            </a:r>
            <a:r>
              <a:rPr lang="en-IN" dirty="0" smtClean="0"/>
              <a:t>		                                  </a:t>
            </a:r>
            <a:r>
              <a:rPr lang="en-IN" dirty="0" err="1" smtClean="0"/>
              <a:t>int</a:t>
            </a:r>
            <a:r>
              <a:rPr lang="en-IN" dirty="0" smtClean="0"/>
              <a:t> xyz=5; // lambda scope variable.</a:t>
            </a:r>
          </a:p>
          <a:p>
            <a:pPr marL="109728" indent="0">
              <a:buNone/>
            </a:pPr>
            <a:r>
              <a:rPr lang="en-IN" dirty="0" smtClean="0"/>
              <a:t>					return </a:t>
            </a:r>
            <a:r>
              <a:rPr lang="en-IN" dirty="0" err="1"/>
              <a:t>i+j</a:t>
            </a:r>
            <a:r>
              <a:rPr lang="en-IN" dirty="0"/>
              <a:t>;</a:t>
            </a:r>
          </a:p>
          <a:p>
            <a:pPr marL="109728" indent="0">
              <a:buNone/>
            </a:pPr>
            <a:r>
              <a:rPr lang="en-IN" dirty="0"/>
              <a:t>	</a:t>
            </a:r>
            <a:r>
              <a:rPr lang="en-IN" dirty="0" smtClean="0"/>
              <a:t>		</a:t>
            </a:r>
            <a:r>
              <a:rPr lang="en-IN" dirty="0" err="1" smtClean="0"/>
              <a:t>r.apply</a:t>
            </a:r>
            <a:r>
              <a:rPr lang="en-IN" dirty="0" smtClean="0"/>
              <a:t>(4);                        </a:t>
            </a:r>
          </a:p>
          <a:p>
            <a:pPr marL="109728" indent="0">
              <a:buNone/>
            </a:pPr>
            <a:r>
              <a:rPr lang="en-IN" dirty="0" smtClean="0"/>
              <a:t>                      }</a:t>
            </a:r>
          </a:p>
          <a:p>
            <a:pPr marL="109728" indent="0">
              <a:buNone/>
            </a:pPr>
            <a:r>
              <a:rPr lang="en-IN" dirty="0" smtClean="0"/>
              <a:t>                 </a:t>
            </a:r>
            <a:r>
              <a:rPr lang="en-IN" dirty="0" err="1" smtClean="0"/>
              <a:t>int</a:t>
            </a:r>
            <a:r>
              <a:rPr lang="en-IN" dirty="0" smtClean="0"/>
              <a:t> xyz=4; // valid since lambda definition is over and scope of this xyz starts here lambda coming after this </a:t>
            </a:r>
          </a:p>
          <a:p>
            <a:pPr marL="109728" indent="0">
              <a:buNone/>
            </a:pPr>
            <a:r>
              <a:rPr lang="en-IN" dirty="0"/>
              <a:t> </a:t>
            </a:r>
            <a:r>
              <a:rPr lang="en-IN" dirty="0" smtClean="0"/>
              <a:t>                		line can not declare this xyz variable.  </a:t>
            </a:r>
          </a:p>
          <a:p>
            <a:pPr marL="109728" indent="0">
              <a:buNone/>
            </a:pPr>
            <a:r>
              <a:rPr lang="en-IN" dirty="0" smtClean="0"/>
              <a:t>}</a:t>
            </a:r>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3 : </a:t>
            </a:r>
            <a:r>
              <a:rPr lang="en-US" dirty="0"/>
              <a:t>Scopes in Lambda</a:t>
            </a:r>
          </a:p>
        </p:txBody>
      </p:sp>
    </p:spTree>
    <p:extLst>
      <p:ext uri="{BB962C8B-B14F-4D97-AF65-F5344CB8AC3E}">
        <p14:creationId xmlns:p14="http://schemas.microsoft.com/office/powerpoint/2010/main" val="2803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694670" cy="4720590"/>
          </a:xfrm>
        </p:spPr>
        <p:txBody>
          <a:bodyPr>
            <a:normAutofit fontScale="77500" lnSpcReduction="20000"/>
          </a:bodyPr>
          <a:lstStyle/>
          <a:p>
            <a:r>
              <a:rPr lang="en-IN" dirty="0"/>
              <a:t>The meanings of the keywords this and super are the same inside the lambda expression and its enclosing method</a:t>
            </a:r>
            <a:r>
              <a:rPr lang="en-IN" dirty="0" smtClean="0"/>
              <a:t>.</a:t>
            </a:r>
          </a:p>
          <a:p>
            <a:r>
              <a:rPr lang="en-IN" dirty="0" smtClean="0"/>
              <a:t>While nested or inner class this means its own instance and super is their (inners or anonymous classes) super class.</a:t>
            </a:r>
          </a:p>
          <a:p>
            <a:r>
              <a:rPr lang="en-IN" dirty="0" smtClean="0"/>
              <a:t>Lambda </a:t>
            </a:r>
            <a:r>
              <a:rPr lang="en-IN" dirty="0"/>
              <a:t>expression cannot redefine variables with the same name that already exist in the enclosing </a:t>
            </a:r>
            <a:r>
              <a:rPr lang="en-IN" dirty="0" smtClean="0"/>
              <a:t>scope (usually a method) because the </a:t>
            </a:r>
            <a:r>
              <a:rPr lang="en-IN" dirty="0"/>
              <a:t>lambda expression may outlive the termination of the </a:t>
            </a:r>
            <a:r>
              <a:rPr lang="en-IN" dirty="0" smtClean="0"/>
              <a:t>method.</a:t>
            </a:r>
            <a:endParaRPr lang="en-IN" dirty="0"/>
          </a:p>
          <a:p>
            <a:r>
              <a:rPr lang="en-IN" dirty="0"/>
              <a:t>A lambda expression can refer to variables of its enclosing </a:t>
            </a:r>
            <a:r>
              <a:rPr lang="en-IN" dirty="0" smtClean="0"/>
              <a:t>scope</a:t>
            </a:r>
            <a:r>
              <a:rPr lang="en-IN" dirty="0"/>
              <a:t> </a:t>
            </a:r>
            <a:r>
              <a:rPr lang="en-IN" dirty="0" smtClean="0"/>
              <a:t>those variables are implicitly final without final keyword.</a:t>
            </a:r>
          </a:p>
          <a:p>
            <a:pPr marL="109728" indent="0">
              <a:buNone/>
            </a:pPr>
            <a:r>
              <a:rPr lang="en-IN" dirty="0" smtClean="0"/>
              <a:t>       void </a:t>
            </a:r>
            <a:r>
              <a:rPr lang="en-IN" dirty="0" err="1" smtClean="0"/>
              <a:t>someMethod</a:t>
            </a:r>
            <a:r>
              <a:rPr lang="en-IN" dirty="0" smtClean="0"/>
              <a:t>(){</a:t>
            </a:r>
          </a:p>
          <a:p>
            <a:pPr marL="109728" indent="0">
              <a:buNone/>
            </a:pPr>
            <a:r>
              <a:rPr lang="en-IN" dirty="0"/>
              <a:t> </a:t>
            </a:r>
            <a:r>
              <a:rPr lang="en-IN" dirty="0" smtClean="0"/>
              <a:t>            </a:t>
            </a:r>
            <a:r>
              <a:rPr lang="en-IN" dirty="0" err="1" smtClean="0"/>
              <a:t>int</a:t>
            </a:r>
            <a:r>
              <a:rPr lang="en-IN" dirty="0" smtClean="0"/>
              <a:t> j=5;</a:t>
            </a:r>
          </a:p>
          <a:p>
            <a:pPr marL="109728" indent="0">
              <a:buNone/>
            </a:pPr>
            <a:r>
              <a:rPr lang="en-IN" dirty="0"/>
              <a:t> </a:t>
            </a:r>
            <a:r>
              <a:rPr lang="en-IN" dirty="0" smtClean="0"/>
              <a:t>            ()-&gt; { </a:t>
            </a:r>
          </a:p>
          <a:p>
            <a:pPr marL="109728" indent="0">
              <a:buNone/>
            </a:pPr>
            <a:r>
              <a:rPr lang="en-IN" dirty="0"/>
              <a:t> </a:t>
            </a:r>
            <a:r>
              <a:rPr lang="en-IN" dirty="0" smtClean="0"/>
              <a:t>                       j=7; // error j is automatically final since it is used in lambda</a:t>
            </a:r>
          </a:p>
          <a:p>
            <a:pPr marL="109728" indent="0">
              <a:buNone/>
            </a:pPr>
            <a:r>
              <a:rPr lang="en-IN" dirty="0"/>
              <a:t> </a:t>
            </a:r>
            <a:r>
              <a:rPr lang="en-IN" dirty="0" smtClean="0"/>
              <a:t>                  };</a:t>
            </a:r>
          </a:p>
          <a:p>
            <a:pPr marL="109728" indent="0">
              <a:buNone/>
            </a:pPr>
            <a:r>
              <a:rPr lang="en-IN" dirty="0"/>
              <a:t> </a:t>
            </a:r>
            <a:r>
              <a:rPr lang="en-IN" dirty="0" smtClean="0"/>
              <a:t>	}</a:t>
            </a:r>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3 : </a:t>
            </a:r>
            <a:r>
              <a:rPr lang="en-US" dirty="0"/>
              <a:t>Scopes in Lambda</a:t>
            </a:r>
          </a:p>
        </p:txBody>
      </p:sp>
    </p:spTree>
    <p:extLst>
      <p:ext uri="{BB962C8B-B14F-4D97-AF65-F5344CB8AC3E}">
        <p14:creationId xmlns:p14="http://schemas.microsoft.com/office/powerpoint/2010/main" val="69808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09600" y="1291590"/>
            <a:ext cx="7402830" cy="5566410"/>
          </a:xfrm>
        </p:spPr>
        <p:txBody>
          <a:bodyPr>
            <a:normAutofit fontScale="47500" lnSpcReduction="20000"/>
          </a:bodyPr>
          <a:lstStyle/>
          <a:p>
            <a:r>
              <a:rPr lang="en-US" dirty="0" smtClean="0"/>
              <a:t>Which one of the following giving compilation error and why ?</a:t>
            </a:r>
          </a:p>
          <a:p>
            <a:pPr marL="0" indent="0">
              <a:buNone/>
            </a:pPr>
            <a:endParaRPr lang="en-IN" dirty="0" smtClean="0"/>
          </a:p>
          <a:p>
            <a:pPr marL="0" indent="0">
              <a:buNone/>
            </a:pPr>
            <a:r>
              <a:rPr lang="en-IN" dirty="0" smtClean="0"/>
              <a:t>   A)	public </a:t>
            </a:r>
            <a:r>
              <a:rPr lang="en-IN" dirty="0"/>
              <a:t>Printer test() {        </a:t>
            </a:r>
          </a:p>
          <a:p>
            <a:pPr marL="0" indent="0">
              <a:buNone/>
            </a:pPr>
            <a:r>
              <a:rPr lang="en-IN" dirty="0"/>
              <a:t>      </a:t>
            </a:r>
            <a:r>
              <a:rPr lang="en-IN" dirty="0" smtClean="0"/>
              <a:t>		  </a:t>
            </a:r>
            <a:r>
              <a:rPr lang="en-IN" dirty="0"/>
              <a:t>String </a:t>
            </a:r>
            <a:r>
              <a:rPr lang="en-IN" dirty="0" err="1"/>
              <a:t>msg</a:t>
            </a:r>
            <a:r>
              <a:rPr lang="en-IN" dirty="0"/>
              <a:t> = "Hello"; </a:t>
            </a:r>
            <a:r>
              <a:rPr lang="en-IN" dirty="0" smtClean="0"/>
              <a:t> </a:t>
            </a:r>
            <a:endParaRPr lang="en-IN" dirty="0"/>
          </a:p>
          <a:p>
            <a:pPr marL="0" indent="0">
              <a:buNone/>
            </a:pPr>
            <a:r>
              <a:rPr lang="en-IN" dirty="0"/>
              <a:t>    </a:t>
            </a:r>
            <a:r>
              <a:rPr lang="en-IN" dirty="0" smtClean="0"/>
              <a:t>		   </a:t>
            </a:r>
            <a:r>
              <a:rPr lang="en-IN" dirty="0"/>
              <a:t>Printer </a:t>
            </a:r>
            <a:r>
              <a:rPr lang="en-IN" dirty="0" err="1"/>
              <a:t>printer</a:t>
            </a:r>
            <a:r>
              <a:rPr lang="en-IN" dirty="0"/>
              <a:t> = </a:t>
            </a:r>
            <a:r>
              <a:rPr lang="en-IN" dirty="0" err="1" smtClean="0"/>
              <a:t>msg</a:t>
            </a:r>
            <a:r>
              <a:rPr lang="en-IN" dirty="0" smtClean="0"/>
              <a:t> </a:t>
            </a:r>
            <a:r>
              <a:rPr lang="en-IN" dirty="0"/>
              <a:t>-&gt; </a:t>
            </a:r>
            <a:r>
              <a:rPr lang="en-IN" dirty="0" err="1"/>
              <a:t>System.out.println</a:t>
            </a:r>
            <a:r>
              <a:rPr lang="en-IN" dirty="0"/>
              <a:t>(</a:t>
            </a:r>
            <a:r>
              <a:rPr lang="en-IN" dirty="0" err="1"/>
              <a:t>msg</a:t>
            </a:r>
            <a:r>
              <a:rPr lang="en-IN" dirty="0"/>
              <a:t> + " " + </a:t>
            </a:r>
            <a:r>
              <a:rPr lang="en-IN" dirty="0" err="1" smtClean="0"/>
              <a:t>msg</a:t>
            </a:r>
            <a:r>
              <a:rPr lang="en-IN" dirty="0" smtClean="0"/>
              <a:t>);</a:t>
            </a:r>
            <a:endParaRPr lang="en-IN" dirty="0"/>
          </a:p>
          <a:p>
            <a:pPr marL="0" indent="0">
              <a:buNone/>
            </a:pPr>
            <a:r>
              <a:rPr lang="en-IN" dirty="0" smtClean="0"/>
              <a:t>	}</a:t>
            </a:r>
            <a:endParaRPr lang="en-IN" dirty="0"/>
          </a:p>
          <a:p>
            <a:pPr marL="0" indent="0">
              <a:buNone/>
            </a:pPr>
            <a:r>
              <a:rPr lang="en-IN" dirty="0" smtClean="0"/>
              <a:t> </a:t>
            </a:r>
            <a:endParaRPr lang="en-IN" dirty="0"/>
          </a:p>
          <a:p>
            <a:pPr marL="0" indent="0">
              <a:buNone/>
            </a:pPr>
            <a:r>
              <a:rPr lang="en-IN" dirty="0" smtClean="0"/>
              <a:t> B)                  public </a:t>
            </a:r>
            <a:r>
              <a:rPr lang="en-IN" dirty="0"/>
              <a:t>Printer test() {        </a:t>
            </a:r>
          </a:p>
          <a:p>
            <a:pPr marL="0" indent="0">
              <a:buNone/>
            </a:pPr>
            <a:r>
              <a:rPr lang="en-IN" dirty="0"/>
              <a:t>     </a:t>
            </a:r>
            <a:r>
              <a:rPr lang="en-IN" dirty="0" smtClean="0"/>
              <a:t>		 </a:t>
            </a:r>
            <a:endParaRPr lang="en-IN" dirty="0"/>
          </a:p>
          <a:p>
            <a:pPr marL="0" indent="0">
              <a:buNone/>
            </a:pPr>
            <a:r>
              <a:rPr lang="en-IN" dirty="0"/>
              <a:t>     </a:t>
            </a:r>
            <a:r>
              <a:rPr lang="en-IN" dirty="0" smtClean="0"/>
              <a:t>		   </a:t>
            </a:r>
            <a:r>
              <a:rPr lang="en-IN" dirty="0"/>
              <a:t>Printer </a:t>
            </a:r>
            <a:r>
              <a:rPr lang="en-IN" dirty="0" err="1"/>
              <a:t>printer</a:t>
            </a:r>
            <a:r>
              <a:rPr lang="en-IN" dirty="0"/>
              <a:t> = msg1 </a:t>
            </a:r>
            <a:r>
              <a:rPr lang="en-IN" dirty="0" smtClean="0"/>
              <a:t>-&gt; { </a:t>
            </a:r>
            <a:r>
              <a:rPr lang="en-IN" dirty="0" err="1"/>
              <a:t>System.out.println</a:t>
            </a:r>
            <a:r>
              <a:rPr lang="en-IN" dirty="0"/>
              <a:t>(</a:t>
            </a:r>
            <a:r>
              <a:rPr lang="en-IN" dirty="0" err="1"/>
              <a:t>msg</a:t>
            </a:r>
            <a:r>
              <a:rPr lang="en-IN" dirty="0"/>
              <a:t> + " " + msg1);</a:t>
            </a:r>
          </a:p>
          <a:p>
            <a:pPr marL="0" indent="0">
              <a:buNone/>
            </a:pPr>
            <a:r>
              <a:rPr lang="en-IN" dirty="0"/>
              <a:t>   </a:t>
            </a:r>
            <a:r>
              <a:rPr lang="en-IN" dirty="0" smtClean="0"/>
              <a:t>		       		</a:t>
            </a:r>
            <a:r>
              <a:rPr lang="en-IN" dirty="0" err="1" smtClean="0"/>
              <a:t>someStaticVariable</a:t>
            </a:r>
            <a:r>
              <a:rPr lang="en-IN" dirty="0" smtClean="0"/>
              <a:t>++;</a:t>
            </a:r>
          </a:p>
          <a:p>
            <a:pPr marL="0" indent="0">
              <a:buNone/>
            </a:pPr>
            <a:r>
              <a:rPr lang="en-IN" dirty="0"/>
              <a:t> </a:t>
            </a:r>
            <a:r>
              <a:rPr lang="en-IN" dirty="0" smtClean="0"/>
              <a:t>			              }</a:t>
            </a:r>
            <a:endParaRPr lang="en-IN" dirty="0"/>
          </a:p>
          <a:p>
            <a:pPr marL="0" indent="0">
              <a:buNone/>
            </a:pPr>
            <a:r>
              <a:rPr lang="en-IN" dirty="0" smtClean="0"/>
              <a:t>	}</a:t>
            </a:r>
          </a:p>
          <a:p>
            <a:pPr marL="0" indent="0">
              <a:buNone/>
            </a:pPr>
            <a:endParaRPr lang="en-IN" dirty="0" smtClean="0"/>
          </a:p>
          <a:p>
            <a:pPr marL="0" indent="0">
              <a:buNone/>
            </a:pPr>
            <a:r>
              <a:rPr lang="en-IN" dirty="0" smtClean="0"/>
              <a:t>C) 	public </a:t>
            </a:r>
            <a:r>
              <a:rPr lang="en-IN" dirty="0"/>
              <a:t>Printer test() {      </a:t>
            </a:r>
          </a:p>
          <a:p>
            <a:pPr marL="0" indent="0">
              <a:buNone/>
            </a:pPr>
            <a:r>
              <a:rPr lang="en-IN" dirty="0" smtClean="0"/>
              <a:t> </a:t>
            </a:r>
            <a:endParaRPr lang="en-IN" dirty="0"/>
          </a:p>
          <a:p>
            <a:pPr marL="0" indent="0">
              <a:buNone/>
            </a:pPr>
            <a:r>
              <a:rPr lang="en-IN" dirty="0"/>
              <a:t>     </a:t>
            </a:r>
            <a:r>
              <a:rPr lang="en-IN" dirty="0" smtClean="0"/>
              <a:t>		  </a:t>
            </a:r>
            <a:r>
              <a:rPr lang="en-IN" dirty="0"/>
              <a:t>Printer </a:t>
            </a:r>
            <a:r>
              <a:rPr lang="en-IN" dirty="0" err="1"/>
              <a:t>printer</a:t>
            </a:r>
            <a:r>
              <a:rPr lang="en-IN" dirty="0"/>
              <a:t> = msg1 -&gt; </a:t>
            </a:r>
            <a:r>
              <a:rPr lang="en-IN" dirty="0" smtClean="0"/>
              <a:t> {  </a:t>
            </a:r>
            <a:r>
              <a:rPr lang="en-IN" dirty="0" err="1" smtClean="0"/>
              <a:t>System.out.println</a:t>
            </a:r>
            <a:r>
              <a:rPr lang="en-IN" dirty="0" smtClean="0"/>
              <a:t>(</a:t>
            </a:r>
            <a:r>
              <a:rPr lang="en-IN" dirty="0" err="1" smtClean="0"/>
              <a:t>msg</a:t>
            </a:r>
            <a:r>
              <a:rPr lang="en-IN" dirty="0" smtClean="0"/>
              <a:t> </a:t>
            </a:r>
            <a:r>
              <a:rPr lang="en-IN" dirty="0"/>
              <a:t>+ " " + msg1); </a:t>
            </a:r>
            <a:endParaRPr lang="en-IN" dirty="0" smtClean="0"/>
          </a:p>
          <a:p>
            <a:pPr marL="0" indent="0">
              <a:buNone/>
            </a:pPr>
            <a:r>
              <a:rPr lang="en-IN" dirty="0"/>
              <a:t> </a:t>
            </a:r>
            <a:r>
              <a:rPr lang="en-IN" dirty="0" smtClean="0"/>
              <a:t>                                                                                                             </a:t>
            </a:r>
            <a:r>
              <a:rPr lang="en-IN" dirty="0" err="1" smtClean="0"/>
              <a:t>someInstanceVariable</a:t>
            </a:r>
            <a:r>
              <a:rPr lang="en-IN" dirty="0" smtClean="0"/>
              <a:t>++;</a:t>
            </a:r>
          </a:p>
          <a:p>
            <a:pPr marL="0" indent="0">
              <a:buNone/>
            </a:pPr>
            <a:r>
              <a:rPr lang="en-IN" dirty="0"/>
              <a:t>	</a:t>
            </a:r>
            <a:r>
              <a:rPr lang="en-IN" dirty="0" smtClean="0"/>
              <a:t>		                       }</a:t>
            </a:r>
            <a:endParaRPr lang="en-IN" dirty="0"/>
          </a:p>
          <a:p>
            <a:pPr marL="0" indent="0">
              <a:buNone/>
            </a:pPr>
            <a:r>
              <a:rPr lang="en-IN" dirty="0"/>
              <a:t>   </a:t>
            </a:r>
            <a:r>
              <a:rPr lang="en-IN" dirty="0" smtClean="0"/>
              <a:t>		 </a:t>
            </a:r>
          </a:p>
          <a:p>
            <a:pPr marL="0" indent="0">
              <a:buNone/>
            </a:pPr>
            <a:r>
              <a:rPr lang="en-IN" dirty="0"/>
              <a:t> </a:t>
            </a:r>
            <a:r>
              <a:rPr lang="en-IN" dirty="0" smtClean="0"/>
              <a:t>                                        }</a:t>
            </a:r>
            <a:endParaRPr lang="en-IN" dirty="0"/>
          </a:p>
          <a:p>
            <a:pPr marL="0" indent="0">
              <a:buNone/>
            </a:pPr>
            <a:r>
              <a:rPr lang="en-IN" dirty="0"/>
              <a:t> </a:t>
            </a:r>
          </a:p>
          <a:p>
            <a:pPr marL="0" indent="0">
              <a:buNone/>
            </a:pPr>
            <a:r>
              <a:rPr lang="en-IN" dirty="0" smtClean="0"/>
              <a:t>D) 	public </a:t>
            </a:r>
            <a:r>
              <a:rPr lang="en-IN" dirty="0"/>
              <a:t>Printer test() {          </a:t>
            </a:r>
          </a:p>
          <a:p>
            <a:pPr marL="0" indent="0">
              <a:buNone/>
            </a:pPr>
            <a:r>
              <a:rPr lang="en-IN" dirty="0"/>
              <a:t>    </a:t>
            </a:r>
            <a:r>
              <a:rPr lang="en-IN" dirty="0" smtClean="0"/>
              <a:t>		  </a:t>
            </a:r>
            <a:r>
              <a:rPr lang="en-IN" dirty="0"/>
              <a:t>String </a:t>
            </a:r>
            <a:r>
              <a:rPr lang="en-IN" dirty="0" err="1"/>
              <a:t>msg</a:t>
            </a:r>
            <a:r>
              <a:rPr lang="en-IN" dirty="0"/>
              <a:t> = "Hello";     </a:t>
            </a:r>
          </a:p>
          <a:p>
            <a:pPr marL="0" indent="0">
              <a:buNone/>
            </a:pPr>
            <a:r>
              <a:rPr lang="en-IN" dirty="0"/>
              <a:t>          </a:t>
            </a:r>
            <a:r>
              <a:rPr lang="en-IN" dirty="0" smtClean="0"/>
              <a:t>		          </a:t>
            </a:r>
            <a:r>
              <a:rPr lang="en-IN" dirty="0"/>
              <a:t>Printer </a:t>
            </a:r>
            <a:r>
              <a:rPr lang="en-IN" dirty="0" err="1"/>
              <a:t>printer</a:t>
            </a:r>
            <a:r>
              <a:rPr lang="en-IN" dirty="0"/>
              <a:t> = msg1 -&gt;  {    </a:t>
            </a:r>
          </a:p>
          <a:p>
            <a:pPr marL="0" indent="0">
              <a:buNone/>
            </a:pPr>
            <a:r>
              <a:rPr lang="en-IN" dirty="0"/>
              <a:t>         </a:t>
            </a:r>
            <a:r>
              <a:rPr lang="en-IN" dirty="0" smtClean="0"/>
              <a:t>			   </a:t>
            </a:r>
            <a:r>
              <a:rPr lang="en-IN" dirty="0" err="1"/>
              <a:t>msg</a:t>
            </a:r>
            <a:r>
              <a:rPr lang="en-IN" dirty="0"/>
              <a:t> = "Hi " + msg1; </a:t>
            </a:r>
            <a:r>
              <a:rPr lang="en-IN" dirty="0" smtClean="0"/>
              <a:t> </a:t>
            </a:r>
            <a:endParaRPr lang="en-IN" dirty="0"/>
          </a:p>
          <a:p>
            <a:pPr marL="0" indent="0">
              <a:buNone/>
            </a:pPr>
            <a:r>
              <a:rPr lang="en-IN" dirty="0"/>
              <a:t> </a:t>
            </a:r>
            <a:r>
              <a:rPr lang="en-IN" dirty="0" smtClean="0"/>
              <a:t>		         </a:t>
            </a:r>
            <a:r>
              <a:rPr lang="en-IN" dirty="0" err="1"/>
              <a:t>System.out.println</a:t>
            </a:r>
            <a:r>
              <a:rPr lang="en-IN" dirty="0"/>
              <a:t>(</a:t>
            </a:r>
            <a:r>
              <a:rPr lang="en-IN" dirty="0" err="1"/>
              <a:t>msg</a:t>
            </a:r>
            <a:r>
              <a:rPr lang="en-IN" dirty="0"/>
              <a:t>);      </a:t>
            </a:r>
          </a:p>
          <a:p>
            <a:pPr marL="0" indent="0">
              <a:buNone/>
            </a:pPr>
            <a:r>
              <a:rPr lang="en-IN" dirty="0" smtClean="0"/>
              <a:t>	  </a:t>
            </a:r>
            <a:r>
              <a:rPr lang="en-IN" dirty="0"/>
              <a:t>}; </a:t>
            </a:r>
          </a:p>
          <a:p>
            <a:endParaRPr lang="en-US" dirty="0" smtClean="0"/>
          </a:p>
          <a:p>
            <a:pPr marL="109728" indent="0">
              <a:buNone/>
            </a:pPr>
            <a:endParaRPr lang="en-US" dirty="0"/>
          </a:p>
        </p:txBody>
      </p:sp>
      <p:sp>
        <p:nvSpPr>
          <p:cNvPr id="2" name="Title 1"/>
          <p:cNvSpPr>
            <a:spLocks noGrp="1"/>
          </p:cNvSpPr>
          <p:nvPr>
            <p:ph type="title"/>
          </p:nvPr>
        </p:nvSpPr>
        <p:spPr>
          <a:xfrm>
            <a:off x="609600" y="731520"/>
            <a:ext cx="10972800" cy="560070"/>
          </a:xfrm>
        </p:spPr>
        <p:txBody>
          <a:bodyPr>
            <a:normAutofit fontScale="90000"/>
          </a:bodyPr>
          <a:lstStyle/>
          <a:p>
            <a:r>
              <a:rPr lang="en-US" dirty="0" smtClean="0"/>
              <a:t>Lesson 3 : Exercise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02893970"/>
              </p:ext>
            </p:extLst>
          </p:nvPr>
        </p:nvGraphicFramePr>
        <p:xfrm>
          <a:off x="8755380" y="2365586"/>
          <a:ext cx="2827020" cy="3210560"/>
        </p:xfrm>
        <a:graphic>
          <a:graphicData uri="http://schemas.openxmlformats.org/drawingml/2006/table">
            <a:tbl>
              <a:tblPr firstRow="1" bandRow="1">
                <a:tableStyleId>{5C22544A-7EE6-4342-B048-85BDC9FD1C3A}</a:tableStyleId>
              </a:tblPr>
              <a:tblGrid>
                <a:gridCol w="2827020"/>
              </a:tblGrid>
              <a:tr h="370840">
                <a:tc>
                  <a:txBody>
                    <a:bodyPr/>
                    <a:lstStyle/>
                    <a:p>
                      <a:r>
                        <a:rPr lang="en-IN" dirty="0" smtClean="0"/>
                        <a:t>Answer</a:t>
                      </a:r>
                      <a:endParaRPr lang="en-IN" dirty="0"/>
                    </a:p>
                  </a:txBody>
                  <a:tcPr/>
                </a:tc>
              </a:tr>
              <a:tr h="370840">
                <a:tc>
                  <a:txBody>
                    <a:bodyPr/>
                    <a:lstStyle/>
                    <a:p>
                      <a:r>
                        <a:rPr lang="en-IN" dirty="0" smtClean="0"/>
                        <a:t>A)</a:t>
                      </a:r>
                      <a:r>
                        <a:rPr lang="en-IN" baseline="0" dirty="0" smtClean="0"/>
                        <a:t> Error : </a:t>
                      </a:r>
                      <a:r>
                        <a:rPr lang="en-IN" dirty="0" err="1" smtClean="0"/>
                        <a:t>msg</a:t>
                      </a:r>
                      <a:r>
                        <a:rPr lang="en-IN" dirty="0" smtClean="0"/>
                        <a:t> already declared at method level</a:t>
                      </a:r>
                      <a:endParaRPr lang="en-IN" dirty="0"/>
                    </a:p>
                  </a:txBody>
                  <a:tcPr/>
                </a:tc>
              </a:tr>
              <a:tr h="370840">
                <a:tc>
                  <a:txBody>
                    <a:bodyPr/>
                    <a:lstStyle/>
                    <a:p>
                      <a:r>
                        <a:rPr lang="en-IN" dirty="0" smtClean="0"/>
                        <a:t>B) Valid</a:t>
                      </a:r>
                      <a:r>
                        <a:rPr lang="en-IN" baseline="0" dirty="0" smtClean="0"/>
                        <a:t> static variable in not implicitly final in lambda. It need final keyword at declaration.</a:t>
                      </a:r>
                      <a:endParaRPr lang="en-IN" dirty="0"/>
                    </a:p>
                  </a:txBody>
                  <a:tcPr/>
                </a:tc>
              </a:tr>
              <a:tr h="370840">
                <a:tc>
                  <a:txBody>
                    <a:bodyPr/>
                    <a:lstStyle/>
                    <a:p>
                      <a:r>
                        <a:rPr lang="en-IN" dirty="0" smtClean="0"/>
                        <a:t>C)  Valid same as above</a:t>
                      </a:r>
                      <a:endParaRPr lang="en-IN" dirty="0"/>
                    </a:p>
                  </a:txBody>
                  <a:tcPr/>
                </a:tc>
              </a:tr>
              <a:tr h="370840">
                <a:tc>
                  <a:txBody>
                    <a:bodyPr/>
                    <a:lstStyle/>
                    <a:p>
                      <a:r>
                        <a:rPr lang="en-IN" dirty="0" smtClean="0"/>
                        <a:t>D) Variable </a:t>
                      </a:r>
                      <a:r>
                        <a:rPr lang="en-IN" dirty="0" err="1" smtClean="0"/>
                        <a:t>msg</a:t>
                      </a:r>
                      <a:r>
                        <a:rPr lang="en-IN" dirty="0" smtClean="0"/>
                        <a:t> is implicitly</a:t>
                      </a:r>
                      <a:r>
                        <a:rPr lang="en-IN" baseline="0" dirty="0" smtClean="0"/>
                        <a:t> final.</a:t>
                      </a:r>
                      <a:endParaRPr lang="en-IN" dirty="0"/>
                    </a:p>
                  </a:txBody>
                  <a:tcPr/>
                </a:tc>
              </a:tr>
            </a:tbl>
          </a:graphicData>
        </a:graphic>
      </p:graphicFrame>
    </p:spTree>
    <p:extLst>
      <p:ext uri="{BB962C8B-B14F-4D97-AF65-F5344CB8AC3E}">
        <p14:creationId xmlns:p14="http://schemas.microsoft.com/office/powerpoint/2010/main" val="1360193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972800" cy="4972050"/>
          </a:xfrm>
        </p:spPr>
        <p:txBody>
          <a:bodyPr>
            <a:normAutofit fontScale="77500" lnSpcReduction="20000"/>
          </a:bodyPr>
          <a:lstStyle/>
          <a:p>
            <a:pPr marL="457200" indent="-457200"/>
            <a:r>
              <a:rPr lang="en-IN" dirty="0" smtClean="0"/>
              <a:t>Every </a:t>
            </a:r>
            <a:r>
              <a:rPr lang="en-IN" dirty="0"/>
              <a:t>lambda expression has a type, which is a functional interface type. In other words, a lambda expression represents an instance of a functional </a:t>
            </a:r>
            <a:r>
              <a:rPr lang="en-IN" dirty="0" smtClean="0"/>
              <a:t>interface.</a:t>
            </a:r>
          </a:p>
          <a:p>
            <a:pPr marL="457200" indent="-457200"/>
            <a:endParaRPr lang="en-IN" dirty="0"/>
          </a:p>
          <a:p>
            <a:pPr marL="457200" indent="-457200"/>
            <a:r>
              <a:rPr lang="en-IN" dirty="0"/>
              <a:t>A functional interface is an interface that specifies exactly one abstract   method. </a:t>
            </a:r>
          </a:p>
          <a:p>
            <a:pPr marL="0" indent="0">
              <a:buNone/>
            </a:pPr>
            <a:r>
              <a:rPr lang="en-IN" dirty="0" smtClean="0"/>
              <a:t>	Example </a:t>
            </a:r>
            <a:r>
              <a:rPr lang="en-IN" dirty="0"/>
              <a:t>– </a:t>
            </a:r>
            <a:r>
              <a:rPr lang="en-IN" dirty="0" smtClean="0"/>
              <a:t>Comparator</a:t>
            </a:r>
            <a:r>
              <a:rPr lang="en-IN" dirty="0"/>
              <a:t>, </a:t>
            </a:r>
            <a:r>
              <a:rPr lang="en-IN" dirty="0" smtClean="0"/>
              <a:t>Runnable</a:t>
            </a:r>
            <a:r>
              <a:rPr lang="en-IN" dirty="0"/>
              <a:t>, </a:t>
            </a:r>
            <a:r>
              <a:rPr lang="en-IN" dirty="0" smtClean="0"/>
              <a:t>Callable </a:t>
            </a:r>
            <a:r>
              <a:rPr lang="en-IN" dirty="0"/>
              <a:t>etc.</a:t>
            </a:r>
          </a:p>
          <a:p>
            <a:pPr marL="457200" indent="-457200"/>
            <a:endParaRPr lang="en-IN" dirty="0"/>
          </a:p>
          <a:p>
            <a:pPr marL="457200" indent="-457200"/>
            <a:r>
              <a:rPr lang="en-IN" dirty="0"/>
              <a:t>An interface is still a functional interface if it has many default methods as long as it specifies only one abstract method</a:t>
            </a:r>
            <a:r>
              <a:rPr lang="en-IN" dirty="0" smtClean="0"/>
              <a:t>.</a:t>
            </a:r>
          </a:p>
          <a:p>
            <a:pPr marL="457200" indent="-457200"/>
            <a:endParaRPr lang="en-IN" dirty="0"/>
          </a:p>
          <a:p>
            <a:pPr marL="457200" indent="-457200"/>
            <a:r>
              <a:rPr lang="en-IN" dirty="0"/>
              <a:t>A functional interface is simply an interface that has exactly one abstract method. The following types of methods in an interface do not count for defining a functional interface: </a:t>
            </a:r>
          </a:p>
          <a:p>
            <a:pPr marL="0" indent="0">
              <a:buNone/>
            </a:pPr>
            <a:r>
              <a:rPr lang="en-IN" dirty="0" smtClean="0"/>
              <a:t>	Default </a:t>
            </a:r>
            <a:r>
              <a:rPr lang="en-IN" dirty="0"/>
              <a:t>methods</a:t>
            </a:r>
          </a:p>
          <a:p>
            <a:pPr marL="0" indent="0">
              <a:buNone/>
            </a:pPr>
            <a:r>
              <a:rPr lang="en-IN" dirty="0" smtClean="0"/>
              <a:t>	Static </a:t>
            </a:r>
            <a:r>
              <a:rPr lang="en-IN" dirty="0"/>
              <a:t>methods</a:t>
            </a:r>
          </a:p>
          <a:p>
            <a:pPr marL="0" indent="0">
              <a:buNone/>
            </a:pPr>
            <a:r>
              <a:rPr lang="en-IN" dirty="0" smtClean="0"/>
              <a:t>	Public </a:t>
            </a:r>
            <a:r>
              <a:rPr lang="en-IN" dirty="0"/>
              <a:t>methods inherited from </a:t>
            </a:r>
            <a:r>
              <a:rPr lang="en-IN" dirty="0" smtClean="0"/>
              <a:t>the Object </a:t>
            </a:r>
            <a:r>
              <a:rPr lang="en-IN" dirty="0"/>
              <a:t>class </a:t>
            </a:r>
          </a:p>
          <a:p>
            <a:endParaRPr lang="en-IN" dirty="0" smtClean="0"/>
          </a:p>
          <a:p>
            <a:pPr marL="109728" indent="0">
              <a:buNone/>
            </a:pPr>
            <a:r>
              <a:rPr lang="en-IN" dirty="0" smtClean="0"/>
              <a:t> </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102264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4038487"/>
          </a:xfrm>
        </p:spPr>
        <p:txBody>
          <a:bodyPr/>
          <a:lstStyle/>
          <a:p>
            <a:r>
              <a:rPr lang="en-US" dirty="0" smtClean="0"/>
              <a:t>Introducing Lambda expression </a:t>
            </a:r>
          </a:p>
          <a:p>
            <a:pPr marL="109728" indent="0">
              <a:buNone/>
            </a:pPr>
            <a:r>
              <a:rPr lang="en-US" dirty="0"/>
              <a:t> </a:t>
            </a:r>
            <a:r>
              <a:rPr lang="en-US" dirty="0" smtClean="0"/>
              <a:t>  ( new language feature introduce in Java 8)</a:t>
            </a:r>
          </a:p>
          <a:p>
            <a:r>
              <a:rPr lang="en-US" dirty="0" smtClean="0"/>
              <a:t>Basic and Intermediate level introduction</a:t>
            </a:r>
          </a:p>
          <a:p>
            <a:r>
              <a:rPr lang="en-US" dirty="0" smtClean="0"/>
              <a:t>Hands on practice on lambda expression</a:t>
            </a:r>
          </a:p>
          <a:p>
            <a:r>
              <a:rPr lang="en-US" dirty="0" smtClean="0"/>
              <a:t>How to use in coding</a:t>
            </a:r>
          </a:p>
          <a:p>
            <a:r>
              <a:rPr lang="en-US" dirty="0" smtClean="0"/>
              <a:t>Help understanding how to use new stream API’s in Java 8.</a:t>
            </a:r>
          </a:p>
          <a:p>
            <a:r>
              <a:rPr lang="en-US" dirty="0" smtClean="0"/>
              <a:t>Only </a:t>
            </a:r>
            <a:r>
              <a:rPr lang="en-US" dirty="0"/>
              <a:t> </a:t>
            </a:r>
            <a:r>
              <a:rPr lang="en-US" dirty="0" smtClean="0"/>
              <a:t>Lambda expressions covered in depth.</a:t>
            </a:r>
            <a:endParaRPr lang="en-US" dirty="0"/>
          </a:p>
        </p:txBody>
      </p:sp>
      <p:sp>
        <p:nvSpPr>
          <p:cNvPr id="2" name="Title 1"/>
          <p:cNvSpPr>
            <a:spLocks noGrp="1"/>
          </p:cNvSpPr>
          <p:nvPr>
            <p:ph type="title"/>
          </p:nvPr>
        </p:nvSpPr>
        <p:spPr/>
        <p:txBody>
          <a:bodyPr/>
          <a:lstStyle/>
          <a:p>
            <a:r>
              <a:rPr lang="en-US" dirty="0" smtClean="0"/>
              <a:t>Course Objective</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972800" cy="4972050"/>
          </a:xfrm>
        </p:spPr>
        <p:txBody>
          <a:bodyPr>
            <a:normAutofit fontScale="92500" lnSpcReduction="10000"/>
          </a:bodyPr>
          <a:lstStyle/>
          <a:p>
            <a:pPr marL="0" indent="0">
              <a:buNone/>
            </a:pPr>
            <a:r>
              <a:rPr lang="en-IN" dirty="0"/>
              <a:t>@</a:t>
            </a:r>
            <a:r>
              <a:rPr lang="en-IN" dirty="0" err="1"/>
              <a:t>FunctionalInterface</a:t>
            </a:r>
            <a:endParaRPr lang="en-IN" dirty="0"/>
          </a:p>
          <a:p>
            <a:pPr marL="0" indent="0">
              <a:buNone/>
            </a:pPr>
            <a:r>
              <a:rPr lang="en-IN" dirty="0"/>
              <a:t> public interface Comparator&lt;T&gt; {       </a:t>
            </a:r>
          </a:p>
          <a:p>
            <a:pPr marL="0" indent="0">
              <a:buNone/>
            </a:pPr>
            <a:endParaRPr lang="en-IN" dirty="0"/>
          </a:p>
          <a:p>
            <a:pPr marL="0" indent="0">
              <a:buNone/>
            </a:pPr>
            <a:r>
              <a:rPr lang="en-IN" dirty="0"/>
              <a:t> // An abstract method declared in the interface   </a:t>
            </a:r>
          </a:p>
          <a:p>
            <a:pPr marL="0" indent="0">
              <a:buNone/>
            </a:pPr>
            <a:r>
              <a:rPr lang="en-IN" dirty="0"/>
              <a:t>     </a:t>
            </a:r>
            <a:r>
              <a:rPr lang="en-IN" dirty="0" err="1"/>
              <a:t>int</a:t>
            </a:r>
            <a:r>
              <a:rPr lang="en-IN" dirty="0"/>
              <a:t> compare(T o1, T o2);                     </a:t>
            </a:r>
          </a:p>
          <a:p>
            <a:pPr marL="0" indent="0">
              <a:buNone/>
            </a:pPr>
            <a:endParaRPr lang="en-IN" dirty="0"/>
          </a:p>
          <a:p>
            <a:pPr marL="0" indent="0">
              <a:buNone/>
            </a:pPr>
            <a:r>
              <a:rPr lang="en-IN" dirty="0"/>
              <a:t>// Re-declaration of the equals() method in the Object class  </a:t>
            </a:r>
          </a:p>
          <a:p>
            <a:pPr marL="0" indent="0">
              <a:buNone/>
            </a:pPr>
            <a:r>
              <a:rPr lang="en-IN" dirty="0" smtClean="0"/>
              <a:t>    not considered as abstract method.</a:t>
            </a:r>
          </a:p>
          <a:p>
            <a:pPr marL="0" indent="0">
              <a:buNone/>
            </a:pPr>
            <a:endParaRPr lang="en-IN" dirty="0"/>
          </a:p>
          <a:p>
            <a:pPr marL="0" indent="0">
              <a:buNone/>
            </a:pPr>
            <a:r>
              <a:rPr lang="en-IN" dirty="0"/>
              <a:t>      </a:t>
            </a:r>
            <a:r>
              <a:rPr lang="en-IN" dirty="0" err="1"/>
              <a:t>boolean</a:t>
            </a:r>
            <a:r>
              <a:rPr lang="en-IN" dirty="0"/>
              <a:t> equals(Object </a:t>
            </a:r>
            <a:r>
              <a:rPr lang="en-IN" dirty="0" err="1"/>
              <a:t>obj</a:t>
            </a:r>
            <a:r>
              <a:rPr lang="en-IN" dirty="0"/>
              <a:t>); </a:t>
            </a:r>
          </a:p>
          <a:p>
            <a:pPr marL="0" indent="0">
              <a:buNone/>
            </a:pPr>
            <a:r>
              <a:rPr lang="en-IN" dirty="0"/>
              <a:t>}</a:t>
            </a:r>
            <a:endParaRPr lang="en-IN" dirty="0" smtClean="0"/>
          </a:p>
          <a:p>
            <a:pPr marL="109728" indent="0">
              <a:buNone/>
            </a:pPr>
            <a:r>
              <a:rPr lang="en-IN" dirty="0" smtClean="0"/>
              <a:t> </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134105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120640"/>
          </a:xfrm>
        </p:spPr>
        <p:txBody>
          <a:bodyPr>
            <a:normAutofit fontScale="55000" lnSpcReduction="20000"/>
          </a:bodyPr>
          <a:lstStyle/>
          <a:p>
            <a:pPr marL="0" indent="0">
              <a:buNone/>
            </a:pPr>
            <a:endParaRPr lang="en-IN" dirty="0" smtClean="0"/>
          </a:p>
          <a:p>
            <a:pPr marL="457200" indent="-457200"/>
            <a:r>
              <a:rPr lang="en-IN" dirty="0" smtClean="0"/>
              <a:t>The presence of @</a:t>
            </a:r>
            <a:r>
              <a:rPr lang="en-IN" dirty="0" err="1" smtClean="0"/>
              <a:t>FunctionalInterface</a:t>
            </a:r>
            <a:r>
              <a:rPr lang="en-IN" dirty="0" smtClean="0"/>
              <a:t> annotation tells the compiler to make sure that the declared type is a functional interface.</a:t>
            </a:r>
          </a:p>
          <a:p>
            <a:pPr marL="457200" indent="-457200"/>
            <a:endParaRPr lang="en-IN" dirty="0" smtClean="0"/>
          </a:p>
          <a:p>
            <a:pPr marL="457200" indent="-457200"/>
            <a:r>
              <a:rPr lang="en-IN" dirty="0" smtClean="0"/>
              <a:t>If </a:t>
            </a:r>
            <a:r>
              <a:rPr lang="en-IN" dirty="0"/>
              <a:t>the annotation @</a:t>
            </a:r>
            <a:r>
              <a:rPr lang="en-IN" dirty="0" err="1"/>
              <a:t>FunctionalInterface</a:t>
            </a:r>
            <a:r>
              <a:rPr lang="en-IN" dirty="0"/>
              <a:t> is used on a non-functional interface or other types such as classes, a compile-time error occurs</a:t>
            </a:r>
            <a:r>
              <a:rPr lang="en-IN" dirty="0" smtClean="0"/>
              <a:t>.</a:t>
            </a:r>
          </a:p>
          <a:p>
            <a:pPr marL="457200" indent="-457200"/>
            <a:endParaRPr lang="en-IN" dirty="0" smtClean="0"/>
          </a:p>
          <a:p>
            <a:pPr marL="457200" indent="-457200"/>
            <a:r>
              <a:rPr lang="en-IN" dirty="0" smtClean="0"/>
              <a:t>The </a:t>
            </a:r>
            <a:r>
              <a:rPr lang="en-IN" dirty="0"/>
              <a:t>declaration of a functional interface may optionally be annotated with the annotation @</a:t>
            </a:r>
            <a:r>
              <a:rPr lang="en-IN" dirty="0" err="1"/>
              <a:t>FunctionalInterface</a:t>
            </a:r>
            <a:r>
              <a:rPr lang="en-IN" dirty="0"/>
              <a:t>, which is in the </a:t>
            </a:r>
            <a:r>
              <a:rPr lang="en-IN" dirty="0" err="1"/>
              <a:t>java.lang</a:t>
            </a:r>
            <a:r>
              <a:rPr lang="en-IN" dirty="0"/>
              <a:t> package. </a:t>
            </a:r>
            <a:r>
              <a:rPr lang="en-IN" dirty="0" smtClean="0"/>
              <a:t>If </a:t>
            </a:r>
            <a:r>
              <a:rPr lang="en-IN" dirty="0"/>
              <a:t>you do not use the annotation  @</a:t>
            </a:r>
            <a:r>
              <a:rPr lang="en-IN" dirty="0" err="1"/>
              <a:t>FunctionalInterface</a:t>
            </a:r>
            <a:r>
              <a:rPr lang="en-IN" dirty="0"/>
              <a:t> on an interface with one abstract method, the interface is still a functional interface and it can be the target type for lambda expressions</a:t>
            </a:r>
            <a:r>
              <a:rPr lang="en-IN" dirty="0" smtClean="0"/>
              <a:t>.</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a:t>
            </a:r>
          </a:p>
          <a:p>
            <a:pPr marL="0" indent="0">
              <a:buNone/>
            </a:pPr>
            <a:r>
              <a:rPr lang="en-IN" dirty="0"/>
              <a:t>} // compile error 2 abstract methods.</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 // some code }; </a:t>
            </a:r>
          </a:p>
          <a:p>
            <a:pPr marL="0" indent="0">
              <a:buNone/>
            </a:pPr>
            <a:r>
              <a:rPr lang="en-IN" dirty="0"/>
              <a:t>} // compile  1 abstract methods.</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62638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120640"/>
          </a:xfrm>
        </p:spPr>
        <p:txBody>
          <a:bodyPr>
            <a:normAutofit fontScale="55000" lnSpcReduction="20000"/>
          </a:bodyPr>
          <a:lstStyle/>
          <a:p>
            <a:pPr marL="0" indent="0">
              <a:buNone/>
            </a:pPr>
            <a:endParaRPr lang="en-IN" dirty="0" smtClean="0"/>
          </a:p>
          <a:p>
            <a:pPr marL="457200" indent="-457200"/>
            <a:r>
              <a:rPr lang="en-IN" dirty="0" smtClean="0"/>
              <a:t>The presence of @</a:t>
            </a:r>
            <a:r>
              <a:rPr lang="en-IN" dirty="0" err="1" smtClean="0"/>
              <a:t>FunctionalInterface</a:t>
            </a:r>
            <a:r>
              <a:rPr lang="en-IN" dirty="0" smtClean="0"/>
              <a:t> annotation tells the compiler to make sure that the declared type is a functional interface.</a:t>
            </a:r>
          </a:p>
          <a:p>
            <a:pPr marL="457200" indent="-457200"/>
            <a:endParaRPr lang="en-IN" dirty="0" smtClean="0"/>
          </a:p>
          <a:p>
            <a:pPr marL="457200" indent="-457200"/>
            <a:r>
              <a:rPr lang="en-IN" dirty="0" smtClean="0"/>
              <a:t>If </a:t>
            </a:r>
            <a:r>
              <a:rPr lang="en-IN" dirty="0"/>
              <a:t>the annotation @</a:t>
            </a:r>
            <a:r>
              <a:rPr lang="en-IN" dirty="0" err="1"/>
              <a:t>FunctionalInterface</a:t>
            </a:r>
            <a:r>
              <a:rPr lang="en-IN" dirty="0"/>
              <a:t> is used on a non-functional interface or other types such as classes, a compile-time error occurs</a:t>
            </a:r>
            <a:r>
              <a:rPr lang="en-IN" dirty="0" smtClean="0"/>
              <a:t>.</a:t>
            </a:r>
          </a:p>
          <a:p>
            <a:pPr marL="457200" indent="-457200"/>
            <a:endParaRPr lang="en-IN" dirty="0" smtClean="0"/>
          </a:p>
          <a:p>
            <a:pPr marL="457200" indent="-457200"/>
            <a:r>
              <a:rPr lang="en-IN" dirty="0" smtClean="0"/>
              <a:t>The </a:t>
            </a:r>
            <a:r>
              <a:rPr lang="en-IN" dirty="0"/>
              <a:t>declaration of a functional interface may optionally be annotated with the annotation @</a:t>
            </a:r>
            <a:r>
              <a:rPr lang="en-IN" dirty="0" err="1"/>
              <a:t>FunctionalInterface</a:t>
            </a:r>
            <a:r>
              <a:rPr lang="en-IN" dirty="0"/>
              <a:t>, which is in the </a:t>
            </a:r>
            <a:r>
              <a:rPr lang="en-IN" dirty="0" err="1"/>
              <a:t>java.lang</a:t>
            </a:r>
            <a:r>
              <a:rPr lang="en-IN" dirty="0"/>
              <a:t> package. </a:t>
            </a:r>
            <a:r>
              <a:rPr lang="en-IN" dirty="0" smtClean="0"/>
              <a:t>If </a:t>
            </a:r>
            <a:r>
              <a:rPr lang="en-IN" dirty="0"/>
              <a:t>you do not use the annotation  @</a:t>
            </a:r>
            <a:r>
              <a:rPr lang="en-IN" dirty="0" err="1"/>
              <a:t>FunctionalInterface</a:t>
            </a:r>
            <a:r>
              <a:rPr lang="en-IN" dirty="0"/>
              <a:t> on an interface with one abstract method, the interface is still a functional interface and it can be the target type for lambda expressions</a:t>
            </a:r>
            <a:r>
              <a:rPr lang="en-IN" dirty="0" smtClean="0"/>
              <a:t>.</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a:t>
            </a:r>
          </a:p>
          <a:p>
            <a:pPr marL="0" indent="0">
              <a:buNone/>
            </a:pPr>
            <a:r>
              <a:rPr lang="en-IN" dirty="0"/>
              <a:t>} // compile error 2 abstract methods.</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 // some code }; </a:t>
            </a:r>
          </a:p>
          <a:p>
            <a:pPr marL="0" indent="0">
              <a:buNone/>
            </a:pPr>
            <a:r>
              <a:rPr lang="en-IN" dirty="0"/>
              <a:t>} // compile  1 abstract methods.</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28653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657850"/>
          </a:xfrm>
        </p:spPr>
        <p:txBody>
          <a:bodyPr>
            <a:normAutofit fontScale="55000" lnSpcReduction="20000"/>
          </a:bodyPr>
          <a:lstStyle/>
          <a:p>
            <a:pPr marL="0" indent="0">
              <a:buNone/>
            </a:pPr>
            <a:endParaRPr lang="en-IN" dirty="0" smtClean="0"/>
          </a:p>
          <a:p>
            <a:pPr marL="457200" indent="-457200"/>
            <a:r>
              <a:rPr lang="en-IN" dirty="0" smtClean="0"/>
              <a:t> Java </a:t>
            </a:r>
            <a:r>
              <a:rPr lang="en-IN" dirty="0"/>
              <a:t>8 has added many frequently used functional interfaces in the package </a:t>
            </a:r>
            <a:r>
              <a:rPr lang="en-IN" dirty="0" err="1"/>
              <a:t>java.util.function</a:t>
            </a:r>
            <a:r>
              <a:rPr lang="en-IN" dirty="0"/>
              <a:t>.</a:t>
            </a:r>
          </a:p>
          <a:p>
            <a:pPr marL="0" indent="0">
              <a:buNone/>
            </a:pPr>
            <a:r>
              <a:rPr lang="en-IN" dirty="0"/>
              <a:t> </a:t>
            </a:r>
            <a:r>
              <a:rPr lang="en-IN" dirty="0" smtClean="0"/>
              <a:t>           </a:t>
            </a:r>
            <a:r>
              <a:rPr lang="en-IN" dirty="0"/>
              <a:t>Function&lt;T,R&gt; , Predicate&lt;T&gt; , Consumer&lt;T&gt; , Supplier&lt;T&gt;  etc.</a:t>
            </a:r>
          </a:p>
          <a:p>
            <a:pPr marL="457200" indent="-457200"/>
            <a:endParaRPr lang="en-IN" dirty="0"/>
          </a:p>
          <a:p>
            <a:pPr marL="457200" indent="-457200"/>
            <a:r>
              <a:rPr lang="en-IN" dirty="0" smtClean="0"/>
              <a:t> </a:t>
            </a:r>
            <a:r>
              <a:rPr lang="en-IN" dirty="0"/>
              <a:t>T </a:t>
            </a:r>
            <a:r>
              <a:rPr lang="en-IN" dirty="0" err="1"/>
              <a:t>t</a:t>
            </a:r>
            <a:r>
              <a:rPr lang="en-IN" dirty="0"/>
              <a:t> = &lt;</a:t>
            </a:r>
            <a:r>
              <a:rPr lang="en-IN" dirty="0" err="1"/>
              <a:t>LambdaExpression</a:t>
            </a:r>
            <a:r>
              <a:rPr lang="en-IN" dirty="0"/>
              <a:t>&gt;;</a:t>
            </a:r>
          </a:p>
          <a:p>
            <a:pPr marL="0" indent="0">
              <a:buNone/>
            </a:pPr>
            <a:r>
              <a:rPr lang="en-IN" dirty="0"/>
              <a:t> </a:t>
            </a:r>
            <a:r>
              <a:rPr lang="en-IN" dirty="0" smtClean="0"/>
              <a:t>          T </a:t>
            </a:r>
            <a:r>
              <a:rPr lang="en-IN" dirty="0"/>
              <a:t>must be a functional interface type</a:t>
            </a:r>
            <a:r>
              <a:rPr lang="en-IN" dirty="0" smtClean="0"/>
              <a:t>.</a:t>
            </a:r>
          </a:p>
          <a:p>
            <a:pPr marL="0" indent="0">
              <a:buNone/>
            </a:pPr>
            <a:r>
              <a:rPr lang="en-IN" dirty="0" smtClean="0"/>
              <a:t> </a:t>
            </a:r>
          </a:p>
          <a:p>
            <a:pPr marL="457200" indent="-457200"/>
            <a:r>
              <a:rPr lang="en-IN" dirty="0" smtClean="0"/>
              <a:t>The </a:t>
            </a:r>
            <a:r>
              <a:rPr lang="en-IN" dirty="0"/>
              <a:t>lambda expression has the same number and type of parameters as the abstract method of T. For an implicit lambda expression, the compiler will infer the types of parameters from the abstract method of T. </a:t>
            </a:r>
            <a:endParaRPr lang="en-IN" dirty="0" smtClean="0"/>
          </a:p>
          <a:p>
            <a:pPr marL="457200" indent="-457200"/>
            <a:endParaRPr lang="en-IN" dirty="0" smtClean="0"/>
          </a:p>
          <a:p>
            <a:pPr marL="457200" indent="-457200"/>
            <a:r>
              <a:rPr lang="en-IN" dirty="0"/>
              <a:t>The type of the returned value from the body of the lambda expression is assignment compatible to the return type of the abstract method of T. </a:t>
            </a:r>
            <a:endParaRPr lang="en-IN" dirty="0" smtClean="0"/>
          </a:p>
          <a:p>
            <a:pPr marL="457200" indent="-457200"/>
            <a:endParaRPr lang="en-IN" dirty="0" smtClean="0"/>
          </a:p>
          <a:p>
            <a:pPr marL="457200" indent="-457200"/>
            <a:r>
              <a:rPr lang="en-IN" dirty="0"/>
              <a:t>If the body of the lambda expression throws any checked exceptions, those exceptions must be compatible with the declared throws clause of the abstract method of T. It is a compile-time error to throw checked exceptions from the body of a lambda expression, if its target type's method does not contain a throws clause. </a:t>
            </a:r>
            <a:endParaRPr lang="en-IN" dirty="0" smtClean="0"/>
          </a:p>
          <a:p>
            <a:pPr marL="457200" indent="-457200"/>
            <a:endParaRPr lang="en-IN" dirty="0"/>
          </a:p>
          <a:p>
            <a:pPr marL="457200" indent="-457200"/>
            <a:r>
              <a:rPr lang="en-IN" dirty="0" smtClean="0"/>
              <a:t>A </a:t>
            </a:r>
            <a:r>
              <a:rPr lang="en-IN" dirty="0"/>
              <a:t>lambda expression cannot declare type parameters, and therefore, it cannot have a  target type whose abstract method is </a:t>
            </a:r>
            <a:r>
              <a:rPr lang="en-IN" dirty="0" smtClean="0"/>
              <a:t>generic.</a:t>
            </a:r>
          </a:p>
          <a:p>
            <a:pPr marL="457200" indent="-457200"/>
            <a:endParaRPr lang="en-IN" dirty="0" smtClean="0"/>
          </a:p>
          <a:p>
            <a:pPr marL="457200" indent="-457200"/>
            <a:r>
              <a:rPr lang="en-IN" dirty="0" smtClean="0"/>
              <a:t>Example</a:t>
            </a:r>
          </a:p>
          <a:p>
            <a:pPr marL="0" indent="0">
              <a:buNone/>
            </a:pPr>
            <a:r>
              <a:rPr lang="en-IN" dirty="0"/>
              <a:t> </a:t>
            </a:r>
            <a:r>
              <a:rPr lang="en-IN" dirty="0" smtClean="0"/>
              <a:t>     	Interface </a:t>
            </a:r>
            <a:r>
              <a:rPr lang="en-IN" dirty="0" err="1" smtClean="0"/>
              <a:t>MyFunction</a:t>
            </a:r>
            <a:r>
              <a:rPr lang="en-IN" dirty="0" smtClean="0"/>
              <a:t>{</a:t>
            </a:r>
          </a:p>
          <a:p>
            <a:pPr marL="0" indent="0">
              <a:buNone/>
            </a:pPr>
            <a:r>
              <a:rPr lang="en-IN" dirty="0"/>
              <a:t> </a:t>
            </a:r>
            <a:r>
              <a:rPr lang="en-IN" dirty="0" smtClean="0"/>
              <a:t>           	  public void details(</a:t>
            </a:r>
            <a:r>
              <a:rPr lang="en-IN" dirty="0" err="1" smtClean="0"/>
              <a:t>int</a:t>
            </a:r>
            <a:r>
              <a:rPr lang="en-IN" dirty="0" smtClean="0"/>
              <a:t> </a:t>
            </a:r>
            <a:r>
              <a:rPr lang="en-IN" dirty="0" err="1" smtClean="0"/>
              <a:t>i</a:t>
            </a:r>
            <a:r>
              <a:rPr lang="en-IN" dirty="0" smtClean="0"/>
              <a:t>);</a:t>
            </a:r>
          </a:p>
          <a:p>
            <a:pPr marL="0" indent="0">
              <a:buNone/>
            </a:pPr>
            <a:r>
              <a:rPr lang="en-IN" dirty="0" smtClean="0"/>
              <a:t>         	}</a:t>
            </a:r>
            <a:endParaRPr lang="en-IN" dirty="0"/>
          </a:p>
          <a:p>
            <a:pPr marL="0" indent="0">
              <a:buNone/>
            </a:pPr>
            <a:r>
              <a:rPr lang="en-IN" dirty="0" smtClean="0"/>
              <a:t>	</a:t>
            </a:r>
            <a:r>
              <a:rPr lang="en-IN" dirty="0" err="1" smtClean="0"/>
              <a:t>MyFunction</a:t>
            </a:r>
            <a:r>
              <a:rPr lang="en-IN" dirty="0" smtClean="0"/>
              <a:t> f = (</a:t>
            </a:r>
            <a:r>
              <a:rPr lang="en-IN" dirty="0" err="1" smtClean="0"/>
              <a:t>int</a:t>
            </a:r>
            <a:r>
              <a:rPr lang="en-IN" dirty="0" smtClean="0"/>
              <a:t> </a:t>
            </a:r>
            <a:r>
              <a:rPr lang="en-IN" dirty="0" err="1" smtClean="0"/>
              <a:t>i</a:t>
            </a:r>
            <a:r>
              <a:rPr lang="en-IN" dirty="0" smtClean="0"/>
              <a:t>)-&gt;  { </a:t>
            </a:r>
            <a:r>
              <a:rPr lang="en-IN" dirty="0" err="1" smtClean="0"/>
              <a:t>System.out.println</a:t>
            </a:r>
            <a:r>
              <a:rPr lang="en-IN" dirty="0" smtClean="0"/>
              <a:t>(</a:t>
            </a:r>
            <a:r>
              <a:rPr lang="en-IN" dirty="0" err="1" smtClean="0"/>
              <a:t>i</a:t>
            </a:r>
            <a:r>
              <a:rPr lang="en-IN" dirty="0" smtClean="0"/>
              <a:t>);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161202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657850"/>
          </a:xfrm>
        </p:spPr>
        <p:txBody>
          <a:bodyPr>
            <a:normAutofit fontScale="70000" lnSpcReduction="20000"/>
          </a:bodyPr>
          <a:lstStyle/>
          <a:p>
            <a:pPr marL="0" indent="0">
              <a:buNone/>
            </a:pPr>
            <a:r>
              <a:rPr lang="en-IN" dirty="0" smtClean="0"/>
              <a:t>Here is how to check the type of Lambda expression.</a:t>
            </a:r>
          </a:p>
          <a:p>
            <a:pPr marL="0" indent="0">
              <a:buNone/>
            </a:pPr>
            <a:endParaRPr lang="en-IN" dirty="0" smtClean="0"/>
          </a:p>
          <a:p>
            <a:pPr marL="0" indent="0">
              <a:buNone/>
            </a:pPr>
            <a:r>
              <a:rPr lang="en-IN" dirty="0"/>
              <a:t>List&lt;String&gt; friends = new </a:t>
            </a:r>
            <a:r>
              <a:rPr lang="en-IN" dirty="0" err="1"/>
              <a:t>ArrayList</a:t>
            </a:r>
            <a:r>
              <a:rPr lang="en-IN" dirty="0"/>
              <a:t>&lt;&gt;();</a:t>
            </a:r>
          </a:p>
          <a:p>
            <a:pPr marL="0" indent="0">
              <a:buNone/>
            </a:pPr>
            <a:r>
              <a:rPr lang="en-IN" dirty="0" err="1"/>
              <a:t>friends.forEach</a:t>
            </a:r>
            <a:r>
              <a:rPr lang="en-IN" dirty="0" smtClean="0"/>
              <a:t>(( </a:t>
            </a:r>
            <a:r>
              <a:rPr lang="en-IN" dirty="0"/>
              <a:t>name) </a:t>
            </a:r>
            <a:r>
              <a:rPr lang="en-IN" dirty="0" smtClean="0"/>
              <a:t>-&gt; { </a:t>
            </a:r>
            <a:r>
              <a:rPr lang="en-IN" dirty="0" err="1"/>
              <a:t>System.out.println</a:t>
            </a:r>
            <a:r>
              <a:rPr lang="en-IN" dirty="0"/>
              <a:t>(name</a:t>
            </a:r>
            <a:r>
              <a:rPr lang="en-IN" dirty="0" smtClean="0"/>
              <a:t>); } ); </a:t>
            </a:r>
            <a:endParaRPr lang="en-IN" dirty="0"/>
          </a:p>
          <a:p>
            <a:pPr marL="0" indent="0">
              <a:buNone/>
            </a:pPr>
            <a:endParaRPr lang="en-IN" dirty="0"/>
          </a:p>
          <a:p>
            <a:pPr marL="514350" indent="-514350">
              <a:buAutoNum type="arabicParenR"/>
            </a:pPr>
            <a:r>
              <a:rPr lang="en-IN" dirty="0"/>
              <a:t>First check the signature of </a:t>
            </a:r>
            <a:r>
              <a:rPr lang="en-IN" dirty="0" err="1"/>
              <a:t>forEach</a:t>
            </a:r>
            <a:r>
              <a:rPr lang="en-IN" dirty="0"/>
              <a:t> method of List</a:t>
            </a:r>
          </a:p>
          <a:p>
            <a:pPr marL="514350" indent="-514350">
              <a:buAutoNum type="arabicParenR"/>
            </a:pPr>
            <a:r>
              <a:rPr lang="en-IN" dirty="0"/>
              <a:t>default void </a:t>
            </a:r>
            <a:r>
              <a:rPr lang="en-IN" dirty="0" err="1"/>
              <a:t>forEach</a:t>
            </a:r>
            <a:r>
              <a:rPr lang="en-IN" dirty="0"/>
              <a:t>(</a:t>
            </a:r>
            <a:r>
              <a:rPr lang="en-IN" dirty="0">
                <a:hlinkClick r:id="rId2" tooltip="interface in java.util.function"/>
              </a:rPr>
              <a:t>Consumer</a:t>
            </a:r>
            <a:r>
              <a:rPr lang="en-IN" dirty="0"/>
              <a:t>&lt;? super </a:t>
            </a:r>
            <a:r>
              <a:rPr lang="en-IN" dirty="0">
                <a:hlinkClick r:id="rId3" tooltip="type parameter in Iterable"/>
              </a:rPr>
              <a:t>T</a:t>
            </a:r>
            <a:r>
              <a:rPr lang="en-IN" dirty="0"/>
              <a:t>&gt; action)</a:t>
            </a:r>
          </a:p>
          <a:p>
            <a:pPr marL="514350" indent="-514350">
              <a:buAutoNum type="arabicParenR"/>
            </a:pPr>
            <a:r>
              <a:rPr lang="en-IN" dirty="0"/>
              <a:t>Find target type (Functional interface) which is Consumer and  ? is bounded to String. </a:t>
            </a:r>
          </a:p>
          <a:p>
            <a:pPr marL="514350" indent="-514350">
              <a:buAutoNum type="arabicParenR"/>
            </a:pPr>
            <a:r>
              <a:rPr lang="en-IN" dirty="0"/>
              <a:t>What is abstract method in the Consumer ? Void accept(T t)</a:t>
            </a:r>
          </a:p>
          <a:p>
            <a:pPr marL="0" indent="0">
              <a:buNone/>
            </a:pPr>
            <a:r>
              <a:rPr lang="en-IN" dirty="0"/>
              <a:t>       </a:t>
            </a:r>
            <a:r>
              <a:rPr lang="en-IN" dirty="0" smtClean="0"/>
              <a:t>  accept </a:t>
            </a:r>
            <a:r>
              <a:rPr lang="en-IN" dirty="0"/>
              <a:t>method takes T as argument and return nothing. Argument       </a:t>
            </a:r>
          </a:p>
          <a:p>
            <a:pPr marL="0" indent="0">
              <a:buNone/>
            </a:pPr>
            <a:r>
              <a:rPr lang="en-IN" dirty="0"/>
              <a:t>      </a:t>
            </a:r>
            <a:r>
              <a:rPr lang="en-IN" dirty="0" smtClean="0"/>
              <a:t>   T </a:t>
            </a:r>
            <a:r>
              <a:rPr lang="en-IN" dirty="0"/>
              <a:t>is instance of String. </a:t>
            </a:r>
          </a:p>
          <a:p>
            <a:pPr marL="514350" indent="-514350">
              <a:buAutoNum type="arabicParenR" startAt="5"/>
            </a:pPr>
            <a:r>
              <a:rPr lang="en-IN" dirty="0"/>
              <a:t>So the signature match with lambda code which take string argument and return nothing.  (more exercise)</a:t>
            </a:r>
          </a:p>
          <a:p>
            <a:pPr marL="514350" indent="-514350">
              <a:buAutoNum type="arabicParenR" startAt="5"/>
            </a:pPr>
            <a:r>
              <a:rPr lang="en-IN" dirty="0"/>
              <a:t>The same lambda can be used with multiple different functional interfaces:</a:t>
            </a:r>
          </a:p>
          <a:p>
            <a:pPr marL="514350" indent="-514350">
              <a:buAutoNum type="arabicParenR" startAt="5"/>
            </a:pPr>
            <a:r>
              <a:rPr lang="en-IN" dirty="0"/>
              <a:t>If a lambda has a statement expression as its body, it’s compatible with a function descriptor that returns void (provided the parameter list is compatible too). For example, both of the following lines are legal even though the method add of a List returns a </a:t>
            </a:r>
            <a:r>
              <a:rPr lang="en-IN" dirty="0" err="1"/>
              <a:t>boolean</a:t>
            </a:r>
            <a:r>
              <a:rPr lang="en-IN" dirty="0"/>
              <a:t> and not void as expected in the Consumer context (T -&gt; void):</a:t>
            </a:r>
          </a:p>
          <a:p>
            <a:pPr marL="0" indent="0">
              <a:buNone/>
            </a:pPr>
            <a:r>
              <a:rPr lang="en-IN" dirty="0"/>
              <a:t>        </a:t>
            </a:r>
            <a:r>
              <a:rPr lang="en-IN" dirty="0" smtClean="0"/>
              <a:t>Consumer&lt;String</a:t>
            </a:r>
            <a:r>
              <a:rPr lang="en-IN" dirty="0"/>
              <a:t>&gt; b = s -&gt; </a:t>
            </a:r>
            <a:r>
              <a:rPr lang="en-IN" dirty="0" err="1"/>
              <a:t>list.add</a:t>
            </a:r>
            <a:r>
              <a:rPr lang="en-IN" dirty="0"/>
              <a:t>(s); </a:t>
            </a:r>
            <a:endParaRPr lang="en-IN" dirty="0" smtClean="0"/>
          </a:p>
          <a:p>
            <a:pPr marL="0" indent="0">
              <a:buNone/>
            </a:pPr>
            <a:r>
              <a:rPr lang="en-IN" dirty="0"/>
              <a:t> </a:t>
            </a:r>
            <a:r>
              <a:rPr lang="en-IN" dirty="0" smtClean="0"/>
              <a:t>       Predicate&lt;String</a:t>
            </a:r>
            <a:r>
              <a:rPr lang="en-IN" dirty="0"/>
              <a:t>&gt; p = s -&gt; </a:t>
            </a:r>
            <a:r>
              <a:rPr lang="en-IN" dirty="0" err="1"/>
              <a:t>list.add</a:t>
            </a:r>
            <a:r>
              <a:rPr lang="en-IN" dirty="0"/>
              <a:t>(s);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a:t>
            </a:r>
            <a:r>
              <a:rPr lang="en-US" dirty="0" smtClean="0"/>
              <a:t>Interface</a:t>
            </a:r>
            <a:endParaRPr lang="en-US" dirty="0"/>
          </a:p>
        </p:txBody>
      </p:sp>
    </p:spTree>
    <p:extLst>
      <p:ext uri="{BB962C8B-B14F-4D97-AF65-F5344CB8AC3E}">
        <p14:creationId xmlns:p14="http://schemas.microsoft.com/office/powerpoint/2010/main" val="294734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109728" indent="0">
              <a:buNone/>
            </a:pPr>
            <a:r>
              <a:rPr lang="en-US" dirty="0" smtClean="0"/>
              <a:t> </a:t>
            </a:r>
            <a:endParaRPr lang="en-US" dirty="0"/>
          </a:p>
        </p:txBody>
      </p:sp>
      <p:sp>
        <p:nvSpPr>
          <p:cNvPr id="2" name="Title 1"/>
          <p:cNvSpPr>
            <a:spLocks noGrp="1"/>
          </p:cNvSpPr>
          <p:nvPr>
            <p:ph type="title"/>
          </p:nvPr>
        </p:nvSpPr>
        <p:spPr>
          <a:xfrm>
            <a:off x="483870" y="620816"/>
            <a:ext cx="10972800" cy="672632"/>
          </a:xfrm>
        </p:spPr>
        <p:txBody>
          <a:bodyPr>
            <a:normAutofit fontScale="90000"/>
          </a:bodyPr>
          <a:lstStyle/>
          <a:p>
            <a:r>
              <a:rPr lang="en-US" dirty="0" smtClean="0"/>
              <a:t>Lesson 4: 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6546016"/>
              </p:ext>
            </p:extLst>
          </p:nvPr>
        </p:nvGraphicFramePr>
        <p:xfrm>
          <a:off x="728980" y="1663446"/>
          <a:ext cx="5224780" cy="4480560"/>
        </p:xfrm>
        <a:graphic>
          <a:graphicData uri="http://schemas.openxmlformats.org/drawingml/2006/table">
            <a:tbl>
              <a:tblPr firstRow="1" bandRow="1">
                <a:tableStyleId>{5C22544A-7EE6-4342-B048-85BDC9FD1C3A}</a:tableStyleId>
              </a:tblPr>
              <a:tblGrid>
                <a:gridCol w="5224780"/>
              </a:tblGrid>
              <a:tr h="273373">
                <a:tc>
                  <a:txBody>
                    <a:bodyPr/>
                    <a:lstStyle/>
                    <a:p>
                      <a:r>
                        <a:rPr lang="en-IN" dirty="0" smtClean="0"/>
                        <a:t>Which</a:t>
                      </a:r>
                      <a:r>
                        <a:rPr lang="en-IN" baseline="0" dirty="0" smtClean="0"/>
                        <a:t> of the following are functional interface</a:t>
                      </a:r>
                      <a:endParaRPr lang="en-IN" dirty="0"/>
                    </a:p>
                  </a:txBody>
                  <a:tcPr/>
                </a:tc>
              </a:tr>
              <a:tr h="683432">
                <a:tc>
                  <a:txBody>
                    <a:bodyPr/>
                    <a:lstStyle/>
                    <a:p>
                      <a:r>
                        <a:rPr lang="en-IN" dirty="0" smtClean="0"/>
                        <a:t>A)</a:t>
                      </a:r>
                      <a:r>
                        <a:rPr lang="en-IN" baseline="0" dirty="0" smtClean="0"/>
                        <a:t> </a:t>
                      </a:r>
                      <a:r>
                        <a:rPr lang="en-IN" dirty="0" smtClean="0"/>
                        <a:t>Interface Compose{</a:t>
                      </a:r>
                    </a:p>
                    <a:p>
                      <a:r>
                        <a:rPr lang="en-IN" dirty="0" smtClean="0"/>
                        <a:t>   void apply();</a:t>
                      </a:r>
                    </a:p>
                    <a:p>
                      <a:r>
                        <a:rPr lang="en-IN" dirty="0" smtClean="0"/>
                        <a:t>}</a:t>
                      </a:r>
                      <a:endParaRPr lang="en-IN" dirty="0"/>
                    </a:p>
                  </a:txBody>
                  <a:tcPr/>
                </a:tc>
              </a:tr>
              <a:tr h="1093491">
                <a:tc>
                  <a:txBody>
                    <a:bodyPr/>
                    <a:lstStyle/>
                    <a:p>
                      <a:r>
                        <a:rPr lang="en-IN" dirty="0" smtClean="0"/>
                        <a:t>B) Compose{</a:t>
                      </a:r>
                    </a:p>
                    <a:p>
                      <a:r>
                        <a:rPr lang="en-IN" dirty="0" smtClean="0"/>
                        <a:t>   void apply();</a:t>
                      </a:r>
                    </a:p>
                    <a:p>
                      <a:r>
                        <a:rPr lang="en-IN" dirty="0" smtClean="0"/>
                        <a:t>   default </a:t>
                      </a:r>
                      <a:r>
                        <a:rPr lang="en-IN" baseline="0" dirty="0" smtClean="0"/>
                        <a:t>calculate { .. }</a:t>
                      </a:r>
                      <a:endParaRPr lang="en-IN" dirty="0" smtClean="0"/>
                    </a:p>
                    <a:p>
                      <a:r>
                        <a:rPr lang="en-IN" dirty="0" smtClean="0"/>
                        <a:t>}</a:t>
                      </a:r>
                    </a:p>
                    <a:p>
                      <a:endParaRPr lang="en-IN" dirty="0"/>
                    </a:p>
                  </a:txBody>
                  <a:tcPr/>
                </a:tc>
              </a:tr>
              <a:tr h="1298520">
                <a:tc>
                  <a:txBody>
                    <a:bodyPr/>
                    <a:lstStyle/>
                    <a:p>
                      <a:r>
                        <a:rPr lang="en-IN" dirty="0" smtClean="0"/>
                        <a:t>C) @</a:t>
                      </a:r>
                      <a:r>
                        <a:rPr lang="en-IN" dirty="0" err="1" smtClean="0"/>
                        <a:t>FunctionalInterface</a:t>
                      </a:r>
                      <a:endParaRPr lang="en-IN" dirty="0" smtClean="0"/>
                    </a:p>
                    <a:p>
                      <a:r>
                        <a:rPr lang="en-IN" dirty="0" smtClean="0"/>
                        <a:t>Interface Compose{</a:t>
                      </a:r>
                    </a:p>
                    <a:p>
                      <a:r>
                        <a:rPr lang="en-IN" dirty="0" smtClean="0"/>
                        <a:t>   void apply();</a:t>
                      </a:r>
                    </a:p>
                    <a:p>
                      <a:r>
                        <a:rPr lang="en-IN" baseline="0" dirty="0" smtClean="0"/>
                        <a:t> void calculate (</a:t>
                      </a:r>
                      <a:r>
                        <a:rPr lang="en-IN" baseline="0" dirty="0" err="1" smtClean="0"/>
                        <a:t>int</a:t>
                      </a:r>
                      <a:r>
                        <a:rPr lang="en-IN" baseline="0" dirty="0" smtClean="0"/>
                        <a:t> discount);        </a:t>
                      </a:r>
                      <a:endParaRPr lang="en-IN" dirty="0" smtClean="0"/>
                    </a:p>
                    <a:p>
                      <a:r>
                        <a:rPr lang="en-IN" dirty="0" smtClean="0"/>
                        <a:t>} </a:t>
                      </a:r>
                    </a:p>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0757713"/>
              </p:ext>
            </p:extLst>
          </p:nvPr>
        </p:nvGraphicFramePr>
        <p:xfrm>
          <a:off x="6480810" y="1701118"/>
          <a:ext cx="4728210" cy="5007346"/>
        </p:xfrm>
        <a:graphic>
          <a:graphicData uri="http://schemas.openxmlformats.org/drawingml/2006/table">
            <a:tbl>
              <a:tblPr firstRow="1" bandRow="1">
                <a:tableStyleId>{5C22544A-7EE6-4342-B048-85BDC9FD1C3A}</a:tableStyleId>
              </a:tblPr>
              <a:tblGrid>
                <a:gridCol w="4728210"/>
              </a:tblGrid>
              <a:tr h="435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Which</a:t>
                      </a:r>
                      <a:r>
                        <a:rPr lang="en-IN" baseline="0" dirty="0" smtClean="0"/>
                        <a:t> of the following are functional interface</a:t>
                      </a:r>
                      <a:endParaRPr lang="en-IN" dirty="0"/>
                    </a:p>
                  </a:txBody>
                  <a:tcPr/>
                </a:tc>
              </a:tr>
              <a:tr h="435346">
                <a:tc>
                  <a:txBody>
                    <a:bodyPr/>
                    <a:lstStyle/>
                    <a:p>
                      <a:r>
                        <a:rPr lang="en-IN" dirty="0" smtClean="0"/>
                        <a:t>D) Interface Compose{</a:t>
                      </a:r>
                    </a:p>
                    <a:p>
                      <a:r>
                        <a:rPr lang="en-IN" dirty="0" smtClean="0"/>
                        <a:t>   void apply();</a:t>
                      </a:r>
                    </a:p>
                    <a:p>
                      <a:r>
                        <a:rPr lang="en-IN" dirty="0" smtClean="0"/>
                        <a:t>}</a:t>
                      </a:r>
                    </a:p>
                    <a:p>
                      <a:r>
                        <a:rPr lang="en-IN" dirty="0" smtClean="0"/>
                        <a:t>@</a:t>
                      </a:r>
                      <a:r>
                        <a:rPr lang="en-IN" dirty="0" err="1" smtClean="0"/>
                        <a:t>FunctionalInterface</a:t>
                      </a:r>
                      <a:endParaRPr lang="en-IN" dirty="0" smtClean="0"/>
                    </a:p>
                    <a:p>
                      <a:r>
                        <a:rPr lang="en-IN" dirty="0" smtClean="0"/>
                        <a:t>Interface </a:t>
                      </a:r>
                      <a:r>
                        <a:rPr lang="en-IN" baseline="0" dirty="0" smtClean="0"/>
                        <a:t> </a:t>
                      </a:r>
                      <a:r>
                        <a:rPr lang="en-IN" baseline="0" dirty="0" err="1" smtClean="0"/>
                        <a:t>MyComposer</a:t>
                      </a:r>
                      <a:r>
                        <a:rPr lang="en-IN" baseline="0" dirty="0" smtClean="0"/>
                        <a:t> extends  Compose </a:t>
                      </a:r>
                      <a:r>
                        <a:rPr lang="en-IN" dirty="0" smtClean="0"/>
                        <a:t>{</a:t>
                      </a:r>
                    </a:p>
                    <a:p>
                      <a:r>
                        <a:rPr lang="en-IN" dirty="0" smtClean="0"/>
                        <a:t>    default </a:t>
                      </a:r>
                      <a:r>
                        <a:rPr lang="en-IN" baseline="0" dirty="0" smtClean="0"/>
                        <a:t>calculate();</a:t>
                      </a:r>
                      <a:endParaRPr lang="en-IN" dirty="0" smtClean="0"/>
                    </a:p>
                    <a:p>
                      <a:r>
                        <a:rPr lang="en-IN" dirty="0" smtClean="0"/>
                        <a:t>}</a:t>
                      </a:r>
                    </a:p>
                    <a:p>
                      <a:endParaRPr lang="en-IN" dirty="0"/>
                    </a:p>
                  </a:txBody>
                  <a:tcPr/>
                </a:tc>
              </a:tr>
              <a:tr h="435346">
                <a:tc>
                  <a:txBody>
                    <a:bodyPr/>
                    <a:lstStyle/>
                    <a:p>
                      <a:r>
                        <a:rPr lang="en-IN" dirty="0" smtClean="0"/>
                        <a:t>C) Interface Compose{</a:t>
                      </a:r>
                    </a:p>
                    <a:p>
                      <a:r>
                        <a:rPr lang="en-IN" dirty="0" smtClean="0"/>
                        <a:t>   void apply();</a:t>
                      </a:r>
                    </a:p>
                    <a:p>
                      <a:r>
                        <a:rPr lang="en-IN" dirty="0" smtClean="0"/>
                        <a:t>}</a:t>
                      </a:r>
                    </a:p>
                    <a:p>
                      <a:r>
                        <a:rPr lang="en-IN" dirty="0" smtClean="0"/>
                        <a:t>@</a:t>
                      </a:r>
                      <a:r>
                        <a:rPr lang="en-IN" dirty="0" err="1" smtClean="0"/>
                        <a:t>FunctionalInterface</a:t>
                      </a:r>
                      <a:endParaRPr lang="en-IN" dirty="0" smtClean="0"/>
                    </a:p>
                    <a:p>
                      <a:r>
                        <a:rPr lang="en-IN" dirty="0" smtClean="0"/>
                        <a:t>Interface </a:t>
                      </a:r>
                      <a:r>
                        <a:rPr lang="en-IN" baseline="0" dirty="0" smtClean="0"/>
                        <a:t> </a:t>
                      </a:r>
                      <a:r>
                        <a:rPr lang="en-IN" baseline="0" dirty="0" err="1" smtClean="0"/>
                        <a:t>MyComposer</a:t>
                      </a:r>
                      <a:r>
                        <a:rPr lang="en-IN" baseline="0" dirty="0" smtClean="0"/>
                        <a:t> extends  Compose </a:t>
                      </a:r>
                      <a:r>
                        <a:rPr lang="en-IN" dirty="0" smtClean="0"/>
                        <a:t>{</a:t>
                      </a:r>
                    </a:p>
                    <a:p>
                      <a:r>
                        <a:rPr lang="en-IN" dirty="0" smtClean="0"/>
                        <a:t>    void apply();</a:t>
                      </a:r>
                    </a:p>
                    <a:p>
                      <a:r>
                        <a:rPr lang="en-IN" dirty="0" smtClean="0"/>
                        <a:t>}</a:t>
                      </a:r>
                    </a:p>
                    <a:p>
                      <a:endParaRPr lang="en-IN" dirty="0"/>
                    </a:p>
                  </a:txBody>
                  <a:tcPr/>
                </a:tc>
              </a:tr>
            </a:tbl>
          </a:graphicData>
        </a:graphic>
      </p:graphicFrame>
      <p:sp>
        <p:nvSpPr>
          <p:cNvPr id="7" name="Rectangle 6"/>
          <p:cNvSpPr/>
          <p:nvPr/>
        </p:nvSpPr>
        <p:spPr>
          <a:xfrm>
            <a:off x="342900" y="6355080"/>
            <a:ext cx="5314950" cy="353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Only C is not a functional interface</a:t>
            </a:r>
            <a:endParaRPr lang="en-IN" dirty="0"/>
          </a:p>
        </p:txBody>
      </p:sp>
    </p:spTree>
    <p:extLst>
      <p:ext uri="{BB962C8B-B14F-4D97-AF65-F5344CB8AC3E}">
        <p14:creationId xmlns:p14="http://schemas.microsoft.com/office/powerpoint/2010/main" val="1607172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657850"/>
          </a:xfrm>
        </p:spPr>
        <p:txBody>
          <a:bodyPr>
            <a:normAutofit fontScale="85000" lnSpcReduction="20000"/>
          </a:bodyPr>
          <a:lstStyle/>
          <a:p>
            <a:pPr marL="457200" indent="-457200"/>
            <a:r>
              <a:rPr lang="en-IN" dirty="0" smtClean="0"/>
              <a:t> Java has predefined functional interface in </a:t>
            </a:r>
            <a:r>
              <a:rPr lang="en-IN" dirty="0" err="1" smtClean="0"/>
              <a:t>java.util.function</a:t>
            </a:r>
            <a:r>
              <a:rPr lang="en-IN" dirty="0" smtClean="0"/>
              <a:t> package.</a:t>
            </a:r>
          </a:p>
          <a:p>
            <a:pPr marL="457200" indent="-457200"/>
            <a:endParaRPr lang="en-IN" dirty="0" smtClean="0"/>
          </a:p>
          <a:p>
            <a:pPr marL="457200" indent="-457200"/>
            <a:r>
              <a:rPr lang="en-IN" dirty="0"/>
              <a:t>The </a:t>
            </a:r>
            <a:r>
              <a:rPr lang="en-IN" dirty="0" err="1"/>
              <a:t>java.util.function.Consumer</a:t>
            </a:r>
            <a:r>
              <a:rPr lang="en-IN" dirty="0"/>
              <a:t>&lt;T&gt; interface defines an abstract method named accept that takes an object of generic type T and returns no result (void). You might use this interface when you need to access an object of type T and perform some operations on it</a:t>
            </a:r>
            <a:r>
              <a:rPr lang="en-IN" dirty="0" smtClean="0"/>
              <a:t>.  </a:t>
            </a:r>
          </a:p>
          <a:p>
            <a:pPr marL="0" indent="0">
              <a:buNone/>
            </a:pPr>
            <a:r>
              <a:rPr lang="en-IN" dirty="0" smtClean="0"/>
              <a:t>   </a:t>
            </a:r>
          </a:p>
          <a:p>
            <a:pPr marL="457200" indent="-457200"/>
            <a:r>
              <a:rPr lang="en-IN" dirty="0"/>
              <a:t>The </a:t>
            </a:r>
            <a:r>
              <a:rPr lang="en-IN" dirty="0" err="1"/>
              <a:t>java.util.function.Function</a:t>
            </a:r>
            <a:r>
              <a:rPr lang="en-IN" dirty="0"/>
              <a:t>&lt;T, R&gt; interface defines an abstract method named apply that takes an object of generic type T as input and returns an object of generic type R. You might use this interface when you need to define a lambda that maps information from an input object to an </a:t>
            </a:r>
            <a:r>
              <a:rPr lang="en-IN" dirty="0" smtClean="0"/>
              <a:t>output.</a:t>
            </a:r>
          </a:p>
          <a:p>
            <a:pPr marL="0" indent="0">
              <a:buNone/>
            </a:pPr>
            <a:endParaRPr lang="en-IN" dirty="0" smtClean="0"/>
          </a:p>
          <a:p>
            <a:pPr marL="457200" indent="-457200"/>
            <a:r>
              <a:rPr lang="en-IN" dirty="0" smtClean="0"/>
              <a:t>The </a:t>
            </a:r>
            <a:r>
              <a:rPr lang="en-IN" dirty="0" err="1" smtClean="0"/>
              <a:t>java.util.Predicate</a:t>
            </a:r>
            <a:r>
              <a:rPr lang="en-IN" dirty="0" smtClean="0"/>
              <a:t> </a:t>
            </a:r>
            <a:r>
              <a:rPr lang="en-IN" dirty="0"/>
              <a:t>represents a condition that is either true or false for a given input</a:t>
            </a:r>
            <a:r>
              <a:rPr lang="en-IN" dirty="0" smtClean="0"/>
              <a:t>. Use to filter data based on predicate.</a:t>
            </a:r>
          </a:p>
          <a:p>
            <a:pPr marL="0" indent="0">
              <a:buNone/>
            </a:pPr>
            <a:endParaRPr lang="en-IN" dirty="0" smtClean="0"/>
          </a:p>
          <a:p>
            <a:pPr marL="457200" indent="-457200"/>
            <a:r>
              <a:rPr lang="en-IN" dirty="0" smtClean="0"/>
              <a:t>The </a:t>
            </a:r>
            <a:r>
              <a:rPr lang="en-IN" dirty="0" err="1" smtClean="0"/>
              <a:t>java.util.Supplier</a:t>
            </a:r>
            <a:r>
              <a:rPr lang="en-IN" dirty="0" smtClean="0"/>
              <a:t> represents </a:t>
            </a:r>
            <a:r>
              <a:rPr lang="en-IN" dirty="0"/>
              <a:t>a supplier of results</a:t>
            </a:r>
            <a:r>
              <a:rPr lang="en-IN" dirty="0" smtClean="0"/>
              <a:t>. This also used to provide new instance of class. It’s functional method is get.</a:t>
            </a:r>
            <a:endParaRPr lang="en-IN" dirty="0"/>
          </a:p>
          <a:p>
            <a:pPr marL="457200" indent="-4572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a:t>
            </a:r>
            <a:r>
              <a:rPr lang="en-US" dirty="0"/>
              <a:t>5</a:t>
            </a:r>
            <a:r>
              <a:rPr lang="en-US" dirty="0" smtClean="0"/>
              <a:t> </a:t>
            </a:r>
            <a:r>
              <a:rPr lang="en-US" dirty="0"/>
              <a:t>: Functional interface in Java API</a:t>
            </a:r>
          </a:p>
        </p:txBody>
      </p:sp>
    </p:spTree>
    <p:extLst>
      <p:ext uri="{BB962C8B-B14F-4D97-AF65-F5344CB8AC3E}">
        <p14:creationId xmlns:p14="http://schemas.microsoft.com/office/powerpoint/2010/main" val="103087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066020" cy="5383530"/>
          </a:xfrm>
        </p:spPr>
        <p:txBody>
          <a:bodyPr>
            <a:normAutofit fontScale="92500" lnSpcReduction="20000"/>
          </a:bodyPr>
          <a:lstStyle/>
          <a:p>
            <a:pPr marL="457200" indent="-457200"/>
            <a:r>
              <a:rPr lang="en-IN" dirty="0"/>
              <a:t>The function descriptor is basically the description of a method without its name and body.  It consists of type parameters, formal parameter types, return types, and thrown types.  The function descriptor is similar to the function signature.  The difference is that the return type is </a:t>
            </a:r>
            <a:r>
              <a:rPr lang="en-IN" dirty="0" smtClean="0"/>
              <a:t>irrelevant </a:t>
            </a:r>
            <a:r>
              <a:rPr lang="en-IN" dirty="0"/>
              <a:t>for the signature, but part of the descriptor.   </a:t>
            </a:r>
            <a:r>
              <a:rPr lang="en-IN" dirty="0" smtClean="0"/>
              <a:t>Compiler evaluate left and right side of descriptor.</a:t>
            </a:r>
          </a:p>
          <a:p>
            <a:pPr marL="457200" indent="-457200"/>
            <a:endParaRPr lang="en-IN" dirty="0" smtClean="0"/>
          </a:p>
          <a:p>
            <a:pPr marL="457200" indent="-457200"/>
            <a:r>
              <a:rPr lang="en-IN" dirty="0" smtClean="0"/>
              <a:t>Supplier&lt;String&gt;supplier = ()-&gt;{ return new String(“hello”);}</a:t>
            </a:r>
          </a:p>
          <a:p>
            <a:pPr marL="0" indent="0">
              <a:buNone/>
            </a:pPr>
            <a:r>
              <a:rPr lang="en-IN" dirty="0"/>
              <a:t>	</a:t>
            </a:r>
            <a:r>
              <a:rPr lang="en-IN" dirty="0" smtClean="0"/>
              <a:t>or just () -&gt; “hello”;</a:t>
            </a:r>
          </a:p>
          <a:p>
            <a:pPr marL="0" indent="0">
              <a:buNone/>
            </a:pPr>
            <a:r>
              <a:rPr lang="en-IN" dirty="0"/>
              <a:t>	</a:t>
            </a:r>
            <a:endParaRPr lang="en-IN" dirty="0" smtClean="0"/>
          </a:p>
          <a:p>
            <a:pPr marL="457200" indent="-457200"/>
            <a:r>
              <a:rPr lang="en-IN" dirty="0" smtClean="0"/>
              <a:t>Left hand side descriptor is the descriptor of the get method of interface Supplier&lt;String&gt;. It’s descriptor is ()-&gt; String. That is take     </a:t>
            </a:r>
          </a:p>
          <a:p>
            <a:pPr marL="0" indent="0">
              <a:buNone/>
            </a:pPr>
            <a:r>
              <a:rPr lang="en-IN" dirty="0" smtClean="0"/>
              <a:t>      no argument and return String. The right side hand descriptor is </a:t>
            </a:r>
          </a:p>
          <a:p>
            <a:pPr marL="0" indent="0">
              <a:buNone/>
            </a:pPr>
            <a:r>
              <a:rPr lang="en-IN" dirty="0"/>
              <a:t> </a:t>
            </a:r>
            <a:r>
              <a:rPr lang="en-IN" dirty="0" smtClean="0"/>
              <a:t>     new String(“Hello”); and not taking any argument see empty () in           </a:t>
            </a:r>
          </a:p>
          <a:p>
            <a:pPr marL="0" indent="0">
              <a:buNone/>
            </a:pPr>
            <a:r>
              <a:rPr lang="en-IN" dirty="0" smtClean="0"/>
              <a:t>      lambda.            </a:t>
            </a:r>
          </a:p>
          <a:p>
            <a:pPr marL="457200" indent="-457200"/>
            <a:endParaRPr lang="en-IN" dirty="0" smtClean="0"/>
          </a:p>
          <a:p>
            <a:pPr marL="457200" indent="-457200"/>
            <a:endParaRPr lang="en-IN" dirty="0" smtClean="0"/>
          </a:p>
          <a:p>
            <a:pPr marL="457200" indent="-457200"/>
            <a:endParaRPr lang="en-IN" dirty="0"/>
          </a:p>
          <a:p>
            <a:pPr marL="457200" indent="-4572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5 </a:t>
            </a:r>
            <a:r>
              <a:rPr lang="en-US" dirty="0"/>
              <a:t>: Functional interface in Java API</a:t>
            </a:r>
          </a:p>
        </p:txBody>
      </p:sp>
    </p:spTree>
    <p:extLst>
      <p:ext uri="{BB962C8B-B14F-4D97-AF65-F5344CB8AC3E}">
        <p14:creationId xmlns:p14="http://schemas.microsoft.com/office/powerpoint/2010/main" val="313085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066020" cy="5383530"/>
          </a:xfrm>
        </p:spPr>
        <p:txBody>
          <a:bodyPr>
            <a:normAutofit/>
          </a:bodyPr>
          <a:lstStyle/>
          <a:p>
            <a:pPr marL="457200" indent="-457200"/>
            <a:r>
              <a:rPr lang="en-IN" dirty="0" smtClean="0"/>
              <a:t>Java Functional </a:t>
            </a:r>
            <a:r>
              <a:rPr lang="en-IN" dirty="0"/>
              <a:t>interface and function </a:t>
            </a:r>
            <a:r>
              <a:rPr lang="en-IN" dirty="0" smtClean="0"/>
              <a:t>descriptor.</a:t>
            </a:r>
          </a:p>
          <a:p>
            <a:pPr marL="457200" indent="-457200"/>
            <a:endParaRPr lang="en-IN" dirty="0" smtClean="0"/>
          </a:p>
          <a:p>
            <a:pPr marL="457200" indent="-457200"/>
            <a:endParaRPr lang="en-IN" dirty="0" smtClean="0"/>
          </a:p>
          <a:p>
            <a:pPr marL="457200" indent="-457200"/>
            <a:endParaRPr lang="en-IN" dirty="0" smtClean="0"/>
          </a:p>
          <a:p>
            <a:pPr marL="457200" indent="-457200"/>
            <a:endParaRPr lang="en-IN" dirty="0"/>
          </a:p>
          <a:p>
            <a:pPr marL="457200" indent="-4572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5 </a:t>
            </a:r>
            <a:r>
              <a:rPr lang="en-US" dirty="0"/>
              <a:t>: Functional interface in Java API</a:t>
            </a:r>
          </a:p>
        </p:txBody>
      </p:sp>
      <p:graphicFrame>
        <p:nvGraphicFramePr>
          <p:cNvPr id="4" name="Table 3"/>
          <p:cNvGraphicFramePr>
            <a:graphicFrameLocks noGrp="1"/>
          </p:cNvGraphicFramePr>
          <p:nvPr>
            <p:extLst>
              <p:ext uri="{D42A27DB-BD31-4B8C-83A1-F6EECF244321}">
                <p14:modId xmlns:p14="http://schemas.microsoft.com/office/powerpoint/2010/main" val="421053030"/>
              </p:ext>
            </p:extLst>
          </p:nvPr>
        </p:nvGraphicFramePr>
        <p:xfrm>
          <a:off x="843280" y="2040255"/>
          <a:ext cx="9672320" cy="4406262"/>
        </p:xfrm>
        <a:graphic>
          <a:graphicData uri="http://schemas.openxmlformats.org/drawingml/2006/table">
            <a:tbl>
              <a:tblPr firstRow="1" bandRow="1">
                <a:tableStyleId>{073A0DAA-6AF3-43AB-8588-CEC1D06C72B9}</a:tableStyleId>
              </a:tblPr>
              <a:tblGrid>
                <a:gridCol w="4836160"/>
                <a:gridCol w="4836160"/>
              </a:tblGrid>
              <a:tr h="419575">
                <a:tc>
                  <a:txBody>
                    <a:bodyPr/>
                    <a:lstStyle/>
                    <a:p>
                      <a:r>
                        <a:rPr lang="en-IN" dirty="0" smtClean="0"/>
                        <a:t>Functional Interface</a:t>
                      </a:r>
                      <a:endParaRPr lang="en-IN" dirty="0"/>
                    </a:p>
                  </a:txBody>
                  <a:tcPr/>
                </a:tc>
                <a:tc>
                  <a:txBody>
                    <a:bodyPr/>
                    <a:lstStyle/>
                    <a:p>
                      <a:r>
                        <a:rPr lang="en-IN" dirty="0" smtClean="0"/>
                        <a:t>Function</a:t>
                      </a:r>
                      <a:r>
                        <a:rPr lang="en-IN" baseline="0" dirty="0" smtClean="0"/>
                        <a:t> descriptor</a:t>
                      </a:r>
                      <a:endParaRPr lang="en-IN" dirty="0"/>
                    </a:p>
                  </a:txBody>
                  <a:tcPr/>
                </a:tc>
              </a:tr>
              <a:tr h="583471">
                <a:tc>
                  <a:txBody>
                    <a:bodyPr/>
                    <a:lstStyle/>
                    <a:p>
                      <a:pPr>
                        <a:lnSpc>
                          <a:spcPct val="107000"/>
                        </a:lnSpc>
                        <a:spcAft>
                          <a:spcPts val="0"/>
                        </a:spcAft>
                      </a:pPr>
                      <a:r>
                        <a:rPr lang="en-IN" sz="1600" dirty="0">
                          <a:effectLst/>
                        </a:rPr>
                        <a:t>Predicate&lt;T&gt;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a:t>
                      </a:r>
                      <a:r>
                        <a:rPr lang="en-IN" sz="1600" dirty="0" err="1">
                          <a:effectLst/>
                        </a:rPr>
                        <a:t>boolean</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Consumer&lt;T&gt;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void</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Function&lt;T, R&gt;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Supplier&lt;T&gt;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 -&gt; 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UnaryOperator</a:t>
                      </a:r>
                      <a:r>
                        <a:rPr lang="en-IN" sz="1600" dirty="0">
                          <a:effectLst/>
                        </a:rPr>
                        <a:t>&lt;T&gt;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BinaryOperator</a:t>
                      </a:r>
                      <a:r>
                        <a:rPr lang="en-IN" sz="1600" dirty="0">
                          <a:effectLst/>
                        </a:rPr>
                        <a:t>&lt;T&gt;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T) -&gt; 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BiPredicate</a:t>
                      </a:r>
                      <a:r>
                        <a:rPr lang="en-IN" sz="1600" dirty="0">
                          <a:effectLst/>
                        </a:rPr>
                        <a:t>&lt;L, R&gt;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(L, R) -&gt; </a:t>
                      </a:r>
                      <a:r>
                        <a:rPr lang="en-IN" sz="1600" dirty="0" err="1">
                          <a:effectLst/>
                        </a:rPr>
                        <a:t>boolean</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BiConsumer</a:t>
                      </a:r>
                      <a:r>
                        <a:rPr lang="en-IN" sz="1600" dirty="0">
                          <a:effectLst/>
                        </a:rPr>
                        <a:t>&lt;T, U&gt;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U) -&gt; void</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Predicate&lt;T&gt;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U) -&gt; 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3186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62500" lnSpcReduction="20000"/>
          </a:bodyPr>
          <a:lstStyle/>
          <a:p>
            <a:pPr marL="457200" indent="-457200"/>
            <a:r>
              <a:rPr lang="en-IN" dirty="0"/>
              <a:t> Along with lambda expressions, method references and constructor references were added to the language in Java 8.   A method or constructor reference refers to a method or constructor without invoking it.  They are a syntactic shortcut for creating a lambda expression out of an existing method/constructor</a:t>
            </a:r>
            <a:r>
              <a:rPr lang="en-IN" dirty="0" smtClean="0"/>
              <a:t>.</a:t>
            </a:r>
          </a:p>
          <a:p>
            <a:pPr marL="457200" indent="-457200"/>
            <a:endParaRPr lang="en-IN" dirty="0" smtClean="0"/>
          </a:p>
          <a:p>
            <a:pPr marL="457200" indent="-457200"/>
            <a:r>
              <a:rPr lang="en-IN" dirty="0" smtClean="0"/>
              <a:t>When you need a method reference, the target reference is placed before the delimiter :: and the name of the method is provided after it. No brackets are needed because you’re not actually calling the method. Method reference is shorthand for the lambda expression.</a:t>
            </a:r>
          </a:p>
          <a:p>
            <a:pPr marL="457200" indent="-457200"/>
            <a:endParaRPr lang="en-IN" dirty="0" smtClean="0"/>
          </a:p>
          <a:p>
            <a:pPr marL="457200" indent="-457200"/>
            <a:r>
              <a:rPr lang="en-IN" dirty="0" smtClean="0"/>
              <a:t>  Example 1</a:t>
            </a:r>
          </a:p>
          <a:p>
            <a:pPr marL="0" indent="0">
              <a:buNone/>
            </a:pPr>
            <a:r>
              <a:rPr lang="en-IN" dirty="0" smtClean="0"/>
              <a:t>	Function&lt;</a:t>
            </a:r>
            <a:r>
              <a:rPr lang="en-IN" dirty="0" err="1" smtClean="0"/>
              <a:t>String,Integer</a:t>
            </a:r>
            <a:r>
              <a:rPr lang="en-IN" dirty="0"/>
              <a:t>&gt; f =   String::length</a:t>
            </a:r>
            <a:r>
              <a:rPr lang="en-IN" dirty="0" smtClean="0"/>
              <a:t>; same as</a:t>
            </a:r>
          </a:p>
          <a:p>
            <a:pPr marL="0" indent="0">
              <a:buNone/>
            </a:pPr>
            <a:endParaRPr lang="en-IN" dirty="0" smtClean="0"/>
          </a:p>
          <a:p>
            <a:pPr marL="0" indent="0">
              <a:buNone/>
            </a:pPr>
            <a:r>
              <a:rPr lang="en-IN" dirty="0" smtClean="0"/>
              <a:t>	Function&lt;</a:t>
            </a:r>
            <a:r>
              <a:rPr lang="en-IN" dirty="0" err="1" smtClean="0"/>
              <a:t>String,Integer</a:t>
            </a:r>
            <a:r>
              <a:rPr lang="en-IN" dirty="0"/>
              <a:t>&gt; f =  (s) -&gt; </a:t>
            </a:r>
            <a:r>
              <a:rPr lang="en-IN" dirty="0" smtClean="0"/>
              <a:t>{return </a:t>
            </a:r>
            <a:r>
              <a:rPr lang="en-IN" dirty="0" err="1" smtClean="0"/>
              <a:t>s.length</a:t>
            </a:r>
            <a:r>
              <a:rPr lang="en-IN" dirty="0" smtClean="0"/>
              <a:t>(); };</a:t>
            </a:r>
            <a:r>
              <a:rPr lang="en-IN" b="1" dirty="0" smtClean="0"/>
              <a:t> </a:t>
            </a:r>
          </a:p>
          <a:p>
            <a:pPr marL="0" indent="0">
              <a:buNone/>
            </a:pPr>
            <a:endParaRPr lang="en-IN" b="1" dirty="0"/>
          </a:p>
          <a:p>
            <a:pPr marL="457200" indent="-457200"/>
            <a:r>
              <a:rPr lang="en-IN" b="1" dirty="0" smtClean="0"/>
              <a:t>   </a:t>
            </a:r>
            <a:r>
              <a:rPr lang="en-IN" dirty="0"/>
              <a:t>Example </a:t>
            </a:r>
            <a:r>
              <a:rPr lang="en-IN" dirty="0" smtClean="0"/>
              <a:t>2</a:t>
            </a:r>
            <a:endParaRPr lang="en-IN" dirty="0"/>
          </a:p>
          <a:p>
            <a:pPr marL="0" indent="0">
              <a:buNone/>
            </a:pPr>
            <a:endParaRPr lang="en-IN" dirty="0" smtClean="0"/>
          </a:p>
          <a:p>
            <a:pPr marL="0" indent="0">
              <a:buNone/>
            </a:pPr>
            <a:r>
              <a:rPr lang="en-IN" dirty="0"/>
              <a:t> 	</a:t>
            </a:r>
            <a:r>
              <a:rPr lang="en-IN" dirty="0" err="1" smtClean="0"/>
              <a:t>students.sort</a:t>
            </a:r>
            <a:r>
              <a:rPr lang="en-IN" dirty="0"/>
              <a:t>((Student s1, Student s2) -&gt; s1</a:t>
            </a:r>
            <a:r>
              <a:rPr lang="en-IN" dirty="0" smtClean="0"/>
              <a:t>.  </a:t>
            </a:r>
            <a:endParaRPr lang="en-IN" dirty="0"/>
          </a:p>
          <a:p>
            <a:pPr marL="0" indent="0">
              <a:buNone/>
            </a:pPr>
            <a:r>
              <a:rPr lang="en-IN" dirty="0" smtClean="0"/>
              <a:t>	</a:t>
            </a:r>
            <a:r>
              <a:rPr lang="en-IN" dirty="0" err="1" smtClean="0"/>
              <a:t>getTotalMarks</a:t>
            </a:r>
            <a:r>
              <a:rPr lang="en-IN" dirty="0"/>
              <a:t>().</a:t>
            </a:r>
            <a:r>
              <a:rPr lang="en-IN" dirty="0" err="1"/>
              <a:t>compareTo</a:t>
            </a:r>
            <a:r>
              <a:rPr lang="en-IN" dirty="0"/>
              <a:t>(s2. </a:t>
            </a:r>
            <a:r>
              <a:rPr lang="en-IN" dirty="0" err="1"/>
              <a:t>getTotalMarks</a:t>
            </a:r>
            <a:r>
              <a:rPr lang="en-IN" dirty="0"/>
              <a:t>())); same as</a:t>
            </a:r>
          </a:p>
          <a:p>
            <a:pPr marL="0" indent="0">
              <a:buNone/>
            </a:pPr>
            <a:r>
              <a:rPr lang="en-IN" dirty="0" smtClean="0"/>
              <a:t>	</a:t>
            </a:r>
          </a:p>
          <a:p>
            <a:pPr marL="0" indent="0">
              <a:buNone/>
            </a:pPr>
            <a:r>
              <a:rPr lang="en-IN" dirty="0"/>
              <a:t>	</a:t>
            </a:r>
            <a:r>
              <a:rPr lang="en-IN" dirty="0" err="1" smtClean="0"/>
              <a:t>students.sort</a:t>
            </a:r>
            <a:r>
              <a:rPr lang="en-IN" dirty="0" smtClean="0"/>
              <a:t>(comparing(Student</a:t>
            </a:r>
            <a:r>
              <a:rPr lang="en-IN" dirty="0"/>
              <a:t>::</a:t>
            </a:r>
            <a:r>
              <a:rPr lang="en-IN" dirty="0" err="1"/>
              <a:t>getTotalMarks</a:t>
            </a:r>
            <a:r>
              <a:rPr lang="en-IN" dirty="0"/>
              <a:t>))</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a:t>
            </a:r>
            <a:r>
              <a:rPr lang="en-US" dirty="0"/>
              <a:t>: Method and constructor reference</a:t>
            </a:r>
          </a:p>
        </p:txBody>
      </p:sp>
    </p:spTree>
    <p:extLst>
      <p:ext uri="{BB962C8B-B14F-4D97-AF65-F5344CB8AC3E}">
        <p14:creationId xmlns:p14="http://schemas.microsoft.com/office/powerpoint/2010/main" val="63969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4038487"/>
          </a:xfrm>
        </p:spPr>
        <p:txBody>
          <a:bodyPr>
            <a:normAutofit/>
          </a:bodyPr>
          <a:lstStyle/>
          <a:p>
            <a:r>
              <a:rPr lang="en-US" dirty="0" smtClean="0"/>
              <a:t>Code use in samples may not follow coding standard or convention for simplicity. Do not use same code in real life.  </a:t>
            </a:r>
          </a:p>
          <a:p>
            <a:r>
              <a:rPr lang="en-US" dirty="0" smtClean="0"/>
              <a:t> </a:t>
            </a:r>
            <a:endParaRPr lang="en-US" dirty="0"/>
          </a:p>
        </p:txBody>
      </p:sp>
      <p:sp>
        <p:nvSpPr>
          <p:cNvPr id="2" name="Title 1"/>
          <p:cNvSpPr>
            <a:spLocks noGrp="1"/>
          </p:cNvSpPr>
          <p:nvPr>
            <p:ph type="title"/>
          </p:nvPr>
        </p:nvSpPr>
        <p:spPr/>
        <p:txBody>
          <a:bodyPr/>
          <a:lstStyle/>
          <a:p>
            <a:r>
              <a:rPr lang="en-US" dirty="0" smtClean="0"/>
              <a:t>Attention</a:t>
            </a:r>
            <a:endParaRPr lang="en-US" dirty="0"/>
          </a:p>
        </p:txBody>
      </p:sp>
    </p:spTree>
    <p:extLst>
      <p:ext uri="{BB962C8B-B14F-4D97-AF65-F5344CB8AC3E}">
        <p14:creationId xmlns:p14="http://schemas.microsoft.com/office/powerpoint/2010/main" val="313846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052060"/>
          </a:xfrm>
        </p:spPr>
        <p:txBody>
          <a:bodyPr>
            <a:normAutofit fontScale="62500" lnSpcReduction="20000"/>
          </a:bodyPr>
          <a:lstStyle/>
          <a:p>
            <a:pPr marL="457200" indent="-457200"/>
            <a:r>
              <a:rPr lang="en-IN" dirty="0" err="1" smtClean="0"/>
              <a:t>TypeName</a:t>
            </a:r>
            <a:r>
              <a:rPr lang="en-IN" dirty="0"/>
              <a:t>::</a:t>
            </a:r>
            <a:r>
              <a:rPr lang="en-IN" dirty="0" err="1"/>
              <a:t>staticMethod</a:t>
            </a:r>
            <a:r>
              <a:rPr lang="en-IN" dirty="0"/>
              <a:t> A method reference to a static method of a class, an interface, or an </a:t>
            </a:r>
            <a:r>
              <a:rPr lang="en-IN" dirty="0" err="1" smtClean="0"/>
              <a:t>enum</a:t>
            </a:r>
            <a:r>
              <a:rPr lang="en-IN" dirty="0" smtClean="0"/>
              <a:t>.</a:t>
            </a:r>
          </a:p>
          <a:p>
            <a:pPr marL="457200" indent="-457200"/>
            <a:endParaRPr lang="en-IN" dirty="0"/>
          </a:p>
          <a:p>
            <a:pPr marL="457200" indent="-457200"/>
            <a:r>
              <a:rPr lang="en-IN" dirty="0" smtClean="0"/>
              <a:t>Example 1</a:t>
            </a:r>
          </a:p>
          <a:p>
            <a:pPr marL="0" indent="0">
              <a:buNone/>
            </a:pPr>
            <a:r>
              <a:rPr lang="en-IN" dirty="0" smtClean="0"/>
              <a:t>    	</a:t>
            </a:r>
            <a:r>
              <a:rPr lang="sv-SE" dirty="0" smtClean="0"/>
              <a:t> Function&lt;Integer</a:t>
            </a:r>
            <a:r>
              <a:rPr lang="sv-SE" dirty="0"/>
              <a:t>, String&gt; func1 = x -&gt; Integer.toBinaryString(x);</a:t>
            </a:r>
          </a:p>
          <a:p>
            <a:pPr marL="0" indent="0">
              <a:buNone/>
            </a:pPr>
            <a:r>
              <a:rPr lang="sv-SE" dirty="0"/>
              <a:t>   </a:t>
            </a:r>
            <a:r>
              <a:rPr lang="sv-SE" dirty="0" smtClean="0"/>
              <a:t>	 </a:t>
            </a:r>
            <a:r>
              <a:rPr lang="sv-SE" dirty="0"/>
              <a:t>BiFunction&lt;Integer, Integer, Integer&gt; func2 = Integer::sum</a:t>
            </a:r>
            <a:r>
              <a:rPr lang="sv-SE" dirty="0" smtClean="0"/>
              <a:t>;</a:t>
            </a:r>
          </a:p>
          <a:p>
            <a:pPr marL="0" indent="0">
              <a:buNone/>
            </a:pPr>
            <a:endParaRPr lang="sv-SE" dirty="0" smtClean="0"/>
          </a:p>
          <a:p>
            <a:pPr marL="457200" indent="-457200"/>
            <a:r>
              <a:rPr lang="en-IN" dirty="0"/>
              <a:t>Example </a:t>
            </a:r>
            <a:r>
              <a:rPr lang="en-IN" dirty="0" smtClean="0"/>
              <a:t>2</a:t>
            </a:r>
            <a:endParaRPr lang="en-IN" dirty="0"/>
          </a:p>
          <a:p>
            <a:pPr marL="0" indent="0">
              <a:buNone/>
            </a:pPr>
            <a:r>
              <a:rPr lang="en-IN" dirty="0" smtClean="0"/>
              <a:t> 	   </a:t>
            </a:r>
            <a:r>
              <a:rPr lang="en-IN" dirty="0"/>
              <a:t>static Integer </a:t>
            </a:r>
            <a:r>
              <a:rPr lang="en-IN" dirty="0" err="1"/>
              <a:t>valueOf</a:t>
            </a:r>
            <a:r>
              <a:rPr lang="en-IN" dirty="0"/>
              <a:t>(</a:t>
            </a:r>
            <a:r>
              <a:rPr lang="en-IN" dirty="0" err="1"/>
              <a:t>int</a:t>
            </a:r>
            <a:r>
              <a:rPr lang="en-IN" dirty="0"/>
              <a:t> </a:t>
            </a:r>
            <a:r>
              <a:rPr lang="en-IN" dirty="0" err="1"/>
              <a:t>i</a:t>
            </a:r>
            <a:r>
              <a:rPr lang="en-IN" dirty="0"/>
              <a:t>) </a:t>
            </a:r>
            <a:r>
              <a:rPr lang="en-IN" dirty="0" smtClean="0"/>
              <a:t>;   </a:t>
            </a:r>
            <a:endParaRPr lang="en-IN" dirty="0"/>
          </a:p>
          <a:p>
            <a:pPr marL="0" indent="0">
              <a:buNone/>
            </a:pPr>
            <a:r>
              <a:rPr lang="en-IN" dirty="0" smtClean="0"/>
              <a:t>	   </a:t>
            </a:r>
            <a:r>
              <a:rPr lang="en-IN" dirty="0"/>
              <a:t>Function&lt;Integer, Integer&gt; func1 = Integer::</a:t>
            </a:r>
            <a:r>
              <a:rPr lang="en-IN" dirty="0" err="1"/>
              <a:t>valueOf</a:t>
            </a:r>
            <a:r>
              <a:rPr lang="en-IN" dirty="0"/>
              <a:t>; </a:t>
            </a:r>
            <a:endParaRPr lang="en-IN" dirty="0" smtClean="0"/>
          </a:p>
          <a:p>
            <a:pPr marL="0" indent="0">
              <a:buNone/>
            </a:pPr>
            <a:endParaRPr lang="en-IN" dirty="0"/>
          </a:p>
          <a:p>
            <a:pPr marL="457200" indent="-457200"/>
            <a:r>
              <a:rPr lang="en-IN" dirty="0"/>
              <a:t>Example </a:t>
            </a:r>
            <a:r>
              <a:rPr lang="en-IN" dirty="0" smtClean="0"/>
              <a:t>3</a:t>
            </a:r>
            <a:endParaRPr lang="en-IN" dirty="0"/>
          </a:p>
          <a:p>
            <a:pPr marL="0" indent="0">
              <a:buNone/>
            </a:pPr>
            <a:r>
              <a:rPr lang="en-IN" dirty="0" smtClean="0"/>
              <a:t>  	 </a:t>
            </a:r>
            <a:r>
              <a:rPr lang="en-IN" dirty="0"/>
              <a:t>static Integer </a:t>
            </a:r>
            <a:r>
              <a:rPr lang="en-IN" dirty="0" err="1"/>
              <a:t>valueOf</a:t>
            </a:r>
            <a:r>
              <a:rPr lang="en-IN" dirty="0"/>
              <a:t>(String  s)  </a:t>
            </a:r>
          </a:p>
          <a:p>
            <a:pPr marL="0" indent="0">
              <a:buNone/>
            </a:pPr>
            <a:r>
              <a:rPr lang="en-IN" dirty="0"/>
              <a:t>   </a:t>
            </a:r>
            <a:r>
              <a:rPr lang="en-IN" dirty="0" smtClean="0"/>
              <a:t>	</a:t>
            </a:r>
            <a:r>
              <a:rPr lang="sv-SE" dirty="0" smtClean="0"/>
              <a:t>Function&lt;String</a:t>
            </a:r>
            <a:r>
              <a:rPr lang="sv-SE" dirty="0"/>
              <a:t>, Integer&gt; func2 = Integer::valueOf; </a:t>
            </a:r>
          </a:p>
          <a:p>
            <a:pPr marL="0" indent="0">
              <a:buNone/>
            </a:pPr>
            <a:r>
              <a:rPr lang="en-IN" dirty="0" smtClean="0"/>
              <a:t> </a:t>
            </a:r>
          </a:p>
          <a:p>
            <a:pPr marL="457200" indent="-457200"/>
            <a:r>
              <a:rPr lang="en-IN" dirty="0" smtClean="0"/>
              <a:t>Example 4</a:t>
            </a:r>
            <a:endParaRPr lang="en-IN" dirty="0"/>
          </a:p>
          <a:p>
            <a:pPr marL="0" indent="0">
              <a:buNone/>
            </a:pPr>
            <a:r>
              <a:rPr lang="en-IN" dirty="0" smtClean="0"/>
              <a:t>   	 </a:t>
            </a:r>
            <a:r>
              <a:rPr lang="en-IN" dirty="0"/>
              <a:t>static List&lt;Person&gt; </a:t>
            </a:r>
            <a:r>
              <a:rPr lang="en-IN" dirty="0" err="1"/>
              <a:t>getPersons</a:t>
            </a:r>
            <a:r>
              <a:rPr lang="en-IN" dirty="0"/>
              <a:t>() </a:t>
            </a:r>
            <a:r>
              <a:rPr lang="en-IN" dirty="0" smtClean="0"/>
              <a:t>;</a:t>
            </a:r>
            <a:endParaRPr lang="en-IN" dirty="0"/>
          </a:p>
          <a:p>
            <a:pPr marL="0" indent="0">
              <a:buNone/>
            </a:pPr>
            <a:r>
              <a:rPr lang="en-IN" dirty="0"/>
              <a:t>  </a:t>
            </a:r>
            <a:r>
              <a:rPr lang="en-IN" dirty="0" smtClean="0"/>
              <a:t>	 </a:t>
            </a:r>
            <a:r>
              <a:rPr lang="fr-FR" dirty="0"/>
              <a:t>Supplier&lt;List&lt;Person&gt;&gt;supplier = Person::</a:t>
            </a:r>
            <a:r>
              <a:rPr lang="fr-FR" dirty="0" err="1"/>
              <a:t>getPersons</a:t>
            </a:r>
            <a:r>
              <a:rPr lang="fr-FR" dirty="0"/>
              <a:t>;   </a:t>
            </a:r>
          </a:p>
          <a:p>
            <a:pPr marL="0" indent="0">
              <a:buNone/>
            </a:pPr>
            <a:r>
              <a:rPr lang="fr-FR" dirty="0"/>
              <a:t>  </a:t>
            </a:r>
            <a:r>
              <a:rPr lang="fr-FR" dirty="0" smtClean="0"/>
              <a:t>	 </a:t>
            </a:r>
            <a:r>
              <a:rPr lang="fr-FR" dirty="0"/>
              <a:t>List&lt;Person&gt; </a:t>
            </a:r>
            <a:r>
              <a:rPr lang="fr-FR" dirty="0" err="1"/>
              <a:t>personList</a:t>
            </a:r>
            <a:r>
              <a:rPr lang="fr-FR" dirty="0"/>
              <a:t> = </a:t>
            </a:r>
            <a:r>
              <a:rPr lang="fr-FR" dirty="0" err="1"/>
              <a:t>supplier.get</a:t>
            </a:r>
            <a:r>
              <a:rPr lang="fr-FR" dirty="0" smtClean="0"/>
              <a:t>();</a:t>
            </a:r>
            <a:endParaRPr lang="en-IN" dirty="0" smtClean="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a:t>
            </a:r>
            <a:r>
              <a:rPr lang="en-US" dirty="0"/>
              <a:t>: Method and constructor reference</a:t>
            </a:r>
          </a:p>
        </p:txBody>
      </p:sp>
    </p:spTree>
    <p:extLst>
      <p:ext uri="{BB962C8B-B14F-4D97-AF65-F5344CB8AC3E}">
        <p14:creationId xmlns:p14="http://schemas.microsoft.com/office/powerpoint/2010/main" val="380629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052060"/>
          </a:xfrm>
        </p:spPr>
        <p:txBody>
          <a:bodyPr>
            <a:normAutofit fontScale="70000" lnSpcReduction="20000"/>
          </a:bodyPr>
          <a:lstStyle/>
          <a:p>
            <a:pPr marL="457200" indent="-457200"/>
            <a:r>
              <a:rPr lang="en-IN" dirty="0" err="1"/>
              <a:t>objectRef</a:t>
            </a:r>
            <a:r>
              <a:rPr lang="en-IN" dirty="0"/>
              <a:t>::</a:t>
            </a:r>
            <a:r>
              <a:rPr lang="en-IN" dirty="0" err="1"/>
              <a:t>instanceMethod</a:t>
            </a:r>
            <a:r>
              <a:rPr lang="en-IN" dirty="0"/>
              <a:t> A method reference to an instance method of the specified object – </a:t>
            </a:r>
            <a:r>
              <a:rPr lang="en-IN" dirty="0" smtClean="0"/>
              <a:t>bounded receiver. </a:t>
            </a:r>
            <a:r>
              <a:rPr lang="en-IN" dirty="0"/>
              <a:t>An instance method is invoked on an object's reference. The object reference on which an instance method is invoked is known as the receiver of the method invocation. The receiver of a method invocation can be an object reference or an expression that evaluates to an object's reference</a:t>
            </a:r>
          </a:p>
          <a:p>
            <a:pPr marL="0" indent="0">
              <a:buNone/>
            </a:pPr>
            <a:endParaRPr lang="en-IN" dirty="0"/>
          </a:p>
          <a:p>
            <a:pPr marL="457200" indent="-457200"/>
            <a:r>
              <a:rPr lang="en-IN" dirty="0" smtClean="0"/>
              <a:t>Example 1</a:t>
            </a:r>
          </a:p>
          <a:p>
            <a:pPr marL="0" indent="0">
              <a:buNone/>
            </a:pPr>
            <a:r>
              <a:rPr lang="en-IN" dirty="0" smtClean="0"/>
              <a:t>    	 Supplier&lt;Integer</a:t>
            </a:r>
            <a:r>
              <a:rPr lang="en-IN" dirty="0"/>
              <a:t>&gt; supplier = () -&gt; "</a:t>
            </a:r>
            <a:r>
              <a:rPr lang="en-IN" dirty="0" err="1"/>
              <a:t>Ellen".length</a:t>
            </a:r>
            <a:r>
              <a:rPr lang="en-IN" dirty="0"/>
              <a:t>(); </a:t>
            </a:r>
            <a:r>
              <a:rPr lang="en-IN" dirty="0" smtClean="0"/>
              <a:t>  can be represent bellow.</a:t>
            </a:r>
            <a:endParaRPr lang="en-IN" dirty="0"/>
          </a:p>
          <a:p>
            <a:pPr marL="0" indent="0">
              <a:buNone/>
            </a:pPr>
            <a:r>
              <a:rPr lang="sv-SE" dirty="0" smtClean="0"/>
              <a:t>   	 </a:t>
            </a:r>
            <a:r>
              <a:rPr lang="en-IN" dirty="0"/>
              <a:t>Supplier&lt;Integer&gt; supplier = "Ellen"::length; </a:t>
            </a:r>
            <a:r>
              <a:rPr lang="en-IN" dirty="0" smtClean="0"/>
              <a:t>    //  </a:t>
            </a:r>
            <a:r>
              <a:rPr lang="en-IN" dirty="0"/>
              <a:t>Ellen is bounded receiver.</a:t>
            </a:r>
          </a:p>
          <a:p>
            <a:pPr marL="0" indent="0">
              <a:buNone/>
            </a:pPr>
            <a:endParaRPr lang="sv-SE" dirty="0" smtClean="0"/>
          </a:p>
          <a:p>
            <a:pPr marL="457200" indent="-457200"/>
            <a:r>
              <a:rPr lang="en-IN" dirty="0"/>
              <a:t>Example </a:t>
            </a:r>
            <a:r>
              <a:rPr lang="en-IN" dirty="0" smtClean="0"/>
              <a:t>2</a:t>
            </a:r>
            <a:endParaRPr lang="en-IN" dirty="0"/>
          </a:p>
          <a:p>
            <a:pPr marL="0" indent="0">
              <a:buNone/>
            </a:pPr>
            <a:r>
              <a:rPr lang="en-IN" dirty="0" smtClean="0"/>
              <a:t> 	   </a:t>
            </a:r>
            <a:r>
              <a:rPr lang="en-IN" dirty="0"/>
              <a:t>Consumer&lt;String&gt; consumer = </a:t>
            </a:r>
            <a:r>
              <a:rPr lang="en-IN" dirty="0" err="1"/>
              <a:t>str</a:t>
            </a:r>
            <a:r>
              <a:rPr lang="en-IN" dirty="0"/>
              <a:t> -&gt; </a:t>
            </a:r>
            <a:r>
              <a:rPr lang="en-IN" dirty="0" err="1" smtClean="0"/>
              <a:t>System.out</a:t>
            </a:r>
            <a:r>
              <a:rPr lang="en-IN" dirty="0" smtClean="0"/>
              <a:t>::</a:t>
            </a:r>
            <a:r>
              <a:rPr lang="en-IN" dirty="0" err="1" smtClean="0"/>
              <a:t>println</a:t>
            </a:r>
            <a:r>
              <a:rPr lang="en-IN" dirty="0" smtClean="0"/>
              <a:t>(</a:t>
            </a:r>
            <a:r>
              <a:rPr lang="en-IN" dirty="0" err="1" smtClean="0"/>
              <a:t>str</a:t>
            </a:r>
            <a:r>
              <a:rPr lang="en-IN" dirty="0"/>
              <a:t>); </a:t>
            </a:r>
            <a:endParaRPr lang="en-IN" dirty="0" smtClean="0"/>
          </a:p>
          <a:p>
            <a:pPr marL="0" indent="0">
              <a:buNone/>
            </a:pPr>
            <a:endParaRPr lang="en-IN" dirty="0" smtClean="0"/>
          </a:p>
          <a:p>
            <a:pPr marL="457200" indent="-457200"/>
            <a:r>
              <a:rPr lang="en-IN" sz="2900" dirty="0" smtClean="0"/>
              <a:t>When </a:t>
            </a:r>
            <a:r>
              <a:rPr lang="en-IN" sz="2900" dirty="0"/>
              <a:t>the method reference </a:t>
            </a:r>
            <a:r>
              <a:rPr lang="en-IN" sz="2900" dirty="0" err="1"/>
              <a:t>System.out</a:t>
            </a:r>
            <a:r>
              <a:rPr lang="en-IN" sz="2900" dirty="0"/>
              <a:t>::</a:t>
            </a:r>
            <a:r>
              <a:rPr lang="en-IN" sz="2900" dirty="0" err="1"/>
              <a:t>println</a:t>
            </a:r>
            <a:r>
              <a:rPr lang="en-IN" sz="2900" dirty="0"/>
              <a:t> is used, the compiler looks at its target type, which is Consumer&lt;String&gt; that represents a function type that takes a 	String as an argument and returns void. The compiler finds a </a:t>
            </a:r>
            <a:r>
              <a:rPr lang="en-IN" sz="2900" dirty="0" err="1"/>
              <a:t>println</a:t>
            </a:r>
            <a:r>
              <a:rPr lang="en-IN" sz="2900" dirty="0"/>
              <a:t>(String) method in the </a:t>
            </a:r>
            <a:r>
              <a:rPr lang="en-IN" sz="2900" dirty="0" err="1"/>
              <a:t>PrintStream</a:t>
            </a:r>
            <a:r>
              <a:rPr lang="en-IN" sz="2900" dirty="0"/>
              <a:t> class of the </a:t>
            </a:r>
            <a:r>
              <a:rPr lang="en-IN" sz="2900" dirty="0" err="1"/>
              <a:t>System.out</a:t>
            </a:r>
            <a:r>
              <a:rPr lang="en-IN" sz="2900" dirty="0"/>
              <a:t> object and uses that method for the method reference. </a:t>
            </a:r>
            <a:r>
              <a:rPr lang="en-IN" dirty="0" smtClean="0"/>
              <a:t> </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a:t>
            </a:r>
            <a:r>
              <a:rPr lang="en-US" dirty="0"/>
              <a:t>: Method and constructor reference</a:t>
            </a:r>
          </a:p>
        </p:txBody>
      </p:sp>
    </p:spTree>
    <p:extLst>
      <p:ext uri="{BB962C8B-B14F-4D97-AF65-F5344CB8AC3E}">
        <p14:creationId xmlns:p14="http://schemas.microsoft.com/office/powerpoint/2010/main" val="246020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052060"/>
          </a:xfrm>
        </p:spPr>
        <p:txBody>
          <a:bodyPr>
            <a:normAutofit fontScale="55000" lnSpcReduction="20000"/>
          </a:bodyPr>
          <a:lstStyle/>
          <a:p>
            <a:pPr marL="457200" indent="-457200"/>
            <a:r>
              <a:rPr lang="en-IN" dirty="0" smtClean="0"/>
              <a:t>Specifying the receiver of the method invocation implicitly called unbounded receiver.  For an unbound receiver, use the </a:t>
            </a:r>
            <a:r>
              <a:rPr lang="en-IN" dirty="0" err="1" smtClean="0"/>
              <a:t>ClassName</a:t>
            </a:r>
            <a:r>
              <a:rPr lang="en-IN" dirty="0" smtClean="0"/>
              <a:t>::</a:t>
            </a:r>
            <a:r>
              <a:rPr lang="en-IN" dirty="0" err="1" smtClean="0"/>
              <a:t>instanceMethod</a:t>
            </a:r>
            <a:r>
              <a:rPr lang="en-IN" dirty="0" smtClean="0"/>
              <a:t> syntax. </a:t>
            </a:r>
          </a:p>
          <a:p>
            <a:pPr marL="0" indent="0">
              <a:buNone/>
            </a:pPr>
            <a:r>
              <a:rPr lang="en-IN" dirty="0" smtClean="0"/>
              <a:t>	 </a:t>
            </a:r>
          </a:p>
          <a:p>
            <a:pPr marL="457200" indent="-457200"/>
            <a:r>
              <a:rPr lang="en-IN" dirty="0" smtClean="0"/>
              <a:t>Example 1</a:t>
            </a:r>
          </a:p>
          <a:p>
            <a:pPr marL="0" indent="0">
              <a:buNone/>
            </a:pPr>
            <a:r>
              <a:rPr lang="en-IN" dirty="0" smtClean="0"/>
              <a:t>   	 Function&lt;Person, String&gt; </a:t>
            </a:r>
            <a:r>
              <a:rPr lang="en-IN" dirty="0" err="1" smtClean="0"/>
              <a:t>fNameFunc</a:t>
            </a:r>
            <a:r>
              <a:rPr lang="en-IN" dirty="0" smtClean="0"/>
              <a:t> = Person::</a:t>
            </a:r>
            <a:r>
              <a:rPr lang="en-IN" dirty="0" err="1" smtClean="0"/>
              <a:t>getFirstName</a:t>
            </a:r>
            <a:r>
              <a:rPr lang="en-IN" dirty="0" smtClean="0"/>
              <a:t>;</a:t>
            </a:r>
          </a:p>
          <a:p>
            <a:pPr marL="0" indent="0">
              <a:buNone/>
            </a:pPr>
            <a:r>
              <a:rPr lang="en-IN" dirty="0" smtClean="0"/>
              <a:t>	 Function&lt;String, Integer&gt; </a:t>
            </a:r>
            <a:r>
              <a:rPr lang="en-IN" dirty="0" err="1" smtClean="0"/>
              <a:t>strLengthFunc</a:t>
            </a:r>
            <a:r>
              <a:rPr lang="en-IN" dirty="0" smtClean="0"/>
              <a:t> = String::length; </a:t>
            </a:r>
          </a:p>
          <a:p>
            <a:pPr marL="0" indent="0">
              <a:buNone/>
            </a:pPr>
            <a:endParaRPr lang="en-IN" dirty="0" smtClean="0"/>
          </a:p>
          <a:p>
            <a:pPr marL="457200" indent="-457200"/>
            <a:r>
              <a:rPr lang="en-IN" dirty="0" smtClean="0"/>
              <a:t>The receiver object in the example of String::length is a String object that is used when the length method is invoked via the method reference.  Obviously, the method reference String::length does not </a:t>
            </a:r>
            <a:r>
              <a:rPr lang="en-IN" dirty="0" err="1" smtClean="0"/>
              <a:t>specifiy</a:t>
            </a:r>
            <a:r>
              <a:rPr lang="en-IN" dirty="0" smtClean="0"/>
              <a:t> any particular string object as the receiver.  This is why we talk of an unbound receiver.</a:t>
            </a:r>
          </a:p>
          <a:p>
            <a:pPr marL="457200" indent="-457200"/>
            <a:endParaRPr lang="en-IN" dirty="0" smtClean="0"/>
          </a:p>
          <a:p>
            <a:pPr marL="457200" indent="-457200"/>
            <a:r>
              <a:rPr lang="en-IN" dirty="0" smtClean="0"/>
              <a:t>Constructor reference</a:t>
            </a:r>
          </a:p>
          <a:p>
            <a:pPr marL="0" indent="0">
              <a:buNone/>
            </a:pPr>
            <a:r>
              <a:rPr lang="en-IN" dirty="0" smtClean="0"/>
              <a:t>	String::new same as () -&gt; new String() </a:t>
            </a:r>
          </a:p>
          <a:p>
            <a:pPr marL="0" indent="0">
              <a:buNone/>
            </a:pPr>
            <a:r>
              <a:rPr lang="en-IN" dirty="0" smtClean="0"/>
              <a:t>	</a:t>
            </a:r>
            <a:r>
              <a:rPr lang="en-IN" dirty="0" err="1" smtClean="0"/>
              <a:t>ArrayList</a:t>
            </a:r>
            <a:r>
              <a:rPr lang="en-IN" dirty="0" smtClean="0"/>
              <a:t>&lt;String&gt;::new </a:t>
            </a:r>
          </a:p>
          <a:p>
            <a:pPr marL="0" indent="0">
              <a:buNone/>
            </a:pPr>
            <a:r>
              <a:rPr lang="en-IN" dirty="0" smtClean="0"/>
              <a:t>	String[]::new </a:t>
            </a:r>
          </a:p>
          <a:p>
            <a:pPr marL="0" indent="0">
              <a:buNone/>
            </a:pPr>
            <a:r>
              <a:rPr lang="en-IN" dirty="0" smtClean="0"/>
              <a:t>	</a:t>
            </a:r>
            <a:r>
              <a:rPr lang="en-IN" dirty="0" err="1" smtClean="0"/>
              <a:t>int</a:t>
            </a:r>
            <a:r>
              <a:rPr lang="en-IN" dirty="0" smtClean="0"/>
              <a:t>[]::new </a:t>
            </a:r>
          </a:p>
          <a:p>
            <a:pPr marL="0" indent="0">
              <a:buNone/>
            </a:pPr>
            <a:r>
              <a:rPr lang="en-IN" dirty="0" smtClean="0"/>
              <a:t>	 Tuple&lt;String&gt;::&lt;String&gt;new // generic </a:t>
            </a:r>
          </a:p>
          <a:p>
            <a:pPr marL="0" indent="0">
              <a:buNone/>
            </a:pPr>
            <a:endParaRPr lang="en-IN" dirty="0" smtClean="0"/>
          </a:p>
          <a:p>
            <a:pPr marL="457200" indent="-457200"/>
            <a:r>
              <a:rPr lang="en-IN" dirty="0" smtClean="0"/>
              <a:t>The compiler picks the right constructor depending on the context in which the constructor 	reference appears.</a:t>
            </a:r>
          </a:p>
          <a:p>
            <a:pPr marL="109728" indent="0">
              <a:buNone/>
            </a:pPr>
            <a:r>
              <a:rPr lang="en-IN" dirty="0" smtClean="0"/>
              <a:t>	</a:t>
            </a:r>
            <a:r>
              <a:rPr lang="en-IN" dirty="0" err="1" smtClean="0"/>
              <a:t>MyString</a:t>
            </a:r>
            <a:r>
              <a:rPr lang="en-IN" dirty="0" smtClean="0"/>
              <a:t> </a:t>
            </a:r>
            <a:r>
              <a:rPr lang="en-IN" dirty="0" err="1"/>
              <a:t>mystr</a:t>
            </a:r>
            <a:r>
              <a:rPr lang="en-IN" dirty="0"/>
              <a:t> = String</a:t>
            </a:r>
            <a:r>
              <a:rPr lang="en-IN" dirty="0" smtClean="0"/>
              <a:t>::</a:t>
            </a:r>
            <a:r>
              <a:rPr lang="en-IN" b="1" dirty="0" smtClean="0"/>
              <a:t>new</a:t>
            </a:r>
            <a:r>
              <a:rPr lang="en-IN" dirty="0" smtClean="0"/>
              <a:t>;    // line 1  pick constructor String(char []) based on line 3 </a:t>
            </a:r>
            <a:endParaRPr lang="en-IN" dirty="0"/>
          </a:p>
          <a:p>
            <a:pPr marL="109728" indent="0">
              <a:buNone/>
            </a:pPr>
            <a:r>
              <a:rPr lang="en-IN" dirty="0" smtClean="0"/>
              <a:t>	char</a:t>
            </a:r>
            <a:r>
              <a:rPr lang="en-IN" dirty="0"/>
              <a:t>[] </a:t>
            </a:r>
            <a:r>
              <a:rPr lang="en-IN" dirty="0" err="1"/>
              <a:t>charArray</a:t>
            </a:r>
            <a:r>
              <a:rPr lang="en-IN" dirty="0"/>
              <a:t> = {'</a:t>
            </a:r>
            <a:r>
              <a:rPr lang="en-IN" dirty="0" err="1"/>
              <a:t>e','v','o','n','t','e','c','h','n','o','l','o','g','y</a:t>
            </a:r>
            <a:r>
              <a:rPr lang="en-IN" dirty="0" smtClean="0"/>
              <a:t>'}; // line 2</a:t>
            </a:r>
            <a:endParaRPr lang="en-IN" dirty="0"/>
          </a:p>
          <a:p>
            <a:pPr marL="109728" indent="0">
              <a:buNone/>
            </a:pPr>
            <a:r>
              <a:rPr lang="en-IN" dirty="0" smtClean="0"/>
              <a:t>	</a:t>
            </a:r>
            <a:r>
              <a:rPr lang="en-IN" dirty="0" err="1" smtClean="0"/>
              <a:t>System.out.println</a:t>
            </a:r>
            <a:r>
              <a:rPr lang="en-IN" dirty="0" smtClean="0"/>
              <a:t>(</a:t>
            </a:r>
            <a:r>
              <a:rPr lang="en-IN" dirty="0" err="1" smtClean="0"/>
              <a:t>mystr.strFunc</a:t>
            </a:r>
            <a:r>
              <a:rPr lang="en-IN" dirty="0" smtClean="0"/>
              <a:t>(</a:t>
            </a:r>
            <a:r>
              <a:rPr lang="en-IN" dirty="0" err="1" smtClean="0"/>
              <a:t>charArray</a:t>
            </a:r>
            <a:r>
              <a:rPr lang="en-IN" dirty="0" smtClean="0"/>
              <a:t>));    // line 3</a:t>
            </a:r>
            <a:endParaRPr lang="en-IN" dirty="0"/>
          </a:p>
          <a:p>
            <a:pPr marL="0" indent="0">
              <a:buNone/>
            </a:pPr>
            <a:endParaRPr lang="en-IN" dirty="0" smtClean="0"/>
          </a:p>
          <a:p>
            <a:pPr marL="0" indent="0">
              <a:buNone/>
            </a:pPr>
            <a:endParaRPr lang="en-IN" dirty="0" smtClean="0"/>
          </a:p>
          <a:p>
            <a:pPr marL="0" indent="0">
              <a:buNone/>
            </a:pPr>
            <a:endParaRPr lang="en-IN" dirty="0" smtClean="0"/>
          </a:p>
          <a:p>
            <a:pPr marL="457200" indent="-457200"/>
            <a:endParaRPr lang="en-IN" dirty="0" smtClean="0"/>
          </a:p>
          <a:p>
            <a:pPr marL="0" indent="0">
              <a:buNone/>
            </a:pPr>
            <a:endParaRPr lang="en-IN" dirty="0" smtClean="0"/>
          </a:p>
          <a:p>
            <a:pPr marL="457200" indent="-457200"/>
            <a:endParaRPr lang="en-IN" dirty="0" smtClean="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 </a:t>
            </a:r>
            <a:r>
              <a:rPr lang="en-US" dirty="0"/>
              <a:t>Method and constructor reference</a:t>
            </a:r>
          </a:p>
        </p:txBody>
      </p:sp>
    </p:spTree>
    <p:extLst>
      <p:ext uri="{BB962C8B-B14F-4D97-AF65-F5344CB8AC3E}">
        <p14:creationId xmlns:p14="http://schemas.microsoft.com/office/powerpoint/2010/main" val="93193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77500" lnSpcReduction="20000"/>
          </a:bodyPr>
          <a:lstStyle/>
          <a:p>
            <a:pPr marL="457200" indent="-457200"/>
            <a:r>
              <a:rPr lang="en-IN" dirty="0"/>
              <a:t> Lambda 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457200" indent="-457200"/>
            <a:endParaRPr lang="en-IN" dirty="0" smtClean="0"/>
          </a:p>
          <a:p>
            <a:pPr marL="457200" indent="-4572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457200" indent="-457200"/>
            <a:endParaRPr lang="en-IN" dirty="0"/>
          </a:p>
          <a:p>
            <a:pPr marL="457200" indent="-457200"/>
            <a:r>
              <a:rPr lang="en-IN" dirty="0" smtClean="0"/>
              <a:t>Two type of expressions in java</a:t>
            </a:r>
          </a:p>
          <a:p>
            <a:pPr marL="0" indent="0">
              <a:buNone/>
            </a:pPr>
            <a:r>
              <a:rPr lang="en-IN" dirty="0" smtClean="0"/>
              <a:t>	Standalone -   2 * 3 or 4 + 6 type deduction performed by analysing the 	expression.</a:t>
            </a:r>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expression 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457200" indent="-4572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Tree>
    <p:extLst>
      <p:ext uri="{BB962C8B-B14F-4D97-AF65-F5344CB8AC3E}">
        <p14:creationId xmlns:p14="http://schemas.microsoft.com/office/powerpoint/2010/main" val="188765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77500" lnSpcReduction="20000"/>
          </a:bodyPr>
          <a:lstStyle/>
          <a:p>
            <a:pPr marL="457200" indent="-457200"/>
            <a:r>
              <a:rPr lang="en-IN" dirty="0"/>
              <a:t> Lambda 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457200" indent="-457200"/>
            <a:endParaRPr lang="en-IN" dirty="0" smtClean="0"/>
          </a:p>
          <a:p>
            <a:pPr marL="457200" indent="-4572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457200" indent="-457200"/>
            <a:endParaRPr lang="en-IN" dirty="0"/>
          </a:p>
          <a:p>
            <a:pPr marL="457200" indent="-457200"/>
            <a:r>
              <a:rPr lang="en-IN" dirty="0" smtClean="0"/>
              <a:t>Two type of expressions in java</a:t>
            </a:r>
          </a:p>
          <a:p>
            <a:pPr marL="0" indent="0">
              <a:buNone/>
            </a:pPr>
            <a:r>
              <a:rPr lang="en-IN" dirty="0" smtClean="0"/>
              <a:t>	Standalone -   2 * 3 or 4 + 6 type deduction performed by analysing the 	expression.</a:t>
            </a:r>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expression 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457200" indent="-4572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Tree>
    <p:extLst>
      <p:ext uri="{BB962C8B-B14F-4D97-AF65-F5344CB8AC3E}">
        <p14:creationId xmlns:p14="http://schemas.microsoft.com/office/powerpoint/2010/main" val="149693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a:bodyPr>
          <a:lstStyle/>
          <a:p>
            <a:pPr marL="457200" indent="-457200"/>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graphicFrame>
        <p:nvGraphicFramePr>
          <p:cNvPr id="5" name="Table 4"/>
          <p:cNvGraphicFramePr>
            <a:graphicFrameLocks noGrp="1"/>
          </p:cNvGraphicFramePr>
          <p:nvPr>
            <p:extLst>
              <p:ext uri="{D42A27DB-BD31-4B8C-83A1-F6EECF244321}">
                <p14:modId xmlns:p14="http://schemas.microsoft.com/office/powerpoint/2010/main" val="1118721406"/>
              </p:ext>
            </p:extLst>
          </p:nvPr>
        </p:nvGraphicFramePr>
        <p:xfrm>
          <a:off x="1026160" y="1529080"/>
          <a:ext cx="8563610" cy="4668520"/>
        </p:xfrm>
        <a:graphic>
          <a:graphicData uri="http://schemas.openxmlformats.org/drawingml/2006/table">
            <a:tbl>
              <a:tblPr firstRow="1" bandRow="1">
                <a:tableStyleId>{5C22544A-7EE6-4342-B048-85BDC9FD1C3A}</a:tableStyleId>
              </a:tblPr>
              <a:tblGrid>
                <a:gridCol w="2709333"/>
                <a:gridCol w="2962487"/>
                <a:gridCol w="2891790"/>
              </a:tblGrid>
              <a:tr h="370840">
                <a:tc>
                  <a:txBody>
                    <a:bodyPr/>
                    <a:lstStyle/>
                    <a:p>
                      <a:r>
                        <a:rPr lang="en-IN" dirty="0" smtClean="0"/>
                        <a:t>Poly expression</a:t>
                      </a:r>
                      <a:endParaRPr lang="en-IN" dirty="0"/>
                    </a:p>
                  </a:txBody>
                  <a:tcPr/>
                </a:tc>
                <a:tc>
                  <a:txBody>
                    <a:bodyPr/>
                    <a:lstStyle/>
                    <a:p>
                      <a:r>
                        <a:rPr lang="en-IN" dirty="0" smtClean="0"/>
                        <a:t>Example </a:t>
                      </a:r>
                      <a:endParaRPr lang="en-IN" dirty="0"/>
                    </a:p>
                  </a:txBody>
                  <a:tcPr/>
                </a:tc>
                <a:tc>
                  <a:txBody>
                    <a:bodyPr/>
                    <a:lstStyle/>
                    <a:p>
                      <a:r>
                        <a:rPr lang="en-IN" dirty="0" smtClean="0"/>
                        <a:t>Context</a:t>
                      </a:r>
                      <a:endParaRPr lang="en-IN" dirty="0"/>
                    </a:p>
                  </a:txBody>
                  <a:tcPr/>
                </a:tc>
              </a:tr>
              <a:tr h="370840">
                <a:tc>
                  <a:txBody>
                    <a:bodyPr/>
                    <a:lstStyle/>
                    <a:p>
                      <a:r>
                        <a:rPr lang="en-IN" dirty="0" smtClean="0"/>
                        <a:t>Instance creation expression using a "diamond operator" </a:t>
                      </a:r>
                      <a:endParaRPr lang="en-IN" dirty="0"/>
                    </a:p>
                  </a:txBody>
                  <a:tcPr/>
                </a:tc>
                <a:tc>
                  <a:txBody>
                    <a:bodyPr/>
                    <a:lstStyle/>
                    <a:p>
                      <a:r>
                        <a:rPr lang="en-IN" dirty="0" smtClean="0"/>
                        <a:t> new </a:t>
                      </a:r>
                      <a:r>
                        <a:rPr lang="en-IN" dirty="0" err="1" smtClean="0"/>
                        <a:t>ArrayList</a:t>
                      </a:r>
                      <a:r>
                        <a:rPr lang="en-IN" dirty="0" smtClean="0"/>
                        <a:t>&lt;&gt;()</a:t>
                      </a:r>
                      <a:endParaRPr lang="en-IN" dirty="0"/>
                    </a:p>
                  </a:txBody>
                  <a:tcPr/>
                </a:tc>
                <a:tc>
                  <a:txBody>
                    <a:bodyPr/>
                    <a:lstStyle/>
                    <a:p>
                      <a:r>
                        <a:rPr lang="en-IN" dirty="0" smtClean="0"/>
                        <a:t>Assignment</a:t>
                      </a:r>
                      <a:r>
                        <a:rPr lang="en-IN" baseline="0" dirty="0" smtClean="0"/>
                        <a:t> or method invocation.</a:t>
                      </a:r>
                      <a:endParaRPr lang="en-IN" dirty="0"/>
                    </a:p>
                  </a:txBody>
                  <a:tcPr/>
                </a:tc>
              </a:tr>
              <a:tr h="370840">
                <a:tc>
                  <a:txBody>
                    <a:bodyPr/>
                    <a:lstStyle/>
                    <a:p>
                      <a:r>
                        <a:rPr lang="en-IN" dirty="0" smtClean="0"/>
                        <a:t>Invocation of a generic method or constructor </a:t>
                      </a:r>
                      <a:endParaRPr lang="en-IN" dirty="0"/>
                    </a:p>
                  </a:txBody>
                  <a:tcPr/>
                </a:tc>
                <a:tc>
                  <a:txBody>
                    <a:bodyPr/>
                    <a:lstStyle/>
                    <a:p>
                      <a:r>
                        <a:rPr lang="en-IN" dirty="0" err="1" smtClean="0"/>
                        <a:t>Collections.emptySet</a:t>
                      </a:r>
                      <a:r>
                        <a:rPr lang="en-IN" dirty="0" smtClean="0"/>
                        <a:t>() </a:t>
                      </a:r>
                      <a:endParaRPr lang="en-IN" dirty="0"/>
                    </a:p>
                  </a:txBody>
                  <a:tcPr/>
                </a:tc>
                <a:tc>
                  <a:txBody>
                    <a:bodyPr/>
                    <a:lstStyle/>
                    <a:p>
                      <a:r>
                        <a:rPr lang="en-IN" dirty="0" smtClean="0"/>
                        <a:t>assignment or method invocation </a:t>
                      </a:r>
                      <a:endParaRPr lang="en-IN" dirty="0"/>
                    </a:p>
                  </a:txBody>
                  <a:tcPr/>
                </a:tc>
              </a:tr>
              <a:tr h="370840">
                <a:tc>
                  <a:txBody>
                    <a:bodyPr/>
                    <a:lstStyle/>
                    <a:p>
                      <a:r>
                        <a:rPr lang="en-IN" dirty="0" smtClean="0"/>
                        <a:t>Conditional operator expression </a:t>
                      </a:r>
                      <a:endParaRPr lang="en-IN" dirty="0"/>
                    </a:p>
                  </a:txBody>
                  <a:tcPr/>
                </a:tc>
                <a:tc>
                  <a:txBody>
                    <a:bodyPr/>
                    <a:lstStyle/>
                    <a:p>
                      <a:r>
                        <a:rPr lang="en-IN" dirty="0" err="1" smtClean="0"/>
                        <a:t>isSequential</a:t>
                      </a:r>
                      <a:r>
                        <a:rPr lang="en-IN" dirty="0" smtClean="0"/>
                        <a:t> ? new </a:t>
                      </a:r>
                      <a:r>
                        <a:rPr lang="en-IN" dirty="0" err="1" smtClean="0"/>
                        <a:t>HashSet</a:t>
                      </a:r>
                      <a:r>
                        <a:rPr lang="en-IN" dirty="0" smtClean="0"/>
                        <a:t>&lt;&gt;() : </a:t>
                      </a:r>
                      <a:r>
                        <a:rPr lang="en-IN" dirty="0" err="1" smtClean="0"/>
                        <a:t>Collections.synchronizedSet</a:t>
                      </a:r>
                      <a:r>
                        <a:rPr lang="en-IN" dirty="0" smtClean="0"/>
                        <a:t>  (new </a:t>
                      </a:r>
                      <a:r>
                        <a:rPr lang="en-IN" dirty="0" err="1" smtClean="0"/>
                        <a:t>HashSet</a:t>
                      </a:r>
                      <a:r>
                        <a:rPr lang="en-IN" dirty="0" smtClean="0"/>
                        <a:t>&lt;&gt;()) </a:t>
                      </a:r>
                      <a:endParaRPr lang="en-IN" dirty="0"/>
                    </a:p>
                  </a:txBody>
                  <a:tcPr/>
                </a:tc>
                <a:tc>
                  <a:txBody>
                    <a:bodyPr/>
                    <a:lstStyle/>
                    <a:p>
                      <a:r>
                        <a:rPr lang="en-IN" dirty="0" smtClean="0"/>
                        <a:t>assignment or method invocation, unless both operands produce primitives (or boxed primitives)</a:t>
                      </a:r>
                      <a:endParaRPr lang="en-IN" dirty="0"/>
                    </a:p>
                  </a:txBody>
                  <a:tcPr/>
                </a:tc>
              </a:tr>
              <a:tr h="370840">
                <a:tc>
                  <a:txBody>
                    <a:bodyPr/>
                    <a:lstStyle/>
                    <a:p>
                      <a:r>
                        <a:rPr lang="en-IN" dirty="0" smtClean="0"/>
                        <a:t>Method or constructor references </a:t>
                      </a:r>
                      <a:endParaRPr lang="en-IN" dirty="0"/>
                    </a:p>
                  </a:txBody>
                  <a:tcPr/>
                </a:tc>
                <a:tc>
                  <a:txBody>
                    <a:bodyPr/>
                    <a:lstStyle/>
                    <a:p>
                      <a:r>
                        <a:rPr lang="en-IN" dirty="0" smtClean="0"/>
                        <a:t>String::</a:t>
                      </a:r>
                      <a:r>
                        <a:rPr lang="en-IN" dirty="0" err="1" smtClean="0"/>
                        <a:t>compareToIgnoreCase</a:t>
                      </a:r>
                      <a:r>
                        <a:rPr lang="en-IN" dirty="0" smtClean="0"/>
                        <a:t> </a:t>
                      </a:r>
                      <a:endParaRPr lang="en-IN" dirty="0"/>
                    </a:p>
                  </a:txBody>
                  <a:tcPr/>
                </a:tc>
                <a:tc>
                  <a:txBody>
                    <a:bodyPr/>
                    <a:lstStyle/>
                    <a:p>
                      <a:r>
                        <a:rPr lang="en-IN" dirty="0" smtClean="0"/>
                        <a:t>assignment, method invocation, or cast </a:t>
                      </a:r>
                      <a:endParaRPr lang="en-IN" dirty="0"/>
                    </a:p>
                  </a:txBody>
                  <a:tcPr/>
                </a:tc>
              </a:tr>
              <a:tr h="370840">
                <a:tc>
                  <a:txBody>
                    <a:bodyPr/>
                    <a:lstStyle/>
                    <a:p>
                      <a:r>
                        <a:rPr lang="en-IN" dirty="0" smtClean="0"/>
                        <a:t>Lambda expressions </a:t>
                      </a:r>
                      <a:endParaRPr lang="en-IN" dirty="0"/>
                    </a:p>
                  </a:txBody>
                  <a:tcPr/>
                </a:tc>
                <a:tc>
                  <a:txBody>
                    <a:bodyPr/>
                    <a:lstStyle/>
                    <a:p>
                      <a:r>
                        <a:rPr lang="en-IN" dirty="0" smtClean="0"/>
                        <a:t>(</a:t>
                      </a:r>
                      <a:r>
                        <a:rPr lang="en-IN" dirty="0" err="1" smtClean="0"/>
                        <a:t>i,j</a:t>
                      </a:r>
                      <a:r>
                        <a:rPr lang="en-IN" dirty="0" smtClean="0"/>
                        <a:t>) -&gt; </a:t>
                      </a:r>
                      <a:r>
                        <a:rPr lang="en-IN" dirty="0" err="1" smtClean="0"/>
                        <a:t>i</a:t>
                      </a:r>
                      <a:r>
                        <a:rPr lang="en-IN" dirty="0" smtClean="0"/>
                        <a:t>&lt;j </a:t>
                      </a:r>
                      <a:endParaRPr lang="en-IN" dirty="0"/>
                    </a:p>
                  </a:txBody>
                  <a:tcPr/>
                </a:tc>
                <a:tc>
                  <a:txBody>
                    <a:bodyPr/>
                    <a:lstStyle/>
                    <a:p>
                      <a:r>
                        <a:rPr lang="en-IN" dirty="0" smtClean="0"/>
                        <a:t>(</a:t>
                      </a:r>
                      <a:r>
                        <a:rPr lang="en-IN" dirty="0" err="1" smtClean="0"/>
                        <a:t>i,j</a:t>
                      </a:r>
                      <a:r>
                        <a:rPr lang="en-IN" dirty="0" smtClean="0"/>
                        <a:t>) -&gt; </a:t>
                      </a:r>
                      <a:r>
                        <a:rPr lang="en-IN" dirty="0" err="1" smtClean="0"/>
                        <a:t>i</a:t>
                      </a:r>
                      <a:r>
                        <a:rPr lang="en-IN" dirty="0" smtClean="0"/>
                        <a:t>&lt;j assignment, method invocation, or cast </a:t>
                      </a:r>
                    </a:p>
                    <a:p>
                      <a:r>
                        <a:rPr lang="en-IN" dirty="0" smtClean="0"/>
                        <a:t> </a:t>
                      </a:r>
                      <a:endParaRPr lang="en-IN" dirty="0"/>
                    </a:p>
                  </a:txBody>
                  <a:tcPr/>
                </a:tc>
              </a:tr>
            </a:tbl>
          </a:graphicData>
        </a:graphic>
      </p:graphicFrame>
    </p:spTree>
    <p:extLst>
      <p:ext uri="{BB962C8B-B14F-4D97-AF65-F5344CB8AC3E}">
        <p14:creationId xmlns:p14="http://schemas.microsoft.com/office/powerpoint/2010/main" val="173331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77500" lnSpcReduction="20000"/>
          </a:bodyPr>
          <a:lstStyle/>
          <a:p>
            <a:pPr marL="457200" indent="-457200"/>
            <a:r>
              <a:rPr lang="en-IN" dirty="0"/>
              <a:t> Lambda 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457200" indent="-457200"/>
            <a:endParaRPr lang="en-IN" dirty="0" smtClean="0"/>
          </a:p>
          <a:p>
            <a:pPr marL="457200" indent="-4572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457200" indent="-457200"/>
            <a:endParaRPr lang="en-IN" dirty="0"/>
          </a:p>
          <a:p>
            <a:pPr marL="457200" indent="-457200"/>
            <a:r>
              <a:rPr lang="en-IN" dirty="0" smtClean="0"/>
              <a:t>Two type of expressions in java</a:t>
            </a:r>
          </a:p>
          <a:p>
            <a:pPr marL="0" indent="0">
              <a:buNone/>
            </a:pPr>
            <a:r>
              <a:rPr lang="en-IN" dirty="0" smtClean="0"/>
              <a:t>	Standalone -   2 * 3 or 4 + 6 type deduction performed by analysing the 	expression.</a:t>
            </a:r>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expression 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457200" indent="-4572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Tree>
    <p:extLst>
      <p:ext uri="{BB962C8B-B14F-4D97-AF65-F5344CB8AC3E}">
        <p14:creationId xmlns:p14="http://schemas.microsoft.com/office/powerpoint/2010/main" val="111604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344" y="1200150"/>
            <a:ext cx="9815406" cy="624276"/>
          </a:xfrm>
        </p:spPr>
        <p:txBody>
          <a:bodyPr>
            <a:normAutofit fontScale="25000" lnSpcReduction="20000"/>
          </a:bodyPr>
          <a:lstStyle/>
          <a:p>
            <a:pPr marL="457200" indent="-457200"/>
            <a:r>
              <a:rPr lang="en-IN" sz="7200" dirty="0"/>
              <a:t> </a:t>
            </a:r>
            <a:r>
              <a:rPr lang="en-IN" sz="7200" dirty="0" smtClean="0"/>
              <a:t>Poly Contexts </a:t>
            </a:r>
          </a:p>
          <a:p>
            <a:pPr marL="0" indent="0">
              <a:buNone/>
            </a:pPr>
            <a:r>
              <a:rPr lang="en-IN" sz="7200" dirty="0" smtClean="0"/>
              <a:t>          Poly </a:t>
            </a:r>
            <a:r>
              <a:rPr lang="en-IN" sz="7200" dirty="0"/>
              <a:t>expression need a context from which the compiler </a:t>
            </a:r>
            <a:r>
              <a:rPr lang="en-IN" sz="7200" dirty="0" smtClean="0"/>
              <a:t>can infer the poly expression's type.  We     </a:t>
            </a:r>
          </a:p>
          <a:p>
            <a:pPr marL="0" indent="0">
              <a:buNone/>
            </a:pPr>
            <a:r>
              <a:rPr lang="en-IN" sz="7200" dirty="0" smtClean="0"/>
              <a:t>          call such a context a poly context. </a:t>
            </a:r>
          </a:p>
          <a:p>
            <a:pPr marL="557784" lvl="2" indent="0">
              <a:buNone/>
            </a:pPr>
            <a:endParaRPr lang="en-IN" dirty="0" smtClean="0"/>
          </a:p>
          <a:p>
            <a:pPr marL="0" indent="0">
              <a:buNone/>
            </a:pPr>
            <a:r>
              <a:rPr lang="en-IN" sz="2900" dirty="0" smtClean="0"/>
              <a:t> </a:t>
            </a:r>
            <a:endParaRPr lang="en-IN" dirty="0"/>
          </a:p>
          <a:p>
            <a:pPr marL="109728" indent="0">
              <a:buNone/>
            </a:pPr>
            <a:endParaRPr lang="en-IN" dirty="0"/>
          </a:p>
          <a:p>
            <a:pPr marL="557784" lvl="2" indent="0">
              <a:buNone/>
            </a:pPr>
            <a:endParaRPr lang="en-IN" dirty="0" smtClean="0"/>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
        <p:nvSpPr>
          <p:cNvPr id="4" name="Content Placeholder 2"/>
          <p:cNvSpPr txBox="1">
            <a:spLocks/>
          </p:cNvSpPr>
          <p:nvPr/>
        </p:nvSpPr>
        <p:spPr>
          <a:xfrm>
            <a:off x="757344" y="2217420"/>
            <a:ext cx="8596668" cy="4229100"/>
          </a:xfrm>
          <a:prstGeom prst="rect">
            <a:avLst/>
          </a:prstGeom>
        </p:spPr>
        <p:txBody>
          <a:bodyPr vert="horz">
            <a:normAutofit fontScale="5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IN" dirty="0" smtClean="0"/>
          </a:p>
          <a:p>
            <a:r>
              <a:rPr lang="en-IN" dirty="0" smtClean="0"/>
              <a:t>In an assignment context the poly expression appears on the right-hand side of the assignment operator '='.  The target type is the type of the left-hand side of the assignment. </a:t>
            </a:r>
          </a:p>
          <a:p>
            <a:pPr marL="109728" indent="0">
              <a:buNone/>
            </a:pPr>
            <a:r>
              <a:rPr lang="en-IN" dirty="0"/>
              <a:t> </a:t>
            </a:r>
            <a:r>
              <a:rPr lang="en-IN" dirty="0" smtClean="0"/>
              <a:t>    Example List&lt;String&gt;       list = new </a:t>
            </a:r>
            <a:r>
              <a:rPr lang="en-IN" dirty="0" err="1" smtClean="0"/>
              <a:t>ArrayList</a:t>
            </a:r>
            <a:r>
              <a:rPr lang="en-IN" dirty="0" smtClean="0"/>
              <a:t>&lt;&gt;(); </a:t>
            </a:r>
          </a:p>
          <a:p>
            <a:pPr marL="109728" indent="0">
              <a:buNone/>
            </a:pPr>
            <a:endParaRPr lang="en-IN" dirty="0" smtClean="0"/>
          </a:p>
          <a:p>
            <a:r>
              <a:rPr lang="en-IN" dirty="0" smtClean="0"/>
              <a:t>In a method invocation context the poly expression appears as an argument in a method or constructor call.  The target type is the declared type of the corresponding method parameter. </a:t>
            </a:r>
          </a:p>
          <a:p>
            <a:pPr marL="109728" indent="0">
              <a:buNone/>
            </a:pPr>
            <a:r>
              <a:rPr lang="en-IN" dirty="0"/>
              <a:t> </a:t>
            </a:r>
            <a:r>
              <a:rPr lang="en-IN" dirty="0" smtClean="0"/>
              <a:t>    Example </a:t>
            </a:r>
            <a:r>
              <a:rPr lang="en-IN" dirty="0" err="1"/>
              <a:t>numbers.stream</a:t>
            </a:r>
            <a:r>
              <a:rPr lang="en-IN" dirty="0"/>
              <a:t>().filter(</a:t>
            </a:r>
            <a:r>
              <a:rPr lang="en-IN" dirty="0" err="1"/>
              <a:t>i</a:t>
            </a:r>
            <a:r>
              <a:rPr lang="en-IN" dirty="0"/>
              <a:t> -&gt; </a:t>
            </a:r>
            <a:r>
              <a:rPr lang="en-IN" dirty="0" err="1"/>
              <a:t>i</a:t>
            </a:r>
            <a:r>
              <a:rPr lang="en-IN" dirty="0"/>
              <a:t> % 2 == 0)</a:t>
            </a:r>
            <a:endParaRPr lang="en-IN" dirty="0" smtClean="0"/>
          </a:p>
          <a:p>
            <a:pPr marL="109728" indent="0">
              <a:buNone/>
            </a:pPr>
            <a:endParaRPr lang="en-IN" dirty="0" smtClean="0"/>
          </a:p>
          <a:p>
            <a:r>
              <a:rPr lang="en-IN" dirty="0" smtClean="0"/>
              <a:t>In a cast context the poly expression is </a:t>
            </a:r>
            <a:r>
              <a:rPr lang="en-IN" dirty="0" err="1" smtClean="0"/>
              <a:t>preceeded</a:t>
            </a:r>
            <a:r>
              <a:rPr lang="en-IN" dirty="0" smtClean="0"/>
              <a:t> by a cast operation, i.e., a   type enclosed in parentheses.  The cast's target type serves as the poly expression's target type. </a:t>
            </a:r>
          </a:p>
          <a:p>
            <a:pPr marL="109728" indent="0">
              <a:buNone/>
            </a:pPr>
            <a:r>
              <a:rPr lang="en-IN" dirty="0"/>
              <a:t> </a:t>
            </a:r>
            <a:r>
              <a:rPr lang="en-IN" dirty="0" smtClean="0"/>
              <a:t>    Example :   </a:t>
            </a:r>
            <a:r>
              <a:rPr lang="en-IN" dirty="0"/>
              <a:t>Serializable f2    = (</a:t>
            </a:r>
            <a:r>
              <a:rPr lang="en-IN" dirty="0" err="1"/>
              <a:t>BiPredicate</a:t>
            </a:r>
            <a:r>
              <a:rPr lang="en-IN" dirty="0"/>
              <a:t>&lt;</a:t>
            </a:r>
            <a:r>
              <a:rPr lang="en-IN" dirty="0" err="1"/>
              <a:t>String,String</a:t>
            </a:r>
            <a:r>
              <a:rPr lang="en-IN" dirty="0"/>
              <a:t>&gt; &amp; </a:t>
            </a:r>
            <a:r>
              <a:rPr lang="en-IN" dirty="0" smtClean="0"/>
              <a:t>Serializable) (</a:t>
            </a:r>
            <a:r>
              <a:rPr lang="en-IN" dirty="0" err="1"/>
              <a:t>s,t</a:t>
            </a:r>
            <a:r>
              <a:rPr lang="en-IN" dirty="0"/>
              <a:t>) -&gt; </a:t>
            </a:r>
            <a:r>
              <a:rPr lang="en-IN" dirty="0" err="1"/>
              <a:t>s.equalsIgnoreCase</a:t>
            </a:r>
            <a:r>
              <a:rPr lang="en-IN" dirty="0"/>
              <a:t>(t); </a:t>
            </a:r>
            <a:endParaRPr lang="en-IN" dirty="0" smtClean="0"/>
          </a:p>
          <a:p>
            <a:pPr marL="109728" indent="0">
              <a:buNone/>
            </a:pPr>
            <a:endParaRPr lang="en-IN" dirty="0" smtClean="0"/>
          </a:p>
          <a:p>
            <a:r>
              <a:rPr lang="en-IN" dirty="0" smtClean="0"/>
              <a:t>A return context, i.e., when a poly expression appears as the expression after the return keyword in a method body, is considered an assignment context.  The target type is the method's declared return type. </a:t>
            </a:r>
          </a:p>
          <a:p>
            <a:pPr marL="109728" indent="0">
              <a:buNone/>
            </a:pPr>
            <a:r>
              <a:rPr lang="en-IN" dirty="0"/>
              <a:t> </a:t>
            </a:r>
            <a:r>
              <a:rPr lang="en-IN" dirty="0" smtClean="0"/>
              <a:t>     Example :  </a:t>
            </a:r>
            <a:r>
              <a:rPr lang="en-IN" dirty="0"/>
              <a:t>Function&lt;</a:t>
            </a:r>
            <a:r>
              <a:rPr lang="en-IN" dirty="0" err="1"/>
              <a:t>String,Integer</a:t>
            </a:r>
            <a:r>
              <a:rPr lang="en-IN" dirty="0"/>
              <a:t>&gt; f = String::length;</a:t>
            </a:r>
          </a:p>
        </p:txBody>
      </p:sp>
    </p:spTree>
    <p:extLst>
      <p:ext uri="{BB962C8B-B14F-4D97-AF65-F5344CB8AC3E}">
        <p14:creationId xmlns:p14="http://schemas.microsoft.com/office/powerpoint/2010/main" val="255920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
        <p:nvSpPr>
          <p:cNvPr id="4" name="Content Placeholder 2"/>
          <p:cNvSpPr txBox="1">
            <a:spLocks/>
          </p:cNvSpPr>
          <p:nvPr/>
        </p:nvSpPr>
        <p:spPr>
          <a:xfrm>
            <a:off x="757344" y="1200150"/>
            <a:ext cx="8596668" cy="5246370"/>
          </a:xfrm>
          <a:prstGeom prst="rect">
            <a:avLst/>
          </a:prstGeom>
        </p:spPr>
        <p:txBody>
          <a:bodyPr vert="horz">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IN" dirty="0" smtClean="0"/>
          </a:p>
          <a:p>
            <a:r>
              <a:rPr lang="en-IN" dirty="0" smtClean="0"/>
              <a:t>When </a:t>
            </a:r>
            <a:r>
              <a:rPr lang="en-IN" dirty="0"/>
              <a:t>a poly expression appears before the member selection symbol '.', is not considered a context for a poly </a:t>
            </a:r>
            <a:r>
              <a:rPr lang="en-IN" dirty="0" smtClean="0"/>
              <a:t>expression.</a:t>
            </a:r>
          </a:p>
          <a:p>
            <a:pPr marL="109728" indent="0">
              <a:buNone/>
            </a:pPr>
            <a:r>
              <a:rPr lang="en-IN" dirty="0" smtClean="0"/>
              <a:t>     </a:t>
            </a:r>
            <a:r>
              <a:rPr lang="en-IN" dirty="0"/>
              <a:t>Examples:   </a:t>
            </a:r>
            <a:r>
              <a:rPr lang="en-IN" dirty="0" smtClean="0"/>
              <a:t>  </a:t>
            </a:r>
            <a:endParaRPr lang="en-IN" dirty="0"/>
          </a:p>
          <a:p>
            <a:pPr marL="109728" indent="0">
              <a:buNone/>
            </a:pPr>
            <a:r>
              <a:rPr lang="en-IN" dirty="0" smtClean="0"/>
              <a:t> </a:t>
            </a:r>
          </a:p>
          <a:p>
            <a:r>
              <a:rPr lang="en-IN" dirty="0" smtClean="0"/>
              <a:t>When </a:t>
            </a:r>
            <a:r>
              <a:rPr lang="en-IN" dirty="0"/>
              <a:t>a poly expression appears as the expression in an enhanced for loop, is not considered a context for a poly expression. </a:t>
            </a:r>
            <a:endParaRPr lang="en-IN" dirty="0" smtClean="0"/>
          </a:p>
          <a:p>
            <a:pPr marL="109728" indent="0">
              <a:buNone/>
            </a:pPr>
            <a:r>
              <a:rPr lang="en-IN" dirty="0" smtClean="0"/>
              <a:t>     Example  </a:t>
            </a:r>
          </a:p>
          <a:p>
            <a:pPr marL="109728" indent="0">
              <a:buNone/>
            </a:pPr>
            <a:endParaRPr lang="en-IN" dirty="0" smtClean="0"/>
          </a:p>
          <a:p>
            <a:r>
              <a:rPr lang="en-IN" dirty="0"/>
              <a:t>A string context is not considered a context for a poly expression</a:t>
            </a:r>
            <a:r>
              <a:rPr lang="en-IN" dirty="0" smtClean="0"/>
              <a:t>. </a:t>
            </a:r>
          </a:p>
          <a:p>
            <a:pPr marL="109728" indent="0">
              <a:buNone/>
            </a:pPr>
            <a:r>
              <a:rPr lang="en-IN" dirty="0"/>
              <a:t> </a:t>
            </a:r>
            <a:r>
              <a:rPr lang="en-IN" dirty="0" smtClean="0"/>
              <a:t>    Example :    </a:t>
            </a:r>
          </a:p>
          <a:p>
            <a:pPr marL="109728" indent="0">
              <a:buNone/>
            </a:pPr>
            <a:endParaRPr lang="en-IN" dirty="0" smtClean="0"/>
          </a:p>
          <a:p>
            <a:r>
              <a:rPr lang="en-IN" dirty="0"/>
              <a:t>Numeric and </a:t>
            </a:r>
            <a:r>
              <a:rPr lang="en-IN" dirty="0" err="1"/>
              <a:t>boolean</a:t>
            </a:r>
            <a:r>
              <a:rPr lang="en-IN" dirty="0"/>
              <a:t> contexts (e.g. loop conditions, assert operands, binary expression operands) are not considered contexts for a poly expression. return </a:t>
            </a:r>
            <a:r>
              <a:rPr lang="en-IN" dirty="0" smtClean="0"/>
              <a:t>type. </a:t>
            </a:r>
          </a:p>
          <a:p>
            <a:pPr marL="109728" indent="0">
              <a:buNone/>
            </a:pPr>
            <a:r>
              <a:rPr lang="en-IN" dirty="0"/>
              <a:t> </a:t>
            </a:r>
            <a:r>
              <a:rPr lang="en-IN" dirty="0" smtClean="0"/>
              <a:t>   Example :   </a:t>
            </a:r>
            <a:endParaRPr lang="en-IN" dirty="0"/>
          </a:p>
        </p:txBody>
      </p:sp>
    </p:spTree>
    <p:extLst>
      <p:ext uri="{BB962C8B-B14F-4D97-AF65-F5344CB8AC3E}">
        <p14:creationId xmlns:p14="http://schemas.microsoft.com/office/powerpoint/2010/main" val="186667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2733"/>
            <a:ext cx="10972800" cy="737447"/>
          </a:xfrm>
        </p:spPr>
        <p:txBody>
          <a:bodyPr>
            <a:normAutofit/>
          </a:bodyPr>
          <a:lstStyle/>
          <a:p>
            <a:r>
              <a:rPr lang="en-US" dirty="0" smtClean="0"/>
              <a:t>Lesson 8 : Design API using Lambda</a:t>
            </a:r>
            <a:endParaRPr lang="en-US" dirty="0"/>
          </a:p>
        </p:txBody>
      </p:sp>
      <p:sp>
        <p:nvSpPr>
          <p:cNvPr id="7" name="Content Placeholder 2"/>
          <p:cNvSpPr>
            <a:spLocks noGrp="1"/>
          </p:cNvSpPr>
          <p:nvPr>
            <p:ph idx="1"/>
          </p:nvPr>
        </p:nvSpPr>
        <p:spPr>
          <a:xfrm>
            <a:off x="838200" y="1371600"/>
            <a:ext cx="10515600" cy="3720905"/>
          </a:xfrm>
        </p:spPr>
        <p:txBody>
          <a:bodyPr/>
          <a:lstStyle/>
          <a:p>
            <a:r>
              <a:rPr lang="en-IN" dirty="0"/>
              <a:t>T</a:t>
            </a:r>
            <a:r>
              <a:rPr lang="en-IN" dirty="0" smtClean="0"/>
              <a:t>he execute around pattern (example 4)</a:t>
            </a:r>
          </a:p>
          <a:p>
            <a:endParaRPr lang="en-IN" dirty="0" smtClean="0"/>
          </a:p>
          <a:p>
            <a:endParaRPr lang="en-IN" dirty="0"/>
          </a:p>
        </p:txBody>
      </p:sp>
      <p:sp>
        <p:nvSpPr>
          <p:cNvPr id="8" name="Content Placeholder 2"/>
          <p:cNvSpPr txBox="1">
            <a:spLocks/>
          </p:cNvSpPr>
          <p:nvPr/>
        </p:nvSpPr>
        <p:spPr>
          <a:xfrm>
            <a:off x="838200" y="1371600"/>
            <a:ext cx="10515600" cy="3720905"/>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IN" smtClean="0"/>
              <a:t>The execute around pattern (example 4)</a:t>
            </a:r>
          </a:p>
          <a:p>
            <a:endParaRPr lang="en-IN" smtClean="0"/>
          </a:p>
          <a:p>
            <a:endParaRPr lang="en-IN" dirty="0"/>
          </a:p>
        </p:txBody>
      </p:sp>
      <p:sp>
        <p:nvSpPr>
          <p:cNvPr id="9" name="Rectangle 8"/>
          <p:cNvSpPr/>
          <p:nvPr/>
        </p:nvSpPr>
        <p:spPr>
          <a:xfrm>
            <a:off x="1567543" y="1910471"/>
            <a:ext cx="3966358" cy="2760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0" name="Straight Connector 9"/>
          <p:cNvCxnSpPr/>
          <p:nvPr/>
        </p:nvCxnSpPr>
        <p:spPr>
          <a:xfrm>
            <a:off x="1567543" y="2662219"/>
            <a:ext cx="3966358"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567543" y="3729769"/>
            <a:ext cx="3966358"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864426" y="3044637"/>
            <a:ext cx="3372592" cy="369332"/>
          </a:xfrm>
          <a:prstGeom prst="rect">
            <a:avLst/>
          </a:prstGeom>
          <a:solidFill>
            <a:schemeClr val="accent1">
              <a:lumMod val="60000"/>
              <a:lumOff val="40000"/>
            </a:schemeClr>
          </a:solidFill>
        </p:spPr>
        <p:txBody>
          <a:bodyPr wrap="square" rtlCol="0">
            <a:spAutoFit/>
          </a:bodyPr>
          <a:lstStyle/>
          <a:p>
            <a:r>
              <a:rPr lang="en-IN" dirty="0" smtClean="0"/>
              <a:t>Read first line of file</a:t>
            </a:r>
            <a:endParaRPr lang="en-IN" dirty="0"/>
          </a:p>
        </p:txBody>
      </p:sp>
      <p:sp>
        <p:nvSpPr>
          <p:cNvPr id="13" name="TextBox 12"/>
          <p:cNvSpPr txBox="1"/>
          <p:nvPr/>
        </p:nvSpPr>
        <p:spPr>
          <a:xfrm>
            <a:off x="1864426" y="4091008"/>
            <a:ext cx="3372592" cy="369332"/>
          </a:xfrm>
          <a:prstGeom prst="rect">
            <a:avLst/>
          </a:prstGeom>
          <a:noFill/>
        </p:spPr>
        <p:txBody>
          <a:bodyPr wrap="square" rtlCol="0">
            <a:spAutoFit/>
          </a:bodyPr>
          <a:lstStyle/>
          <a:p>
            <a:r>
              <a:rPr lang="en-IN" dirty="0" smtClean="0"/>
              <a:t>Close file</a:t>
            </a:r>
            <a:endParaRPr lang="en-IN" dirty="0"/>
          </a:p>
        </p:txBody>
      </p:sp>
      <p:sp>
        <p:nvSpPr>
          <p:cNvPr id="14" name="TextBox 13"/>
          <p:cNvSpPr txBox="1"/>
          <p:nvPr/>
        </p:nvSpPr>
        <p:spPr>
          <a:xfrm>
            <a:off x="1981200" y="2251594"/>
            <a:ext cx="3372592" cy="369332"/>
          </a:xfrm>
          <a:prstGeom prst="rect">
            <a:avLst/>
          </a:prstGeom>
          <a:noFill/>
        </p:spPr>
        <p:txBody>
          <a:bodyPr wrap="square" rtlCol="0">
            <a:spAutoFit/>
          </a:bodyPr>
          <a:lstStyle/>
          <a:p>
            <a:r>
              <a:rPr lang="en-IN" dirty="0" smtClean="0"/>
              <a:t>Open file</a:t>
            </a:r>
            <a:endParaRPr lang="en-IN" dirty="0"/>
          </a:p>
        </p:txBody>
      </p:sp>
      <p:sp>
        <p:nvSpPr>
          <p:cNvPr id="15" name="Rectangle 14"/>
          <p:cNvSpPr/>
          <p:nvPr/>
        </p:nvSpPr>
        <p:spPr>
          <a:xfrm>
            <a:off x="6125688" y="1849158"/>
            <a:ext cx="3966358" cy="2821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6" name="Straight Connector 15"/>
          <p:cNvCxnSpPr/>
          <p:nvPr/>
        </p:nvCxnSpPr>
        <p:spPr>
          <a:xfrm>
            <a:off x="6125688" y="2662219"/>
            <a:ext cx="396635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125688" y="3754694"/>
            <a:ext cx="3966358"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386945" y="2122290"/>
            <a:ext cx="3372592" cy="369332"/>
          </a:xfrm>
          <a:prstGeom prst="rect">
            <a:avLst/>
          </a:prstGeom>
          <a:noFill/>
        </p:spPr>
        <p:txBody>
          <a:bodyPr wrap="square" rtlCol="0">
            <a:spAutoFit/>
          </a:bodyPr>
          <a:lstStyle/>
          <a:p>
            <a:r>
              <a:rPr lang="en-IN" dirty="0" smtClean="0"/>
              <a:t>Open file</a:t>
            </a:r>
            <a:endParaRPr lang="en-IN" dirty="0"/>
          </a:p>
        </p:txBody>
      </p:sp>
      <p:sp>
        <p:nvSpPr>
          <p:cNvPr id="19" name="TextBox 18"/>
          <p:cNvSpPr txBox="1"/>
          <p:nvPr/>
        </p:nvSpPr>
        <p:spPr>
          <a:xfrm>
            <a:off x="6422571" y="3025703"/>
            <a:ext cx="3372592" cy="369332"/>
          </a:xfrm>
          <a:prstGeom prst="rect">
            <a:avLst/>
          </a:prstGeom>
          <a:solidFill>
            <a:schemeClr val="accent4">
              <a:lumMod val="60000"/>
              <a:lumOff val="40000"/>
            </a:schemeClr>
          </a:solidFill>
        </p:spPr>
        <p:txBody>
          <a:bodyPr wrap="square" rtlCol="0">
            <a:spAutoFit/>
          </a:bodyPr>
          <a:lstStyle/>
          <a:p>
            <a:r>
              <a:rPr lang="en-IN" dirty="0" smtClean="0"/>
              <a:t>Read first 2 lines of file</a:t>
            </a:r>
            <a:endParaRPr lang="en-IN" dirty="0"/>
          </a:p>
        </p:txBody>
      </p:sp>
      <p:sp>
        <p:nvSpPr>
          <p:cNvPr id="20" name="TextBox 19"/>
          <p:cNvSpPr txBox="1"/>
          <p:nvPr/>
        </p:nvSpPr>
        <p:spPr>
          <a:xfrm>
            <a:off x="6422571" y="4190363"/>
            <a:ext cx="3372592" cy="369332"/>
          </a:xfrm>
          <a:prstGeom prst="rect">
            <a:avLst/>
          </a:prstGeom>
          <a:noFill/>
        </p:spPr>
        <p:txBody>
          <a:bodyPr wrap="square" rtlCol="0">
            <a:spAutoFit/>
          </a:bodyPr>
          <a:lstStyle/>
          <a:p>
            <a:r>
              <a:rPr lang="en-IN" dirty="0" smtClean="0"/>
              <a:t>Close file</a:t>
            </a:r>
            <a:endParaRPr lang="en-IN" dirty="0"/>
          </a:p>
        </p:txBody>
      </p:sp>
      <p:sp>
        <p:nvSpPr>
          <p:cNvPr id="21" name="Rectangle 20"/>
          <p:cNvSpPr/>
          <p:nvPr/>
        </p:nvSpPr>
        <p:spPr>
          <a:xfrm>
            <a:off x="838200" y="5133797"/>
            <a:ext cx="10683240" cy="1379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p>
          <a:p>
            <a:pPr algn="ctr"/>
            <a:endParaRPr lang="en-IN" sz="1600" dirty="0" smtClean="0"/>
          </a:p>
          <a:p>
            <a:pPr algn="ctr"/>
            <a:endParaRPr lang="en-IN" sz="1600" dirty="0"/>
          </a:p>
          <a:p>
            <a:pPr algn="ctr"/>
            <a:endParaRPr lang="en-IN" sz="1600" dirty="0" smtClean="0"/>
          </a:p>
          <a:p>
            <a:pPr algn="ctr"/>
            <a:r>
              <a:rPr lang="en-IN" sz="1600" dirty="0" smtClean="0"/>
              <a:t>How </a:t>
            </a:r>
            <a:r>
              <a:rPr lang="en-IN" sz="1600" dirty="0"/>
              <a:t>to reuse the code repeated code ? Behaviour of above code is in colour which is changed. Need to extract this behaviour. </a:t>
            </a:r>
            <a:endParaRPr lang="en-IN" sz="1600" dirty="0" smtClean="0"/>
          </a:p>
          <a:p>
            <a:pPr algn="ctr"/>
            <a:endParaRPr lang="en-IN" sz="1600" dirty="0" smtClean="0"/>
          </a:p>
          <a:p>
            <a:pPr marL="342900" indent="-342900" algn="ctr">
              <a:buAutoNum type="arabicParenR"/>
            </a:pPr>
            <a:r>
              <a:rPr lang="en-IN" sz="1600" dirty="0" smtClean="0"/>
              <a:t>parameterise the behaviour 2) use functional interface to pass the behaviour 3) Execute the behaviour</a:t>
            </a:r>
          </a:p>
          <a:p>
            <a:pPr algn="ctr"/>
            <a:endParaRPr lang="en-IN" dirty="0" smtClean="0"/>
          </a:p>
          <a:p>
            <a:pPr algn="ctr"/>
            <a:endParaRPr lang="en-IN" dirty="0" smtClean="0"/>
          </a:p>
          <a:p>
            <a:pPr algn="ctr"/>
            <a:endParaRPr lang="en-IN" dirty="0"/>
          </a:p>
        </p:txBody>
      </p:sp>
    </p:spTree>
    <p:extLst>
      <p:ext uri="{BB962C8B-B14F-4D97-AF65-F5344CB8AC3E}">
        <p14:creationId xmlns:p14="http://schemas.microsoft.com/office/powerpoint/2010/main" val="334616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69533"/>
            <a:ext cx="10972800" cy="4805003"/>
          </a:xfrm>
        </p:spPr>
        <p:txBody>
          <a:bodyPr/>
          <a:lstStyle/>
          <a:p>
            <a:r>
              <a:rPr lang="en-US" dirty="0" smtClean="0"/>
              <a:t>Lesson 1: Lambda expression</a:t>
            </a:r>
          </a:p>
          <a:p>
            <a:r>
              <a:rPr lang="en-US" dirty="0" smtClean="0"/>
              <a:t>Lesson 2: Lambda expression rules and pattern</a:t>
            </a:r>
          </a:p>
          <a:p>
            <a:r>
              <a:rPr lang="en-US" dirty="0" smtClean="0"/>
              <a:t>Lesson 3: Scopes in Lambda</a:t>
            </a:r>
          </a:p>
          <a:p>
            <a:r>
              <a:rPr lang="en-US" dirty="0" smtClean="0"/>
              <a:t>Lesson 4: </a:t>
            </a:r>
            <a:r>
              <a:rPr lang="en-US" dirty="0"/>
              <a:t>Functional </a:t>
            </a:r>
            <a:r>
              <a:rPr lang="en-US" dirty="0" smtClean="0"/>
              <a:t>Interface</a:t>
            </a:r>
          </a:p>
          <a:p>
            <a:r>
              <a:rPr lang="en-US" dirty="0" smtClean="0"/>
              <a:t>Lesson 5: Functional interface in Java API</a:t>
            </a:r>
          </a:p>
          <a:p>
            <a:r>
              <a:rPr lang="en-US" dirty="0" smtClean="0"/>
              <a:t>Lesson 6: Method and constructor reference</a:t>
            </a:r>
          </a:p>
          <a:p>
            <a:r>
              <a:rPr lang="en-US" dirty="0" smtClean="0"/>
              <a:t>Lesson 7: Target Typing </a:t>
            </a:r>
          </a:p>
          <a:p>
            <a:r>
              <a:rPr lang="en-US" dirty="0" smtClean="0"/>
              <a:t>Lesson 8: Design API using Lambda</a:t>
            </a:r>
          </a:p>
          <a:p>
            <a:pPr marL="109728" indent="0">
              <a:buNone/>
            </a:pPr>
            <a:endParaRPr lang="en-US" dirty="0" smtClean="0"/>
          </a:p>
          <a:p>
            <a:endParaRPr lang="en-US" dirty="0"/>
          </a:p>
        </p:txBody>
      </p:sp>
      <p:sp>
        <p:nvSpPr>
          <p:cNvPr id="2" name="Title 1"/>
          <p:cNvSpPr>
            <a:spLocks noGrp="1"/>
          </p:cNvSpPr>
          <p:nvPr>
            <p:ph type="title"/>
          </p:nvPr>
        </p:nvSpPr>
        <p:spPr>
          <a:xfrm>
            <a:off x="609600" y="702733"/>
            <a:ext cx="10972800" cy="1066800"/>
          </a:xfrm>
        </p:spPr>
        <p:txBody>
          <a:bodyPr/>
          <a:lstStyle/>
          <a:p>
            <a:r>
              <a:rPr lang="en-US" dirty="0" smtClean="0"/>
              <a:t>Topics covered</a:t>
            </a:r>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20403"/>
            <a:ext cx="10972800" cy="4854133"/>
          </a:xfrm>
        </p:spPr>
        <p:txBody>
          <a:bodyPr>
            <a:normAutofit fontScale="92500"/>
          </a:bodyPr>
          <a:lstStyle/>
          <a:p>
            <a:r>
              <a:rPr lang="en-IN" dirty="0"/>
              <a:t>A lambda expression describes an anonymous function</a:t>
            </a:r>
            <a:r>
              <a:rPr lang="en-US" dirty="0" smtClean="0"/>
              <a:t>. </a:t>
            </a:r>
          </a:p>
          <a:p>
            <a:endParaRPr lang="en-US" dirty="0" smtClean="0"/>
          </a:p>
          <a:p>
            <a:r>
              <a:rPr lang="en-IN" dirty="0"/>
              <a:t>A lambda </a:t>
            </a:r>
            <a:r>
              <a:rPr lang="en-IN" dirty="0" smtClean="0"/>
              <a:t>expression is instance of functional interface.</a:t>
            </a:r>
          </a:p>
          <a:p>
            <a:endParaRPr lang="en-IN" dirty="0" smtClean="0"/>
          </a:p>
          <a:p>
            <a:r>
              <a:rPr lang="en-IN" dirty="0" smtClean="0"/>
              <a:t>Functional interface is </a:t>
            </a:r>
            <a:r>
              <a:rPr lang="en-IN" dirty="0" smtClean="0"/>
              <a:t>having only one and one abstract method.</a:t>
            </a:r>
          </a:p>
          <a:p>
            <a:endParaRPr lang="en-IN" dirty="0" smtClean="0"/>
          </a:p>
          <a:p>
            <a:r>
              <a:rPr lang="en-IN" dirty="0"/>
              <a:t>Java 8 comes with a list of common functional interfaces in the </a:t>
            </a:r>
            <a:r>
              <a:rPr lang="en-IN" dirty="0" err="1"/>
              <a:t>java.util</a:t>
            </a:r>
            <a:r>
              <a:rPr lang="en-IN" dirty="0"/>
              <a:t> .function package, which includes Predicate&lt;T&gt;, Function&lt;T, R&gt;, Supplier&lt;T&gt;, Consumer&lt;T&gt;, and </a:t>
            </a:r>
            <a:r>
              <a:rPr lang="en-IN" dirty="0" err="1"/>
              <a:t>BinaryOperator</a:t>
            </a:r>
            <a:r>
              <a:rPr lang="en-IN" dirty="0"/>
              <a:t>&lt;T</a:t>
            </a:r>
            <a:r>
              <a:rPr lang="en-IN" dirty="0" smtClean="0"/>
              <a:t>&gt;.</a:t>
            </a:r>
          </a:p>
          <a:p>
            <a:endParaRPr lang="en-IN" dirty="0" smtClean="0"/>
          </a:p>
          <a:p>
            <a:r>
              <a:rPr lang="en-IN" dirty="0" smtClean="0"/>
              <a:t>All the argument for most of Steam API methods are lambda expression.</a:t>
            </a:r>
          </a:p>
          <a:p>
            <a:endParaRPr lang="en-US" dirty="0"/>
          </a:p>
        </p:txBody>
      </p:sp>
      <p:sp>
        <p:nvSpPr>
          <p:cNvPr id="2" name="Title 1"/>
          <p:cNvSpPr>
            <a:spLocks noGrp="1"/>
          </p:cNvSpPr>
          <p:nvPr>
            <p:ph type="title"/>
          </p:nvPr>
        </p:nvSpPr>
        <p:spPr>
          <a:xfrm>
            <a:off x="609600" y="653603"/>
            <a:ext cx="10972800" cy="1066800"/>
          </a:xfrm>
        </p:spPr>
        <p:txBody>
          <a:bodyPr/>
          <a:lstStyle/>
          <a:p>
            <a:r>
              <a:rPr lang="en-US" dirty="0" smtClean="0"/>
              <a:t>Summary </a:t>
            </a:r>
            <a:r>
              <a:rPr lang="en-US" dirty="0" smtClean="0"/>
              <a:t> </a:t>
            </a:r>
            <a:endParaRPr lang="en-US" dirty="0"/>
          </a:p>
        </p:txBody>
      </p:sp>
    </p:spTree>
    <p:extLst>
      <p:ext uri="{BB962C8B-B14F-4D97-AF65-F5344CB8AC3E}">
        <p14:creationId xmlns:p14="http://schemas.microsoft.com/office/powerpoint/2010/main" val="395657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20403"/>
            <a:ext cx="10972800" cy="4854133"/>
          </a:xfrm>
        </p:spPr>
        <p:txBody>
          <a:bodyPr>
            <a:normAutofit fontScale="62500" lnSpcReduction="20000"/>
          </a:bodyPr>
          <a:lstStyle/>
          <a:p>
            <a:r>
              <a:rPr lang="en-IN" dirty="0" smtClean="0"/>
              <a:t>There </a:t>
            </a:r>
            <a:r>
              <a:rPr lang="en-IN" dirty="0"/>
              <a:t>are primitive specializations of common generic functional interfaces such as Predicate&lt;T&gt; and Function&lt;T, R&gt; that can be used to avoid boxing operations: </a:t>
            </a:r>
            <a:r>
              <a:rPr lang="en-IN" dirty="0" err="1"/>
              <a:t>IntPredicate</a:t>
            </a:r>
            <a:r>
              <a:rPr lang="en-IN" dirty="0"/>
              <a:t>, </a:t>
            </a:r>
            <a:r>
              <a:rPr lang="en-IN" dirty="0" err="1"/>
              <a:t>IntToLongFunction</a:t>
            </a:r>
            <a:r>
              <a:rPr lang="en-IN" dirty="0"/>
              <a:t>, and so on</a:t>
            </a:r>
            <a:r>
              <a:rPr lang="en-IN" dirty="0" smtClean="0"/>
              <a:t>.</a:t>
            </a:r>
          </a:p>
          <a:p>
            <a:endParaRPr lang="en-IN" dirty="0" smtClean="0"/>
          </a:p>
          <a:p>
            <a:r>
              <a:rPr lang="en-IN" dirty="0"/>
              <a:t>Method references let you reuse an existing method implementation and pass it around directly</a:t>
            </a:r>
            <a:r>
              <a:rPr lang="en-IN" dirty="0" smtClean="0"/>
              <a:t>.</a:t>
            </a:r>
          </a:p>
          <a:p>
            <a:endParaRPr lang="en-IN" dirty="0" smtClean="0"/>
          </a:p>
          <a:p>
            <a:r>
              <a:rPr lang="en-IN" dirty="0"/>
              <a:t>The type expected for a lambda expression is called the target type</a:t>
            </a:r>
            <a:r>
              <a:rPr lang="en-IN" dirty="0" smtClean="0"/>
              <a:t>.</a:t>
            </a:r>
          </a:p>
          <a:p>
            <a:endParaRPr lang="en-IN" dirty="0" smtClean="0"/>
          </a:p>
          <a:p>
            <a:r>
              <a:rPr lang="en-IN" dirty="0" smtClean="0"/>
              <a:t>Lambda expression should match the signature of abstract method of functional interface.</a:t>
            </a:r>
          </a:p>
          <a:p>
            <a:pPr marL="109728" indent="0">
              <a:buNone/>
            </a:pPr>
            <a:r>
              <a:rPr lang="en-IN" dirty="0" smtClean="0"/>
              <a:t>  </a:t>
            </a:r>
            <a:endParaRPr lang="en-US" dirty="0" smtClean="0"/>
          </a:p>
          <a:p>
            <a:r>
              <a:rPr lang="en-US" dirty="0" smtClean="0"/>
              <a:t>Resources</a:t>
            </a:r>
          </a:p>
          <a:p>
            <a:pPr marL="109728" indent="0">
              <a:buNone/>
            </a:pPr>
            <a:endParaRPr lang="en-US" dirty="0" smtClean="0"/>
          </a:p>
          <a:p>
            <a:pPr lvl="1"/>
            <a:r>
              <a:rPr lang="en-US" dirty="0" smtClean="0"/>
              <a:t>https</a:t>
            </a:r>
            <a:r>
              <a:rPr lang="en-US" dirty="0"/>
              <a:t>://docs.oracle.com/javase/tutorial/java/javaOO/lambdaexpressions.html Provide </a:t>
            </a:r>
            <a:r>
              <a:rPr lang="en-US" dirty="0" smtClean="0"/>
              <a:t>handouts with additional resource material.</a:t>
            </a:r>
          </a:p>
          <a:p>
            <a:pPr lvl="1"/>
            <a:endParaRPr lang="en-US" dirty="0" smtClean="0"/>
          </a:p>
          <a:p>
            <a:pPr lvl="1"/>
            <a:r>
              <a:rPr lang="en-US" dirty="0">
                <a:hlinkClick r:id="rId2"/>
              </a:rPr>
              <a:t>http://</a:t>
            </a:r>
            <a:r>
              <a:rPr lang="en-US" dirty="0" smtClean="0">
                <a:hlinkClick r:id="rId2"/>
              </a:rPr>
              <a:t>www.oracle.com/webfolder/technetwork/tutorials/obe/java/Lambda-QuickStart/index.html</a:t>
            </a:r>
            <a:endParaRPr lang="en-US" dirty="0" smtClean="0"/>
          </a:p>
          <a:p>
            <a:pPr lvl="1"/>
            <a:endParaRPr lang="en-US" dirty="0" smtClean="0"/>
          </a:p>
          <a:p>
            <a:pPr lvl="1"/>
            <a:r>
              <a:rPr lang="en-US" dirty="0"/>
              <a:t>http://www.javaworld.com/article/2092260/java-se/java-programming-with-lambda-expressions.html</a:t>
            </a:r>
            <a:endParaRPr lang="en-US" dirty="0" smtClean="0"/>
          </a:p>
          <a:p>
            <a:pPr lvl="1"/>
            <a:endParaRPr lang="en-US" dirty="0"/>
          </a:p>
        </p:txBody>
      </p:sp>
      <p:sp>
        <p:nvSpPr>
          <p:cNvPr id="2" name="Title 1"/>
          <p:cNvSpPr>
            <a:spLocks noGrp="1"/>
          </p:cNvSpPr>
          <p:nvPr>
            <p:ph type="title"/>
          </p:nvPr>
        </p:nvSpPr>
        <p:spPr>
          <a:xfrm>
            <a:off x="609600" y="653603"/>
            <a:ext cx="10972800" cy="1066800"/>
          </a:xfrm>
        </p:spPr>
        <p:txBody>
          <a:bodyPr/>
          <a:lstStyle/>
          <a:p>
            <a:r>
              <a:rPr lang="en-US" smtClean="0"/>
              <a:t>Summary </a:t>
            </a:r>
            <a:r>
              <a:rPr lang="en-US" smtClean="0"/>
              <a:t> </a:t>
            </a:r>
            <a:endParaRPr lang="en-US" dirty="0"/>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8649"/>
            <a:ext cx="11341994" cy="4835888"/>
          </a:xfrm>
        </p:spPr>
        <p:txBody>
          <a:bodyPr>
            <a:normAutofit fontScale="55000" lnSpcReduction="20000"/>
          </a:bodyPr>
          <a:lstStyle/>
          <a:p>
            <a:pPr marL="109728" indent="0">
              <a:buNone/>
            </a:pPr>
            <a:r>
              <a:rPr lang="en-US" dirty="0"/>
              <a:t> </a:t>
            </a:r>
            <a:r>
              <a:rPr lang="en-US" dirty="0" smtClean="0"/>
              <a:t>  class Country{</a:t>
            </a:r>
          </a:p>
          <a:p>
            <a:pPr marL="109728" indent="0">
              <a:buNone/>
            </a:pPr>
            <a:r>
              <a:rPr lang="en-US" dirty="0"/>
              <a:t> </a:t>
            </a:r>
            <a:r>
              <a:rPr lang="en-US" dirty="0" smtClean="0"/>
              <a:t>      String name;</a:t>
            </a:r>
          </a:p>
          <a:p>
            <a:pPr marL="109728" indent="0">
              <a:buNone/>
            </a:pPr>
            <a:r>
              <a:rPr lang="en-US" dirty="0"/>
              <a:t> </a:t>
            </a:r>
            <a:r>
              <a:rPr lang="en-US" dirty="0" smtClean="0"/>
              <a:t>       Long population.</a:t>
            </a:r>
          </a:p>
          <a:p>
            <a:pPr marL="109728" indent="0">
              <a:buNone/>
            </a:pPr>
            <a:r>
              <a:rPr lang="en-US" dirty="0"/>
              <a:t> </a:t>
            </a:r>
            <a:r>
              <a:rPr lang="en-US" dirty="0" smtClean="0"/>
              <a:t>       String continent;</a:t>
            </a:r>
          </a:p>
          <a:p>
            <a:pPr marL="109728" indent="0">
              <a:buNone/>
            </a:pPr>
            <a:r>
              <a:rPr lang="en-US" dirty="0"/>
              <a:t> </a:t>
            </a:r>
            <a:r>
              <a:rPr lang="en-US" dirty="0" smtClean="0"/>
              <a:t>    }</a:t>
            </a:r>
          </a:p>
          <a:p>
            <a:pPr marL="109728" indent="0">
              <a:buNone/>
            </a:pPr>
            <a:r>
              <a:rPr lang="en-US" dirty="0"/>
              <a:t> </a:t>
            </a:r>
            <a:r>
              <a:rPr lang="en-US" dirty="0" smtClean="0"/>
              <a:t>    Create the array list of country object above and write following code.</a:t>
            </a:r>
          </a:p>
          <a:p>
            <a:pPr marL="109728" indent="0">
              <a:buNone/>
            </a:pPr>
            <a:endParaRPr lang="en-US" dirty="0" smtClean="0"/>
          </a:p>
          <a:p>
            <a:r>
              <a:rPr lang="en-US" dirty="0" smtClean="0"/>
              <a:t> Write a reverse name of all the countries</a:t>
            </a:r>
            <a:r>
              <a:rPr lang="en-IN" dirty="0" smtClean="0"/>
              <a:t>. </a:t>
            </a:r>
          </a:p>
          <a:p>
            <a:endParaRPr lang="en-US" dirty="0" smtClean="0"/>
          </a:p>
          <a:p>
            <a:r>
              <a:rPr lang="en-US" dirty="0"/>
              <a:t> </a:t>
            </a:r>
            <a:r>
              <a:rPr lang="en-US" dirty="0" smtClean="0"/>
              <a:t>Write a </a:t>
            </a:r>
            <a:r>
              <a:rPr lang="en-IN" dirty="0"/>
              <a:t>programme </a:t>
            </a:r>
            <a:r>
              <a:rPr lang="en-US" dirty="0" smtClean="0"/>
              <a:t>which return uppercase country names.</a:t>
            </a:r>
          </a:p>
          <a:p>
            <a:endParaRPr lang="en-US" dirty="0" smtClean="0"/>
          </a:p>
          <a:p>
            <a:r>
              <a:rPr lang="en-US" dirty="0" smtClean="0"/>
              <a:t> Write a </a:t>
            </a:r>
            <a:r>
              <a:rPr lang="en-IN" dirty="0"/>
              <a:t>programme </a:t>
            </a:r>
            <a:r>
              <a:rPr lang="en-US" dirty="0" smtClean="0"/>
              <a:t>using lambda which return all the country names  starting with C.</a:t>
            </a:r>
          </a:p>
          <a:p>
            <a:endParaRPr lang="en-US" dirty="0" smtClean="0"/>
          </a:p>
          <a:p>
            <a:r>
              <a:rPr lang="en-US" dirty="0" smtClean="0"/>
              <a:t> Write a </a:t>
            </a:r>
            <a:r>
              <a:rPr lang="en-IN" dirty="0"/>
              <a:t>programme </a:t>
            </a:r>
            <a:r>
              <a:rPr lang="en-US" dirty="0" smtClean="0"/>
              <a:t>to return the s</a:t>
            </a:r>
            <a:r>
              <a:rPr lang="en-IN" dirty="0" smtClean="0"/>
              <a:t>um </a:t>
            </a:r>
            <a:r>
              <a:rPr lang="en-IN" dirty="0"/>
              <a:t>of all the name length of </a:t>
            </a:r>
            <a:r>
              <a:rPr lang="en-IN" dirty="0" smtClean="0"/>
              <a:t>country.</a:t>
            </a:r>
          </a:p>
          <a:p>
            <a:endParaRPr lang="en-IN" dirty="0" smtClean="0"/>
          </a:p>
          <a:p>
            <a:r>
              <a:rPr lang="en-IN" dirty="0" smtClean="0"/>
              <a:t> Write a programme to return the longest country name.</a:t>
            </a:r>
          </a:p>
          <a:p>
            <a:endParaRPr lang="en-IN" dirty="0" smtClean="0"/>
          </a:p>
          <a:p>
            <a:r>
              <a:rPr lang="en-IN" dirty="0" smtClean="0"/>
              <a:t> Write a programme to sort country by population.</a:t>
            </a:r>
          </a:p>
          <a:p>
            <a:endParaRPr lang="en-IN" dirty="0" smtClean="0"/>
          </a:p>
          <a:p>
            <a:r>
              <a:rPr lang="en-IN" dirty="0" smtClean="0"/>
              <a:t> Write a programme to group country by continent.</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609600" y="782392"/>
            <a:ext cx="10972800" cy="1066800"/>
          </a:xfrm>
        </p:spPr>
        <p:txBody>
          <a:bodyPr/>
          <a:lstStyle/>
          <a:p>
            <a:r>
              <a:rPr lang="en-US" dirty="0" smtClean="0"/>
              <a:t>Exercise : Use lambda to solve the exercise.</a:t>
            </a:r>
            <a:endParaRPr lang="en-US" dirty="0"/>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3945314"/>
          </a:xfrm>
        </p:spPr>
        <p:txBody>
          <a:bodyPr>
            <a:normAutofit fontScale="92500" lnSpcReduction="20000"/>
          </a:bodyPr>
          <a:lstStyle/>
          <a:p>
            <a:r>
              <a:rPr lang="en-IN" dirty="0" smtClean="0"/>
              <a:t> List of the files using Files class. </a:t>
            </a:r>
          </a:p>
          <a:p>
            <a:endParaRPr lang="en-IN" dirty="0" smtClean="0"/>
          </a:p>
          <a:p>
            <a:r>
              <a:rPr lang="en-IN" dirty="0"/>
              <a:t> </a:t>
            </a:r>
            <a:r>
              <a:rPr lang="en-IN" dirty="0" smtClean="0"/>
              <a:t>List name of the directories only.</a:t>
            </a:r>
          </a:p>
          <a:p>
            <a:endParaRPr lang="en-IN" dirty="0" smtClean="0"/>
          </a:p>
          <a:p>
            <a:r>
              <a:rPr lang="en-IN" dirty="0" smtClean="0"/>
              <a:t>Write lambda expressions for following Functional interfaces in Java</a:t>
            </a:r>
          </a:p>
          <a:p>
            <a:pPr marL="109728" indent="0">
              <a:buNone/>
            </a:pPr>
            <a:r>
              <a:rPr lang="en-IN" b="1" dirty="0" smtClean="0"/>
              <a:t>    </a:t>
            </a:r>
            <a:r>
              <a:rPr lang="en-IN" dirty="0" err="1" smtClean="0"/>
              <a:t>BiPredicate</a:t>
            </a:r>
            <a:r>
              <a:rPr lang="en-IN" dirty="0"/>
              <a:t> </a:t>
            </a:r>
            <a:r>
              <a:rPr lang="en-IN" dirty="0" smtClean="0"/>
              <a:t>, </a:t>
            </a:r>
            <a:r>
              <a:rPr lang="en-IN" dirty="0" err="1" smtClean="0"/>
              <a:t>BooleanSupplier</a:t>
            </a:r>
            <a:r>
              <a:rPr lang="en-IN" dirty="0" smtClean="0"/>
              <a:t>, </a:t>
            </a:r>
            <a:r>
              <a:rPr lang="en-IN" dirty="0" err="1" smtClean="0"/>
              <a:t>DoublePredicate</a:t>
            </a:r>
            <a:r>
              <a:rPr lang="en-IN" dirty="0" smtClean="0"/>
              <a:t>, </a:t>
            </a:r>
            <a:r>
              <a:rPr lang="en-IN" dirty="0" err="1" smtClean="0"/>
              <a:t>IntSupplier</a:t>
            </a:r>
            <a:endParaRPr lang="en-IN" smtClean="0"/>
          </a:p>
          <a:p>
            <a:pPr marL="109728" indent="0">
              <a:buNone/>
            </a:pPr>
            <a:endParaRPr lang="en-IN" dirty="0" smtClean="0"/>
          </a:p>
          <a:p>
            <a:r>
              <a:rPr lang="en-IN" dirty="0" smtClean="0"/>
              <a:t> Write functional interface for following lambda expression</a:t>
            </a:r>
          </a:p>
          <a:p>
            <a:pPr marL="109728" indent="0">
              <a:buNone/>
            </a:pPr>
            <a:r>
              <a:rPr lang="en-IN" sz="4000" dirty="0" smtClean="0">
                <a:ea typeface="Arial Unicode MS" panose="020B0604020202020204" pitchFamily="34" charset="-128"/>
                <a:cs typeface="Arial Unicode MS" panose="020B0604020202020204" pitchFamily="34" charset="-128"/>
              </a:rPr>
              <a:t>   ()-&gt; { </a:t>
            </a:r>
            <a:r>
              <a:rPr lang="en-IN" sz="4000" dirty="0" err="1" smtClean="0">
                <a:ea typeface="Arial Unicode MS" panose="020B0604020202020204" pitchFamily="34" charset="-128"/>
                <a:cs typeface="Arial Unicode MS" panose="020B0604020202020204" pitchFamily="34" charset="-128"/>
              </a:rPr>
              <a:t>System.out.println</a:t>
            </a:r>
            <a:r>
              <a:rPr lang="en-IN" sz="4000" dirty="0" smtClean="0">
                <a:ea typeface="Arial Unicode MS" panose="020B0604020202020204" pitchFamily="34" charset="-128"/>
                <a:cs typeface="Arial Unicode MS" panose="020B0604020202020204" pitchFamily="34" charset="-128"/>
              </a:rPr>
              <a:t>(“hello world”}</a:t>
            </a:r>
          </a:p>
          <a:p>
            <a:pPr marL="109728" indent="0">
              <a:buNone/>
            </a:pPr>
            <a:r>
              <a:rPr lang="en-IN" sz="4000" dirty="0">
                <a:ea typeface="Arial Unicode MS" panose="020B0604020202020204" pitchFamily="34" charset="-128"/>
                <a:cs typeface="Arial Unicode MS" panose="020B0604020202020204" pitchFamily="34" charset="-128"/>
              </a:rPr>
              <a:t> </a:t>
            </a:r>
            <a:r>
              <a:rPr lang="en-IN" sz="4000" dirty="0" smtClean="0">
                <a:ea typeface="Arial Unicode MS" panose="020B0604020202020204" pitchFamily="34" charset="-128"/>
                <a:cs typeface="Arial Unicode MS" panose="020B0604020202020204" pitchFamily="34" charset="-128"/>
              </a:rPr>
              <a:t>  </a:t>
            </a:r>
            <a:endParaRPr lang="en-IN" dirty="0" smtClean="0"/>
          </a:p>
          <a:p>
            <a:pPr marL="109728" indent="0">
              <a:buNone/>
            </a:pPr>
            <a:endParaRPr lang="en-IN" dirty="0" smtClean="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Exercise : Use lambda to solve the exercise.</a:t>
            </a:r>
            <a:endParaRPr lang="en-US" dirty="0"/>
          </a:p>
        </p:txBody>
      </p:sp>
    </p:spTree>
    <p:extLst>
      <p:ext uri="{BB962C8B-B14F-4D97-AF65-F5344CB8AC3E}">
        <p14:creationId xmlns:p14="http://schemas.microsoft.com/office/powerpoint/2010/main" val="18185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95" y="1403798"/>
            <a:ext cx="11329115" cy="4868214"/>
          </a:xfrm>
        </p:spPr>
        <p:txBody>
          <a:bodyPr>
            <a:normAutofit fontScale="32500" lnSpcReduction="20000"/>
          </a:bodyPr>
          <a:lstStyle/>
          <a:p>
            <a:pPr marL="457200" indent="-457200"/>
            <a:r>
              <a:rPr lang="en-IN" sz="4500" dirty="0" smtClean="0"/>
              <a:t>New date and time API</a:t>
            </a:r>
          </a:p>
          <a:p>
            <a:pPr marL="457200" indent="-457200"/>
            <a:endParaRPr lang="en-IN" sz="4500" dirty="0"/>
          </a:p>
          <a:p>
            <a:pPr marL="457200" indent="-457200"/>
            <a:r>
              <a:rPr lang="en-IN" sz="4500" dirty="0" smtClean="0"/>
              <a:t>Stream API</a:t>
            </a:r>
          </a:p>
          <a:p>
            <a:pPr marL="457200" indent="-457200"/>
            <a:endParaRPr lang="en-IN" sz="4500" dirty="0" smtClean="0"/>
          </a:p>
          <a:p>
            <a:pPr marL="457200" indent="-457200"/>
            <a:r>
              <a:rPr lang="en-IN" sz="4500" dirty="0" smtClean="0"/>
              <a:t>Lambda expression (Functional style programming)</a:t>
            </a:r>
          </a:p>
          <a:p>
            <a:pPr marL="457200" indent="-457200"/>
            <a:endParaRPr lang="en-IN" sz="4500" dirty="0" smtClean="0"/>
          </a:p>
          <a:p>
            <a:pPr marL="457200" indent="-457200"/>
            <a:r>
              <a:rPr lang="en-IN" sz="4500" dirty="0" smtClean="0"/>
              <a:t>Concurrency API improvements</a:t>
            </a:r>
          </a:p>
          <a:p>
            <a:pPr marL="457200" indent="-457200"/>
            <a:endParaRPr lang="en-IN" sz="4500" dirty="0" smtClean="0"/>
          </a:p>
          <a:p>
            <a:pPr marL="457200" indent="-457200"/>
            <a:r>
              <a:rPr lang="en-IN" sz="4500" dirty="0" smtClean="0"/>
              <a:t>Optional</a:t>
            </a:r>
          </a:p>
          <a:p>
            <a:pPr marL="457200" indent="-457200"/>
            <a:endParaRPr lang="en-IN" sz="4500" dirty="0" smtClean="0"/>
          </a:p>
          <a:p>
            <a:pPr marL="457200" indent="-457200"/>
            <a:r>
              <a:rPr lang="en-IN" sz="4500" dirty="0" smtClean="0"/>
              <a:t>Java IO improvements</a:t>
            </a:r>
          </a:p>
          <a:p>
            <a:pPr marL="457200" indent="-457200"/>
            <a:endParaRPr lang="en-IN" sz="4500" dirty="0" smtClean="0"/>
          </a:p>
          <a:p>
            <a:pPr marL="457200" indent="-457200"/>
            <a:r>
              <a:rPr lang="en-IN" sz="4500" dirty="0" smtClean="0"/>
              <a:t>Collection API improvements</a:t>
            </a:r>
          </a:p>
          <a:p>
            <a:pPr marL="457200" indent="-457200"/>
            <a:endParaRPr lang="en-IN" sz="4500" dirty="0" smtClean="0"/>
          </a:p>
          <a:p>
            <a:pPr marL="457200" indent="-457200"/>
            <a:r>
              <a:rPr lang="en-IN" sz="4500" dirty="0" smtClean="0"/>
              <a:t>Default and static methods in interface</a:t>
            </a:r>
          </a:p>
          <a:p>
            <a:pPr marL="457200" indent="-457200"/>
            <a:endParaRPr lang="en-IN" sz="4500" dirty="0" smtClean="0"/>
          </a:p>
          <a:p>
            <a:pPr marL="457200" indent="-457200"/>
            <a:r>
              <a:rPr lang="en-IN" sz="4500" dirty="0" smtClean="0"/>
              <a:t>@Repeatable</a:t>
            </a:r>
          </a:p>
          <a:p>
            <a:pPr marL="457200" indent="-457200"/>
            <a:endParaRPr lang="en-IN" sz="4500" dirty="0" smtClean="0"/>
          </a:p>
          <a:p>
            <a:pPr marL="457200" indent="-457200"/>
            <a:r>
              <a:rPr lang="en-IN" sz="4500" dirty="0" smtClean="0"/>
              <a:t>New Base64 API</a:t>
            </a:r>
          </a:p>
          <a:p>
            <a:pPr marL="457200" indent="-457200"/>
            <a:endParaRPr lang="en-IN" sz="4500" dirty="0" smtClean="0"/>
          </a:p>
          <a:p>
            <a:pPr marL="457200" indent="-457200"/>
            <a:r>
              <a:rPr lang="en-IN" sz="4500" dirty="0" smtClean="0"/>
              <a:t>Annotations on Java Types</a:t>
            </a:r>
          </a:p>
          <a:p>
            <a:endParaRPr lang="en-US" dirty="0"/>
          </a:p>
        </p:txBody>
      </p:sp>
      <p:sp>
        <p:nvSpPr>
          <p:cNvPr id="2" name="Title 1"/>
          <p:cNvSpPr>
            <a:spLocks noGrp="1"/>
          </p:cNvSpPr>
          <p:nvPr>
            <p:ph type="title"/>
          </p:nvPr>
        </p:nvSpPr>
        <p:spPr>
          <a:xfrm>
            <a:off x="609600" y="702733"/>
            <a:ext cx="10972800" cy="701064"/>
          </a:xfrm>
        </p:spPr>
        <p:txBody>
          <a:bodyPr>
            <a:normAutofit/>
          </a:bodyPr>
          <a:lstStyle/>
          <a:p>
            <a:r>
              <a:rPr lang="en-US" dirty="0" smtClean="0"/>
              <a:t>  Quick look at Java8 new feature</a:t>
            </a:r>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0756"/>
            <a:ext cx="10972800" cy="4903780"/>
          </a:xfrm>
        </p:spPr>
        <p:txBody>
          <a:bodyPr>
            <a:normAutofit fontScale="77500" lnSpcReduction="20000"/>
          </a:bodyPr>
          <a:lstStyle/>
          <a:p>
            <a:r>
              <a:rPr lang="en-IN" b="1" dirty="0" smtClean="0"/>
              <a:t>Expressions</a:t>
            </a:r>
            <a:r>
              <a:rPr lang="en-IN" dirty="0"/>
              <a:t> are essential building blocks of any </a:t>
            </a:r>
            <a:r>
              <a:rPr lang="en-IN" b="1" dirty="0"/>
              <a:t>Java</a:t>
            </a:r>
            <a:r>
              <a:rPr lang="en-IN" dirty="0"/>
              <a:t> program. They are built using values, variables, operators and method calls</a:t>
            </a:r>
            <a:r>
              <a:rPr lang="en-IN" dirty="0" smtClean="0"/>
              <a:t>.</a:t>
            </a:r>
          </a:p>
          <a:p>
            <a:pPr marL="109728" indent="0">
              <a:buNone/>
            </a:pPr>
            <a:r>
              <a:rPr lang="en-IN" dirty="0" smtClean="0"/>
              <a:t>    </a:t>
            </a:r>
            <a:r>
              <a:rPr lang="en-US" dirty="0" smtClean="0"/>
              <a:t>For example :  3 +2;   </a:t>
            </a:r>
            <a:r>
              <a:rPr lang="en-US" dirty="0" err="1" smtClean="0"/>
              <a:t>int</a:t>
            </a:r>
            <a:r>
              <a:rPr lang="en-US" dirty="0" smtClean="0"/>
              <a:t> j=5*6;</a:t>
            </a:r>
          </a:p>
          <a:p>
            <a:pPr marL="109728" indent="0">
              <a:buNone/>
            </a:pPr>
            <a:endParaRPr lang="en-US" dirty="0" smtClean="0"/>
          </a:p>
          <a:p>
            <a:r>
              <a:rPr lang="en-IN" dirty="0"/>
              <a:t>A lambda expression is an unnamed block of code (or an unnamed function) with a list of formal parameters and a body. Sometimes a lambda expression is simply called a lambda. The body of a lambda expression can be a block statement or an expression. An arrow (-&gt;) is used to separate the list of parameters and the body</a:t>
            </a:r>
            <a:r>
              <a:rPr lang="en-IN" dirty="0" smtClean="0"/>
              <a:t>.</a:t>
            </a:r>
          </a:p>
          <a:p>
            <a:pPr marL="109728" indent="0">
              <a:buNone/>
            </a:pPr>
            <a:r>
              <a:rPr lang="en-IN" dirty="0" smtClean="0"/>
              <a:t>   </a:t>
            </a:r>
            <a:r>
              <a:rPr lang="en-IN" dirty="0" err="1" smtClean="0"/>
              <a:t>LambdaExpression</a:t>
            </a:r>
            <a:r>
              <a:rPr lang="en-IN" dirty="0"/>
              <a:t>:   </a:t>
            </a:r>
            <a:r>
              <a:rPr lang="en-IN" dirty="0" err="1"/>
              <a:t>LambdaParameters</a:t>
            </a:r>
            <a:r>
              <a:rPr lang="en-IN" dirty="0"/>
              <a:t> '-&gt;' </a:t>
            </a:r>
            <a:r>
              <a:rPr lang="en-IN" dirty="0" err="1" smtClean="0"/>
              <a:t>LambdaBody</a:t>
            </a:r>
            <a:endParaRPr lang="en-IN" dirty="0" smtClean="0"/>
          </a:p>
          <a:p>
            <a:pPr marL="109728" indent="0">
              <a:buNone/>
            </a:pPr>
            <a:r>
              <a:rPr lang="en-IN" dirty="0"/>
              <a:t> </a:t>
            </a:r>
            <a:r>
              <a:rPr lang="en-IN" dirty="0" smtClean="0"/>
              <a:t>   (</a:t>
            </a:r>
            <a:r>
              <a:rPr lang="en-IN" dirty="0" err="1" smtClean="0"/>
              <a:t>int</a:t>
            </a:r>
            <a:r>
              <a:rPr lang="en-IN" dirty="0" smtClean="0"/>
              <a:t> </a:t>
            </a:r>
            <a:r>
              <a:rPr lang="en-IN" dirty="0" err="1" smtClean="0"/>
              <a:t>x,int</a:t>
            </a:r>
            <a:r>
              <a:rPr lang="en-IN" dirty="0" smtClean="0"/>
              <a:t> y)-&gt; { return </a:t>
            </a:r>
            <a:r>
              <a:rPr lang="en-IN" dirty="0" err="1" smtClean="0"/>
              <a:t>x+y</a:t>
            </a:r>
            <a:r>
              <a:rPr lang="en-IN" dirty="0" smtClean="0"/>
              <a:t>; }</a:t>
            </a:r>
          </a:p>
          <a:p>
            <a:endParaRPr lang="en-IN" dirty="0"/>
          </a:p>
          <a:p>
            <a:r>
              <a:rPr lang="en-IN" dirty="0" smtClean="0"/>
              <a:t>Lambda expression does </a:t>
            </a:r>
            <a:r>
              <a:rPr lang="en-IN" dirty="0"/>
              <a:t>not have name. Does not have return type. Does not have throws clause. They can not be generic.</a:t>
            </a:r>
          </a:p>
          <a:p>
            <a:endParaRPr lang="en-US" dirty="0" smtClean="0"/>
          </a:p>
          <a:p>
            <a:r>
              <a:rPr lang="en-IN" dirty="0"/>
              <a:t>A “lambda expression” is a block of code that you can pass around so it can be executed later, once or multiple times.</a:t>
            </a:r>
            <a:r>
              <a:rPr lang="en-US" dirty="0"/>
              <a:t>.</a:t>
            </a:r>
          </a:p>
          <a:p>
            <a:endParaRPr lang="en-US" dirty="0"/>
          </a:p>
        </p:txBody>
      </p:sp>
      <p:sp>
        <p:nvSpPr>
          <p:cNvPr id="2" name="Title 1"/>
          <p:cNvSpPr>
            <a:spLocks noGrp="1"/>
          </p:cNvSpPr>
          <p:nvPr>
            <p:ph type="title"/>
          </p:nvPr>
        </p:nvSpPr>
        <p:spPr>
          <a:xfrm>
            <a:off x="609600" y="702733"/>
            <a:ext cx="10972800" cy="1066800"/>
          </a:xfrm>
        </p:spPr>
        <p:txBody>
          <a:bodyPr/>
          <a:lstStyle/>
          <a:p>
            <a:r>
              <a:rPr lang="en-US" dirty="0" smtClean="0"/>
              <a:t>Lesson 1: What is Lambda expression?</a:t>
            </a:r>
            <a:endParaRPr lang="en-US" dirty="0"/>
          </a:p>
        </p:txBody>
      </p:sp>
    </p:spTree>
    <p:extLst>
      <p:ext uri="{BB962C8B-B14F-4D97-AF65-F5344CB8AC3E}">
        <p14:creationId xmlns:p14="http://schemas.microsoft.com/office/powerpoint/2010/main" val="428333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a:xfrm>
            <a:off x="609599" y="1713089"/>
            <a:ext cx="10476089" cy="4878211"/>
          </a:xfrm>
        </p:spPr>
        <p:txBody>
          <a:bodyPr>
            <a:normAutofit/>
          </a:bodyPr>
          <a:lstStyle/>
          <a:p>
            <a:pPr marL="0" indent="0">
              <a:buNone/>
            </a:pPr>
            <a:r>
              <a:rPr lang="en-US" dirty="0" smtClean="0"/>
              <a:t> </a:t>
            </a:r>
            <a:r>
              <a:rPr lang="en-IN" dirty="0"/>
              <a:t>() -&gt; 42  </a:t>
            </a:r>
          </a:p>
          <a:p>
            <a:pPr marL="0" indent="0">
              <a:buNone/>
            </a:pPr>
            <a:r>
              <a:rPr lang="en-IN" dirty="0"/>
              <a:t> x-&gt; x+1</a:t>
            </a:r>
          </a:p>
          <a:p>
            <a:pPr marL="0" indent="0">
              <a:buNone/>
            </a:pPr>
            <a:r>
              <a:rPr lang="en-IN" dirty="0"/>
              <a:t>(x)-&gt; x+1</a:t>
            </a:r>
          </a:p>
          <a:p>
            <a:pPr marL="0" indent="0">
              <a:buNone/>
            </a:pPr>
            <a:r>
              <a:rPr lang="en-IN" dirty="0"/>
              <a:t> (</a:t>
            </a:r>
            <a:r>
              <a:rPr lang="en-IN" dirty="0" err="1"/>
              <a:t>int</a:t>
            </a:r>
            <a:r>
              <a:rPr lang="en-IN" dirty="0"/>
              <a:t> x)  -&gt; x+1  </a:t>
            </a:r>
          </a:p>
          <a:p>
            <a:pPr marL="0" indent="0">
              <a:buNone/>
            </a:pPr>
            <a:r>
              <a:rPr lang="en-IN" dirty="0"/>
              <a:t> (</a:t>
            </a:r>
            <a:r>
              <a:rPr lang="en-IN" dirty="0" err="1"/>
              <a:t>int</a:t>
            </a:r>
            <a:r>
              <a:rPr lang="en-IN" dirty="0"/>
              <a:t> </a:t>
            </a:r>
            <a:r>
              <a:rPr lang="en-IN" dirty="0" err="1"/>
              <a:t>x,int</a:t>
            </a:r>
            <a:r>
              <a:rPr lang="en-IN" dirty="0"/>
              <a:t> y)                -&gt; </a:t>
            </a:r>
            <a:r>
              <a:rPr lang="en-IN" dirty="0" err="1"/>
              <a:t>x+y</a:t>
            </a:r>
            <a:r>
              <a:rPr lang="en-IN" dirty="0"/>
              <a:t>   </a:t>
            </a:r>
          </a:p>
          <a:p>
            <a:pPr marL="0" indent="0">
              <a:buNone/>
            </a:pPr>
            <a:r>
              <a:rPr lang="en-IN" dirty="0"/>
              <a:t>(String </a:t>
            </a:r>
            <a:r>
              <a:rPr lang="en-IN" dirty="0" err="1"/>
              <a:t>fmt</a:t>
            </a:r>
            <a:r>
              <a:rPr lang="en-IN" dirty="0"/>
              <a:t>, Object... </a:t>
            </a:r>
            <a:r>
              <a:rPr lang="en-IN" dirty="0" err="1"/>
              <a:t>args</a:t>
            </a:r>
            <a:r>
              <a:rPr lang="en-IN" dirty="0"/>
              <a:t>) -&gt; </a:t>
            </a:r>
            <a:r>
              <a:rPr lang="en-IN" dirty="0" err="1"/>
              <a:t>String.format</a:t>
            </a:r>
            <a:r>
              <a:rPr lang="en-IN" dirty="0"/>
              <a:t>(</a:t>
            </a:r>
            <a:r>
              <a:rPr lang="en-IN" dirty="0" err="1"/>
              <a:t>fmt,args</a:t>
            </a:r>
            <a:r>
              <a:rPr lang="en-IN" dirty="0"/>
              <a:t>)</a:t>
            </a:r>
          </a:p>
          <a:p>
            <a:pPr marL="0" indent="0">
              <a:buNone/>
            </a:pPr>
            <a:r>
              <a:rPr lang="en-IN" dirty="0"/>
              <a:t>(final </a:t>
            </a:r>
            <a:r>
              <a:rPr lang="en-IN" dirty="0" err="1"/>
              <a:t>int</a:t>
            </a:r>
            <a:r>
              <a:rPr lang="en-IN" dirty="0"/>
              <a:t> x)                -&gt; x+1 </a:t>
            </a:r>
            <a:r>
              <a:rPr lang="en-IN" dirty="0" smtClean="0"/>
              <a:t> </a:t>
            </a:r>
            <a:endParaRPr lang="en-IN" dirty="0"/>
          </a:p>
          <a:p>
            <a:pPr marL="0" indent="0">
              <a:buNone/>
            </a:pPr>
            <a:endParaRPr lang="en-IN" dirty="0"/>
          </a:p>
          <a:p>
            <a:pPr marL="0" indent="0">
              <a:buNone/>
            </a:pPr>
            <a:r>
              <a:rPr lang="en-IN" dirty="0"/>
              <a:t> (</a:t>
            </a:r>
            <a:r>
              <a:rPr lang="en-IN" dirty="0" err="1"/>
              <a:t>int</a:t>
            </a:r>
            <a:r>
              <a:rPr lang="en-IN" dirty="0"/>
              <a:t> x, y)                   -&gt; </a:t>
            </a:r>
            <a:r>
              <a:rPr lang="en-IN" dirty="0" err="1"/>
              <a:t>x+y</a:t>
            </a:r>
            <a:r>
              <a:rPr lang="en-IN" dirty="0"/>
              <a:t> </a:t>
            </a:r>
          </a:p>
          <a:p>
            <a:pPr marL="0" indent="0">
              <a:buNone/>
            </a:pPr>
            <a:r>
              <a:rPr lang="en-IN" dirty="0"/>
              <a:t>(final x)                    -&gt; x+1  </a:t>
            </a:r>
          </a:p>
          <a:p>
            <a:pPr marL="0" indent="0">
              <a:buNone/>
            </a:pPr>
            <a:r>
              <a:rPr lang="en-IN" dirty="0" err="1"/>
              <a:t>x,y</a:t>
            </a:r>
            <a:r>
              <a:rPr lang="en-IN" dirty="0"/>
              <a:t>   -&gt; </a:t>
            </a:r>
            <a:r>
              <a:rPr lang="en-IN" dirty="0" err="1"/>
              <a:t>x+y</a:t>
            </a:r>
            <a:r>
              <a:rPr lang="en-IN" dirty="0"/>
              <a:t>;</a:t>
            </a:r>
          </a:p>
          <a:p>
            <a:pPr marL="0" indent="0">
              <a:buNone/>
            </a:pPr>
            <a:r>
              <a:rPr lang="en-IN" dirty="0" err="1"/>
              <a:t>Int</a:t>
            </a:r>
            <a:r>
              <a:rPr lang="en-IN" dirty="0"/>
              <a:t> </a:t>
            </a:r>
            <a:r>
              <a:rPr lang="en-IN" dirty="0" err="1"/>
              <a:t>x,int</a:t>
            </a:r>
            <a:r>
              <a:rPr lang="en-IN" dirty="0"/>
              <a:t> y -&gt; x ;+ y</a:t>
            </a:r>
          </a:p>
          <a:p>
            <a:pPr marL="0" indent="0">
              <a:buNone/>
            </a:pPr>
            <a:r>
              <a:rPr lang="en-IN" dirty="0" err="1"/>
              <a:t>Int</a:t>
            </a:r>
            <a:r>
              <a:rPr lang="en-IN" dirty="0"/>
              <a:t> x -&gt; x + 1;</a:t>
            </a:r>
          </a:p>
          <a:p>
            <a:endParaRPr lang="en-US" dirty="0"/>
          </a:p>
        </p:txBody>
      </p:sp>
      <p:sp>
        <p:nvSpPr>
          <p:cNvPr id="9" name="Title 8"/>
          <p:cNvSpPr>
            <a:spLocks noGrp="1"/>
          </p:cNvSpPr>
          <p:nvPr>
            <p:ph type="title"/>
          </p:nvPr>
        </p:nvSpPr>
        <p:spPr>
          <a:xfrm>
            <a:off x="485422" y="646289"/>
            <a:ext cx="10972800" cy="1066800"/>
          </a:xfrm>
        </p:spPr>
        <p:txBody>
          <a:bodyPr/>
          <a:lstStyle/>
          <a:p>
            <a:r>
              <a:rPr lang="en-US" dirty="0" smtClean="0"/>
              <a:t>Lesson 1: Example</a:t>
            </a:r>
            <a:endParaRPr lang="en-US" dirty="0"/>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7889"/>
            <a:ext cx="10972800" cy="911578"/>
          </a:xfrm>
        </p:spPr>
        <p:txBody>
          <a:bodyPr>
            <a:normAutofit/>
          </a:bodyPr>
          <a:lstStyle/>
          <a:p>
            <a:r>
              <a:rPr lang="en-US" dirty="0" smtClean="0"/>
              <a:t>Lesson 1: Lambda expression and methods</a:t>
            </a:r>
            <a:endParaRPr lang="en-US" dirty="0"/>
          </a:p>
        </p:txBody>
      </p:sp>
      <p:graphicFrame>
        <p:nvGraphicFramePr>
          <p:cNvPr id="6" name="Content Placeholder 6"/>
          <p:cNvGraphicFramePr>
            <a:graphicFrameLocks noGrp="1"/>
          </p:cNvGraphicFramePr>
          <p:nvPr>
            <p:ph idx="1"/>
            <p:extLst>
              <p:ext uri="{D42A27DB-BD31-4B8C-83A1-F6EECF244321}">
                <p14:modId xmlns:p14="http://schemas.microsoft.com/office/powerpoint/2010/main" val="537953575"/>
              </p:ext>
            </p:extLst>
          </p:nvPr>
        </p:nvGraphicFramePr>
        <p:xfrm>
          <a:off x="500815" y="1814690"/>
          <a:ext cx="10878386" cy="4454378"/>
        </p:xfrm>
        <a:graphic>
          <a:graphicData uri="http://schemas.openxmlformats.org/drawingml/2006/table">
            <a:tbl>
              <a:tblPr firstRow="1" firstCol="1" bandRow="1">
                <a:tableStyleId>{5C22544A-7EE6-4342-B048-85BDC9FD1C3A}</a:tableStyleId>
              </a:tblPr>
              <a:tblGrid>
                <a:gridCol w="5439193"/>
                <a:gridCol w="5439193"/>
              </a:tblGrid>
              <a:tr h="190637">
                <a:tc>
                  <a:txBody>
                    <a:bodyPr/>
                    <a:lstStyle/>
                    <a:p>
                      <a:pPr>
                        <a:lnSpc>
                          <a:spcPct val="107000"/>
                        </a:lnSpc>
                        <a:spcAft>
                          <a:spcPts val="0"/>
                        </a:spcAft>
                      </a:pPr>
                      <a:r>
                        <a:rPr lang="en-IN" sz="1100" dirty="0">
                          <a:effectLst/>
                        </a:rPr>
                        <a:t>Lambda</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Methods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90098">
                <a:tc>
                  <a:txBody>
                    <a:bodyPr/>
                    <a:lstStyle/>
                    <a:p>
                      <a:pPr>
                        <a:lnSpc>
                          <a:spcPct val="107000"/>
                        </a:lnSpc>
                        <a:spcAft>
                          <a:spcPts val="0"/>
                        </a:spcAft>
                      </a:pPr>
                      <a:r>
                        <a:rPr lang="en-IN" sz="1100" dirty="0">
                          <a:effectLst/>
                        </a:rPr>
                        <a:t> </a:t>
                      </a:r>
                      <a:r>
                        <a:rPr lang="en-IN" sz="1100" dirty="0" smtClean="0">
                          <a:effectLst/>
                        </a:rPr>
                        <a:t>(</a:t>
                      </a:r>
                      <a:r>
                        <a:rPr lang="en-IN" sz="1100" dirty="0" err="1" smtClean="0">
                          <a:effectLst/>
                        </a:rPr>
                        <a:t>int</a:t>
                      </a:r>
                      <a:r>
                        <a:rPr lang="en-IN" sz="1100" baseline="0" dirty="0" smtClean="0">
                          <a:effectLst/>
                        </a:rPr>
                        <a:t> </a:t>
                      </a:r>
                      <a:r>
                        <a:rPr lang="en-IN" sz="1100" baseline="0" dirty="0" err="1" smtClean="0">
                          <a:effectLst/>
                        </a:rPr>
                        <a:t>x,int</a:t>
                      </a:r>
                      <a:r>
                        <a:rPr lang="en-IN" sz="1100" baseline="0" dirty="0" smtClean="0">
                          <a:effectLst/>
                        </a:rPr>
                        <a:t> y)-&gt; { x + y ; }</a:t>
                      </a:r>
                      <a:endParaRPr lang="en-IN" sz="1100" dirty="0">
                        <a:effectLst/>
                      </a:endParaRPr>
                    </a:p>
                  </a:txBody>
                  <a:tcPr marL="68580" marR="68580" marT="0" marB="0">
                    <a:solidFill>
                      <a:schemeClr val="accent2">
                        <a:lumMod val="75000"/>
                      </a:schemeClr>
                    </a:solidFill>
                  </a:tcPr>
                </a:tc>
                <a:tc>
                  <a:txBody>
                    <a:bodyPr/>
                    <a:lstStyle/>
                    <a:p>
                      <a:pPr>
                        <a:lnSpc>
                          <a:spcPct val="107000"/>
                        </a:lnSpc>
                        <a:spcAft>
                          <a:spcPts val="0"/>
                        </a:spcAft>
                      </a:pPr>
                      <a:r>
                        <a:rPr lang="en-IN" sz="1100" dirty="0" err="1" smtClean="0">
                          <a:effectLst/>
                        </a:rPr>
                        <a:t>int</a:t>
                      </a:r>
                      <a:r>
                        <a:rPr lang="en-IN" sz="1100" dirty="0" smtClean="0">
                          <a:effectLst/>
                        </a:rPr>
                        <a:t> sum(</a:t>
                      </a:r>
                      <a:r>
                        <a:rPr lang="en-IN" sz="1100" dirty="0" err="1" smtClean="0">
                          <a:effectLst/>
                        </a:rPr>
                        <a:t>int</a:t>
                      </a:r>
                      <a:r>
                        <a:rPr lang="en-IN" sz="1100" dirty="0" smtClean="0">
                          <a:effectLst/>
                        </a:rPr>
                        <a:t> x, </a:t>
                      </a:r>
                      <a:r>
                        <a:rPr lang="en-IN" sz="1100" dirty="0" err="1" smtClean="0">
                          <a:effectLst/>
                        </a:rPr>
                        <a:t>int</a:t>
                      </a:r>
                      <a:r>
                        <a:rPr lang="en-IN" sz="1100" dirty="0" smtClean="0">
                          <a:effectLst/>
                        </a:rPr>
                        <a:t> y) { return x + y;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390098">
                <a:tc>
                  <a:txBody>
                    <a:bodyPr/>
                    <a:lstStyle/>
                    <a:p>
                      <a:pPr>
                        <a:lnSpc>
                          <a:spcPct val="107000"/>
                        </a:lnSpc>
                        <a:spcAft>
                          <a:spcPts val="0"/>
                        </a:spcAft>
                      </a:pPr>
                      <a:r>
                        <a:rPr lang="en-IN" sz="1100" dirty="0">
                          <a:effectLst/>
                        </a:rPr>
                        <a:t>(Object x) -&gt; </a:t>
                      </a:r>
                      <a:r>
                        <a:rPr lang="en-IN" sz="1100" dirty="0" smtClean="0">
                          <a:effectLst/>
                        </a:rPr>
                        <a:t>{ x</a:t>
                      </a: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a:effectLst/>
                        </a:rPr>
                        <a:t>Object identity(Object x)  {              return x;</a:t>
                      </a:r>
                    </a:p>
                    <a:p>
                      <a:pPr>
                        <a:lnSpc>
                          <a:spcPct val="107000"/>
                        </a:lnSpc>
                        <a:spcAft>
                          <a:spcPts val="0"/>
                        </a:spcAft>
                      </a:pPr>
                      <a:r>
                        <a:rPr lang="en-IN" sz="1100" dirty="0">
                          <a:effectLst/>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1586871">
                <a:tc>
                  <a:txBody>
                    <a:bodyPr/>
                    <a:lstStyle/>
                    <a:p>
                      <a:pPr>
                        <a:lnSpc>
                          <a:spcPct val="107000"/>
                        </a:lnSpc>
                        <a:spcAft>
                          <a:spcPts val="0"/>
                        </a:spcAft>
                      </a:pPr>
                      <a:r>
                        <a:rPr lang="en-IN" sz="1100" dirty="0">
                          <a:effectLst/>
                        </a:rPr>
                        <a:t>(</a:t>
                      </a:r>
                      <a:r>
                        <a:rPr lang="en-IN" sz="1100" dirty="0" err="1">
                          <a:effectLst/>
                        </a:rPr>
                        <a:t>int</a:t>
                      </a:r>
                      <a:r>
                        <a:rPr lang="en-IN" sz="1100" dirty="0">
                          <a:effectLst/>
                        </a:rPr>
                        <a:t> x, </a:t>
                      </a:r>
                      <a:r>
                        <a:rPr lang="en-IN" sz="1100" dirty="0" err="1">
                          <a:effectLst/>
                        </a:rPr>
                        <a:t>int</a:t>
                      </a:r>
                      <a:r>
                        <a:rPr lang="en-IN" sz="1100" dirty="0">
                          <a:effectLst/>
                        </a:rPr>
                        <a:t> y) -&gt; {       </a:t>
                      </a:r>
                    </a:p>
                    <a:p>
                      <a:pPr>
                        <a:lnSpc>
                          <a:spcPct val="107000"/>
                        </a:lnSpc>
                        <a:spcAft>
                          <a:spcPts val="0"/>
                        </a:spcAft>
                      </a:pPr>
                      <a:r>
                        <a:rPr lang="en-IN" sz="1100" dirty="0">
                          <a:effectLst/>
                        </a:rPr>
                        <a:t>   if ( x &gt; y) {     </a:t>
                      </a:r>
                    </a:p>
                    <a:p>
                      <a:pPr>
                        <a:lnSpc>
                          <a:spcPct val="107000"/>
                        </a:lnSpc>
                        <a:spcAft>
                          <a:spcPts val="0"/>
                        </a:spcAft>
                      </a:pPr>
                      <a:r>
                        <a:rPr lang="en-IN" sz="1100" dirty="0">
                          <a:effectLst/>
                        </a:rPr>
                        <a:t>          return x;  </a:t>
                      </a:r>
                    </a:p>
                    <a:p>
                      <a:pPr>
                        <a:lnSpc>
                          <a:spcPct val="107000"/>
                        </a:lnSpc>
                        <a:spcAft>
                          <a:spcPts val="0"/>
                        </a:spcAft>
                      </a:pPr>
                      <a:r>
                        <a:rPr lang="en-IN" sz="1100" dirty="0">
                          <a:effectLst/>
                        </a:rPr>
                        <a:t>        }   </a:t>
                      </a:r>
                    </a:p>
                    <a:p>
                      <a:pPr>
                        <a:lnSpc>
                          <a:spcPct val="107000"/>
                        </a:lnSpc>
                        <a:spcAft>
                          <a:spcPts val="0"/>
                        </a:spcAft>
                      </a:pPr>
                      <a:r>
                        <a:rPr lang="en-IN" sz="1100" dirty="0">
                          <a:effectLst/>
                        </a:rPr>
                        <a:t>     else {  </a:t>
                      </a:r>
                    </a:p>
                    <a:p>
                      <a:pPr>
                        <a:lnSpc>
                          <a:spcPct val="107000"/>
                        </a:lnSpc>
                        <a:spcAft>
                          <a:spcPts val="0"/>
                        </a:spcAft>
                      </a:pPr>
                      <a:r>
                        <a:rPr lang="en-IN" sz="1100" dirty="0">
                          <a:effectLst/>
                        </a:rPr>
                        <a:t>          return y;   </a:t>
                      </a:r>
                    </a:p>
                    <a:p>
                      <a:pPr>
                        <a:lnSpc>
                          <a:spcPct val="107000"/>
                        </a:lnSpc>
                        <a:spcAft>
                          <a:spcPts val="0"/>
                        </a:spcAft>
                      </a:pPr>
                      <a:r>
                        <a:rPr lang="en-IN" sz="1100" dirty="0">
                          <a:effectLst/>
                        </a:rPr>
                        <a:t>       } </a:t>
                      </a:r>
                    </a:p>
                    <a:p>
                      <a:pPr>
                        <a:lnSpc>
                          <a:spcPct val="107000"/>
                        </a:lnSpc>
                        <a:spcAft>
                          <a:spcPts val="0"/>
                        </a:spcAft>
                      </a:pPr>
                      <a:r>
                        <a:rPr lang="en-IN" sz="1100" dirty="0">
                          <a:effectLst/>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err="1">
                          <a:effectLst/>
                        </a:rPr>
                        <a:t>int</a:t>
                      </a:r>
                      <a:r>
                        <a:rPr lang="en-IN" sz="1100" dirty="0">
                          <a:effectLst/>
                        </a:rPr>
                        <a:t> </a:t>
                      </a:r>
                      <a:r>
                        <a:rPr lang="en-IN" sz="1100" dirty="0" err="1">
                          <a:effectLst/>
                        </a:rPr>
                        <a:t>getMax</a:t>
                      </a:r>
                      <a:r>
                        <a:rPr lang="en-IN" sz="1100" dirty="0">
                          <a:effectLst/>
                        </a:rPr>
                        <a:t>(</a:t>
                      </a:r>
                      <a:r>
                        <a:rPr lang="en-IN" sz="1100" dirty="0" err="1">
                          <a:effectLst/>
                        </a:rPr>
                        <a:t>int</a:t>
                      </a:r>
                      <a:r>
                        <a:rPr lang="en-IN" sz="1100" dirty="0">
                          <a:effectLst/>
                        </a:rPr>
                        <a:t> x, </a:t>
                      </a:r>
                      <a:r>
                        <a:rPr lang="en-IN" sz="1100" dirty="0" err="1">
                          <a:effectLst/>
                        </a:rPr>
                        <a:t>int</a:t>
                      </a:r>
                      <a:r>
                        <a:rPr lang="en-IN" sz="1100" dirty="0">
                          <a:effectLst/>
                        </a:rPr>
                        <a:t> y) { </a:t>
                      </a:r>
                    </a:p>
                    <a:p>
                      <a:pPr>
                        <a:lnSpc>
                          <a:spcPct val="107000"/>
                        </a:lnSpc>
                        <a:spcAft>
                          <a:spcPts val="0"/>
                        </a:spcAft>
                      </a:pPr>
                      <a:r>
                        <a:rPr lang="en-IN" sz="1100" dirty="0">
                          <a:effectLst/>
                        </a:rPr>
                        <a:t>         if ( x &gt; y) {   </a:t>
                      </a:r>
                    </a:p>
                    <a:p>
                      <a:pPr>
                        <a:lnSpc>
                          <a:spcPct val="107000"/>
                        </a:lnSpc>
                        <a:spcAft>
                          <a:spcPts val="0"/>
                        </a:spcAft>
                      </a:pPr>
                      <a:r>
                        <a:rPr lang="en-IN" sz="1100" dirty="0">
                          <a:effectLst/>
                        </a:rPr>
                        <a:t>               return x;      </a:t>
                      </a:r>
                    </a:p>
                    <a:p>
                      <a:pPr>
                        <a:lnSpc>
                          <a:spcPct val="107000"/>
                        </a:lnSpc>
                        <a:spcAft>
                          <a:spcPts val="0"/>
                        </a:spcAft>
                      </a:pPr>
                      <a:r>
                        <a:rPr lang="en-IN" sz="1100" dirty="0">
                          <a:effectLst/>
                        </a:rPr>
                        <a:t>           } else {   </a:t>
                      </a:r>
                    </a:p>
                    <a:p>
                      <a:pPr>
                        <a:lnSpc>
                          <a:spcPct val="107000"/>
                        </a:lnSpc>
                        <a:spcAft>
                          <a:spcPts val="0"/>
                        </a:spcAft>
                      </a:pPr>
                      <a:r>
                        <a:rPr lang="en-IN" sz="1100" dirty="0">
                          <a:effectLst/>
                        </a:rPr>
                        <a:t>                    return y;  </a:t>
                      </a:r>
                    </a:p>
                    <a:p>
                      <a:pPr>
                        <a:lnSpc>
                          <a:spcPct val="107000"/>
                        </a:lnSpc>
                        <a:spcAft>
                          <a:spcPts val="0"/>
                        </a:spcAft>
                      </a:pPr>
                      <a:r>
                        <a:rPr lang="en-IN" sz="1100" dirty="0">
                          <a:effectLst/>
                        </a:rPr>
                        <a:t>        } </a:t>
                      </a:r>
                    </a:p>
                    <a:p>
                      <a:pPr>
                        <a:lnSpc>
                          <a:spcPct val="107000"/>
                        </a:lnSpc>
                        <a:spcAft>
                          <a:spcPts val="0"/>
                        </a:spcAft>
                      </a:pPr>
                      <a:r>
                        <a:rPr lang="en-IN" sz="1100" dirty="0">
                          <a:effectLst/>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589562">
                <a:tc>
                  <a:txBody>
                    <a:bodyPr/>
                    <a:lstStyle/>
                    <a:p>
                      <a:pPr>
                        <a:lnSpc>
                          <a:spcPct val="107000"/>
                        </a:lnSpc>
                        <a:spcAft>
                          <a:spcPts val="0"/>
                        </a:spcAft>
                      </a:pPr>
                      <a:r>
                        <a:rPr lang="en-IN" sz="1100" dirty="0">
                          <a:effectLst/>
                        </a:rPr>
                        <a:t>(String </a:t>
                      </a:r>
                      <a:r>
                        <a:rPr lang="en-IN" sz="1100" dirty="0" err="1">
                          <a:effectLst/>
                        </a:rPr>
                        <a:t>msg</a:t>
                      </a:r>
                      <a:r>
                        <a:rPr lang="en-IN" sz="1100" dirty="0">
                          <a:effectLst/>
                        </a:rPr>
                        <a:t>) -&gt; {      </a:t>
                      </a:r>
                      <a:endParaRPr lang="en-IN" sz="1100" dirty="0" smtClean="0">
                        <a:effectLst/>
                      </a:endParaRPr>
                    </a:p>
                    <a:p>
                      <a:pPr>
                        <a:lnSpc>
                          <a:spcPct val="107000"/>
                        </a:lnSpc>
                        <a:spcAft>
                          <a:spcPts val="0"/>
                        </a:spcAft>
                      </a:pPr>
                      <a:r>
                        <a:rPr lang="en-IN" sz="1100" dirty="0" smtClean="0">
                          <a:effectLst/>
                        </a:rPr>
                        <a:t>    </a:t>
                      </a:r>
                      <a:r>
                        <a:rPr lang="en-IN" sz="1100" dirty="0" err="1">
                          <a:effectLst/>
                        </a:rPr>
                        <a:t>System.out.println</a:t>
                      </a:r>
                      <a:r>
                        <a:rPr lang="en-IN" sz="1100" dirty="0">
                          <a:effectLst/>
                        </a:rPr>
                        <a:t>(</a:t>
                      </a:r>
                      <a:r>
                        <a:rPr lang="en-IN" sz="1100" dirty="0" err="1">
                          <a:effectLst/>
                        </a:rPr>
                        <a:t>msg</a:t>
                      </a:r>
                      <a:r>
                        <a:rPr lang="en-IN" sz="1100" dirty="0">
                          <a:effectLst/>
                        </a:rPr>
                        <a:t>);</a:t>
                      </a:r>
                    </a:p>
                    <a:p>
                      <a:pPr>
                        <a:lnSpc>
                          <a:spcPct val="107000"/>
                        </a:lnSpc>
                        <a:spcAft>
                          <a:spcPts val="0"/>
                        </a:spcAft>
                      </a:pP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a:effectLst/>
                        </a:rPr>
                        <a:t>void print(String </a:t>
                      </a:r>
                      <a:r>
                        <a:rPr lang="en-IN" sz="1100" dirty="0" err="1">
                          <a:effectLst/>
                        </a:rPr>
                        <a:t>msg</a:t>
                      </a:r>
                      <a:r>
                        <a:rPr lang="en-IN" sz="1100" dirty="0">
                          <a:effectLst/>
                        </a:rPr>
                        <a:t>) {       </a:t>
                      </a:r>
                      <a:endParaRPr lang="en-IN" sz="1100" dirty="0" smtClean="0">
                        <a:effectLst/>
                      </a:endParaRPr>
                    </a:p>
                    <a:p>
                      <a:pPr>
                        <a:lnSpc>
                          <a:spcPct val="107000"/>
                        </a:lnSpc>
                        <a:spcAft>
                          <a:spcPts val="0"/>
                        </a:spcAft>
                      </a:pPr>
                      <a:r>
                        <a:rPr lang="en-IN" sz="1100" dirty="0" smtClean="0">
                          <a:effectLst/>
                        </a:rPr>
                        <a:t>   </a:t>
                      </a:r>
                      <a:r>
                        <a:rPr lang="en-IN" sz="1100" dirty="0" err="1">
                          <a:effectLst/>
                        </a:rPr>
                        <a:t>System.out.println</a:t>
                      </a:r>
                      <a:r>
                        <a:rPr lang="en-IN" sz="1100" dirty="0">
                          <a:effectLst/>
                        </a:rPr>
                        <a:t>(</a:t>
                      </a:r>
                      <a:r>
                        <a:rPr lang="en-IN" sz="1100" dirty="0" err="1">
                          <a:effectLst/>
                        </a:rPr>
                        <a:t>msg</a:t>
                      </a:r>
                      <a:r>
                        <a:rPr lang="en-IN" sz="1100" dirty="0">
                          <a:effectLst/>
                        </a:rPr>
                        <a:t>); </a:t>
                      </a:r>
                    </a:p>
                    <a:p>
                      <a:pPr>
                        <a:lnSpc>
                          <a:spcPct val="107000"/>
                        </a:lnSpc>
                        <a:spcAft>
                          <a:spcPts val="0"/>
                        </a:spcAft>
                      </a:pPr>
                      <a:r>
                        <a:rPr lang="en-IN" sz="1100" dirty="0">
                          <a:effectLst/>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612216">
                <a:tc>
                  <a:txBody>
                    <a:bodyPr/>
                    <a:lstStyle/>
                    <a:p>
                      <a:pPr>
                        <a:lnSpc>
                          <a:spcPct val="107000"/>
                        </a:lnSpc>
                        <a:spcAft>
                          <a:spcPts val="0"/>
                        </a:spcAft>
                      </a:pPr>
                      <a:r>
                        <a:rPr lang="en-IN" sz="1100" dirty="0">
                          <a:effectLst/>
                        </a:rPr>
                        <a:t>() -&gt; {      </a:t>
                      </a:r>
                      <a:endParaRPr lang="en-IN" sz="1100" dirty="0" smtClean="0">
                        <a:effectLst/>
                      </a:endParaRPr>
                    </a:p>
                    <a:p>
                      <a:pPr>
                        <a:lnSpc>
                          <a:spcPct val="107000"/>
                        </a:lnSpc>
                        <a:spcAft>
                          <a:spcPts val="0"/>
                        </a:spcAft>
                      </a:pPr>
                      <a:r>
                        <a:rPr lang="en-IN" sz="1100" dirty="0" smtClean="0">
                          <a:effectLst/>
                        </a:rPr>
                        <a:t> </a:t>
                      </a:r>
                      <a:r>
                        <a:rPr lang="en-IN" sz="1100" dirty="0" err="1">
                          <a:effectLst/>
                        </a:rPr>
                        <a:t>System.out.println</a:t>
                      </a:r>
                      <a:r>
                        <a:rPr lang="en-IN" sz="1100" dirty="0">
                          <a:effectLst/>
                        </a:rPr>
                        <a:t>(</a:t>
                      </a:r>
                      <a:r>
                        <a:rPr lang="en-IN" sz="1100" dirty="0" err="1">
                          <a:effectLst/>
                        </a:rPr>
                        <a:t>LocalDate.now</a:t>
                      </a:r>
                      <a:r>
                        <a:rPr lang="en-IN" sz="1100" dirty="0">
                          <a:effectLst/>
                        </a:rPr>
                        <a:t>()); </a:t>
                      </a:r>
                    </a:p>
                    <a:p>
                      <a:pPr>
                        <a:lnSpc>
                          <a:spcPct val="107000"/>
                        </a:lnSpc>
                        <a:spcAft>
                          <a:spcPts val="0"/>
                        </a:spcAft>
                      </a:pPr>
                      <a:r>
                        <a:rPr lang="en-IN" sz="1100" dirty="0" smtClean="0">
                          <a:effectLst/>
                        </a:rPr>
                        <a:t>}</a:t>
                      </a:r>
                    </a:p>
                    <a:p>
                      <a:pPr>
                        <a:lnSpc>
                          <a:spcPct val="107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a:effectLst/>
                        </a:rPr>
                        <a:t>void </a:t>
                      </a:r>
                      <a:r>
                        <a:rPr lang="en-IN" sz="1100" dirty="0" err="1">
                          <a:effectLst/>
                        </a:rPr>
                        <a:t>printCurrentDate</a:t>
                      </a:r>
                      <a:r>
                        <a:rPr lang="en-IN" sz="1100" dirty="0">
                          <a:effectLst/>
                        </a:rPr>
                        <a:t>() {       </a:t>
                      </a:r>
                      <a:endParaRPr lang="en-IN" sz="1100" dirty="0" smtClean="0">
                        <a:effectLst/>
                      </a:endParaRPr>
                    </a:p>
                    <a:p>
                      <a:pPr>
                        <a:lnSpc>
                          <a:spcPct val="107000"/>
                        </a:lnSpc>
                        <a:spcAft>
                          <a:spcPts val="0"/>
                        </a:spcAft>
                      </a:pPr>
                      <a:r>
                        <a:rPr lang="en-IN" sz="1100" dirty="0" smtClean="0">
                          <a:effectLst/>
                        </a:rPr>
                        <a:t>     </a:t>
                      </a:r>
                      <a:r>
                        <a:rPr lang="en-IN" sz="1100" dirty="0" err="1">
                          <a:effectLst/>
                        </a:rPr>
                        <a:t>System.out.println</a:t>
                      </a:r>
                      <a:r>
                        <a:rPr lang="en-IN" sz="1100" dirty="0">
                          <a:effectLst/>
                        </a:rPr>
                        <a:t>(</a:t>
                      </a:r>
                      <a:r>
                        <a:rPr lang="en-IN" sz="1100" dirty="0" err="1">
                          <a:effectLst/>
                        </a:rPr>
                        <a:t>LocalDate.now</a:t>
                      </a:r>
                      <a:r>
                        <a:rPr lang="en-IN" sz="1100" dirty="0">
                          <a:effectLst/>
                        </a:rPr>
                        <a:t>());</a:t>
                      </a:r>
                    </a:p>
                    <a:p>
                      <a:pPr>
                        <a:lnSpc>
                          <a:spcPct val="107000"/>
                        </a:lnSpc>
                        <a:spcAft>
                          <a:spcPts val="0"/>
                        </a:spcAft>
                      </a:pP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r h="589562">
                <a:tc>
                  <a:txBody>
                    <a:bodyPr/>
                    <a:lstStyle/>
                    <a:p>
                      <a:pPr>
                        <a:lnSpc>
                          <a:spcPct val="107000"/>
                        </a:lnSpc>
                        <a:spcAft>
                          <a:spcPts val="0"/>
                        </a:spcAft>
                      </a:pPr>
                      <a:r>
                        <a:rPr lang="en-IN" sz="1100" dirty="0">
                          <a:effectLst/>
                        </a:rPr>
                        <a:t>() -&gt; {     // No code goes here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dirty="0">
                          <a:effectLst/>
                        </a:rPr>
                        <a:t>void </a:t>
                      </a:r>
                      <a:r>
                        <a:rPr lang="en-IN" sz="1100" dirty="0" err="1">
                          <a:effectLst/>
                        </a:rPr>
                        <a:t>doNothing</a:t>
                      </a:r>
                      <a:r>
                        <a:rPr lang="en-IN" sz="1100" dirty="0">
                          <a:effectLst/>
                        </a:rPr>
                        <a:t>() {    </a:t>
                      </a:r>
                    </a:p>
                    <a:p>
                      <a:pPr>
                        <a:lnSpc>
                          <a:spcPct val="107000"/>
                        </a:lnSpc>
                        <a:spcAft>
                          <a:spcPts val="0"/>
                        </a:spcAft>
                      </a:pPr>
                      <a:r>
                        <a:rPr lang="en-IN" sz="1100" dirty="0">
                          <a:effectLst/>
                        </a:rPr>
                        <a:t>        // No code goes here</a:t>
                      </a:r>
                    </a:p>
                    <a:p>
                      <a:pPr>
                        <a:lnSpc>
                          <a:spcPct val="107000"/>
                        </a:lnSpc>
                        <a:spcAft>
                          <a:spcPts val="0"/>
                        </a:spcAft>
                      </a:pP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40000"/>
                        <a:lumOff val="60000"/>
                      </a:schemeClr>
                    </a:solidFill>
                  </a:tcPr>
                </a:tc>
              </a:tr>
            </a:tbl>
          </a:graphicData>
        </a:graphic>
      </p:graphicFrame>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0756"/>
            <a:ext cx="10972800" cy="4903780"/>
          </a:xfrm>
        </p:spPr>
        <p:txBody>
          <a:bodyPr>
            <a:normAutofit/>
          </a:bodyPr>
          <a:lstStyle/>
          <a:p>
            <a:r>
              <a:rPr lang="en-IN" dirty="0"/>
              <a:t>Designing functional APIs that take lambda expressions as arguments. </a:t>
            </a:r>
            <a:endParaRPr lang="en-US" dirty="0"/>
          </a:p>
          <a:p>
            <a:r>
              <a:rPr lang="en-IN" dirty="0" smtClean="0"/>
              <a:t>To support functional programming and code in declarative way.</a:t>
            </a:r>
            <a:endParaRPr lang="en-IN" dirty="0"/>
          </a:p>
          <a:p>
            <a:r>
              <a:rPr lang="en-IN" dirty="0" smtClean="0"/>
              <a:t> Stream API are developed to take advantage of multi core CPU and run code in multi threaded environment transferring </a:t>
            </a:r>
            <a:r>
              <a:rPr lang="en-IN" dirty="0"/>
              <a:t>responsibility for parallelisation from client code into library code.</a:t>
            </a:r>
            <a:r>
              <a:rPr lang="en-IN" dirty="0" smtClean="0"/>
              <a:t> Stream API take lambda expression as argument.</a:t>
            </a:r>
          </a:p>
          <a:p>
            <a:r>
              <a:rPr lang="en-IN" dirty="0" smtClean="0"/>
              <a:t>Make code more concise, simple and cleaner</a:t>
            </a:r>
            <a:endParaRPr lang="en-IN" dirty="0"/>
          </a:p>
          <a:p>
            <a:r>
              <a:rPr lang="en-US" dirty="0" smtClean="0"/>
              <a:t>Many modern JVM languages like Scala, Groovy supports lambda like expressions. Even C++ also support lambda. To stay in competition with those languages.</a:t>
            </a:r>
            <a:endParaRPr lang="en-US" dirty="0"/>
          </a:p>
        </p:txBody>
      </p:sp>
      <p:sp>
        <p:nvSpPr>
          <p:cNvPr id="2" name="Title 1"/>
          <p:cNvSpPr>
            <a:spLocks noGrp="1"/>
          </p:cNvSpPr>
          <p:nvPr>
            <p:ph type="title"/>
          </p:nvPr>
        </p:nvSpPr>
        <p:spPr>
          <a:xfrm>
            <a:off x="609600" y="702733"/>
            <a:ext cx="10972800" cy="798689"/>
          </a:xfrm>
        </p:spPr>
        <p:txBody>
          <a:bodyPr/>
          <a:lstStyle/>
          <a:p>
            <a:r>
              <a:rPr lang="en-US" dirty="0" smtClean="0"/>
              <a:t>Lesson 1: Why need Lambda expression?</a:t>
            </a:r>
            <a:endParaRPr lang="en-US" dirty="0"/>
          </a:p>
        </p:txBody>
      </p:sp>
    </p:spTree>
    <p:extLst>
      <p:ext uri="{BB962C8B-B14F-4D97-AF65-F5344CB8AC3E}">
        <p14:creationId xmlns:p14="http://schemas.microsoft.com/office/powerpoint/2010/main" val="87001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4229</Words>
  <Application>Microsoft Office PowerPoint</Application>
  <PresentationFormat>Widescreen</PresentationFormat>
  <Paragraphs>782</Paragraphs>
  <Slides>43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 Unicode MS</vt:lpstr>
      <vt:lpstr>Arial</vt:lpstr>
      <vt:lpstr>Calibri</vt:lpstr>
      <vt:lpstr>Georgia</vt:lpstr>
      <vt:lpstr>Times New Roman</vt:lpstr>
      <vt:lpstr>Wingdings 2</vt:lpstr>
      <vt:lpstr>Training presentation</vt:lpstr>
      <vt:lpstr>Lambda Expression in Java 8</vt:lpstr>
      <vt:lpstr>Course Objective</vt:lpstr>
      <vt:lpstr>Attention</vt:lpstr>
      <vt:lpstr>Topics covered</vt:lpstr>
      <vt:lpstr>  Quick look at Java8 new feature</vt:lpstr>
      <vt:lpstr>Lesson 1: What is Lambda expression?</vt:lpstr>
      <vt:lpstr>Lesson 1: Example</vt:lpstr>
      <vt:lpstr>Lesson 1: Lambda expression and methods</vt:lpstr>
      <vt:lpstr>Lesson 1: Why need Lambda expression?</vt:lpstr>
      <vt:lpstr>Lesson 1: Lambda v/s Anonymous class</vt:lpstr>
      <vt:lpstr>Lesson 1: Definition</vt:lpstr>
      <vt:lpstr>Lesson 1: Questions</vt:lpstr>
      <vt:lpstr>Lesson 2: Lambda expression rules and pattern</vt:lpstr>
      <vt:lpstr>Lesson 2: Lambda expression rules and pattern</vt:lpstr>
      <vt:lpstr>Lesson 3 : Scopes in Lambda</vt:lpstr>
      <vt:lpstr>Lesson 3 : Scopes in Lambda</vt:lpstr>
      <vt:lpstr>Lesson 3 : Scopes in Lambda</vt:lpstr>
      <vt:lpstr>Lesson 3 : Exercise</vt:lpstr>
      <vt:lpstr>Lesson 4 : Functional Interface</vt:lpstr>
      <vt:lpstr>Lesson 4 : Functional Interface</vt:lpstr>
      <vt:lpstr>Lesson 4 : Functional Interface</vt:lpstr>
      <vt:lpstr>Lesson 4 : Functional Interface</vt:lpstr>
      <vt:lpstr>Lesson 4 : Functional Interface</vt:lpstr>
      <vt:lpstr>Lesson 4 : Functional Interface</vt:lpstr>
      <vt:lpstr>Lesson 4: Questions</vt:lpstr>
      <vt:lpstr>Lesson 5 : Functional interface in Java API</vt:lpstr>
      <vt:lpstr>Lesson 5 : Functional interface in Java API</vt:lpstr>
      <vt:lpstr>Lesson 5 : Functional interface in Java API</vt:lpstr>
      <vt:lpstr>Lesson 6 : Method and constructor reference</vt:lpstr>
      <vt:lpstr>Lesson 6 : Method and constructor reference</vt:lpstr>
      <vt:lpstr>Lesson 6 : Method and constructor reference</vt:lpstr>
      <vt:lpstr>Lesson 6 : Method and constructor reference</vt:lpstr>
      <vt:lpstr>Lesson 7 : Target Typing </vt:lpstr>
      <vt:lpstr>Lesson 7 : Target Typing </vt:lpstr>
      <vt:lpstr>Lesson 7 : Target Typing </vt:lpstr>
      <vt:lpstr>Lesson 7 : Target Typing </vt:lpstr>
      <vt:lpstr>Lesson 7 : Target Typing </vt:lpstr>
      <vt:lpstr>Lesson 7 : Target Typing </vt:lpstr>
      <vt:lpstr>Lesson 8 : Design API using Lambda</vt:lpstr>
      <vt:lpstr>Summary  </vt:lpstr>
      <vt:lpstr>Summary  </vt:lpstr>
      <vt:lpstr>Exercise : Use lambda to solve the exercise.</vt:lpstr>
      <vt:lpstr>Exercise : Use lambda to solve the 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2016-08-08T08:30:02Z</dcterms:created>
  <dcterms:modified xsi:type="dcterms:W3CDTF">2016-08-24T09:56:44Z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