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63" r:id="rId8"/>
    <p:sldId id="264" r:id="rId9"/>
    <p:sldId id="273" r:id="rId10"/>
    <p:sldId id="274" r:id="rId11"/>
    <p:sldId id="275" r:id="rId12"/>
    <p:sldId id="276" r:id="rId13"/>
    <p:sldId id="277" r:id="rId14"/>
    <p:sldId id="266"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0E667F-6C46-4C45-93B2-420999532746}"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29745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0E667F-6C46-4C45-93B2-420999532746}"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133201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0E667F-6C46-4C45-93B2-420999532746}"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51245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0E667F-6C46-4C45-93B2-420999532746}"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49652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E667F-6C46-4C45-93B2-420999532746}" type="datetimeFigureOut">
              <a:rPr lang="en-IN" smtClean="0"/>
              <a:t>06-06-2016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195351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0E667F-6C46-4C45-93B2-420999532746}" type="datetimeFigureOut">
              <a:rPr lang="en-IN" smtClean="0"/>
              <a:t>06-06-2016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385481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0E667F-6C46-4C45-93B2-420999532746}" type="datetimeFigureOut">
              <a:rPr lang="en-IN" smtClean="0"/>
              <a:t>06-06-2016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409512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0E667F-6C46-4C45-93B2-420999532746}" type="datetimeFigureOut">
              <a:rPr lang="en-IN" smtClean="0"/>
              <a:t>06-06-2016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287873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E667F-6C46-4C45-93B2-420999532746}" type="datetimeFigureOut">
              <a:rPr lang="en-IN" smtClean="0"/>
              <a:t>06-06-2016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120346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E667F-6C46-4C45-93B2-420999532746}" type="datetimeFigureOut">
              <a:rPr lang="en-IN" smtClean="0"/>
              <a:t>06-06-2016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50494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E667F-6C46-4C45-93B2-420999532746}" type="datetimeFigureOut">
              <a:rPr lang="en-IN" smtClean="0"/>
              <a:t>06-06-2016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31ED0-66DC-4CBD-9E8C-4E55A3F8AE1C}" type="slidenum">
              <a:rPr lang="en-IN" smtClean="0"/>
              <a:t>‹#›</a:t>
            </a:fld>
            <a:endParaRPr lang="en-IN"/>
          </a:p>
        </p:txBody>
      </p:sp>
    </p:spTree>
    <p:extLst>
      <p:ext uri="{BB962C8B-B14F-4D97-AF65-F5344CB8AC3E}">
        <p14:creationId xmlns:p14="http://schemas.microsoft.com/office/powerpoint/2010/main" val="180602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E667F-6C46-4C45-93B2-420999532746}" type="datetimeFigureOut">
              <a:rPr lang="en-IN" smtClean="0"/>
              <a:t>06-06-2016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31ED0-66DC-4CBD-9E8C-4E55A3F8AE1C}" type="slidenum">
              <a:rPr lang="en-IN" smtClean="0"/>
              <a:t>‹#›</a:t>
            </a:fld>
            <a:endParaRPr lang="en-IN"/>
          </a:p>
        </p:txBody>
      </p:sp>
    </p:spTree>
    <p:extLst>
      <p:ext uri="{BB962C8B-B14F-4D97-AF65-F5344CB8AC3E}">
        <p14:creationId xmlns:p14="http://schemas.microsoft.com/office/powerpoint/2010/main" val="3426943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in/url?sa=t&amp;rct=j&amp;q=&amp;esrc=s&amp;source=web&amp;cd=1&amp;ved=0ahUKEwjI1YSPyJLNAhUFlJQKHYjGDskQFggbMAA&amp;url=http%3A%2F%2Fwww.apress.com%2F9781484218471&amp;usg=AFQjCNFhAVBFbWJ5Lm3aZuR9vwhlTdwSjw&amp;sig2=oL8_gTYm5zJFlsk6LZXOrA&amp;bvm=bv.123664746,d.dGo"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4" Type="http://schemas.openxmlformats.org/officeDocument/2006/relationships/hyperlink" Target="http://www.oodesign.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mputer_programming"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 Id="rId4" Type="http://schemas.openxmlformats.org/officeDocument/2006/relationships/hyperlink" Target="https://en.wikipedia.org/wiki/Module_(programm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237397" y="207963"/>
            <a:ext cx="9144000" cy="1102222"/>
          </a:xfrm>
        </p:spPr>
        <p:txBody>
          <a:bodyPr/>
          <a:lstStyle/>
          <a:p>
            <a:pPr eaLnBrk="1" hangingPunct="1"/>
            <a:r>
              <a:rPr lang="sv-SE" altLang="en-US" dirty="0" smtClean="0">
                <a:solidFill>
                  <a:schemeClr val="accent1">
                    <a:lumMod val="50000"/>
                  </a:schemeClr>
                </a:solidFill>
              </a:rPr>
              <a:t>Agenda	</a:t>
            </a:r>
            <a:r>
              <a:rPr lang="sv-SE" altLang="en-US" dirty="0" smtClean="0"/>
              <a:t>	</a:t>
            </a:r>
            <a:endParaRPr lang="en-US" altLang="en-US" dirty="0" smtClean="0"/>
          </a:p>
        </p:txBody>
      </p:sp>
      <p:sp>
        <p:nvSpPr>
          <p:cNvPr id="5" name="Rectangle 3"/>
          <p:cNvSpPr>
            <a:spLocks noGrp="1" noChangeArrowheads="1"/>
          </p:cNvSpPr>
          <p:nvPr>
            <p:ph type="subTitle" idx="1"/>
          </p:nvPr>
        </p:nvSpPr>
        <p:spPr>
          <a:xfrm>
            <a:off x="1524000" y="1965325"/>
            <a:ext cx="9144000" cy="3292475"/>
          </a:xfrm>
        </p:spPr>
        <p:txBody>
          <a:bodyPr>
            <a:normAutofit/>
          </a:bodyPr>
          <a:lstStyle/>
          <a:p>
            <a:pPr eaLnBrk="1" hangingPunct="1"/>
            <a:r>
              <a:rPr lang="sv-SE" altLang="en-US" dirty="0" smtClean="0"/>
              <a:t>What is Good Coding?</a:t>
            </a:r>
          </a:p>
          <a:p>
            <a:pPr eaLnBrk="1" hangingPunct="1"/>
            <a:r>
              <a:rPr lang="sv-SE" altLang="en-US" dirty="0" smtClean="0"/>
              <a:t>Cohesion and Coupling.</a:t>
            </a:r>
          </a:p>
          <a:p>
            <a:pPr eaLnBrk="1" hangingPunct="1"/>
            <a:r>
              <a:rPr lang="sv-SE" altLang="en-US" dirty="0" smtClean="0"/>
              <a:t>What </a:t>
            </a:r>
            <a:r>
              <a:rPr lang="sv-SE" altLang="en-US" dirty="0" smtClean="0"/>
              <a:t>is SOLID Design Principles?</a:t>
            </a:r>
          </a:p>
          <a:p>
            <a:pPr eaLnBrk="1" hangingPunct="1"/>
            <a:r>
              <a:rPr lang="sv-SE" altLang="en-US" dirty="0" smtClean="0"/>
              <a:t>Code Examples </a:t>
            </a:r>
            <a:endParaRPr lang="sv-SE" altLang="en-US" dirty="0"/>
          </a:p>
          <a:p>
            <a:pPr eaLnBrk="1" hangingPunct="1"/>
            <a:r>
              <a:rPr lang="sv-SE" altLang="en-US" dirty="0" smtClean="0"/>
              <a:t>Exercise.</a:t>
            </a:r>
          </a:p>
          <a:p>
            <a:pPr eaLnBrk="1" hangingPunct="1"/>
            <a:r>
              <a:rPr lang="sv-SE" altLang="en-US" dirty="0" smtClean="0"/>
              <a:t>Q&amp;A</a:t>
            </a:r>
            <a:r>
              <a:rPr lang="sv-SE" altLang="en-US" dirty="0" smtClean="0"/>
              <a:t/>
            </a:r>
            <a:br>
              <a:rPr lang="sv-SE" altLang="en-US" dirty="0" smtClean="0"/>
            </a:br>
            <a:endParaRPr lang="sv-SE" altLang="en-US" dirty="0" smtClean="0"/>
          </a:p>
          <a:p>
            <a:pPr eaLnBrk="1" hangingPunct="1"/>
            <a:endParaRPr lang="sv-SE" altLang="en-US" dirty="0" smtClean="0"/>
          </a:p>
          <a:p>
            <a:pPr eaLnBrk="1" hangingPunct="1"/>
            <a:endParaRPr lang="en-US" altLang="en-US" dirty="0" smtClean="0"/>
          </a:p>
        </p:txBody>
      </p:sp>
    </p:spTree>
    <p:extLst>
      <p:ext uri="{BB962C8B-B14F-4D97-AF65-F5344CB8AC3E}">
        <p14:creationId xmlns:p14="http://schemas.microsoft.com/office/powerpoint/2010/main" val="157362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464025"/>
            <a:ext cx="10515600" cy="6141492"/>
          </a:xfrm>
        </p:spPr>
        <p:txBody>
          <a:bodyPr>
            <a:normAutofit fontScale="70000" lnSpcReduction="20000"/>
          </a:bodyPr>
          <a:lstStyle/>
          <a:p>
            <a:r>
              <a:rPr lang="en-IN" dirty="0" smtClean="0"/>
              <a:t>Example</a:t>
            </a:r>
            <a:endParaRPr lang="en-IN" dirty="0" smtClean="0"/>
          </a:p>
          <a:p>
            <a:r>
              <a:rPr lang="en-IN" dirty="0" smtClean="0"/>
              <a:t>Public abstract </a:t>
            </a:r>
            <a:r>
              <a:rPr lang="en-IN" dirty="0"/>
              <a:t>class </a:t>
            </a:r>
            <a:r>
              <a:rPr lang="en-IN" dirty="0" smtClean="0"/>
              <a:t>Tea{ </a:t>
            </a:r>
            <a:endParaRPr lang="en-IN" dirty="0" smtClean="0"/>
          </a:p>
          <a:p>
            <a:pPr marL="0" indent="0">
              <a:buNone/>
            </a:pPr>
            <a:r>
              <a:rPr lang="en-IN" dirty="0" smtClean="0"/>
              <a:t>     	</a:t>
            </a:r>
            <a:r>
              <a:rPr lang="en-IN" dirty="0" smtClean="0"/>
              <a:t> public final void </a:t>
            </a:r>
            <a:r>
              <a:rPr lang="en-IN" dirty="0" err="1" smtClean="0"/>
              <a:t>makeTea</a:t>
            </a:r>
            <a:r>
              <a:rPr lang="en-IN" dirty="0"/>
              <a:t>(){// close for modification final method child cant override</a:t>
            </a:r>
            <a:endParaRPr lang="en-IN" dirty="0" smtClean="0"/>
          </a:p>
          <a:p>
            <a:pPr marL="457200" lvl="1" indent="0">
              <a:buNone/>
            </a:pPr>
            <a:r>
              <a:rPr lang="en-IN" dirty="0"/>
              <a:t> </a:t>
            </a:r>
            <a:r>
              <a:rPr lang="en-IN" dirty="0" smtClean="0"/>
              <a:t>                   </a:t>
            </a:r>
            <a:r>
              <a:rPr lang="en-IN" dirty="0" err="1" smtClean="0"/>
              <a:t>addWater</a:t>
            </a:r>
            <a:r>
              <a:rPr lang="en-IN" dirty="0" smtClean="0"/>
              <a:t>();</a:t>
            </a:r>
          </a:p>
          <a:p>
            <a:pPr marL="457200" lvl="1" indent="0">
              <a:buNone/>
            </a:pPr>
            <a:r>
              <a:rPr lang="en-IN" dirty="0"/>
              <a:t> </a:t>
            </a:r>
            <a:r>
              <a:rPr lang="en-IN" dirty="0" smtClean="0"/>
              <a:t>                   </a:t>
            </a:r>
            <a:r>
              <a:rPr lang="en-IN" dirty="0" err="1" smtClean="0"/>
              <a:t>addSugar</a:t>
            </a:r>
            <a:r>
              <a:rPr lang="en-IN" dirty="0" smtClean="0"/>
              <a:t>();</a:t>
            </a:r>
          </a:p>
          <a:p>
            <a:pPr marL="457200" lvl="1" indent="0">
              <a:buNone/>
            </a:pPr>
            <a:r>
              <a:rPr lang="en-IN" dirty="0"/>
              <a:t> </a:t>
            </a:r>
            <a:r>
              <a:rPr lang="en-IN" dirty="0" smtClean="0"/>
              <a:t>                   </a:t>
            </a:r>
            <a:r>
              <a:rPr lang="en-IN" dirty="0" err="1" smtClean="0"/>
              <a:t>addTea</a:t>
            </a:r>
            <a:r>
              <a:rPr lang="en-IN" dirty="0" smtClean="0"/>
              <a:t>();</a:t>
            </a:r>
          </a:p>
          <a:p>
            <a:pPr marL="457200" lvl="1" indent="0">
              <a:buNone/>
            </a:pPr>
            <a:r>
              <a:rPr lang="en-IN" dirty="0"/>
              <a:t> </a:t>
            </a:r>
            <a:r>
              <a:rPr lang="en-IN" dirty="0" smtClean="0"/>
              <a:t>                   </a:t>
            </a:r>
            <a:r>
              <a:rPr lang="en-IN" dirty="0" err="1" smtClean="0"/>
              <a:t>addMilk</a:t>
            </a:r>
            <a:r>
              <a:rPr lang="en-IN" dirty="0" smtClean="0"/>
              <a:t>();</a:t>
            </a:r>
          </a:p>
          <a:p>
            <a:pPr marL="457200" lvl="1" indent="0">
              <a:buNone/>
            </a:pPr>
            <a:r>
              <a:rPr lang="en-IN" dirty="0"/>
              <a:t> </a:t>
            </a:r>
            <a:r>
              <a:rPr lang="en-IN" dirty="0" smtClean="0"/>
              <a:t>                    </a:t>
            </a:r>
            <a:r>
              <a:rPr lang="en-IN" dirty="0" err="1" smtClean="0"/>
              <a:t>boiledWater</a:t>
            </a:r>
            <a:r>
              <a:rPr lang="en-IN" dirty="0" smtClean="0"/>
              <a:t>();</a:t>
            </a:r>
          </a:p>
          <a:p>
            <a:pPr marL="0" indent="0">
              <a:buNone/>
            </a:pPr>
            <a:r>
              <a:rPr lang="en-IN" dirty="0"/>
              <a:t> </a:t>
            </a:r>
            <a:r>
              <a:rPr lang="en-IN" dirty="0" smtClean="0"/>
              <a:t>                 }</a:t>
            </a:r>
          </a:p>
          <a:p>
            <a:pPr marL="457200" lvl="1" indent="0">
              <a:buNone/>
            </a:pPr>
            <a:r>
              <a:rPr lang="en-IN" dirty="0"/>
              <a:t> </a:t>
            </a:r>
            <a:r>
              <a:rPr lang="en-IN" dirty="0" smtClean="0"/>
              <a:t>        public final void </a:t>
            </a:r>
            <a:r>
              <a:rPr lang="en-IN" dirty="0" err="1" smtClean="0"/>
              <a:t>boiledWater</a:t>
            </a:r>
            <a:r>
              <a:rPr lang="en-IN" dirty="0" smtClean="0"/>
              <a:t>(){</a:t>
            </a:r>
            <a:r>
              <a:rPr lang="en-IN" dirty="0"/>
              <a:t>// close for modification final method child cant override</a:t>
            </a:r>
            <a:endParaRPr lang="en-IN" dirty="0" smtClean="0"/>
          </a:p>
          <a:p>
            <a:pPr marL="457200" lvl="1" indent="0">
              <a:buNone/>
            </a:pPr>
            <a:r>
              <a:rPr lang="en-IN" dirty="0"/>
              <a:t> </a:t>
            </a:r>
            <a:r>
              <a:rPr lang="en-IN" dirty="0" smtClean="0"/>
              <a:t>              // logic for boiling water     </a:t>
            </a:r>
          </a:p>
          <a:p>
            <a:pPr marL="457200" lvl="1" indent="0">
              <a:buNone/>
            </a:pPr>
            <a:r>
              <a:rPr lang="en-IN" dirty="0" smtClean="0"/>
              <a:t>          }</a:t>
            </a:r>
          </a:p>
          <a:p>
            <a:pPr marL="457200" lvl="1" indent="0">
              <a:buNone/>
            </a:pPr>
            <a:r>
              <a:rPr lang="en-IN" dirty="0"/>
              <a:t> </a:t>
            </a:r>
            <a:r>
              <a:rPr lang="en-IN" dirty="0" smtClean="0"/>
              <a:t>       public final void </a:t>
            </a:r>
            <a:r>
              <a:rPr lang="en-IN" dirty="0" err="1" smtClean="0"/>
              <a:t>addWater</a:t>
            </a:r>
            <a:r>
              <a:rPr lang="en-IN" dirty="0" smtClean="0"/>
              <a:t>(){ // close for modification final method child cant override</a:t>
            </a:r>
          </a:p>
          <a:p>
            <a:pPr marL="457200" lvl="1" indent="0">
              <a:buNone/>
            </a:pPr>
            <a:r>
              <a:rPr lang="en-IN" dirty="0"/>
              <a:t> </a:t>
            </a:r>
            <a:r>
              <a:rPr lang="en-IN" dirty="0" smtClean="0"/>
              <a:t>         }</a:t>
            </a:r>
          </a:p>
          <a:p>
            <a:pPr marL="457200" lvl="1" indent="0">
              <a:buNone/>
            </a:pPr>
            <a:r>
              <a:rPr lang="en-IN" dirty="0"/>
              <a:t> </a:t>
            </a:r>
            <a:r>
              <a:rPr lang="en-IN" dirty="0" smtClean="0"/>
              <a:t>        public void </a:t>
            </a:r>
            <a:r>
              <a:rPr lang="en-IN" dirty="0" err="1" smtClean="0"/>
              <a:t>addSugar</a:t>
            </a:r>
            <a:r>
              <a:rPr lang="en-IN" dirty="0" smtClean="0"/>
              <a:t>(){   // open for extension child class can override</a:t>
            </a:r>
          </a:p>
          <a:p>
            <a:pPr marL="457200" lvl="1" indent="0">
              <a:buNone/>
            </a:pPr>
            <a:r>
              <a:rPr lang="en-IN" dirty="0"/>
              <a:t> </a:t>
            </a:r>
            <a:r>
              <a:rPr lang="en-IN" dirty="0" smtClean="0"/>
              <a:t>       }</a:t>
            </a:r>
          </a:p>
          <a:p>
            <a:pPr marL="457200" lvl="1" indent="0">
              <a:buNone/>
            </a:pPr>
            <a:r>
              <a:rPr lang="en-IN" dirty="0"/>
              <a:t> </a:t>
            </a:r>
            <a:r>
              <a:rPr lang="en-IN" dirty="0" smtClean="0"/>
              <a:t>       public void </a:t>
            </a:r>
            <a:r>
              <a:rPr lang="en-IN" dirty="0" err="1" smtClean="0"/>
              <a:t>addTea</a:t>
            </a:r>
            <a:r>
              <a:rPr lang="en-IN" dirty="0" smtClean="0"/>
              <a:t>(){</a:t>
            </a:r>
            <a:r>
              <a:rPr lang="en-IN" dirty="0"/>
              <a:t>// open for extension child class can override</a:t>
            </a:r>
            <a:endParaRPr lang="en-IN" dirty="0" smtClean="0"/>
          </a:p>
          <a:p>
            <a:pPr marL="457200" lvl="1" indent="0">
              <a:buNone/>
            </a:pPr>
            <a:r>
              <a:rPr lang="en-IN" dirty="0"/>
              <a:t> </a:t>
            </a:r>
            <a:r>
              <a:rPr lang="en-IN" dirty="0" smtClean="0"/>
              <a:t>          }</a:t>
            </a:r>
          </a:p>
          <a:p>
            <a:pPr marL="457200" lvl="1" indent="0">
              <a:buNone/>
            </a:pPr>
            <a:r>
              <a:rPr lang="en-IN" dirty="0"/>
              <a:t> </a:t>
            </a:r>
            <a:r>
              <a:rPr lang="en-IN" dirty="0" smtClean="0"/>
              <a:t>       public void </a:t>
            </a:r>
            <a:r>
              <a:rPr lang="en-IN" dirty="0" err="1" smtClean="0"/>
              <a:t>addMilk</a:t>
            </a:r>
            <a:r>
              <a:rPr lang="en-IN" dirty="0" smtClean="0"/>
              <a:t>(){</a:t>
            </a:r>
            <a:r>
              <a:rPr lang="en-IN" dirty="0"/>
              <a:t>// open for extension child class can override</a:t>
            </a:r>
            <a:endParaRPr lang="en-IN" dirty="0" smtClean="0"/>
          </a:p>
          <a:p>
            <a:pPr marL="457200" lvl="1" indent="0">
              <a:buNone/>
            </a:pPr>
            <a:r>
              <a:rPr lang="en-IN" dirty="0"/>
              <a:t> </a:t>
            </a:r>
            <a:r>
              <a:rPr lang="en-IN" dirty="0" smtClean="0"/>
              <a:t>        }</a:t>
            </a:r>
            <a:endParaRPr lang="en-IN" dirty="0" smtClean="0"/>
          </a:p>
          <a:p>
            <a:pPr marL="0" indent="0">
              <a:buNone/>
            </a:pPr>
            <a:r>
              <a:rPr lang="en-IN" dirty="0" smtClean="0"/>
              <a:t> </a:t>
            </a:r>
            <a:r>
              <a:rPr lang="en-IN" dirty="0" smtClean="0"/>
              <a:t>}</a:t>
            </a:r>
          </a:p>
          <a:p>
            <a:pPr marL="0" indent="0">
              <a:buNone/>
            </a:pPr>
            <a:r>
              <a:rPr lang="en-IN" dirty="0" smtClean="0"/>
              <a:t> </a:t>
            </a:r>
            <a:endParaRPr lang="en-IN" dirty="0" smtClean="0"/>
          </a:p>
          <a:p>
            <a:pPr marL="0" indent="0">
              <a:buNone/>
            </a:pPr>
            <a:endParaRPr lang="en-IN" dirty="0"/>
          </a:p>
        </p:txBody>
      </p:sp>
    </p:spTree>
    <p:extLst>
      <p:ext uri="{BB962C8B-B14F-4D97-AF65-F5344CB8AC3E}">
        <p14:creationId xmlns:p14="http://schemas.microsoft.com/office/powerpoint/2010/main" val="112068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464025"/>
            <a:ext cx="10515600" cy="6141492"/>
          </a:xfrm>
        </p:spPr>
        <p:txBody>
          <a:bodyPr>
            <a:normAutofit fontScale="85000" lnSpcReduction="20000"/>
          </a:bodyPr>
          <a:lstStyle/>
          <a:p>
            <a:r>
              <a:rPr lang="en-IN" dirty="0" smtClean="0"/>
              <a:t>Example</a:t>
            </a:r>
            <a:endParaRPr lang="en-IN" dirty="0" smtClean="0"/>
          </a:p>
          <a:p>
            <a:r>
              <a:rPr lang="en-IN" dirty="0" smtClean="0"/>
              <a:t>Public class </a:t>
            </a:r>
            <a:r>
              <a:rPr lang="en-IN" dirty="0" err="1" smtClean="0"/>
              <a:t>DiabeticTea</a:t>
            </a:r>
            <a:r>
              <a:rPr lang="en-IN" dirty="0" smtClean="0"/>
              <a:t> extends Tea{ </a:t>
            </a:r>
            <a:endParaRPr lang="en-IN" dirty="0" smtClean="0"/>
          </a:p>
          <a:p>
            <a:pPr marL="0" indent="0">
              <a:buNone/>
            </a:pPr>
            <a:r>
              <a:rPr lang="en-IN" dirty="0" smtClean="0"/>
              <a:t>     	</a:t>
            </a:r>
            <a:r>
              <a:rPr lang="en-IN" dirty="0" smtClean="0"/>
              <a:t> </a:t>
            </a:r>
          </a:p>
          <a:p>
            <a:pPr marL="0" indent="0">
              <a:buNone/>
            </a:pPr>
            <a:r>
              <a:rPr lang="en-IN" dirty="0"/>
              <a:t> </a:t>
            </a:r>
            <a:r>
              <a:rPr lang="en-IN" dirty="0" smtClean="0"/>
              <a:t>        public void </a:t>
            </a:r>
            <a:r>
              <a:rPr lang="en-IN" dirty="0" err="1" smtClean="0"/>
              <a:t>addSugar</a:t>
            </a:r>
            <a:r>
              <a:rPr lang="en-IN" dirty="0" smtClean="0"/>
              <a:t>(){</a:t>
            </a:r>
          </a:p>
          <a:p>
            <a:pPr marL="0" indent="0">
              <a:buNone/>
            </a:pPr>
            <a:r>
              <a:rPr lang="en-IN" dirty="0"/>
              <a:t> </a:t>
            </a:r>
            <a:r>
              <a:rPr lang="en-IN" dirty="0" smtClean="0"/>
              <a:t>            // do not add sugar I am diabetic or add special sugar for diabetic people</a:t>
            </a:r>
          </a:p>
          <a:p>
            <a:pPr marL="0" indent="0">
              <a:buNone/>
            </a:pPr>
            <a:r>
              <a:rPr lang="en-IN" dirty="0"/>
              <a:t> </a:t>
            </a:r>
            <a:r>
              <a:rPr lang="en-IN" dirty="0" smtClean="0"/>
              <a:t>       }</a:t>
            </a:r>
          </a:p>
          <a:p>
            <a:pPr marL="0" indent="0">
              <a:buNone/>
            </a:pPr>
            <a:r>
              <a:rPr lang="en-IN" dirty="0"/>
              <a:t> </a:t>
            </a:r>
            <a:r>
              <a:rPr lang="en-IN" dirty="0" smtClean="0"/>
              <a:t>        </a:t>
            </a:r>
            <a:endParaRPr lang="en-IN" dirty="0" smtClean="0"/>
          </a:p>
          <a:p>
            <a:pPr marL="0" indent="0">
              <a:buNone/>
            </a:pPr>
            <a:r>
              <a:rPr lang="en-IN" dirty="0" smtClean="0"/>
              <a:t> </a:t>
            </a:r>
            <a:r>
              <a:rPr lang="en-IN" dirty="0" smtClean="0"/>
              <a:t>}</a:t>
            </a:r>
          </a:p>
          <a:p>
            <a:r>
              <a:rPr lang="en-IN" dirty="0"/>
              <a:t> Public class </a:t>
            </a:r>
            <a:r>
              <a:rPr lang="en-IN" dirty="0" err="1" smtClean="0"/>
              <a:t>BlackTea</a:t>
            </a:r>
            <a:r>
              <a:rPr lang="en-IN" dirty="0" smtClean="0"/>
              <a:t> extends Tea{ </a:t>
            </a:r>
            <a:endParaRPr lang="en-IN" dirty="0"/>
          </a:p>
          <a:p>
            <a:pPr marL="0" indent="0">
              <a:buNone/>
            </a:pPr>
            <a:r>
              <a:rPr lang="en-IN" dirty="0"/>
              <a:t>     	 </a:t>
            </a:r>
          </a:p>
          <a:p>
            <a:pPr marL="0" indent="0">
              <a:buNone/>
            </a:pPr>
            <a:r>
              <a:rPr lang="en-IN" dirty="0"/>
              <a:t>         public void </a:t>
            </a:r>
            <a:r>
              <a:rPr lang="en-IN" dirty="0" err="1" smtClean="0"/>
              <a:t>addMilk</a:t>
            </a:r>
            <a:r>
              <a:rPr lang="en-IN" dirty="0" smtClean="0"/>
              <a:t>(){</a:t>
            </a:r>
            <a:endParaRPr lang="en-IN" dirty="0"/>
          </a:p>
          <a:p>
            <a:pPr marL="0" indent="0">
              <a:buNone/>
            </a:pPr>
            <a:r>
              <a:rPr lang="en-IN" dirty="0"/>
              <a:t>             // do not add </a:t>
            </a:r>
            <a:r>
              <a:rPr lang="en-IN" dirty="0" smtClean="0"/>
              <a:t>milk I like black tea.</a:t>
            </a:r>
            <a:endParaRPr lang="en-IN" dirty="0"/>
          </a:p>
          <a:p>
            <a:pPr marL="0" indent="0">
              <a:buNone/>
            </a:pPr>
            <a:r>
              <a:rPr lang="en-IN" dirty="0"/>
              <a:t>        }</a:t>
            </a:r>
          </a:p>
          <a:p>
            <a:pPr marL="0" indent="0">
              <a:buNone/>
            </a:pPr>
            <a:r>
              <a:rPr lang="en-IN" dirty="0"/>
              <a:t>         </a:t>
            </a:r>
          </a:p>
          <a:p>
            <a:pPr marL="0" indent="0">
              <a:buNone/>
            </a:pPr>
            <a:r>
              <a:rPr lang="en-IN" dirty="0"/>
              <a:t> }</a:t>
            </a:r>
            <a:endParaRPr lang="en-IN" dirty="0" smtClean="0"/>
          </a:p>
          <a:p>
            <a:pPr marL="0" indent="0">
              <a:buNone/>
            </a:pPr>
            <a:endParaRPr lang="en-IN" dirty="0"/>
          </a:p>
        </p:txBody>
      </p:sp>
    </p:spTree>
    <p:extLst>
      <p:ext uri="{BB962C8B-B14F-4D97-AF65-F5344CB8AC3E}">
        <p14:creationId xmlns:p14="http://schemas.microsoft.com/office/powerpoint/2010/main" val="1798091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Above example Tea class is close for modification in steps to making tea by making </a:t>
            </a:r>
            <a:r>
              <a:rPr lang="en-IN" dirty="0" err="1" smtClean="0"/>
              <a:t>makeTea</a:t>
            </a:r>
            <a:r>
              <a:rPr lang="en-IN" dirty="0" smtClean="0"/>
              <a:t> Operation final.</a:t>
            </a:r>
          </a:p>
          <a:p>
            <a:r>
              <a:rPr lang="en-IN" dirty="0" smtClean="0"/>
              <a:t>While it is open for extension by allow child class to override </a:t>
            </a:r>
            <a:r>
              <a:rPr lang="en-IN" dirty="0" err="1" smtClean="0"/>
              <a:t>addMilk,addSugar,addTea</a:t>
            </a:r>
            <a:r>
              <a:rPr lang="en-IN" dirty="0" smtClean="0"/>
              <a:t> for making special kind of tea.</a:t>
            </a:r>
          </a:p>
          <a:p>
            <a:r>
              <a:rPr lang="en-IN" dirty="0" smtClean="0"/>
              <a:t>This was also a Template method design pattern.</a:t>
            </a:r>
          </a:p>
          <a:p>
            <a:r>
              <a:rPr lang="en-IN" dirty="0" smtClean="0"/>
              <a:t>All design pattern follows one or more SOLID design principle.</a:t>
            </a:r>
            <a:endParaRPr lang="en-IN" dirty="0"/>
          </a:p>
        </p:txBody>
      </p:sp>
    </p:spTree>
    <p:extLst>
      <p:ext uri="{BB962C8B-B14F-4D97-AF65-F5344CB8AC3E}">
        <p14:creationId xmlns:p14="http://schemas.microsoft.com/office/powerpoint/2010/main" val="125949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ltLang="en-US" dirty="0"/>
              <a:t>Liskov Substitution Principle</a:t>
            </a:r>
            <a:endParaRPr lang="en-IN" dirty="0"/>
          </a:p>
        </p:txBody>
      </p:sp>
      <p:sp>
        <p:nvSpPr>
          <p:cNvPr id="3" name="Content Placeholder 2"/>
          <p:cNvSpPr>
            <a:spLocks noGrp="1"/>
          </p:cNvSpPr>
          <p:nvPr>
            <p:ph idx="1"/>
          </p:nvPr>
        </p:nvSpPr>
        <p:spPr/>
        <p:txBody>
          <a:bodyPr/>
          <a:lstStyle/>
          <a:p>
            <a:r>
              <a:rPr lang="en-US" altLang="en-US" i="1" dirty="0"/>
              <a:t>"Functions that use pointers or references to base classes must be able to use objects of derived classes without knowing it." — Robert Martin, LSP paper linked from </a:t>
            </a:r>
            <a:r>
              <a:rPr lang="en-US" altLang="en-US" i="1" dirty="0">
                <a:hlinkClick r:id="rId2"/>
              </a:rPr>
              <a:t>The Principles of OOD</a:t>
            </a:r>
            <a:r>
              <a:rPr lang="en-US" altLang="en-US" i="1" dirty="0"/>
              <a:t/>
            </a:r>
            <a:br>
              <a:rPr lang="en-US" altLang="en-US" i="1" dirty="0"/>
            </a:br>
            <a:endParaRPr lang="en-US" altLang="en-US" dirty="0"/>
          </a:p>
          <a:p>
            <a:r>
              <a:rPr lang="en-US" altLang="en-US" dirty="0" smtClean="0"/>
              <a:t>Subclasses </a:t>
            </a:r>
            <a:r>
              <a:rPr lang="en-US" altLang="en-US" dirty="0"/>
              <a:t>should behave nicely when used in place of their base class</a:t>
            </a:r>
            <a:endParaRPr lang="en-IN" dirty="0"/>
          </a:p>
        </p:txBody>
      </p:sp>
    </p:spTree>
    <p:extLst>
      <p:ext uri="{BB962C8B-B14F-4D97-AF65-F5344CB8AC3E}">
        <p14:creationId xmlns:p14="http://schemas.microsoft.com/office/powerpoint/2010/main" val="27211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eaLnBrk="1" hangingPunct="1"/>
            <a:endParaRPr lang="sv-SE" altLang="en-US" sz="600" dirty="0"/>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eaLnBrk="1" hangingPunct="1"/>
            <a:endParaRPr lang="sv-SE" altLang="en-US" sz="600" dirty="0"/>
          </a:p>
        </p:txBody>
      </p:sp>
      <p:sp>
        <p:nvSpPr>
          <p:cNvPr id="15365" name="Rectangle 3"/>
          <p:cNvSpPr>
            <a:spLocks noGrp="1" noChangeArrowheads="1"/>
          </p:cNvSpPr>
          <p:nvPr>
            <p:ph type="body" idx="1"/>
          </p:nvPr>
        </p:nvSpPr>
        <p:spPr/>
        <p:txBody>
          <a:bodyPr/>
          <a:lstStyle/>
          <a:p>
            <a:pPr eaLnBrk="1" hangingPunct="1">
              <a:buFont typeface="Wingdings" panose="05000000000000000000" pitchFamily="2" charset="2"/>
              <a:buNone/>
            </a:pPr>
            <a:r>
              <a:rPr lang="sv-SE" altLang="en-US" smtClean="0"/>
              <a:t> </a:t>
            </a:r>
            <a:endParaRPr lang="en-US" altLang="en-US" smtClean="0"/>
          </a:p>
        </p:txBody>
      </p:sp>
      <p:sp>
        <p:nvSpPr>
          <p:cNvPr id="15366" name="Text Box 5"/>
          <p:cNvSpPr txBox="1">
            <a:spLocks noChangeArrowheads="1"/>
          </p:cNvSpPr>
          <p:nvPr/>
        </p:nvSpPr>
        <p:spPr bwMode="auto">
          <a:xfrm>
            <a:off x="928048" y="614149"/>
            <a:ext cx="4345011" cy="549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127000" indent="-127000"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algn="l" eaLnBrk="1" hangingPunct="1">
              <a:spcBef>
                <a:spcPct val="50000"/>
              </a:spcBef>
            </a:pPr>
            <a:r>
              <a:rPr lang="en-US" altLang="en-US" sz="1200" dirty="0">
                <a:latin typeface="Courier New" panose="02070309020205020404" pitchFamily="49" charset="0"/>
              </a:rPr>
              <a:t>// Violation of </a:t>
            </a:r>
            <a:r>
              <a:rPr lang="en-US" altLang="en-US" sz="1200" dirty="0" err="1">
                <a:latin typeface="Courier New" panose="02070309020205020404" pitchFamily="49" charset="0"/>
              </a:rPr>
              <a:t>Liskov's</a:t>
            </a:r>
            <a:r>
              <a:rPr lang="en-US" altLang="en-US" sz="1200" dirty="0">
                <a:latin typeface="Courier New" panose="02070309020205020404" pitchFamily="49" charset="0"/>
              </a:rPr>
              <a:t> </a:t>
            </a:r>
            <a:r>
              <a:rPr lang="en-US" altLang="en-US" sz="1200" b="1" dirty="0">
                <a:latin typeface="Courier New" panose="02070309020205020404" pitchFamily="49" charset="0"/>
              </a:rPr>
              <a:t>Substitution</a:t>
            </a:r>
            <a:r>
              <a:rPr lang="en-US" altLang="en-US" sz="1200" dirty="0">
                <a:latin typeface="Courier New" panose="02070309020205020404" pitchFamily="49" charset="0"/>
              </a:rPr>
              <a:t> </a:t>
            </a:r>
            <a:r>
              <a:rPr lang="en-US" altLang="en-US" sz="1200" b="1" dirty="0">
                <a:latin typeface="Courier New" panose="02070309020205020404" pitchFamily="49" charset="0"/>
              </a:rPr>
              <a:t>Principle</a:t>
            </a:r>
            <a:r>
              <a:rPr lang="en-US" altLang="en-US" sz="1200" dirty="0">
                <a:latin typeface="Courier New" panose="02070309020205020404" pitchFamily="49" charset="0"/>
              </a:rPr>
              <a:t/>
            </a:r>
            <a:br>
              <a:rPr lang="en-US" altLang="en-US" sz="1200" dirty="0">
                <a:latin typeface="Courier New" panose="02070309020205020404" pitchFamily="49" charset="0"/>
              </a:rPr>
            </a:br>
            <a:r>
              <a:rPr lang="en-US" altLang="en-US" sz="1200" dirty="0">
                <a:latin typeface="Courier New" panose="02070309020205020404" pitchFamily="49" charset="0"/>
              </a:rPr>
              <a:t>class Rectangle</a:t>
            </a:r>
            <a:br>
              <a:rPr lang="en-US" altLang="en-US" sz="1200" dirty="0">
                <a:latin typeface="Courier New" panose="02070309020205020404" pitchFamily="49" charset="0"/>
              </a:rPr>
            </a:b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a:t>
            </a:r>
            <a:r>
              <a:rPr lang="en-US" altLang="en-US" sz="1200" dirty="0" err="1">
                <a:latin typeface="Courier New" panose="02070309020205020404" pitchFamily="49" charset="0"/>
              </a:rPr>
              <a:t>int</a:t>
            </a:r>
            <a:r>
              <a:rPr lang="en-US" altLang="en-US" sz="1200" dirty="0">
                <a:latin typeface="Courier New" panose="02070309020205020404" pitchFamily="49" charset="0"/>
              </a:rPr>
              <a:t> </a:t>
            </a:r>
            <a:r>
              <a:rPr lang="en-US" altLang="en-US" sz="1200" dirty="0" err="1">
                <a:latin typeface="Courier New" panose="02070309020205020404" pitchFamily="49" charset="0"/>
              </a:rPr>
              <a:t>m_width</a:t>
            </a: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a:t>
            </a:r>
            <a:r>
              <a:rPr lang="en-US" altLang="en-US" sz="1200" dirty="0" err="1">
                <a:latin typeface="Courier New" panose="02070309020205020404" pitchFamily="49" charset="0"/>
              </a:rPr>
              <a:t>int</a:t>
            </a:r>
            <a:r>
              <a:rPr lang="en-US" altLang="en-US" sz="1200" dirty="0">
                <a:latin typeface="Courier New" panose="02070309020205020404" pitchFamily="49" charset="0"/>
              </a:rPr>
              <a:t> </a:t>
            </a:r>
            <a:r>
              <a:rPr lang="en-US" altLang="en-US" sz="1200" dirty="0" err="1">
                <a:latin typeface="Courier New" panose="02070309020205020404" pitchFamily="49" charset="0"/>
              </a:rPr>
              <a:t>m_height</a:t>
            </a: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a:r>
            <a:br>
              <a:rPr lang="en-US" altLang="en-US" sz="1200" dirty="0">
                <a:latin typeface="Courier New" panose="02070309020205020404" pitchFamily="49" charset="0"/>
              </a:rPr>
            </a:br>
            <a:r>
              <a:rPr lang="en-US" altLang="en-US" sz="1200" dirty="0">
                <a:latin typeface="Courier New" panose="02070309020205020404" pitchFamily="49" charset="0"/>
              </a:rPr>
              <a:t>	public void </a:t>
            </a:r>
            <a:r>
              <a:rPr lang="en-US" altLang="en-US" sz="1200" dirty="0" err="1">
                <a:latin typeface="Courier New" panose="02070309020205020404" pitchFamily="49" charset="0"/>
              </a:rPr>
              <a:t>setWidth</a:t>
            </a:r>
            <a:r>
              <a:rPr lang="en-US" altLang="en-US" sz="1200" dirty="0">
                <a:latin typeface="Courier New" panose="02070309020205020404" pitchFamily="49" charset="0"/>
              </a:rPr>
              <a:t>(</a:t>
            </a:r>
            <a:r>
              <a:rPr lang="en-US" altLang="en-US" sz="1200" dirty="0" err="1">
                <a:latin typeface="Courier New" panose="02070309020205020404" pitchFamily="49" charset="0"/>
              </a:rPr>
              <a:t>int</a:t>
            </a:r>
            <a:r>
              <a:rPr lang="en-US" altLang="en-US" sz="1200" dirty="0">
                <a:latin typeface="Courier New" panose="02070309020205020404" pitchFamily="49" charset="0"/>
              </a:rPr>
              <a:t> width){</a:t>
            </a:r>
            <a:br>
              <a:rPr lang="en-US" altLang="en-US" sz="1200" dirty="0">
                <a:latin typeface="Courier New" panose="02070309020205020404" pitchFamily="49" charset="0"/>
              </a:rPr>
            </a:br>
            <a:r>
              <a:rPr lang="en-US" altLang="en-US" sz="1200" dirty="0">
                <a:latin typeface="Courier New" panose="02070309020205020404" pitchFamily="49" charset="0"/>
              </a:rPr>
              <a:t>		</a:t>
            </a:r>
            <a:r>
              <a:rPr lang="en-US" altLang="en-US" sz="1200" dirty="0" err="1">
                <a:latin typeface="Courier New" panose="02070309020205020404" pitchFamily="49" charset="0"/>
              </a:rPr>
              <a:t>m_width</a:t>
            </a:r>
            <a:r>
              <a:rPr lang="en-US" altLang="en-US" sz="1200" dirty="0">
                <a:latin typeface="Courier New" panose="02070309020205020404" pitchFamily="49" charset="0"/>
              </a:rPr>
              <a:t> = width;</a:t>
            </a:r>
            <a:br>
              <a:rPr lang="en-US" altLang="en-US" sz="1200" dirty="0">
                <a:latin typeface="Courier New" panose="02070309020205020404" pitchFamily="49" charset="0"/>
              </a:rPr>
            </a:br>
            <a:r>
              <a:rPr lang="en-US" altLang="en-US" sz="1200" dirty="0">
                <a:latin typeface="Courier New" panose="02070309020205020404" pitchFamily="49" charset="0"/>
              </a:rPr>
              <a:t>	}</a:t>
            </a:r>
            <a:br>
              <a:rPr lang="en-US" altLang="en-US" sz="1200" dirty="0">
                <a:latin typeface="Courier New" panose="02070309020205020404" pitchFamily="49" charset="0"/>
              </a:rPr>
            </a:br>
            <a:r>
              <a:rPr lang="en-US" altLang="en-US" sz="1200" dirty="0">
                <a:latin typeface="Courier New" panose="02070309020205020404" pitchFamily="49" charset="0"/>
              </a:rPr>
              <a:t/>
            </a:r>
            <a:br>
              <a:rPr lang="en-US" altLang="en-US" sz="1200" dirty="0">
                <a:latin typeface="Courier New" panose="02070309020205020404" pitchFamily="49" charset="0"/>
              </a:rPr>
            </a:br>
            <a:r>
              <a:rPr lang="en-US" altLang="en-US" sz="1200" dirty="0">
                <a:latin typeface="Courier New" panose="02070309020205020404" pitchFamily="49" charset="0"/>
              </a:rPr>
              <a:t>	public void </a:t>
            </a:r>
            <a:r>
              <a:rPr lang="en-US" altLang="en-US" sz="1200" dirty="0" err="1">
                <a:latin typeface="Courier New" panose="02070309020205020404" pitchFamily="49" charset="0"/>
              </a:rPr>
              <a:t>setHeight</a:t>
            </a:r>
            <a:r>
              <a:rPr lang="en-US" altLang="en-US" sz="1200" dirty="0">
                <a:latin typeface="Courier New" panose="02070309020205020404" pitchFamily="49" charset="0"/>
              </a:rPr>
              <a:t>(</a:t>
            </a:r>
            <a:r>
              <a:rPr lang="en-US" altLang="en-US" sz="1200" dirty="0" err="1">
                <a:latin typeface="Courier New" panose="02070309020205020404" pitchFamily="49" charset="0"/>
              </a:rPr>
              <a:t>int</a:t>
            </a:r>
            <a:r>
              <a:rPr lang="en-US" altLang="en-US" sz="1200" dirty="0">
                <a:latin typeface="Courier New" panose="02070309020205020404" pitchFamily="49" charset="0"/>
              </a:rPr>
              <a:t> h){</a:t>
            </a:r>
            <a:br>
              <a:rPr lang="en-US" altLang="en-US" sz="1200" dirty="0">
                <a:latin typeface="Courier New" panose="02070309020205020404" pitchFamily="49" charset="0"/>
              </a:rPr>
            </a:br>
            <a:r>
              <a:rPr lang="en-US" altLang="en-US" sz="1200" dirty="0">
                <a:latin typeface="Courier New" panose="02070309020205020404" pitchFamily="49" charset="0"/>
              </a:rPr>
              <a:t>		</a:t>
            </a:r>
            <a:r>
              <a:rPr lang="en-US" altLang="en-US" sz="1200" dirty="0" err="1">
                <a:latin typeface="Courier New" panose="02070309020205020404" pitchFamily="49" charset="0"/>
              </a:rPr>
              <a:t>m_height</a:t>
            </a:r>
            <a:r>
              <a:rPr lang="en-US" altLang="en-US" sz="1200" dirty="0">
                <a:latin typeface="Courier New" panose="02070309020205020404" pitchFamily="49" charset="0"/>
              </a:rPr>
              <a:t> = </a:t>
            </a:r>
            <a:r>
              <a:rPr lang="en-US" altLang="en-US" sz="1200" dirty="0" err="1">
                <a:latin typeface="Courier New" panose="02070309020205020404" pitchFamily="49" charset="0"/>
              </a:rPr>
              <a:t>ht</a:t>
            </a: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a:t>
            </a:r>
            <a:br>
              <a:rPr lang="en-US" altLang="en-US" sz="1200" dirty="0">
                <a:latin typeface="Courier New" panose="02070309020205020404" pitchFamily="49" charset="0"/>
              </a:rPr>
            </a:br>
            <a:r>
              <a:rPr lang="en-US" altLang="en-US" sz="1200" dirty="0">
                <a:latin typeface="Courier New" panose="02070309020205020404" pitchFamily="49" charset="0"/>
              </a:rPr>
              <a:t/>
            </a:r>
            <a:br>
              <a:rPr lang="en-US" altLang="en-US" sz="1200" dirty="0">
                <a:latin typeface="Courier New" panose="02070309020205020404" pitchFamily="49" charset="0"/>
              </a:rPr>
            </a:br>
            <a:r>
              <a:rPr lang="en-US" altLang="en-US" sz="1200" dirty="0">
                <a:latin typeface="Courier New" panose="02070309020205020404" pitchFamily="49" charset="0"/>
              </a:rPr>
              <a:t/>
            </a:r>
            <a:br>
              <a:rPr lang="en-US" altLang="en-US" sz="1200" dirty="0">
                <a:latin typeface="Courier New" panose="02070309020205020404" pitchFamily="49" charset="0"/>
              </a:rPr>
            </a:br>
            <a:r>
              <a:rPr lang="en-US" altLang="en-US" sz="1200" dirty="0">
                <a:latin typeface="Courier New" panose="02070309020205020404" pitchFamily="49" charset="0"/>
              </a:rPr>
              <a:t>	public </a:t>
            </a:r>
            <a:r>
              <a:rPr lang="en-US" altLang="en-US" sz="1200" dirty="0" err="1">
                <a:latin typeface="Courier New" panose="02070309020205020404" pitchFamily="49" charset="0"/>
              </a:rPr>
              <a:t>int</a:t>
            </a:r>
            <a:r>
              <a:rPr lang="en-US" altLang="en-US" sz="1200" dirty="0">
                <a:latin typeface="Courier New" panose="02070309020205020404" pitchFamily="49" charset="0"/>
              </a:rPr>
              <a:t> </a:t>
            </a:r>
            <a:r>
              <a:rPr lang="en-US" altLang="en-US" sz="1200" dirty="0" err="1">
                <a:latin typeface="Courier New" panose="02070309020205020404" pitchFamily="49" charset="0"/>
              </a:rPr>
              <a:t>getWidth</a:t>
            </a: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return </a:t>
            </a:r>
            <a:r>
              <a:rPr lang="en-US" altLang="en-US" sz="1200" dirty="0" err="1">
                <a:latin typeface="Courier New" panose="02070309020205020404" pitchFamily="49" charset="0"/>
              </a:rPr>
              <a:t>m_width</a:t>
            </a: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a:t>
            </a:r>
            <a:br>
              <a:rPr lang="en-US" altLang="en-US" sz="1200" dirty="0">
                <a:latin typeface="Courier New" panose="02070309020205020404" pitchFamily="49" charset="0"/>
              </a:rPr>
            </a:br>
            <a:r>
              <a:rPr lang="en-US" altLang="en-US" sz="1200" dirty="0">
                <a:latin typeface="Courier New" panose="02070309020205020404" pitchFamily="49" charset="0"/>
              </a:rPr>
              <a:t/>
            </a:r>
            <a:br>
              <a:rPr lang="en-US" altLang="en-US" sz="1200" dirty="0">
                <a:latin typeface="Courier New" panose="02070309020205020404" pitchFamily="49" charset="0"/>
              </a:rPr>
            </a:br>
            <a:r>
              <a:rPr lang="en-US" altLang="en-US" sz="1200" dirty="0">
                <a:latin typeface="Courier New" panose="02070309020205020404" pitchFamily="49" charset="0"/>
              </a:rPr>
              <a:t>	public </a:t>
            </a:r>
            <a:r>
              <a:rPr lang="en-US" altLang="en-US" sz="1200" dirty="0" err="1">
                <a:latin typeface="Courier New" panose="02070309020205020404" pitchFamily="49" charset="0"/>
              </a:rPr>
              <a:t>int</a:t>
            </a:r>
            <a:r>
              <a:rPr lang="en-US" altLang="en-US" sz="1200" dirty="0">
                <a:latin typeface="Courier New" panose="02070309020205020404" pitchFamily="49" charset="0"/>
              </a:rPr>
              <a:t> </a:t>
            </a:r>
            <a:r>
              <a:rPr lang="en-US" altLang="en-US" sz="1200" dirty="0" err="1">
                <a:latin typeface="Courier New" panose="02070309020205020404" pitchFamily="49" charset="0"/>
              </a:rPr>
              <a:t>getHeight</a:t>
            </a: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return </a:t>
            </a:r>
            <a:r>
              <a:rPr lang="en-US" altLang="en-US" sz="1200" dirty="0" err="1">
                <a:latin typeface="Courier New" panose="02070309020205020404" pitchFamily="49" charset="0"/>
              </a:rPr>
              <a:t>m_height</a:t>
            </a: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a:t>
            </a:r>
            <a:br>
              <a:rPr lang="en-US" altLang="en-US" sz="1200" dirty="0">
                <a:latin typeface="Courier New" panose="02070309020205020404" pitchFamily="49" charset="0"/>
              </a:rPr>
            </a:br>
            <a:r>
              <a:rPr lang="en-US" altLang="en-US" sz="1200" dirty="0">
                <a:latin typeface="Courier New" panose="02070309020205020404" pitchFamily="49" charset="0"/>
              </a:rPr>
              <a:t/>
            </a:r>
            <a:br>
              <a:rPr lang="en-US" altLang="en-US" sz="1200" dirty="0">
                <a:latin typeface="Courier New" panose="02070309020205020404" pitchFamily="49" charset="0"/>
              </a:rPr>
            </a:br>
            <a:r>
              <a:rPr lang="en-US" altLang="en-US" sz="1200" dirty="0">
                <a:latin typeface="Courier New" panose="02070309020205020404" pitchFamily="49" charset="0"/>
              </a:rPr>
              <a:t>	public </a:t>
            </a:r>
            <a:r>
              <a:rPr lang="en-US" altLang="en-US" sz="1200" dirty="0" err="1">
                <a:latin typeface="Courier New" panose="02070309020205020404" pitchFamily="49" charset="0"/>
              </a:rPr>
              <a:t>int</a:t>
            </a:r>
            <a:r>
              <a:rPr lang="en-US" altLang="en-US" sz="1200" dirty="0">
                <a:latin typeface="Courier New" panose="02070309020205020404" pitchFamily="49" charset="0"/>
              </a:rPr>
              <a:t> </a:t>
            </a:r>
            <a:r>
              <a:rPr lang="en-US" altLang="en-US" sz="1200" dirty="0" err="1">
                <a:latin typeface="Courier New" panose="02070309020205020404" pitchFamily="49" charset="0"/>
              </a:rPr>
              <a:t>getArea</a:t>
            </a: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return </a:t>
            </a:r>
            <a:r>
              <a:rPr lang="en-US" altLang="en-US" sz="1200" dirty="0" err="1">
                <a:latin typeface="Courier New" panose="02070309020205020404" pitchFamily="49" charset="0"/>
              </a:rPr>
              <a:t>m_width</a:t>
            </a:r>
            <a:r>
              <a:rPr lang="en-US" altLang="en-US" sz="1200" dirty="0">
                <a:latin typeface="Courier New" panose="02070309020205020404" pitchFamily="49" charset="0"/>
              </a:rPr>
              <a:t> * </a:t>
            </a:r>
            <a:r>
              <a:rPr lang="en-US" altLang="en-US" sz="1200" dirty="0" err="1">
                <a:latin typeface="Courier New" panose="02070309020205020404" pitchFamily="49" charset="0"/>
              </a:rPr>
              <a:t>m_height</a:t>
            </a: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 </a:t>
            </a:r>
            <a:br>
              <a:rPr lang="en-US" altLang="en-US" sz="1200" dirty="0">
                <a:latin typeface="Courier New" panose="02070309020205020404" pitchFamily="49" charset="0"/>
              </a:rPr>
            </a:br>
            <a:r>
              <a:rPr lang="en-US" altLang="en-US" sz="1200" dirty="0">
                <a:latin typeface="Courier New" panose="02070309020205020404" pitchFamily="49" charset="0"/>
              </a:rPr>
              <a:t>}</a:t>
            </a:r>
            <a:br>
              <a:rPr lang="en-US" altLang="en-US" sz="1200" dirty="0">
                <a:latin typeface="Courier New" panose="02070309020205020404" pitchFamily="49" charset="0"/>
              </a:rPr>
            </a:br>
            <a:endParaRPr lang="en-US" altLang="en-US" sz="1200" dirty="0">
              <a:latin typeface="Courier New" panose="02070309020205020404" pitchFamily="49" charset="0"/>
            </a:endParaRPr>
          </a:p>
        </p:txBody>
      </p:sp>
      <p:sp>
        <p:nvSpPr>
          <p:cNvPr id="15367" name="Text Box 6"/>
          <p:cNvSpPr txBox="1">
            <a:spLocks noChangeArrowheads="1"/>
          </p:cNvSpPr>
          <p:nvPr/>
        </p:nvSpPr>
        <p:spPr bwMode="auto">
          <a:xfrm>
            <a:off x="5827713" y="1073151"/>
            <a:ext cx="4994962" cy="231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127000" indent="-127000"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algn="l" eaLnBrk="1" hangingPunct="1">
              <a:spcBef>
                <a:spcPct val="50000"/>
              </a:spcBef>
            </a:pPr>
            <a:r>
              <a:rPr lang="en-US" altLang="en-US" sz="1200" dirty="0">
                <a:latin typeface="Courier New" panose="02070309020205020404" pitchFamily="49" charset="0"/>
              </a:rPr>
              <a:t>class Square extends Rectangle </a:t>
            </a:r>
            <a:br>
              <a:rPr lang="en-US" altLang="en-US" sz="1200" dirty="0">
                <a:latin typeface="Courier New" panose="02070309020205020404" pitchFamily="49" charset="0"/>
              </a:rPr>
            </a:br>
            <a:r>
              <a:rPr lang="en-US" altLang="en-US" sz="1200" dirty="0">
                <a:latin typeface="Courier New" panose="02070309020205020404" pitchFamily="49" charset="0"/>
              </a:rPr>
              <a:t>{</a:t>
            </a:r>
            <a:br>
              <a:rPr lang="en-US" altLang="en-US" sz="1200" dirty="0">
                <a:latin typeface="Courier New" panose="02070309020205020404" pitchFamily="49" charset="0"/>
              </a:rPr>
            </a:br>
            <a:r>
              <a:rPr lang="en-US" altLang="en-US" sz="1200" dirty="0">
                <a:latin typeface="Courier New" panose="02070309020205020404" pitchFamily="49" charset="0"/>
              </a:rPr>
              <a:t>	public void </a:t>
            </a:r>
            <a:r>
              <a:rPr lang="en-US" altLang="en-US" sz="1200" dirty="0" err="1">
                <a:latin typeface="Courier New" panose="02070309020205020404" pitchFamily="49" charset="0"/>
              </a:rPr>
              <a:t>setWidth</a:t>
            </a:r>
            <a:r>
              <a:rPr lang="en-US" altLang="en-US" sz="1200" dirty="0">
                <a:latin typeface="Courier New" panose="02070309020205020404" pitchFamily="49" charset="0"/>
              </a:rPr>
              <a:t>(</a:t>
            </a:r>
            <a:r>
              <a:rPr lang="en-US" altLang="en-US" sz="1200" dirty="0" err="1">
                <a:latin typeface="Courier New" panose="02070309020205020404" pitchFamily="49" charset="0"/>
              </a:rPr>
              <a:t>int</a:t>
            </a:r>
            <a:r>
              <a:rPr lang="en-US" altLang="en-US" sz="1200" dirty="0">
                <a:latin typeface="Courier New" panose="02070309020205020404" pitchFamily="49" charset="0"/>
              </a:rPr>
              <a:t> width){</a:t>
            </a:r>
            <a:br>
              <a:rPr lang="en-US" altLang="en-US" sz="1200" dirty="0">
                <a:latin typeface="Courier New" panose="02070309020205020404" pitchFamily="49" charset="0"/>
              </a:rPr>
            </a:br>
            <a:r>
              <a:rPr lang="en-US" altLang="en-US" sz="1200" dirty="0">
                <a:latin typeface="Courier New" panose="02070309020205020404" pitchFamily="49" charset="0"/>
              </a:rPr>
              <a:t>		</a:t>
            </a:r>
            <a:r>
              <a:rPr lang="en-US" altLang="en-US" sz="1200" dirty="0" err="1">
                <a:latin typeface="Courier New" panose="02070309020205020404" pitchFamily="49" charset="0"/>
              </a:rPr>
              <a:t>m_width</a:t>
            </a:r>
            <a:r>
              <a:rPr lang="en-US" altLang="en-US" sz="1200" dirty="0">
                <a:latin typeface="Courier New" panose="02070309020205020404" pitchFamily="49" charset="0"/>
              </a:rPr>
              <a:t> = width;</a:t>
            </a:r>
            <a:br>
              <a:rPr lang="en-US" altLang="en-US" sz="1200" dirty="0">
                <a:latin typeface="Courier New" panose="02070309020205020404" pitchFamily="49" charset="0"/>
              </a:rPr>
            </a:br>
            <a:r>
              <a:rPr lang="en-US" altLang="en-US" sz="1200" dirty="0">
                <a:latin typeface="Courier New" panose="02070309020205020404" pitchFamily="49" charset="0"/>
              </a:rPr>
              <a:t>		</a:t>
            </a:r>
            <a:r>
              <a:rPr lang="en-US" altLang="en-US" sz="1200" dirty="0" err="1">
                <a:latin typeface="Courier New" panose="02070309020205020404" pitchFamily="49" charset="0"/>
              </a:rPr>
              <a:t>m_height</a:t>
            </a:r>
            <a:r>
              <a:rPr lang="en-US" altLang="en-US" sz="1200" dirty="0">
                <a:latin typeface="Courier New" panose="02070309020205020404" pitchFamily="49" charset="0"/>
              </a:rPr>
              <a:t> = width;</a:t>
            </a:r>
            <a:br>
              <a:rPr lang="en-US" altLang="en-US" sz="1200" dirty="0">
                <a:latin typeface="Courier New" panose="02070309020205020404" pitchFamily="49" charset="0"/>
              </a:rPr>
            </a:br>
            <a:r>
              <a:rPr lang="en-US" altLang="en-US" sz="1200" dirty="0">
                <a:latin typeface="Courier New" panose="02070309020205020404" pitchFamily="49" charset="0"/>
              </a:rPr>
              <a:t>	}</a:t>
            </a:r>
            <a:br>
              <a:rPr lang="en-US" altLang="en-US" sz="1200" dirty="0">
                <a:latin typeface="Courier New" panose="02070309020205020404" pitchFamily="49" charset="0"/>
              </a:rPr>
            </a:br>
            <a:r>
              <a:rPr lang="en-US" altLang="en-US" sz="1200" dirty="0">
                <a:latin typeface="Courier New" panose="02070309020205020404" pitchFamily="49" charset="0"/>
              </a:rPr>
              <a:t/>
            </a:r>
            <a:br>
              <a:rPr lang="en-US" altLang="en-US" sz="1200" dirty="0">
                <a:latin typeface="Courier New" panose="02070309020205020404" pitchFamily="49" charset="0"/>
              </a:rPr>
            </a:br>
            <a:r>
              <a:rPr lang="en-US" altLang="en-US" sz="1200" dirty="0">
                <a:latin typeface="Courier New" panose="02070309020205020404" pitchFamily="49" charset="0"/>
              </a:rPr>
              <a:t>	public void </a:t>
            </a:r>
            <a:r>
              <a:rPr lang="en-US" altLang="en-US" sz="1200" dirty="0" err="1">
                <a:latin typeface="Courier New" panose="02070309020205020404" pitchFamily="49" charset="0"/>
              </a:rPr>
              <a:t>setHeight</a:t>
            </a:r>
            <a:r>
              <a:rPr lang="en-US" altLang="en-US" sz="1200" dirty="0">
                <a:latin typeface="Courier New" panose="02070309020205020404" pitchFamily="49" charset="0"/>
              </a:rPr>
              <a:t>(</a:t>
            </a:r>
            <a:r>
              <a:rPr lang="en-US" altLang="en-US" sz="1200" dirty="0" err="1">
                <a:latin typeface="Courier New" panose="02070309020205020404" pitchFamily="49" charset="0"/>
              </a:rPr>
              <a:t>int</a:t>
            </a:r>
            <a:r>
              <a:rPr lang="en-US" altLang="en-US" sz="1200" dirty="0">
                <a:latin typeface="Courier New" panose="02070309020205020404" pitchFamily="49" charset="0"/>
              </a:rPr>
              <a:t> height){</a:t>
            </a:r>
            <a:br>
              <a:rPr lang="en-US" altLang="en-US" sz="1200" dirty="0">
                <a:latin typeface="Courier New" panose="02070309020205020404" pitchFamily="49" charset="0"/>
              </a:rPr>
            </a:br>
            <a:r>
              <a:rPr lang="en-US" altLang="en-US" sz="1200" dirty="0">
                <a:latin typeface="Courier New" panose="02070309020205020404" pitchFamily="49" charset="0"/>
              </a:rPr>
              <a:t>		</a:t>
            </a:r>
            <a:r>
              <a:rPr lang="en-US" altLang="en-US" sz="1200" dirty="0" err="1">
                <a:latin typeface="Courier New" panose="02070309020205020404" pitchFamily="49" charset="0"/>
              </a:rPr>
              <a:t>m_width</a:t>
            </a:r>
            <a:r>
              <a:rPr lang="en-US" altLang="en-US" sz="1200" dirty="0">
                <a:latin typeface="Courier New" panose="02070309020205020404" pitchFamily="49" charset="0"/>
              </a:rPr>
              <a:t> = height;</a:t>
            </a:r>
            <a:br>
              <a:rPr lang="en-US" altLang="en-US" sz="1200" dirty="0">
                <a:latin typeface="Courier New" panose="02070309020205020404" pitchFamily="49" charset="0"/>
              </a:rPr>
            </a:br>
            <a:r>
              <a:rPr lang="en-US" altLang="en-US" sz="1200" dirty="0">
                <a:latin typeface="Courier New" panose="02070309020205020404" pitchFamily="49" charset="0"/>
              </a:rPr>
              <a:t>		</a:t>
            </a:r>
            <a:r>
              <a:rPr lang="en-US" altLang="en-US" sz="1200" dirty="0" err="1">
                <a:latin typeface="Courier New" panose="02070309020205020404" pitchFamily="49" charset="0"/>
              </a:rPr>
              <a:t>m_height</a:t>
            </a:r>
            <a:r>
              <a:rPr lang="en-US" altLang="en-US" sz="1200" dirty="0">
                <a:latin typeface="Courier New" panose="02070309020205020404" pitchFamily="49" charset="0"/>
              </a:rPr>
              <a:t> = height;</a:t>
            </a:r>
            <a:br>
              <a:rPr lang="en-US" altLang="en-US" sz="1200" dirty="0">
                <a:latin typeface="Courier New" panose="02070309020205020404" pitchFamily="49" charset="0"/>
              </a:rPr>
            </a:br>
            <a:r>
              <a:rPr lang="en-US" altLang="en-US" sz="1200" dirty="0">
                <a:latin typeface="Courier New" panose="02070309020205020404" pitchFamily="49" charset="0"/>
              </a:rPr>
              <a:t>	}</a:t>
            </a:r>
            <a:br>
              <a:rPr lang="en-US" altLang="en-US" sz="1200" dirty="0">
                <a:latin typeface="Courier New" panose="02070309020205020404" pitchFamily="49" charset="0"/>
              </a:rPr>
            </a:br>
            <a:r>
              <a:rPr lang="en-US" altLang="en-US" sz="1200" dirty="0">
                <a:latin typeface="Courier New" panose="02070309020205020404" pitchFamily="49" charset="0"/>
              </a:rPr>
              <a:t>}</a:t>
            </a:r>
          </a:p>
        </p:txBody>
      </p:sp>
      <p:sp>
        <p:nvSpPr>
          <p:cNvPr id="776200" name="Oval 8"/>
          <p:cNvSpPr>
            <a:spLocks noChangeArrowheads="1"/>
          </p:cNvSpPr>
          <p:nvPr/>
        </p:nvSpPr>
        <p:spPr bwMode="auto">
          <a:xfrm>
            <a:off x="7496176" y="1670194"/>
            <a:ext cx="1731963" cy="479138"/>
          </a:xfrm>
          <a:prstGeom prst="ellipse">
            <a:avLst/>
          </a:prstGeom>
          <a:solidFill>
            <a:srgbClr val="FFFFFF">
              <a:alpha val="0"/>
            </a:srgbClr>
          </a:solidFill>
          <a:ln w="9525" algn="ctr">
            <a:solidFill>
              <a:srgbClr val="C1262C"/>
            </a:solidFill>
            <a:round/>
            <a:headEnd/>
            <a:tailEnd/>
          </a:ln>
        </p:spPr>
        <p:txBody>
          <a:bodyPr lIns="90000" tIns="46800" rIns="90000" bIns="46800" anchor="ctr">
            <a:spAutoFit/>
          </a:bodyPr>
          <a:lstStyle>
            <a:lvl1pPr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eaLnBrk="1" hangingPunct="1"/>
            <a:endParaRPr lang="en-US" altLang="en-US"/>
          </a:p>
        </p:txBody>
      </p:sp>
      <p:sp>
        <p:nvSpPr>
          <p:cNvPr id="776201" name="Oval 9"/>
          <p:cNvSpPr>
            <a:spLocks noChangeArrowheads="1"/>
          </p:cNvSpPr>
          <p:nvPr/>
        </p:nvSpPr>
        <p:spPr bwMode="auto">
          <a:xfrm>
            <a:off x="7632701" y="2559194"/>
            <a:ext cx="1731963" cy="479138"/>
          </a:xfrm>
          <a:prstGeom prst="ellipse">
            <a:avLst/>
          </a:prstGeom>
          <a:solidFill>
            <a:srgbClr val="FFFFFF">
              <a:alpha val="0"/>
            </a:srgbClr>
          </a:solidFill>
          <a:ln w="9525" algn="ctr">
            <a:solidFill>
              <a:srgbClr val="C1262C"/>
            </a:solidFill>
            <a:round/>
            <a:headEnd/>
            <a:tailEnd/>
          </a:ln>
        </p:spPr>
        <p:txBody>
          <a:bodyPr lIns="90000" tIns="46800" rIns="90000" bIns="46800" anchor="ctr">
            <a:spAutoFit/>
          </a:bodyPr>
          <a:lstStyle>
            <a:lvl1pPr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eaLnBrk="1" hangingPunct="1"/>
            <a:endParaRPr lang="en-US" altLang="en-US"/>
          </a:p>
        </p:txBody>
      </p:sp>
    </p:spTree>
    <p:extLst>
      <p:ext uri="{BB962C8B-B14F-4D97-AF65-F5344CB8AC3E}">
        <p14:creationId xmlns:p14="http://schemas.microsoft.com/office/powerpoint/2010/main" val="4030733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6200"/>
                                        </p:tgtEl>
                                        <p:attrNameLst>
                                          <p:attrName>style.visibility</p:attrName>
                                        </p:attrNameLst>
                                      </p:cBhvr>
                                      <p:to>
                                        <p:strVal val="visible"/>
                                      </p:to>
                                    </p:set>
                                    <p:animEffect transition="in" filter="blinds(horizontal)">
                                      <p:cBhvr>
                                        <p:cTn id="7" dur="500"/>
                                        <p:tgtEl>
                                          <p:spTgt spid="7762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76201"/>
                                        </p:tgtEl>
                                        <p:attrNameLst>
                                          <p:attrName>style.visibility</p:attrName>
                                        </p:attrNameLst>
                                      </p:cBhvr>
                                      <p:to>
                                        <p:strVal val="visible"/>
                                      </p:to>
                                    </p:set>
                                    <p:animEffect transition="in" filter="blinds(horizontal)">
                                      <p:cBhvr>
                                        <p:cTn id="10" dur="500"/>
                                        <p:tgtEl>
                                          <p:spTgt spid="77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00" grpId="0" animBg="1"/>
      <p:bldP spid="7762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eaLnBrk="1" hangingPunct="1"/>
            <a:fld id="{F9BDF052-6334-4638-88EB-EBF10B705213}" type="datetime4">
              <a:rPr lang="sv-SE" altLang="en-US" sz="600"/>
              <a:pPr eaLnBrk="1" hangingPunct="1"/>
              <a:t>6 juni 2016</a:t>
            </a:fld>
            <a:endParaRPr lang="sv-SE" altLang="en-US" sz="600"/>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eaLnBrk="1" hangingPunct="1"/>
            <a:r>
              <a:rPr lang="sv-SE" altLang="en-US" sz="600"/>
              <a:t>Sida </a:t>
            </a:r>
            <a:fld id="{2069612F-D1FC-4D67-BAC5-497AE3C27782}" type="slidenum">
              <a:rPr lang="sv-SE" altLang="en-US" sz="600"/>
              <a:pPr eaLnBrk="1" hangingPunct="1"/>
              <a:t>15</a:t>
            </a:fld>
            <a:endParaRPr lang="sv-SE" altLang="en-US" sz="600"/>
          </a:p>
        </p:txBody>
      </p:sp>
      <p:sp>
        <p:nvSpPr>
          <p:cNvPr id="16388" name="Rectangle 2"/>
          <p:cNvSpPr>
            <a:spLocks noGrp="1" noChangeArrowheads="1"/>
          </p:cNvSpPr>
          <p:nvPr>
            <p:ph type="title"/>
          </p:nvPr>
        </p:nvSpPr>
        <p:spPr/>
        <p:txBody>
          <a:bodyPr/>
          <a:lstStyle/>
          <a:p>
            <a:pPr eaLnBrk="1" hangingPunct="1"/>
            <a:r>
              <a:rPr lang="sv-SE" altLang="en-US" smtClean="0"/>
              <a:t>Liskov Substitution Principle</a:t>
            </a:r>
            <a:endParaRPr lang="en-US" altLang="en-US" smtClean="0"/>
          </a:p>
        </p:txBody>
      </p:sp>
      <p:sp>
        <p:nvSpPr>
          <p:cNvPr id="16389" name="Text Box 4"/>
          <p:cNvSpPr>
            <a:spLocks noChangeArrowheads="1"/>
          </p:cNvSpPr>
          <p:nvPr>
            <p:ph type="body" idx="1"/>
          </p:nvPr>
        </p:nvSpPr>
        <p:spPr>
          <a:noFill/>
        </p:spPr>
        <p:txBody>
          <a:bodyPr/>
          <a:lstStyle/>
          <a:p>
            <a:pPr marL="127000" indent="-127000">
              <a:lnSpc>
                <a:spcPct val="80000"/>
              </a:lnSpc>
              <a:spcBef>
                <a:spcPct val="50000"/>
              </a:spcBef>
              <a:spcAft>
                <a:spcPct val="0"/>
              </a:spcAft>
              <a:buNone/>
            </a:pPr>
            <a:r>
              <a:rPr lang="en-US" altLang="en-US" sz="1400">
                <a:latin typeface="Courier New" panose="02070309020205020404" pitchFamily="49" charset="0"/>
              </a:rPr>
              <a:t> class LspTest</a:t>
            </a:r>
            <a:br>
              <a:rPr lang="en-US" altLang="en-US" sz="1400">
                <a:latin typeface="Courier New" panose="02070309020205020404" pitchFamily="49" charset="0"/>
              </a:rPr>
            </a:br>
            <a:r>
              <a:rPr lang="en-US" altLang="en-US" sz="1400">
                <a:latin typeface="Courier New" panose="02070309020205020404" pitchFamily="49" charset="0"/>
              </a:rPr>
              <a:t>{</a:t>
            </a:r>
            <a:br>
              <a:rPr lang="en-US" altLang="en-US" sz="1400">
                <a:latin typeface="Courier New" panose="02070309020205020404" pitchFamily="49" charset="0"/>
              </a:rPr>
            </a:br>
            <a:r>
              <a:rPr lang="en-US" altLang="en-US" sz="1400">
                <a:latin typeface="Courier New" panose="02070309020205020404" pitchFamily="49" charset="0"/>
              </a:rPr>
              <a:t>private static Rectangle getNewRectangle()</a:t>
            </a:r>
            <a:br>
              <a:rPr lang="en-US" altLang="en-US" sz="1400">
                <a:latin typeface="Courier New" panose="02070309020205020404" pitchFamily="49" charset="0"/>
              </a:rPr>
            </a:br>
            <a:r>
              <a:rPr lang="en-US" altLang="en-US" sz="1400">
                <a:latin typeface="Courier New" panose="02070309020205020404" pitchFamily="49" charset="0"/>
              </a:rPr>
              <a:t>{</a:t>
            </a:r>
            <a:br>
              <a:rPr lang="en-US" altLang="en-US" sz="1400">
                <a:latin typeface="Courier New" panose="02070309020205020404" pitchFamily="49" charset="0"/>
              </a:rPr>
            </a:br>
            <a:r>
              <a:rPr lang="en-US" altLang="en-US" sz="1400">
                <a:latin typeface="Courier New" panose="02070309020205020404" pitchFamily="49" charset="0"/>
              </a:rPr>
              <a:t>	// it can be an object returned by some factory ... </a:t>
            </a:r>
            <a:br>
              <a:rPr lang="en-US" altLang="en-US" sz="1400">
                <a:latin typeface="Courier New" panose="02070309020205020404" pitchFamily="49" charset="0"/>
              </a:rPr>
            </a:br>
            <a:r>
              <a:rPr lang="en-US" altLang="en-US" sz="1400">
                <a:latin typeface="Courier New" panose="02070309020205020404" pitchFamily="49" charset="0"/>
              </a:rPr>
              <a:t>	return new Square();</a:t>
            </a:r>
            <a:br>
              <a:rPr lang="en-US" altLang="en-US" sz="1400">
                <a:latin typeface="Courier New" panose="02070309020205020404" pitchFamily="49" charset="0"/>
              </a:rPr>
            </a:br>
            <a:r>
              <a:rPr lang="en-US" altLang="en-US" sz="1400">
                <a:latin typeface="Courier New" panose="02070309020205020404" pitchFamily="49" charset="0"/>
              </a:rPr>
              <a:t>}</a:t>
            </a:r>
            <a:br>
              <a:rPr lang="en-US" altLang="en-US" sz="1400">
                <a:latin typeface="Courier New" panose="02070309020205020404" pitchFamily="49" charset="0"/>
              </a:rPr>
            </a:br>
            <a:r>
              <a:rPr lang="en-US" altLang="en-US" sz="1400">
                <a:latin typeface="Courier New" panose="02070309020205020404" pitchFamily="49" charset="0"/>
              </a:rPr>
              <a:t/>
            </a:r>
            <a:br>
              <a:rPr lang="en-US" altLang="en-US" sz="1400">
                <a:latin typeface="Courier New" panose="02070309020205020404" pitchFamily="49" charset="0"/>
              </a:rPr>
            </a:br>
            <a:r>
              <a:rPr lang="en-US" altLang="en-US" sz="1400">
                <a:latin typeface="Courier New" panose="02070309020205020404" pitchFamily="49" charset="0"/>
              </a:rPr>
              <a:t>public static void main (String args[])</a:t>
            </a:r>
            <a:br>
              <a:rPr lang="en-US" altLang="en-US" sz="1400">
                <a:latin typeface="Courier New" panose="02070309020205020404" pitchFamily="49" charset="0"/>
              </a:rPr>
            </a:br>
            <a:r>
              <a:rPr lang="en-US" altLang="en-US" sz="1400">
                <a:latin typeface="Courier New" panose="02070309020205020404" pitchFamily="49" charset="0"/>
              </a:rPr>
              <a:t>{</a:t>
            </a:r>
            <a:br>
              <a:rPr lang="en-US" altLang="en-US" sz="1400">
                <a:latin typeface="Courier New" panose="02070309020205020404" pitchFamily="49" charset="0"/>
              </a:rPr>
            </a:br>
            <a:r>
              <a:rPr lang="en-US" altLang="en-US" sz="1400">
                <a:latin typeface="Courier New" panose="02070309020205020404" pitchFamily="49" charset="0"/>
              </a:rPr>
              <a:t>	Rectangle r = LspTest.getNewRectangle();</a:t>
            </a:r>
            <a:br>
              <a:rPr lang="en-US" altLang="en-US" sz="1400">
                <a:latin typeface="Courier New" panose="02070309020205020404" pitchFamily="49" charset="0"/>
              </a:rPr>
            </a:br>
            <a:r>
              <a:rPr lang="en-US" altLang="en-US" sz="1400">
                <a:latin typeface="Courier New" panose="02070309020205020404" pitchFamily="49" charset="0"/>
              </a:rPr>
              <a:t>	r.setWidth(5);</a:t>
            </a:r>
            <a:br>
              <a:rPr lang="en-US" altLang="en-US" sz="1400">
                <a:latin typeface="Courier New" panose="02070309020205020404" pitchFamily="49" charset="0"/>
              </a:rPr>
            </a:br>
            <a:r>
              <a:rPr lang="en-US" altLang="en-US" sz="1400">
                <a:latin typeface="Courier New" panose="02070309020205020404" pitchFamily="49" charset="0"/>
              </a:rPr>
              <a:t>	r.setHeight(10);	</a:t>
            </a:r>
          </a:p>
          <a:p>
            <a:pPr marL="127000" indent="-127000">
              <a:lnSpc>
                <a:spcPct val="80000"/>
              </a:lnSpc>
              <a:spcBef>
                <a:spcPct val="50000"/>
              </a:spcBef>
              <a:spcAft>
                <a:spcPct val="0"/>
              </a:spcAft>
              <a:buNone/>
            </a:pPr>
            <a:r>
              <a:rPr lang="en-US" altLang="en-US" sz="1400">
                <a:latin typeface="Courier New" panose="02070309020205020404" pitchFamily="49" charset="0"/>
              </a:rPr>
              <a:t>// user knows that r it's a rectangle. It assumes that he's able to set the width and height as for the base class</a:t>
            </a:r>
            <a:br>
              <a:rPr lang="en-US" altLang="en-US" sz="1400">
                <a:latin typeface="Courier New" panose="02070309020205020404" pitchFamily="49" charset="0"/>
              </a:rPr>
            </a:br>
            <a:r>
              <a:rPr lang="en-US" altLang="en-US" sz="1400">
                <a:latin typeface="Courier New" panose="02070309020205020404" pitchFamily="49" charset="0"/>
              </a:rPr>
              <a:t/>
            </a:r>
            <a:br>
              <a:rPr lang="en-US" altLang="en-US" sz="1400">
                <a:latin typeface="Courier New" panose="02070309020205020404" pitchFamily="49" charset="0"/>
              </a:rPr>
            </a:br>
            <a:r>
              <a:rPr lang="en-US" altLang="en-US" sz="1400">
                <a:latin typeface="Courier New" panose="02070309020205020404" pitchFamily="49" charset="0"/>
              </a:rPr>
              <a:t>	System.out.println(r.getArea());</a:t>
            </a:r>
            <a:br>
              <a:rPr lang="en-US" altLang="en-US" sz="1400">
                <a:latin typeface="Courier New" panose="02070309020205020404" pitchFamily="49" charset="0"/>
              </a:rPr>
            </a:br>
            <a:r>
              <a:rPr lang="en-US" altLang="en-US" sz="1400">
                <a:latin typeface="Courier New" panose="02070309020205020404" pitchFamily="49" charset="0"/>
              </a:rPr>
              <a:t>	// now he's surprised to see that the area is 100 instead of 50.</a:t>
            </a:r>
            <a:br>
              <a:rPr lang="en-US" altLang="en-US" sz="1400">
                <a:latin typeface="Courier New" panose="02070309020205020404" pitchFamily="49" charset="0"/>
              </a:rPr>
            </a:br>
            <a:r>
              <a:rPr lang="en-US" altLang="en-US" sz="1400">
                <a:latin typeface="Courier New" panose="02070309020205020404" pitchFamily="49" charset="0"/>
              </a:rPr>
              <a:t>}</a:t>
            </a:r>
            <a:br>
              <a:rPr lang="en-US" altLang="en-US" sz="1400">
                <a:latin typeface="Courier New" panose="02070309020205020404" pitchFamily="49" charset="0"/>
              </a:rPr>
            </a:br>
            <a:r>
              <a:rPr lang="en-US" altLang="en-US" sz="1400">
                <a:latin typeface="Courier New" panose="02070309020205020404" pitchFamily="49" charset="0"/>
              </a:rPr>
              <a:t>} </a:t>
            </a:r>
          </a:p>
        </p:txBody>
      </p:sp>
    </p:spTree>
    <p:extLst>
      <p:ext uri="{BB962C8B-B14F-4D97-AF65-F5344CB8AC3E}">
        <p14:creationId xmlns:p14="http://schemas.microsoft.com/office/powerpoint/2010/main" val="3043006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LSP - exercise</a:t>
            </a:r>
            <a:endParaRPr lang="en-IN" dirty="0"/>
          </a:p>
        </p:txBody>
      </p:sp>
      <p:sp>
        <p:nvSpPr>
          <p:cNvPr id="3" name="Content Placeholder 2"/>
          <p:cNvSpPr>
            <a:spLocks noGrp="1"/>
          </p:cNvSpPr>
          <p:nvPr>
            <p:ph idx="1"/>
          </p:nvPr>
        </p:nvSpPr>
        <p:spPr/>
        <p:txBody>
          <a:bodyPr/>
          <a:lstStyle/>
          <a:p>
            <a:pPr marL="0" indent="0">
              <a:buNone/>
            </a:pPr>
            <a:r>
              <a:rPr lang="en-IN" dirty="0" smtClean="0"/>
              <a:t>There is a class called Vehicle. There are classes </a:t>
            </a:r>
            <a:r>
              <a:rPr lang="en-IN" dirty="0" err="1" smtClean="0"/>
              <a:t>Car,Truck,Bus</a:t>
            </a:r>
            <a:r>
              <a:rPr lang="en-IN" dirty="0" smtClean="0"/>
              <a:t> extends Vehicle. Write a method called </a:t>
            </a:r>
            <a:r>
              <a:rPr lang="en-IN" dirty="0" err="1" smtClean="0"/>
              <a:t>calculateDiscount</a:t>
            </a:r>
            <a:r>
              <a:rPr lang="en-IN" dirty="0" smtClean="0"/>
              <a:t> which will work for all the classes.</a:t>
            </a:r>
          </a:p>
          <a:p>
            <a:pPr marL="0" indent="0">
              <a:buNone/>
            </a:pPr>
            <a:r>
              <a:rPr lang="en-IN" dirty="0" smtClean="0"/>
              <a:t>Public </a:t>
            </a:r>
            <a:r>
              <a:rPr lang="en-IN" dirty="0" err="1" smtClean="0"/>
              <a:t>int</a:t>
            </a:r>
            <a:r>
              <a:rPr lang="en-IN" dirty="0" smtClean="0"/>
              <a:t> </a:t>
            </a:r>
            <a:r>
              <a:rPr lang="en-IN" dirty="0" err="1" smtClean="0"/>
              <a:t>calculateDiscount</a:t>
            </a:r>
            <a:r>
              <a:rPr lang="en-IN" dirty="0" smtClean="0"/>
              <a:t>(Vehicle vehicle);</a:t>
            </a:r>
          </a:p>
          <a:p>
            <a:pPr marL="0" indent="0">
              <a:buNone/>
            </a:pPr>
            <a:endParaRPr lang="en-IN" dirty="0"/>
          </a:p>
        </p:txBody>
      </p:sp>
    </p:spTree>
    <p:extLst>
      <p:ext uri="{BB962C8B-B14F-4D97-AF65-F5344CB8AC3E}">
        <p14:creationId xmlns:p14="http://schemas.microsoft.com/office/powerpoint/2010/main" val="205546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ltLang="en-US" dirty="0" smtClean="0"/>
              <a:t>Interface </a:t>
            </a:r>
            <a:r>
              <a:rPr lang="sv-SE" altLang="en-US" dirty="0"/>
              <a:t>Segregation Principle</a:t>
            </a:r>
            <a:endParaRPr lang="en-IN" dirty="0"/>
          </a:p>
        </p:txBody>
      </p:sp>
      <p:sp>
        <p:nvSpPr>
          <p:cNvPr id="3" name="Content Placeholder 2"/>
          <p:cNvSpPr>
            <a:spLocks noGrp="1"/>
          </p:cNvSpPr>
          <p:nvPr>
            <p:ph idx="1"/>
          </p:nvPr>
        </p:nvSpPr>
        <p:spPr/>
        <p:txBody>
          <a:bodyPr>
            <a:normAutofit fontScale="92500"/>
          </a:bodyPr>
          <a:lstStyle/>
          <a:p>
            <a:r>
              <a:rPr lang="en-US" altLang="en-US" i="1" dirty="0"/>
              <a:t>"Clients should not be forced to depend upon interfaces that they do not use." — Robert Martin, ISP paper linked from </a:t>
            </a:r>
            <a:r>
              <a:rPr lang="en-US" altLang="en-US" i="1" dirty="0">
                <a:hlinkClick r:id="rId2"/>
              </a:rPr>
              <a:t>The Principles of OOD</a:t>
            </a:r>
            <a:endParaRPr lang="en-US" altLang="en-US" dirty="0"/>
          </a:p>
          <a:p>
            <a:r>
              <a:rPr lang="en-US" altLang="en-US" dirty="0" smtClean="0"/>
              <a:t> </a:t>
            </a:r>
            <a:r>
              <a:rPr lang="en-US" altLang="en-US" dirty="0"/>
              <a:t>Keep interfaces </a:t>
            </a:r>
            <a:r>
              <a:rPr lang="en-US" altLang="en-US" dirty="0" smtClean="0"/>
              <a:t>small</a:t>
            </a:r>
          </a:p>
          <a:p>
            <a:r>
              <a:rPr lang="sv-SE" altLang="en-US" dirty="0"/>
              <a:t>Don’t force classes so implement methods they can’t (Swing/Java)</a:t>
            </a:r>
          </a:p>
          <a:p>
            <a:r>
              <a:rPr lang="sv-SE" altLang="en-US" dirty="0"/>
              <a:t>Don’t pollute interfaces with a lot of methods</a:t>
            </a:r>
          </a:p>
          <a:p>
            <a:r>
              <a:rPr lang="sv-SE" altLang="en-US" dirty="0"/>
              <a:t>Avoid ’fat’ </a:t>
            </a:r>
            <a:r>
              <a:rPr lang="sv-SE" altLang="en-US" dirty="0" smtClean="0"/>
              <a:t>interfaces</a:t>
            </a:r>
          </a:p>
          <a:p>
            <a:r>
              <a:rPr lang="sv-SE" dirty="0" smtClean="0"/>
              <a:t>Earlier cable operator used to give all the channels to customer wether he is needed or not. Now a days set top box and dish tv like Tata sky ,Airtel etc allow you to select the channels you need. This is what Interface Segregation Principle is all about</a:t>
            </a:r>
            <a:endParaRPr lang="en-IN" dirty="0"/>
          </a:p>
        </p:txBody>
      </p:sp>
    </p:spTree>
    <p:extLst>
      <p:ext uri="{BB962C8B-B14F-4D97-AF65-F5344CB8AC3E}">
        <p14:creationId xmlns:p14="http://schemas.microsoft.com/office/powerpoint/2010/main" val="1894994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Grp="1" noChangeArrowheads="1"/>
          </p:cNvSpPr>
          <p:nvPr>
            <p:ph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127000" indent="-127000"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algn="l" eaLnBrk="1" hangingPunct="1">
              <a:spcBef>
                <a:spcPct val="50000"/>
              </a:spcBef>
            </a:pPr>
            <a:r>
              <a:rPr lang="sv-SE" altLang="en-US" dirty="0">
                <a:latin typeface="Courier New" panose="02070309020205020404" pitchFamily="49" charset="0"/>
              </a:rPr>
              <a:t>//bad example (polluted interface)</a:t>
            </a:r>
          </a:p>
          <a:p>
            <a:pPr algn="l" eaLnBrk="1" hangingPunct="1">
              <a:spcBef>
                <a:spcPct val="50000"/>
              </a:spcBef>
            </a:pPr>
            <a:r>
              <a:rPr lang="sv-SE" altLang="en-US" dirty="0">
                <a:latin typeface="Courier New" panose="02070309020205020404" pitchFamily="49" charset="0"/>
              </a:rPr>
              <a:t>interface Worker {</a:t>
            </a:r>
          </a:p>
          <a:p>
            <a:pPr algn="l" eaLnBrk="1" hangingPunct="1">
              <a:spcBef>
                <a:spcPct val="50000"/>
              </a:spcBef>
            </a:pPr>
            <a:r>
              <a:rPr lang="sv-SE" altLang="en-US" dirty="0">
                <a:latin typeface="Courier New" panose="02070309020205020404" pitchFamily="49" charset="0"/>
              </a:rPr>
              <a:t>	void work();</a:t>
            </a:r>
          </a:p>
          <a:p>
            <a:pPr algn="l" eaLnBrk="1" hangingPunct="1">
              <a:spcBef>
                <a:spcPct val="50000"/>
              </a:spcBef>
            </a:pPr>
            <a:r>
              <a:rPr lang="sv-SE" altLang="en-US" dirty="0">
                <a:latin typeface="Courier New" panose="02070309020205020404" pitchFamily="49" charset="0"/>
              </a:rPr>
              <a:t>	void eat();</a:t>
            </a:r>
          </a:p>
          <a:p>
            <a:pPr algn="l" eaLnBrk="1" hangingPunct="1">
              <a:spcBef>
                <a:spcPct val="50000"/>
              </a:spcBef>
            </a:pPr>
            <a:r>
              <a:rPr lang="sv-SE" altLang="en-US" dirty="0">
                <a:latin typeface="Courier New" panose="02070309020205020404" pitchFamily="49" charset="0"/>
              </a:rPr>
              <a:t>}</a:t>
            </a:r>
            <a:endParaRPr lang="en-US" altLang="en-US" dirty="0">
              <a:latin typeface="Courier New" panose="02070309020205020404" pitchFamily="49" charset="0"/>
            </a:endParaRPr>
          </a:p>
        </p:txBody>
      </p:sp>
      <p:sp>
        <p:nvSpPr>
          <p:cNvPr id="6" name="Text Box 5"/>
          <p:cNvSpPr txBox="1">
            <a:spLocks noChangeArrowheads="1"/>
          </p:cNvSpPr>
          <p:nvPr/>
        </p:nvSpPr>
        <p:spPr bwMode="auto">
          <a:xfrm>
            <a:off x="1246472" y="4031089"/>
            <a:ext cx="44116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127000" indent="-127000"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algn="l" eaLnBrk="1" hangingPunct="1">
              <a:spcBef>
                <a:spcPct val="50000"/>
              </a:spcBef>
            </a:pPr>
            <a:endParaRPr lang="sv-SE" altLang="en-US" dirty="0">
              <a:latin typeface="Courier New" panose="02070309020205020404" pitchFamily="49" charset="0"/>
            </a:endParaRPr>
          </a:p>
          <a:p>
            <a:pPr algn="l" eaLnBrk="1" hangingPunct="1">
              <a:spcBef>
                <a:spcPct val="50000"/>
              </a:spcBef>
            </a:pPr>
            <a:r>
              <a:rPr lang="sv-SE" altLang="en-US" dirty="0">
                <a:latin typeface="Courier New" panose="02070309020205020404" pitchFamily="49" charset="0"/>
              </a:rPr>
              <a:t>ManWorker implements Worker {</a:t>
            </a:r>
          </a:p>
          <a:p>
            <a:pPr algn="l" eaLnBrk="1" hangingPunct="1">
              <a:spcBef>
                <a:spcPct val="50000"/>
              </a:spcBef>
            </a:pPr>
            <a:r>
              <a:rPr lang="sv-SE" altLang="en-US" dirty="0">
                <a:latin typeface="Courier New" panose="02070309020205020404" pitchFamily="49" charset="0"/>
              </a:rPr>
              <a:t>		void work() {…};</a:t>
            </a:r>
          </a:p>
          <a:p>
            <a:pPr algn="l" eaLnBrk="1" hangingPunct="1">
              <a:spcBef>
                <a:spcPct val="50000"/>
              </a:spcBef>
            </a:pPr>
            <a:r>
              <a:rPr lang="sv-SE" altLang="en-US" dirty="0">
                <a:latin typeface="Courier New" panose="02070309020205020404" pitchFamily="49" charset="0"/>
              </a:rPr>
              <a:t>		void eat() {30 min break;};</a:t>
            </a:r>
          </a:p>
          <a:p>
            <a:pPr algn="l" eaLnBrk="1" hangingPunct="1">
              <a:spcBef>
                <a:spcPct val="50000"/>
              </a:spcBef>
            </a:pPr>
            <a:r>
              <a:rPr lang="sv-SE" altLang="en-US" dirty="0">
                <a:latin typeface="Courier New" panose="02070309020205020404" pitchFamily="49" charset="0"/>
              </a:rPr>
              <a:t>}</a:t>
            </a:r>
            <a:endParaRPr lang="en-US" altLang="en-US" dirty="0">
              <a:latin typeface="Courier New" panose="02070309020205020404" pitchFamily="49" charset="0"/>
            </a:endParaRPr>
          </a:p>
        </p:txBody>
      </p:sp>
      <p:sp>
        <p:nvSpPr>
          <p:cNvPr id="7" name="Text Box 6"/>
          <p:cNvSpPr txBox="1">
            <a:spLocks noChangeArrowheads="1"/>
          </p:cNvSpPr>
          <p:nvPr/>
        </p:nvSpPr>
        <p:spPr bwMode="auto">
          <a:xfrm>
            <a:off x="6461125" y="3209546"/>
            <a:ext cx="489267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marL="127000" indent="-127000" eaLnBrk="0" hangingPunct="0">
              <a:defRPr sz="1600">
                <a:solidFill>
                  <a:schemeClr val="tx1"/>
                </a:solidFill>
                <a:latin typeface="Arial Narrow" panose="020B0606020202030204" pitchFamily="34" charset="0"/>
              </a:defRPr>
            </a:lvl1pPr>
            <a:lvl2pPr marL="742950" indent="-285750" eaLnBrk="0" hangingPunct="0">
              <a:defRPr sz="1600">
                <a:solidFill>
                  <a:schemeClr val="tx1"/>
                </a:solidFill>
                <a:latin typeface="Arial Narrow" panose="020B0606020202030204" pitchFamily="34" charset="0"/>
              </a:defRPr>
            </a:lvl2pPr>
            <a:lvl3pPr marL="1143000" indent="-228600" eaLnBrk="0" hangingPunct="0">
              <a:defRPr sz="1600">
                <a:solidFill>
                  <a:schemeClr val="tx1"/>
                </a:solidFill>
                <a:latin typeface="Arial Narrow" panose="020B0606020202030204" pitchFamily="34" charset="0"/>
              </a:defRPr>
            </a:lvl3pPr>
            <a:lvl4pPr marL="1600200" indent="-228600" eaLnBrk="0" hangingPunct="0">
              <a:defRPr sz="1600">
                <a:solidFill>
                  <a:schemeClr val="tx1"/>
                </a:solidFill>
                <a:latin typeface="Arial Narrow" panose="020B0606020202030204" pitchFamily="34" charset="0"/>
              </a:defRPr>
            </a:lvl4pPr>
            <a:lvl5pPr marL="2057400" indent="-228600" eaLnBrk="0" hangingPunct="0">
              <a:defRPr sz="1600">
                <a:solidFill>
                  <a:schemeClr val="tx1"/>
                </a:solidFill>
                <a:latin typeface="Arial Narrow" panose="020B0606020202030204" pitchFamily="34" charset="0"/>
              </a:defRPr>
            </a:lvl5pPr>
            <a:lvl6pPr marL="2514600" indent="-228600" algn="ctr" eaLnBrk="0" fontAlgn="base" hangingPunct="0">
              <a:spcBef>
                <a:spcPct val="20000"/>
              </a:spcBef>
              <a:spcAft>
                <a:spcPct val="0"/>
              </a:spcAft>
              <a:defRPr sz="1600">
                <a:solidFill>
                  <a:schemeClr val="tx1"/>
                </a:solidFill>
                <a:latin typeface="Arial Narrow" panose="020B0606020202030204" pitchFamily="34" charset="0"/>
              </a:defRPr>
            </a:lvl6pPr>
            <a:lvl7pPr marL="2971800" indent="-228600" algn="ctr" eaLnBrk="0" fontAlgn="base" hangingPunct="0">
              <a:spcBef>
                <a:spcPct val="20000"/>
              </a:spcBef>
              <a:spcAft>
                <a:spcPct val="0"/>
              </a:spcAft>
              <a:defRPr sz="1600">
                <a:solidFill>
                  <a:schemeClr val="tx1"/>
                </a:solidFill>
                <a:latin typeface="Arial Narrow" panose="020B0606020202030204" pitchFamily="34" charset="0"/>
              </a:defRPr>
            </a:lvl7pPr>
            <a:lvl8pPr marL="3429000" indent="-228600" algn="ctr" eaLnBrk="0" fontAlgn="base" hangingPunct="0">
              <a:spcBef>
                <a:spcPct val="20000"/>
              </a:spcBef>
              <a:spcAft>
                <a:spcPct val="0"/>
              </a:spcAft>
              <a:defRPr sz="1600">
                <a:solidFill>
                  <a:schemeClr val="tx1"/>
                </a:solidFill>
                <a:latin typeface="Arial Narrow" panose="020B0606020202030204" pitchFamily="34" charset="0"/>
              </a:defRPr>
            </a:lvl8pPr>
            <a:lvl9pPr marL="3886200" indent="-228600" algn="ctr" eaLnBrk="0" fontAlgn="base" hangingPunct="0">
              <a:spcBef>
                <a:spcPct val="20000"/>
              </a:spcBef>
              <a:spcAft>
                <a:spcPct val="0"/>
              </a:spcAft>
              <a:defRPr sz="1600">
                <a:solidFill>
                  <a:schemeClr val="tx1"/>
                </a:solidFill>
                <a:latin typeface="Arial Narrow" panose="020B0606020202030204" pitchFamily="34" charset="0"/>
              </a:defRPr>
            </a:lvl9pPr>
          </a:lstStyle>
          <a:p>
            <a:pPr algn="l" eaLnBrk="1" hangingPunct="1">
              <a:spcBef>
                <a:spcPct val="50000"/>
              </a:spcBef>
            </a:pPr>
            <a:endParaRPr lang="sv-SE" altLang="en-US" dirty="0">
              <a:latin typeface="Courier New" panose="02070309020205020404" pitchFamily="49" charset="0"/>
            </a:endParaRPr>
          </a:p>
          <a:p>
            <a:pPr algn="l" eaLnBrk="1" hangingPunct="1">
              <a:spcBef>
                <a:spcPct val="50000"/>
              </a:spcBef>
            </a:pPr>
            <a:r>
              <a:rPr lang="sv-SE" altLang="en-US" dirty="0">
                <a:latin typeface="Courier New" panose="02070309020205020404" pitchFamily="49" charset="0"/>
              </a:rPr>
              <a:t>RobotWorker implements Worker {</a:t>
            </a:r>
          </a:p>
          <a:p>
            <a:pPr algn="l" eaLnBrk="1" hangingPunct="1">
              <a:spcBef>
                <a:spcPct val="50000"/>
              </a:spcBef>
            </a:pPr>
            <a:r>
              <a:rPr lang="sv-SE" altLang="en-US" dirty="0">
                <a:latin typeface="Courier New" panose="02070309020205020404" pitchFamily="49" charset="0"/>
              </a:rPr>
              <a:t>		void work() {…};</a:t>
            </a:r>
          </a:p>
          <a:p>
            <a:pPr algn="l" eaLnBrk="1" hangingPunct="1">
              <a:spcBef>
                <a:spcPct val="50000"/>
              </a:spcBef>
            </a:pPr>
            <a:r>
              <a:rPr lang="sv-SE" altLang="en-US" dirty="0">
                <a:latin typeface="Courier New" panose="02070309020205020404" pitchFamily="49" charset="0"/>
              </a:rPr>
              <a:t>		void eat() {//Not Appliciable 		for a RobotWorker};</a:t>
            </a:r>
          </a:p>
          <a:p>
            <a:pPr algn="l" eaLnBrk="1" hangingPunct="1">
              <a:spcBef>
                <a:spcPct val="50000"/>
              </a:spcBef>
            </a:pPr>
            <a:r>
              <a:rPr lang="sv-SE" altLang="en-US" dirty="0">
                <a:latin typeface="Courier New" panose="02070309020205020404" pitchFamily="49" charset="0"/>
              </a:rPr>
              <a:t>}</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166554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Dependency Inversion Principle</a:t>
            </a:r>
            <a:endParaRPr lang="en-IN" dirty="0"/>
          </a:p>
        </p:txBody>
      </p:sp>
      <p:sp>
        <p:nvSpPr>
          <p:cNvPr id="3" name="Content Placeholder 2"/>
          <p:cNvSpPr>
            <a:spLocks noGrp="1"/>
          </p:cNvSpPr>
          <p:nvPr>
            <p:ph idx="1"/>
          </p:nvPr>
        </p:nvSpPr>
        <p:spPr/>
        <p:txBody>
          <a:bodyPr/>
          <a:lstStyle/>
          <a:p>
            <a:r>
              <a:rPr lang="en-US" altLang="en-US" i="1" dirty="0"/>
              <a:t>"A. High level modules should not depend upon low level modules. Both should depend upon abstractions.</a:t>
            </a:r>
            <a:br>
              <a:rPr lang="en-US" altLang="en-US" i="1" dirty="0"/>
            </a:br>
            <a:r>
              <a:rPr lang="en-US" altLang="en-US" i="1" dirty="0"/>
              <a:t>B. Abstractions should not depend upon details. Details should depend upon abstractions." — Robert Martin, DIP paper linked from </a:t>
            </a:r>
            <a:r>
              <a:rPr lang="en-US" altLang="en-US" i="1" dirty="0">
                <a:hlinkClick r:id="rId2"/>
              </a:rPr>
              <a:t>The Principles of OOD</a:t>
            </a:r>
            <a:endParaRPr lang="en-US" altLang="en-US" dirty="0"/>
          </a:p>
          <a:p>
            <a:r>
              <a:rPr lang="en-US" altLang="en-US" dirty="0" err="1" smtClean="0"/>
              <a:t>Programme</a:t>
            </a:r>
            <a:r>
              <a:rPr lang="en-US" altLang="en-US" dirty="0" smtClean="0"/>
              <a:t> to interface</a:t>
            </a:r>
            <a:endParaRPr lang="en-IN" dirty="0"/>
          </a:p>
        </p:txBody>
      </p:sp>
    </p:spTree>
    <p:extLst>
      <p:ext uri="{BB962C8B-B14F-4D97-AF65-F5344CB8AC3E}">
        <p14:creationId xmlns:p14="http://schemas.microsoft.com/office/powerpoint/2010/main" val="349561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good and clean coding?</a:t>
            </a:r>
            <a:endParaRPr lang="en-IN" dirty="0"/>
          </a:p>
        </p:txBody>
      </p:sp>
      <p:sp>
        <p:nvSpPr>
          <p:cNvPr id="3" name="Content Placeholder 2"/>
          <p:cNvSpPr>
            <a:spLocks noGrp="1"/>
          </p:cNvSpPr>
          <p:nvPr>
            <p:ph idx="1"/>
          </p:nvPr>
        </p:nvSpPr>
        <p:spPr/>
        <p:txBody>
          <a:bodyPr>
            <a:normAutofit lnSpcReduction="10000"/>
          </a:bodyPr>
          <a:lstStyle/>
          <a:p>
            <a:r>
              <a:rPr lang="en-IN" dirty="0" smtClean="0"/>
              <a:t>Good  code is elegant </a:t>
            </a:r>
            <a:r>
              <a:rPr lang="en-IN" dirty="0"/>
              <a:t>and efﬁcient. </a:t>
            </a:r>
            <a:endParaRPr lang="en-IN" dirty="0" smtClean="0"/>
          </a:p>
          <a:p>
            <a:r>
              <a:rPr lang="en-IN" dirty="0" smtClean="0"/>
              <a:t>The </a:t>
            </a:r>
            <a:r>
              <a:rPr lang="en-IN" dirty="0"/>
              <a:t>logic should be </a:t>
            </a:r>
            <a:r>
              <a:rPr lang="en-IN" dirty="0" smtClean="0"/>
              <a:t>straightforward.</a:t>
            </a:r>
          </a:p>
          <a:p>
            <a:r>
              <a:rPr lang="en-IN" dirty="0" smtClean="0"/>
              <a:t>The </a:t>
            </a:r>
            <a:r>
              <a:rPr lang="en-IN" dirty="0"/>
              <a:t>dependencies minimal to ease </a:t>
            </a:r>
            <a:r>
              <a:rPr lang="en-IN" dirty="0" smtClean="0"/>
              <a:t>maintenance.</a:t>
            </a:r>
          </a:p>
          <a:p>
            <a:r>
              <a:rPr lang="en-IN" dirty="0" smtClean="0"/>
              <a:t>Error </a:t>
            </a:r>
            <a:r>
              <a:rPr lang="en-IN" dirty="0"/>
              <a:t>handling complete according to an articulated </a:t>
            </a:r>
            <a:r>
              <a:rPr lang="en-IN" dirty="0" smtClean="0"/>
              <a:t>strategy.</a:t>
            </a:r>
          </a:p>
          <a:p>
            <a:r>
              <a:rPr lang="en-IN" dirty="0" smtClean="0"/>
              <a:t>Performance </a:t>
            </a:r>
            <a:r>
              <a:rPr lang="en-IN" dirty="0"/>
              <a:t>close to </a:t>
            </a:r>
            <a:r>
              <a:rPr lang="en-IN" dirty="0" smtClean="0"/>
              <a:t>optimal.</a:t>
            </a:r>
          </a:p>
          <a:p>
            <a:r>
              <a:rPr lang="en-IN" dirty="0" smtClean="0"/>
              <a:t>Clean </a:t>
            </a:r>
            <a:r>
              <a:rPr lang="en-IN" dirty="0"/>
              <a:t>code does one thing well</a:t>
            </a:r>
            <a:r>
              <a:rPr lang="en-IN" dirty="0" smtClean="0"/>
              <a:t>.</a:t>
            </a:r>
          </a:p>
          <a:p>
            <a:r>
              <a:rPr lang="en-IN" dirty="0" smtClean="0"/>
              <a:t>Simple </a:t>
            </a:r>
            <a:r>
              <a:rPr lang="en-IN" dirty="0"/>
              <a:t>and direct. Clean code reads like well-written prose</a:t>
            </a:r>
            <a:r>
              <a:rPr lang="en-IN" dirty="0" smtClean="0"/>
              <a:t>.</a:t>
            </a:r>
          </a:p>
          <a:p>
            <a:r>
              <a:rPr lang="en-IN" dirty="0"/>
              <a:t>Clean code can be read, and enhanced by a developer other than its original author.</a:t>
            </a:r>
          </a:p>
        </p:txBody>
      </p:sp>
    </p:spTree>
    <p:extLst>
      <p:ext uri="{BB962C8B-B14F-4D97-AF65-F5344CB8AC3E}">
        <p14:creationId xmlns:p14="http://schemas.microsoft.com/office/powerpoint/2010/main" val="140173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268"/>
            <a:ext cx="10515600" cy="5535695"/>
          </a:xfrm>
        </p:spPr>
        <p:txBody>
          <a:bodyPr/>
          <a:lstStyle/>
          <a:p>
            <a:r>
              <a:rPr lang="en-IN" dirty="0" smtClean="0"/>
              <a:t>Higher module depends on Lower module. Dependency arrow is downwards.</a:t>
            </a:r>
            <a:endParaRPr lang="en-IN" dirty="0"/>
          </a:p>
        </p:txBody>
      </p:sp>
      <p:sp>
        <p:nvSpPr>
          <p:cNvPr id="4" name="Rectangle 3"/>
          <p:cNvSpPr/>
          <p:nvPr/>
        </p:nvSpPr>
        <p:spPr>
          <a:xfrm>
            <a:off x="3910939" y="1805049"/>
            <a:ext cx="1864426" cy="807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Higher level module</a:t>
            </a:r>
            <a:endParaRPr lang="en-IN" dirty="0"/>
          </a:p>
        </p:txBody>
      </p:sp>
      <p:sp>
        <p:nvSpPr>
          <p:cNvPr id="6" name="Rectangle 5"/>
          <p:cNvSpPr/>
          <p:nvPr/>
        </p:nvSpPr>
        <p:spPr>
          <a:xfrm>
            <a:off x="1927763" y="4934196"/>
            <a:ext cx="1520041"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9" name="Rectangle 8"/>
          <p:cNvSpPr/>
          <p:nvPr/>
        </p:nvSpPr>
        <p:spPr>
          <a:xfrm>
            <a:off x="5502234" y="4934197"/>
            <a:ext cx="1520041"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IN" dirty="0"/>
          </a:p>
        </p:txBody>
      </p:sp>
      <p:cxnSp>
        <p:nvCxnSpPr>
          <p:cNvPr id="11" name="Straight Arrow Connector 10"/>
          <p:cNvCxnSpPr/>
          <p:nvPr/>
        </p:nvCxnSpPr>
        <p:spPr>
          <a:xfrm flipH="1">
            <a:off x="2984664" y="2612571"/>
            <a:ext cx="1122712" cy="236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0"/>
          </p:cNvCxnSpPr>
          <p:nvPr/>
        </p:nvCxnSpPr>
        <p:spPr>
          <a:xfrm>
            <a:off x="5288476" y="2612571"/>
            <a:ext cx="973779" cy="232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08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524" y="498764"/>
            <a:ext cx="10451275" cy="5678199"/>
          </a:xfrm>
        </p:spPr>
        <p:txBody>
          <a:bodyPr/>
          <a:lstStyle/>
          <a:p>
            <a:r>
              <a:rPr lang="en-IN" dirty="0" smtClean="0"/>
              <a:t>Both higher level and level module depends on abstraction (by ways of Interface or base class). Dependency arrows are inverted.</a:t>
            </a:r>
            <a:endParaRPr lang="en-IN" dirty="0"/>
          </a:p>
        </p:txBody>
      </p:sp>
      <p:sp>
        <p:nvSpPr>
          <p:cNvPr id="4" name="Rectangle 3"/>
          <p:cNvSpPr/>
          <p:nvPr/>
        </p:nvSpPr>
        <p:spPr>
          <a:xfrm>
            <a:off x="3910939" y="1805049"/>
            <a:ext cx="1864426" cy="807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Higher level module</a:t>
            </a:r>
            <a:endParaRPr lang="en-IN" dirty="0"/>
          </a:p>
        </p:txBody>
      </p:sp>
      <p:sp>
        <p:nvSpPr>
          <p:cNvPr id="5" name="Rectangle 4"/>
          <p:cNvSpPr/>
          <p:nvPr/>
        </p:nvSpPr>
        <p:spPr>
          <a:xfrm>
            <a:off x="2707574" y="3680660"/>
            <a:ext cx="1187532" cy="64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Interface for A</a:t>
            </a:r>
            <a:endParaRPr lang="en-IN" dirty="0"/>
          </a:p>
        </p:txBody>
      </p:sp>
      <p:sp>
        <p:nvSpPr>
          <p:cNvPr id="6" name="Rectangle 5"/>
          <p:cNvSpPr/>
          <p:nvPr/>
        </p:nvSpPr>
        <p:spPr>
          <a:xfrm>
            <a:off x="1927763" y="4934196"/>
            <a:ext cx="1520041"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sp>
        <p:nvSpPr>
          <p:cNvPr id="7" name="Rectangle 6"/>
          <p:cNvSpPr/>
          <p:nvPr/>
        </p:nvSpPr>
        <p:spPr>
          <a:xfrm>
            <a:off x="5502234" y="3680660"/>
            <a:ext cx="1187532" cy="64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Interface for B</a:t>
            </a:r>
            <a:endParaRPr lang="en-IN" dirty="0"/>
          </a:p>
        </p:txBody>
      </p:sp>
      <p:sp>
        <p:nvSpPr>
          <p:cNvPr id="8" name="Rectangle 7"/>
          <p:cNvSpPr/>
          <p:nvPr/>
        </p:nvSpPr>
        <p:spPr>
          <a:xfrm>
            <a:off x="5502234" y="4934197"/>
            <a:ext cx="1520041"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IN" dirty="0"/>
          </a:p>
        </p:txBody>
      </p:sp>
      <p:cxnSp>
        <p:nvCxnSpPr>
          <p:cNvPr id="10" name="Straight Arrow Connector 9"/>
          <p:cNvCxnSpPr/>
          <p:nvPr/>
        </p:nvCxnSpPr>
        <p:spPr>
          <a:xfrm flipH="1">
            <a:off x="3538847" y="2518465"/>
            <a:ext cx="728353" cy="116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p:cNvCxnSpPr>
          <p:nvPr/>
        </p:nvCxnSpPr>
        <p:spPr>
          <a:xfrm flipV="1">
            <a:off x="2687784" y="4321928"/>
            <a:ext cx="387925" cy="61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30140" y="2612571"/>
            <a:ext cx="819398" cy="106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a:endCxn id="7" idx="2"/>
          </p:cNvCxnSpPr>
          <p:nvPr/>
        </p:nvCxnSpPr>
        <p:spPr>
          <a:xfrm flipH="1" flipV="1">
            <a:off x="6096000" y="4321928"/>
            <a:ext cx="166255" cy="61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241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202" y="321932"/>
            <a:ext cx="10515600" cy="1325563"/>
          </a:xfrm>
        </p:spPr>
        <p:txBody>
          <a:bodyPr/>
          <a:lstStyle/>
          <a:p>
            <a:r>
              <a:rPr lang="en-IN" dirty="0" smtClean="0"/>
              <a:t>Question and Answers</a:t>
            </a:r>
            <a:endParaRPr lang="en-IN" dirty="0"/>
          </a:p>
        </p:txBody>
      </p:sp>
      <p:sp>
        <p:nvSpPr>
          <p:cNvPr id="3" name="Content Placeholder 2"/>
          <p:cNvSpPr>
            <a:spLocks noGrp="1"/>
          </p:cNvSpPr>
          <p:nvPr>
            <p:ph idx="1"/>
          </p:nvPr>
        </p:nvSpPr>
        <p:spPr>
          <a:xfrm>
            <a:off x="838200" y="1825625"/>
            <a:ext cx="10515600" cy="4563300"/>
          </a:xfrm>
        </p:spPr>
        <p:txBody>
          <a:bodyPr>
            <a:normAutofit fontScale="92500" lnSpcReduction="10000"/>
          </a:bodyPr>
          <a:lstStyle/>
          <a:p>
            <a:pPr>
              <a:buNone/>
            </a:pPr>
            <a:r>
              <a:rPr lang="sv-SE" altLang="en-US" dirty="0" smtClean="0">
                <a:hlinkClick r:id="rId2"/>
              </a:rPr>
              <a:t>Resources.</a:t>
            </a:r>
          </a:p>
          <a:p>
            <a:pPr>
              <a:buNone/>
            </a:pPr>
            <a:r>
              <a:rPr lang="sv-SE" altLang="en-US" dirty="0" smtClean="0">
                <a:hlinkClick r:id="rId2"/>
              </a:rPr>
              <a:t>Books</a:t>
            </a:r>
          </a:p>
          <a:p>
            <a:pPr>
              <a:buNone/>
            </a:pPr>
            <a:r>
              <a:rPr lang="en-IN" dirty="0">
                <a:hlinkClick r:id="rId3"/>
              </a:rPr>
              <a:t>Beginning SOLID Principles and Design Patterns for </a:t>
            </a:r>
            <a:r>
              <a:rPr lang="en-IN" dirty="0" smtClean="0">
                <a:hlinkClick r:id="rId3"/>
              </a:rPr>
              <a:t>ASP.NET</a:t>
            </a:r>
            <a:r>
              <a:rPr lang="en-IN" dirty="0" smtClean="0"/>
              <a:t>- </a:t>
            </a:r>
            <a:r>
              <a:rPr lang="en-IN" dirty="0" err="1" smtClean="0"/>
              <a:t>A</a:t>
            </a:r>
            <a:r>
              <a:rPr lang="en-IN" dirty="0" err="1" smtClean="0">
                <a:hlinkClick r:id="rId2"/>
              </a:rPr>
              <a:t>p</a:t>
            </a:r>
            <a:r>
              <a:rPr lang="en-IN" dirty="0" err="1" smtClean="0"/>
              <a:t>ress</a:t>
            </a:r>
            <a:endParaRPr lang="en-IN" dirty="0" smtClean="0"/>
          </a:p>
          <a:p>
            <a:pPr>
              <a:buNone/>
            </a:pPr>
            <a:endParaRPr lang="sv-SE" altLang="en-US" dirty="0" smtClean="0">
              <a:hlinkClick r:id="rId2"/>
            </a:endParaRPr>
          </a:p>
          <a:p>
            <a:pPr>
              <a:buNone/>
            </a:pPr>
            <a:r>
              <a:rPr lang="sv-SE" altLang="en-US" dirty="0" smtClean="0">
                <a:hlinkClick r:id="rId2"/>
              </a:rPr>
              <a:t>Links</a:t>
            </a:r>
          </a:p>
          <a:p>
            <a:pPr>
              <a:buNone/>
            </a:pPr>
            <a:r>
              <a:rPr lang="sv-SE" altLang="en-US" dirty="0" smtClean="0">
                <a:hlinkClick r:id="rId2"/>
              </a:rPr>
              <a:t>http</a:t>
            </a:r>
            <a:r>
              <a:rPr lang="sv-SE" altLang="en-US" dirty="0">
                <a:hlinkClick r:id="rId2"/>
              </a:rPr>
              <a:t>://</a:t>
            </a:r>
            <a:r>
              <a:rPr lang="sv-SE" altLang="en-US" dirty="0" smtClean="0">
                <a:hlinkClick r:id="rId2"/>
              </a:rPr>
              <a:t>butunclebob.com/ArticleS.UncleBob.PrinciplesOfOod</a:t>
            </a:r>
            <a:endParaRPr lang="sv-SE" altLang="en-US" dirty="0"/>
          </a:p>
          <a:p>
            <a:pPr>
              <a:buNone/>
            </a:pPr>
            <a:r>
              <a:rPr lang="sv-SE" altLang="en-US" dirty="0" smtClean="0">
                <a:hlinkClick r:id="rId4"/>
              </a:rPr>
              <a:t>http</a:t>
            </a:r>
            <a:r>
              <a:rPr lang="sv-SE" altLang="en-US">
                <a:hlinkClick r:id="rId4"/>
              </a:rPr>
              <a:t>://</a:t>
            </a:r>
            <a:r>
              <a:rPr lang="sv-SE" altLang="en-US" smtClean="0">
                <a:hlinkClick r:id="rId4"/>
              </a:rPr>
              <a:t>www.oodesign.com</a:t>
            </a:r>
            <a:endParaRPr lang="sv-SE" altLang="en-US" smtClean="0"/>
          </a:p>
          <a:p>
            <a:pPr>
              <a:buNone/>
            </a:pPr>
            <a:endParaRPr lang="sv-SE" altLang="en-US" dirty="0" smtClean="0"/>
          </a:p>
          <a:p>
            <a:pPr>
              <a:buNone/>
            </a:pPr>
            <a:r>
              <a:rPr lang="sv-SE" altLang="en-US" dirty="0" smtClean="0"/>
              <a:t>Assignment</a:t>
            </a:r>
          </a:p>
          <a:p>
            <a:pPr>
              <a:buNone/>
            </a:pPr>
            <a:r>
              <a:rPr lang="sv-SE" dirty="0"/>
              <a:t>https://www.coursehero.com/file/12883192/assignment-3/</a:t>
            </a:r>
            <a:endParaRPr lang="sv-SE" dirty="0" smtClean="0"/>
          </a:p>
          <a:p>
            <a:pPr>
              <a:buNone/>
            </a:pPr>
            <a:endParaRPr lang="sv-SE" dirty="0"/>
          </a:p>
          <a:p>
            <a:pPr>
              <a:buNone/>
            </a:pPr>
            <a:endParaRPr lang="sv-SE" dirty="0" smtClean="0"/>
          </a:p>
          <a:p>
            <a:pPr>
              <a:buNone/>
            </a:pPr>
            <a:endParaRPr lang="en-IN" dirty="0"/>
          </a:p>
        </p:txBody>
      </p:sp>
    </p:spTree>
    <p:extLst>
      <p:ext uri="{BB962C8B-B14F-4D97-AF65-F5344CB8AC3E}">
        <p14:creationId xmlns:p14="http://schemas.microsoft.com/office/powerpoint/2010/main" val="1687534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Exercise – apply SRP on following example</a:t>
            </a:r>
            <a:endParaRPr lang="en-IN" dirty="0"/>
          </a:p>
        </p:txBody>
      </p:sp>
      <p:sp>
        <p:nvSpPr>
          <p:cNvPr id="5" name="Rectangle 3"/>
          <p:cNvSpPr>
            <a:spLocks noGrp="1" noChangeArrowheads="1"/>
          </p:cNvSpPr>
          <p:nvPr>
            <p:ph idx="1"/>
          </p:nvPr>
        </p:nvSpPr>
        <p:spPr bwMode="auto">
          <a:xfrm>
            <a:off x="838200" y="2016135"/>
            <a:ext cx="408605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class Book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function </a:t>
            </a:r>
            <a:r>
              <a:rPr kumimoji="0" lang="en-US" altLang="en-US" sz="1000" b="0" i="0" u="none" strike="noStrike" cap="none" normalizeH="0" baseline="0" dirty="0" err="1" smtClean="0">
                <a:ln>
                  <a:noFill/>
                </a:ln>
                <a:solidFill>
                  <a:schemeClr val="tx1"/>
                </a:solidFill>
                <a:effectLst/>
                <a:latin typeface="Source Code Pro"/>
              </a:rPr>
              <a:t>getTitle</a:t>
            </a: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return "A Great Book";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function </a:t>
            </a:r>
            <a:r>
              <a:rPr kumimoji="0" lang="en-US" altLang="en-US" sz="1000" b="0" i="0" u="none" strike="noStrike" cap="none" normalizeH="0" baseline="0" dirty="0" err="1" smtClean="0">
                <a:ln>
                  <a:noFill/>
                </a:ln>
                <a:solidFill>
                  <a:schemeClr val="tx1"/>
                </a:solidFill>
                <a:effectLst/>
                <a:latin typeface="Source Code Pro"/>
              </a:rPr>
              <a:t>getAuthor</a:t>
            </a: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return "John Doe";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function </a:t>
            </a:r>
            <a:r>
              <a:rPr kumimoji="0" lang="en-US" altLang="en-US" sz="1000" b="0" i="0" u="none" strike="noStrike" cap="none" normalizeH="0" baseline="0" dirty="0" err="1" smtClean="0">
                <a:ln>
                  <a:noFill/>
                </a:ln>
                <a:solidFill>
                  <a:schemeClr val="tx1"/>
                </a:solidFill>
                <a:effectLst/>
                <a:latin typeface="Source Code Pro"/>
              </a:rPr>
              <a:t>turnPage</a:t>
            </a: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 pointer to next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function </a:t>
            </a:r>
            <a:r>
              <a:rPr kumimoji="0" lang="en-US" altLang="en-US" sz="1000" b="0" i="0" u="none" strike="noStrike" cap="none" normalizeH="0" baseline="0" dirty="0" err="1" smtClean="0">
                <a:ln>
                  <a:noFill/>
                </a:ln>
                <a:solidFill>
                  <a:schemeClr val="tx1"/>
                </a:solidFill>
                <a:effectLst/>
                <a:latin typeface="Source Code Pro"/>
              </a:rPr>
              <a:t>getCurrentPage</a:t>
            </a: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return "current page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function save()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$filename = '/documents/'. $this-&gt;</a:t>
            </a:r>
            <a:r>
              <a:rPr kumimoji="0" lang="en-US" altLang="en-US" sz="1000" b="0" i="0" u="none" strike="noStrike" cap="none" normalizeH="0" baseline="0" dirty="0" err="1" smtClean="0">
                <a:ln>
                  <a:noFill/>
                </a:ln>
                <a:solidFill>
                  <a:schemeClr val="tx1"/>
                </a:solidFill>
                <a:effectLst/>
                <a:latin typeface="Source Code Pro"/>
              </a:rPr>
              <a:t>getTitle</a:t>
            </a:r>
            <a:r>
              <a:rPr kumimoji="0" lang="en-US" altLang="en-US" sz="1000" b="0" i="0" u="none" strike="noStrike" cap="none" normalizeH="0" baseline="0" dirty="0" smtClean="0">
                <a:ln>
                  <a:noFill/>
                </a:ln>
                <a:solidFill>
                  <a:schemeClr val="tx1"/>
                </a:solidFill>
                <a:effectLst/>
                <a:latin typeface="Source Code Pro"/>
              </a:rPr>
              <a:t>(). ' - ' . $this-&gt;</a:t>
            </a:r>
            <a:r>
              <a:rPr kumimoji="0" lang="en-US" altLang="en-US" sz="1000" b="0" i="0" u="none" strike="noStrike" cap="none" normalizeH="0" baseline="0" dirty="0" err="1" smtClean="0">
                <a:ln>
                  <a:noFill/>
                </a:ln>
                <a:solidFill>
                  <a:schemeClr val="tx1"/>
                </a:solidFill>
                <a:effectLst/>
                <a:latin typeface="Source Code Pro"/>
              </a:rPr>
              <a:t>getAuthor</a:t>
            </a:r>
            <a:r>
              <a:rPr kumimoji="0" lang="en-US" altLang="en-US" sz="1000" b="0" i="0" u="none" strike="noStrike" cap="none" normalizeH="0" baseline="0" dirty="0" smtClean="0">
                <a:ln>
                  <a:noFill/>
                </a:ln>
                <a:solidFill>
                  <a:schemeClr val="tx1"/>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r>
              <a:rPr kumimoji="0" lang="en-US" altLang="en-US" sz="1000" b="0" i="0" u="none" strike="noStrike" cap="none" normalizeH="0" baseline="0" dirty="0" err="1" smtClean="0">
                <a:ln>
                  <a:noFill/>
                </a:ln>
                <a:solidFill>
                  <a:schemeClr val="tx1"/>
                </a:solidFill>
                <a:effectLst/>
                <a:latin typeface="Source Code Pro"/>
              </a:rPr>
              <a:t>file_put_contents</a:t>
            </a:r>
            <a:r>
              <a:rPr kumimoji="0" lang="en-US" altLang="en-US" sz="1000" b="0" i="0" u="none" strike="noStrike" cap="none" normalizeH="0" baseline="0" dirty="0" smtClean="0">
                <a:ln>
                  <a:noFill/>
                </a:ln>
                <a:solidFill>
                  <a:schemeClr val="tx1"/>
                </a:solidFill>
                <a:effectLst/>
                <a:latin typeface="Source Code Pro"/>
              </a:rPr>
              <a:t>($filename, serialize($this));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9021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good and clean coding?</a:t>
            </a:r>
            <a:endParaRPr lang="en-IN" dirty="0"/>
          </a:p>
        </p:txBody>
      </p:sp>
      <p:sp>
        <p:nvSpPr>
          <p:cNvPr id="3" name="Content Placeholder 2"/>
          <p:cNvSpPr>
            <a:spLocks noGrp="1"/>
          </p:cNvSpPr>
          <p:nvPr>
            <p:ph idx="1"/>
          </p:nvPr>
        </p:nvSpPr>
        <p:spPr/>
        <p:txBody>
          <a:bodyPr>
            <a:normAutofit fontScale="92500" lnSpcReduction="10000"/>
          </a:bodyPr>
          <a:lstStyle/>
          <a:p>
            <a:r>
              <a:rPr lang="en-IN" dirty="0"/>
              <a:t>Clean code can be read, and enhanced by a developer other than its original </a:t>
            </a:r>
            <a:r>
              <a:rPr lang="en-IN" dirty="0" smtClean="0"/>
              <a:t>author.</a:t>
            </a:r>
          </a:p>
          <a:p>
            <a:r>
              <a:rPr lang="en-IN" dirty="0"/>
              <a:t>It has unit and acceptance tests</a:t>
            </a:r>
            <a:r>
              <a:rPr lang="en-IN" dirty="0" smtClean="0"/>
              <a:t>.</a:t>
            </a:r>
          </a:p>
          <a:p>
            <a:r>
              <a:rPr lang="en-IN" dirty="0" smtClean="0"/>
              <a:t>It has meaningful names.</a:t>
            </a:r>
          </a:p>
          <a:p>
            <a:r>
              <a:rPr lang="en-IN" b="1" dirty="0">
                <a:solidFill>
                  <a:schemeClr val="accent1">
                    <a:lumMod val="50000"/>
                  </a:schemeClr>
                </a:solidFill>
              </a:rPr>
              <a:t>Clean code always looks like it was written by someone who cares.</a:t>
            </a:r>
            <a:endParaRPr lang="en-IN" b="1" dirty="0" smtClean="0">
              <a:solidFill>
                <a:schemeClr val="accent1">
                  <a:lumMod val="50000"/>
                </a:schemeClr>
              </a:solidFill>
            </a:endParaRPr>
          </a:p>
          <a:p>
            <a:r>
              <a:rPr lang="en-IN" dirty="0"/>
              <a:t>Contains no duplication</a:t>
            </a:r>
            <a:r>
              <a:rPr lang="en-IN" dirty="0" smtClean="0"/>
              <a:t>.</a:t>
            </a:r>
          </a:p>
          <a:p>
            <a:r>
              <a:rPr lang="en-IN" dirty="0"/>
              <a:t>Expresses all the design ideas that are in the system</a:t>
            </a:r>
            <a:r>
              <a:rPr lang="en-IN" dirty="0" smtClean="0"/>
              <a:t>.</a:t>
            </a:r>
          </a:p>
          <a:p>
            <a:r>
              <a:rPr lang="en-IN" dirty="0" smtClean="0"/>
              <a:t>Simple </a:t>
            </a:r>
            <a:r>
              <a:rPr lang="en-IN" dirty="0"/>
              <a:t>and direct. Clean code reads like well-written prose</a:t>
            </a:r>
            <a:r>
              <a:rPr lang="en-IN" dirty="0" smtClean="0"/>
              <a:t>.</a:t>
            </a:r>
          </a:p>
          <a:p>
            <a:r>
              <a:rPr lang="en-IN" dirty="0"/>
              <a:t>Clean code can be read, and enhanced by a developer other than its original author.</a:t>
            </a:r>
          </a:p>
        </p:txBody>
      </p:sp>
    </p:spTree>
    <p:extLst>
      <p:ext uri="{BB962C8B-B14F-4D97-AF65-F5344CB8AC3E}">
        <p14:creationId xmlns:p14="http://schemas.microsoft.com/office/powerpoint/2010/main" val="38417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Coupling and Cohesion</a:t>
            </a:r>
            <a:endParaRPr lang="en-IN" dirty="0"/>
          </a:p>
        </p:txBody>
      </p:sp>
      <p:sp>
        <p:nvSpPr>
          <p:cNvPr id="3" name="Content Placeholder 2"/>
          <p:cNvSpPr>
            <a:spLocks noGrp="1"/>
          </p:cNvSpPr>
          <p:nvPr>
            <p:ph idx="1"/>
          </p:nvPr>
        </p:nvSpPr>
        <p:spPr>
          <a:xfrm>
            <a:off x="838200" y="1825624"/>
            <a:ext cx="10515600" cy="4684357"/>
          </a:xfrm>
        </p:spPr>
        <p:txBody>
          <a:bodyPr>
            <a:normAutofit lnSpcReduction="10000"/>
          </a:bodyPr>
          <a:lstStyle/>
          <a:p>
            <a:r>
              <a:rPr lang="en-IN" dirty="0"/>
              <a:t>In </a:t>
            </a:r>
            <a:r>
              <a:rPr lang="en-IN" dirty="0">
                <a:hlinkClick r:id="rId2" tooltip="Software engineering"/>
              </a:rPr>
              <a:t>software engineering</a:t>
            </a:r>
            <a:r>
              <a:rPr lang="en-IN" dirty="0"/>
              <a:t>, </a:t>
            </a:r>
            <a:r>
              <a:rPr lang="en-IN" b="1" dirty="0"/>
              <a:t>coupling</a:t>
            </a:r>
            <a:r>
              <a:rPr lang="en-IN" dirty="0"/>
              <a:t> is the manner and degree of interdependence between software </a:t>
            </a:r>
            <a:r>
              <a:rPr lang="en-IN" dirty="0" smtClean="0"/>
              <a:t>modules. A </a:t>
            </a:r>
            <a:r>
              <a:rPr lang="en-IN" dirty="0"/>
              <a:t>measure of how closely connected two routines or modules </a:t>
            </a:r>
            <a:r>
              <a:rPr lang="en-IN" dirty="0" smtClean="0"/>
              <a:t>are. The </a:t>
            </a:r>
            <a:r>
              <a:rPr lang="en-IN" dirty="0"/>
              <a:t>strength of the relationships </a:t>
            </a:r>
            <a:r>
              <a:rPr lang="en-IN" dirty="0" smtClean="0"/>
              <a:t>between modules.</a:t>
            </a:r>
          </a:p>
          <a:p>
            <a:pPr marL="0" indent="0">
              <a:buNone/>
            </a:pPr>
            <a:r>
              <a:rPr lang="en-IN" dirty="0" smtClean="0"/>
              <a:t>  Given </a:t>
            </a:r>
            <a:r>
              <a:rPr lang="en-IN" dirty="0"/>
              <a:t>two lines of code, A and B, they are </a:t>
            </a:r>
            <a:r>
              <a:rPr lang="en-IN" b="1" dirty="0"/>
              <a:t>coupled</a:t>
            </a:r>
            <a:r>
              <a:rPr lang="en-IN" dirty="0"/>
              <a:t> when B must </a:t>
            </a:r>
            <a:r>
              <a:rPr lang="en-IN" dirty="0" smtClean="0"/>
              <a:t>     change behaviour only </a:t>
            </a:r>
            <a:r>
              <a:rPr lang="en-IN" dirty="0"/>
              <a:t>because A changed</a:t>
            </a:r>
            <a:r>
              <a:rPr lang="en-IN" dirty="0" smtClean="0"/>
              <a:t>.</a:t>
            </a:r>
          </a:p>
          <a:p>
            <a:pPr marL="0" indent="0">
              <a:buNone/>
            </a:pPr>
            <a:r>
              <a:rPr lang="en-IN" dirty="0"/>
              <a:t>In </a:t>
            </a:r>
            <a:r>
              <a:rPr lang="en-IN" dirty="0">
                <a:hlinkClick r:id="rId3" tooltip="Computer programming"/>
              </a:rPr>
              <a:t>computer programming</a:t>
            </a:r>
            <a:r>
              <a:rPr lang="en-IN" dirty="0"/>
              <a:t>, </a:t>
            </a:r>
            <a:r>
              <a:rPr lang="en-IN" b="1" dirty="0"/>
              <a:t>cohesion</a:t>
            </a:r>
            <a:r>
              <a:rPr lang="en-IN" dirty="0"/>
              <a:t> refers to the </a:t>
            </a:r>
            <a:r>
              <a:rPr lang="en-IN" i="1" dirty="0"/>
              <a:t>degree to which the elements of a </a:t>
            </a:r>
            <a:r>
              <a:rPr lang="en-IN" i="1" dirty="0">
                <a:hlinkClick r:id="rId4" tooltip="Module (programming)"/>
              </a:rPr>
              <a:t>module</a:t>
            </a:r>
            <a:r>
              <a:rPr lang="en-IN" i="1" dirty="0"/>
              <a:t> belong </a:t>
            </a:r>
            <a:r>
              <a:rPr lang="en-IN" i="1" dirty="0" smtClean="0"/>
              <a:t>together</a:t>
            </a:r>
            <a:r>
              <a:rPr lang="en-IN" dirty="0" smtClean="0"/>
              <a:t>. </a:t>
            </a:r>
            <a:r>
              <a:rPr lang="en-IN" dirty="0"/>
              <a:t>Thus, cohesion measures the strength of relationship between pieces of functionality within a given module. For example, in highly cohesive systems functionality is strongly related. Given two lines of code, A and B, </a:t>
            </a:r>
            <a:r>
              <a:rPr lang="en-IN" dirty="0" smtClean="0"/>
              <a:t>they </a:t>
            </a:r>
            <a:r>
              <a:rPr lang="en-IN" dirty="0"/>
              <a:t>are </a:t>
            </a:r>
            <a:r>
              <a:rPr lang="en-IN" b="1" dirty="0"/>
              <a:t>cohesive</a:t>
            </a:r>
            <a:r>
              <a:rPr lang="en-IN" dirty="0"/>
              <a:t> when a change to A allows B to change so that both add new value. </a:t>
            </a:r>
          </a:p>
        </p:txBody>
      </p:sp>
    </p:spTree>
    <p:extLst>
      <p:ext uri="{BB962C8B-B14F-4D97-AF65-F5344CB8AC3E}">
        <p14:creationId xmlns:p14="http://schemas.microsoft.com/office/powerpoint/2010/main" val="428199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FontTx/>
              <a:buChar char="-"/>
            </a:pPr>
            <a:r>
              <a:rPr lang="sv-SE" altLang="en-US" b="1" dirty="0" smtClean="0"/>
              <a:t>S</a:t>
            </a:r>
            <a:r>
              <a:rPr lang="sv-SE" altLang="en-US" dirty="0" smtClean="0"/>
              <a:t>ingle </a:t>
            </a:r>
            <a:r>
              <a:rPr lang="sv-SE" altLang="en-US" dirty="0"/>
              <a:t>Responsibility Principle</a:t>
            </a:r>
            <a:br>
              <a:rPr lang="sv-SE" altLang="en-US" dirty="0"/>
            </a:br>
            <a:r>
              <a:rPr lang="sv-SE" altLang="en-US" dirty="0"/>
              <a:t>- </a:t>
            </a:r>
            <a:r>
              <a:rPr lang="sv-SE" altLang="en-US" b="1" dirty="0"/>
              <a:t>O</a:t>
            </a:r>
            <a:r>
              <a:rPr lang="sv-SE" altLang="en-US" dirty="0"/>
              <a:t>pen Closed Principle</a:t>
            </a:r>
            <a:br>
              <a:rPr lang="sv-SE" altLang="en-US" dirty="0"/>
            </a:br>
            <a:r>
              <a:rPr lang="sv-SE" altLang="en-US" dirty="0"/>
              <a:t>- </a:t>
            </a:r>
            <a:r>
              <a:rPr lang="sv-SE" altLang="en-US" b="1" dirty="0"/>
              <a:t>L</a:t>
            </a:r>
            <a:r>
              <a:rPr lang="sv-SE" altLang="en-US" dirty="0"/>
              <a:t>iskov Substitution Principle</a:t>
            </a:r>
            <a:br>
              <a:rPr lang="sv-SE" altLang="en-US" dirty="0"/>
            </a:br>
            <a:r>
              <a:rPr lang="sv-SE" altLang="en-US" dirty="0"/>
              <a:t>- </a:t>
            </a:r>
            <a:r>
              <a:rPr lang="sv-SE" altLang="en-US" b="1" dirty="0"/>
              <a:t>I</a:t>
            </a:r>
            <a:r>
              <a:rPr lang="sv-SE" altLang="en-US" dirty="0"/>
              <a:t>nterface Segregation Principle</a:t>
            </a:r>
            <a:br>
              <a:rPr lang="sv-SE" altLang="en-US" dirty="0"/>
            </a:br>
            <a:r>
              <a:rPr lang="sv-SE" altLang="en-US" dirty="0"/>
              <a:t>- </a:t>
            </a:r>
            <a:r>
              <a:rPr lang="sv-SE" altLang="en-US" b="1" dirty="0"/>
              <a:t>D</a:t>
            </a:r>
            <a:r>
              <a:rPr lang="sv-SE" altLang="en-US" dirty="0"/>
              <a:t>ependency Inverison </a:t>
            </a:r>
            <a:r>
              <a:rPr lang="sv-SE" altLang="en-US" dirty="0" smtClean="0"/>
              <a:t>Principle</a:t>
            </a:r>
          </a:p>
          <a:p>
            <a:pPr>
              <a:buFontTx/>
              <a:buChar char="-"/>
            </a:pPr>
            <a:endParaRPr lang="sv-SE" dirty="0"/>
          </a:p>
          <a:p>
            <a:pPr>
              <a:buFontTx/>
              <a:buChar char="-"/>
            </a:pPr>
            <a:r>
              <a:rPr lang="en-IN" dirty="0"/>
              <a:t>S.O.L.I.D. is a collection of best-practice, object-oriented design principles which can be applied to your design, allowing you to accomplish various desirable goals such as loose-coupling, higher maintainability, intuitive location of interesting code, etc.  S.O.L.I.D. is an acronym for the following principles (which are, themselves acronyms -- confused yet?).</a:t>
            </a:r>
          </a:p>
        </p:txBody>
      </p:sp>
      <p:sp>
        <p:nvSpPr>
          <p:cNvPr id="4" name="Rectangle 2"/>
          <p:cNvSpPr>
            <a:spLocks noGrp="1" noChangeArrowheads="1"/>
          </p:cNvSpPr>
          <p:nvPr>
            <p:ph type="title"/>
          </p:nvPr>
        </p:nvSpPr>
        <p:spPr/>
        <p:txBody>
          <a:bodyPr/>
          <a:lstStyle/>
          <a:p>
            <a:pPr eaLnBrk="1" hangingPunct="1"/>
            <a:r>
              <a:rPr lang="sv-SE" altLang="en-US" dirty="0" smtClean="0"/>
              <a:t>SOLID</a:t>
            </a:r>
            <a:endParaRPr lang="en-US" altLang="en-US" dirty="0" smtClean="0"/>
          </a:p>
        </p:txBody>
      </p:sp>
    </p:spTree>
    <p:extLst>
      <p:ext uri="{BB962C8B-B14F-4D97-AF65-F5344CB8AC3E}">
        <p14:creationId xmlns:p14="http://schemas.microsoft.com/office/powerpoint/2010/main" val="15363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SRP: Single Responsibility Principle</a:t>
            </a:r>
          </a:p>
        </p:txBody>
      </p:sp>
      <p:sp>
        <p:nvSpPr>
          <p:cNvPr id="3" name="Content Placeholder 2"/>
          <p:cNvSpPr>
            <a:spLocks noGrp="1"/>
          </p:cNvSpPr>
          <p:nvPr>
            <p:ph idx="1"/>
          </p:nvPr>
        </p:nvSpPr>
        <p:spPr/>
        <p:txBody>
          <a:bodyPr/>
          <a:lstStyle/>
          <a:p>
            <a:r>
              <a:rPr lang="en-IN" dirty="0"/>
              <a:t>In SRP a reason to change is defined as a responsibility, therefore SRP states, "An object should have only one reason to change". If an object has more than one reason to change then it has more than one responsibility and is in violation of SRP. An object should have one and only one reason to change</a:t>
            </a:r>
            <a:r>
              <a:rPr lang="en-IN" dirty="0" smtClean="0"/>
              <a:t>.</a:t>
            </a:r>
          </a:p>
          <a:p>
            <a:endParaRPr lang="en-IN" dirty="0" smtClean="0"/>
          </a:p>
          <a:p>
            <a:r>
              <a:rPr lang="en-IN" dirty="0" smtClean="0"/>
              <a:t>SRP gather </a:t>
            </a:r>
            <a:r>
              <a:rPr lang="en-IN" dirty="0"/>
              <a:t>together those things that change for the same reason, and separate those things that change for different reasons.</a:t>
            </a:r>
          </a:p>
        </p:txBody>
      </p:sp>
    </p:spTree>
    <p:extLst>
      <p:ext uri="{BB962C8B-B14F-4D97-AF65-F5344CB8AC3E}">
        <p14:creationId xmlns:p14="http://schemas.microsoft.com/office/powerpoint/2010/main" val="261253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532263"/>
            <a:ext cx="10515600" cy="5644700"/>
          </a:xfrm>
        </p:spPr>
        <p:txBody>
          <a:bodyPr/>
          <a:lstStyle/>
          <a:p>
            <a:r>
              <a:rPr lang="en-IN" dirty="0" smtClean="0"/>
              <a:t>Example</a:t>
            </a:r>
            <a:endParaRPr lang="en-IN" dirty="0" smtClean="0"/>
          </a:p>
          <a:p>
            <a:r>
              <a:rPr lang="en-IN" dirty="0"/>
              <a:t>public class </a:t>
            </a:r>
            <a:r>
              <a:rPr lang="en-IN" dirty="0" err="1" smtClean="0"/>
              <a:t>EmployeeService</a:t>
            </a:r>
            <a:r>
              <a:rPr lang="en-IN" dirty="0" smtClean="0"/>
              <a:t> </a:t>
            </a:r>
            <a:r>
              <a:rPr lang="en-IN" dirty="0"/>
              <a:t>{ </a:t>
            </a:r>
            <a:endParaRPr lang="en-IN" dirty="0" smtClean="0"/>
          </a:p>
          <a:p>
            <a:pPr marL="0" indent="0">
              <a:buNone/>
            </a:pPr>
            <a:r>
              <a:rPr lang="en-IN" dirty="0" smtClean="0"/>
              <a:t>     	public </a:t>
            </a:r>
            <a:r>
              <a:rPr lang="en-IN" dirty="0"/>
              <a:t>Money </a:t>
            </a:r>
            <a:r>
              <a:rPr lang="en-IN" dirty="0" err="1"/>
              <a:t>calculatePay</a:t>
            </a:r>
            <a:r>
              <a:rPr lang="en-IN" dirty="0"/>
              <a:t>() </a:t>
            </a:r>
            <a:r>
              <a:rPr lang="en-IN" dirty="0" smtClean="0"/>
              <a:t>;</a:t>
            </a:r>
          </a:p>
          <a:p>
            <a:pPr marL="0" indent="0">
              <a:buNone/>
            </a:pPr>
            <a:r>
              <a:rPr lang="en-IN" dirty="0" smtClean="0"/>
              <a:t>     	public </a:t>
            </a:r>
            <a:r>
              <a:rPr lang="en-IN" dirty="0"/>
              <a:t>String </a:t>
            </a:r>
            <a:r>
              <a:rPr lang="en-IN" dirty="0" err="1"/>
              <a:t>reportHours</a:t>
            </a:r>
            <a:r>
              <a:rPr lang="en-IN" dirty="0"/>
              <a:t>() </a:t>
            </a:r>
            <a:r>
              <a:rPr lang="en-IN" dirty="0" smtClean="0"/>
              <a:t>;</a:t>
            </a:r>
          </a:p>
          <a:p>
            <a:pPr marL="0" indent="0">
              <a:buNone/>
            </a:pPr>
            <a:r>
              <a:rPr lang="en-IN" dirty="0" smtClean="0"/>
              <a:t>    	public </a:t>
            </a:r>
            <a:r>
              <a:rPr lang="en-IN" dirty="0"/>
              <a:t>void save() </a:t>
            </a:r>
            <a:r>
              <a:rPr lang="en-IN" dirty="0" smtClean="0"/>
              <a:t>;</a:t>
            </a:r>
          </a:p>
          <a:p>
            <a:pPr marL="0" indent="0">
              <a:buNone/>
            </a:pPr>
            <a:r>
              <a:rPr lang="en-IN" dirty="0"/>
              <a:t>	</a:t>
            </a:r>
            <a:r>
              <a:rPr lang="en-IN" dirty="0" smtClean="0"/>
              <a:t>public void update();</a:t>
            </a:r>
            <a:endParaRPr lang="en-IN" dirty="0" smtClean="0"/>
          </a:p>
          <a:p>
            <a:pPr marL="0" indent="0">
              <a:buNone/>
            </a:pPr>
            <a:r>
              <a:rPr lang="en-IN" dirty="0" smtClean="0"/>
              <a:t> </a:t>
            </a:r>
            <a:r>
              <a:rPr lang="en-IN" dirty="0" smtClean="0"/>
              <a:t>}</a:t>
            </a:r>
          </a:p>
          <a:p>
            <a:pPr marL="0" indent="0">
              <a:buNone/>
            </a:pPr>
            <a:r>
              <a:rPr lang="en-IN" dirty="0" smtClean="0"/>
              <a:t>To apply SRP we need to separate out save and update operation in one class. </a:t>
            </a:r>
            <a:r>
              <a:rPr lang="en-IN" dirty="0" err="1" smtClean="0"/>
              <a:t>calculatePay</a:t>
            </a:r>
            <a:r>
              <a:rPr lang="en-IN" dirty="0" smtClean="0"/>
              <a:t> in another class and </a:t>
            </a:r>
            <a:r>
              <a:rPr lang="en-IN" dirty="0" err="1" smtClean="0"/>
              <a:t>reportHours</a:t>
            </a:r>
            <a:r>
              <a:rPr lang="en-IN" dirty="0" smtClean="0"/>
              <a:t> in another class.</a:t>
            </a:r>
            <a:endParaRPr lang="en-IN" dirty="0" smtClean="0"/>
          </a:p>
          <a:p>
            <a:pPr marL="0" indent="0">
              <a:buNone/>
            </a:pPr>
            <a:r>
              <a:rPr lang="en-IN" dirty="0" smtClean="0"/>
              <a:t> </a:t>
            </a:r>
            <a:endParaRPr lang="en-IN" dirty="0" smtClean="0"/>
          </a:p>
          <a:p>
            <a:pPr marL="0" indent="0">
              <a:buNone/>
            </a:pPr>
            <a:endParaRPr lang="en-IN" dirty="0"/>
          </a:p>
        </p:txBody>
      </p:sp>
    </p:spTree>
    <p:extLst>
      <p:ext uri="{BB962C8B-B14F-4D97-AF65-F5344CB8AC3E}">
        <p14:creationId xmlns:p14="http://schemas.microsoft.com/office/powerpoint/2010/main" val="53747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normAutofit/>
          </a:bodyPr>
          <a:lstStyle/>
          <a:p>
            <a:r>
              <a:rPr lang="en-IN" dirty="0"/>
              <a:t>public class Employee { </a:t>
            </a:r>
            <a:endParaRPr lang="en-IN" dirty="0" smtClean="0"/>
          </a:p>
          <a:p>
            <a:pPr marL="0" indent="0">
              <a:buNone/>
            </a:pPr>
            <a:r>
              <a:rPr lang="en-IN" dirty="0"/>
              <a:t> </a:t>
            </a:r>
            <a:r>
              <a:rPr lang="en-IN" dirty="0" smtClean="0"/>
              <a:t>    public </a:t>
            </a:r>
            <a:r>
              <a:rPr lang="en-IN" dirty="0"/>
              <a:t>Money </a:t>
            </a:r>
            <a:r>
              <a:rPr lang="en-IN" dirty="0" err="1"/>
              <a:t>calculatePay</a:t>
            </a:r>
            <a:r>
              <a:rPr lang="en-IN" dirty="0"/>
              <a:t>() </a:t>
            </a:r>
          </a:p>
          <a:p>
            <a:pPr marL="0" indent="0">
              <a:buNone/>
            </a:pPr>
            <a:r>
              <a:rPr lang="en-IN" dirty="0" smtClean="0"/>
              <a:t>   } </a:t>
            </a:r>
          </a:p>
          <a:p>
            <a:pPr marL="0" indent="0">
              <a:buNone/>
            </a:pPr>
            <a:r>
              <a:rPr lang="en-IN" dirty="0"/>
              <a:t> </a:t>
            </a:r>
            <a:r>
              <a:rPr lang="en-IN" dirty="0" smtClean="0"/>
              <a:t> public </a:t>
            </a:r>
            <a:r>
              <a:rPr lang="en-IN" dirty="0"/>
              <a:t>class </a:t>
            </a:r>
            <a:r>
              <a:rPr lang="en-IN" dirty="0" err="1"/>
              <a:t>EmployeeReporter</a:t>
            </a:r>
            <a:r>
              <a:rPr lang="en-IN" dirty="0"/>
              <a:t> { </a:t>
            </a:r>
            <a:endParaRPr lang="en-IN" dirty="0" smtClean="0"/>
          </a:p>
          <a:p>
            <a:pPr marL="0" indent="0">
              <a:buNone/>
            </a:pPr>
            <a:r>
              <a:rPr lang="en-IN" dirty="0"/>
              <a:t> </a:t>
            </a:r>
            <a:r>
              <a:rPr lang="en-IN" dirty="0" smtClean="0"/>
              <a:t>       public </a:t>
            </a:r>
            <a:r>
              <a:rPr lang="en-IN" dirty="0"/>
              <a:t>String </a:t>
            </a:r>
            <a:r>
              <a:rPr lang="en-IN" dirty="0" err="1"/>
              <a:t>reportHours</a:t>
            </a:r>
            <a:r>
              <a:rPr lang="en-IN" dirty="0"/>
              <a:t>(Employee e) </a:t>
            </a:r>
            <a:endParaRPr lang="en-IN" dirty="0" smtClean="0"/>
          </a:p>
          <a:p>
            <a:pPr marL="0" indent="0">
              <a:buNone/>
            </a:pPr>
            <a:r>
              <a:rPr lang="en-IN" dirty="0" smtClean="0"/>
              <a:t> }</a:t>
            </a:r>
          </a:p>
          <a:p>
            <a:pPr marL="0" indent="0">
              <a:buNone/>
            </a:pPr>
            <a:r>
              <a:rPr lang="en-IN" dirty="0" smtClean="0"/>
              <a:t> </a:t>
            </a:r>
            <a:r>
              <a:rPr lang="en-IN" dirty="0"/>
              <a:t>public class </a:t>
            </a:r>
            <a:r>
              <a:rPr lang="en-IN" dirty="0" err="1"/>
              <a:t>EmployeeRepository</a:t>
            </a:r>
            <a:r>
              <a:rPr lang="en-IN" dirty="0"/>
              <a:t> { </a:t>
            </a:r>
            <a:endParaRPr lang="en-IN" dirty="0" smtClean="0"/>
          </a:p>
          <a:p>
            <a:pPr marL="0" indent="0">
              <a:buNone/>
            </a:pPr>
            <a:r>
              <a:rPr lang="en-IN" dirty="0" smtClean="0"/>
              <a:t>public </a:t>
            </a:r>
            <a:r>
              <a:rPr lang="en-IN" dirty="0"/>
              <a:t>void save(Employee e</a:t>
            </a:r>
            <a:r>
              <a:rPr lang="en-IN" dirty="0" smtClean="0"/>
              <a:t>)</a:t>
            </a:r>
          </a:p>
          <a:p>
            <a:pPr marL="0" indent="0">
              <a:buNone/>
            </a:pPr>
            <a:r>
              <a:rPr lang="en-IN" dirty="0" smtClean="0"/>
              <a:t>Public void update(Employee e)</a:t>
            </a:r>
            <a:endParaRPr lang="en-IN" dirty="0" smtClean="0"/>
          </a:p>
          <a:p>
            <a:pPr marL="0" indent="0">
              <a:buNone/>
            </a:pPr>
            <a:r>
              <a:rPr lang="en-IN" dirty="0" smtClean="0"/>
              <a:t> </a:t>
            </a:r>
            <a:r>
              <a:rPr lang="en-IN" dirty="0"/>
              <a:t>} </a:t>
            </a:r>
          </a:p>
        </p:txBody>
      </p:sp>
    </p:spTree>
    <p:extLst>
      <p:ext uri="{BB962C8B-B14F-4D97-AF65-F5344CB8AC3E}">
        <p14:creationId xmlns:p14="http://schemas.microsoft.com/office/powerpoint/2010/main" val="71684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ltLang="en-US" dirty="0"/>
              <a:t>Open Closed Principle</a:t>
            </a:r>
            <a:endParaRPr lang="en-IN" dirty="0"/>
          </a:p>
        </p:txBody>
      </p:sp>
      <p:sp>
        <p:nvSpPr>
          <p:cNvPr id="3" name="Content Placeholder 2"/>
          <p:cNvSpPr>
            <a:spLocks noGrp="1"/>
          </p:cNvSpPr>
          <p:nvPr>
            <p:ph idx="1"/>
          </p:nvPr>
        </p:nvSpPr>
        <p:spPr/>
        <p:txBody>
          <a:bodyPr/>
          <a:lstStyle/>
          <a:p>
            <a:r>
              <a:rPr lang="en-US" altLang="en-US" i="1" dirty="0"/>
              <a:t>"Software entities (classes, modules, functions, etc.) should be open for extension, but closed for modification." — Robert Martin paraphrasing Bertrand Meyer, OCP paper linked from </a:t>
            </a:r>
            <a:r>
              <a:rPr lang="en-US" altLang="en-US" i="1" dirty="0">
                <a:hlinkClick r:id="rId2"/>
              </a:rPr>
              <a:t>The Principles of </a:t>
            </a:r>
            <a:r>
              <a:rPr lang="en-US" altLang="en-US" i="1" dirty="0" smtClean="0">
                <a:hlinkClick r:id="rId2"/>
              </a:rPr>
              <a:t>OOD</a:t>
            </a:r>
            <a:r>
              <a:rPr lang="en-US" altLang="en-US" i="1" dirty="0" smtClean="0"/>
              <a:t>.</a:t>
            </a:r>
          </a:p>
          <a:p>
            <a:r>
              <a:rPr lang="en-US" altLang="en-US" dirty="0" smtClean="0"/>
              <a:t>Template method design pattern, Strategy pattern can be used to achieve this principle.</a:t>
            </a:r>
            <a:endParaRPr lang="en-US" altLang="en-US" dirty="0"/>
          </a:p>
        </p:txBody>
      </p:sp>
    </p:spTree>
    <p:extLst>
      <p:ext uri="{BB962C8B-B14F-4D97-AF65-F5344CB8AC3E}">
        <p14:creationId xmlns:p14="http://schemas.microsoft.com/office/powerpoint/2010/main" val="206834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932</Words>
  <Application>Microsoft Office PowerPoint</Application>
  <PresentationFormat>Widescreen</PresentationFormat>
  <Paragraphs>186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Narrow</vt:lpstr>
      <vt:lpstr>Calibri</vt:lpstr>
      <vt:lpstr>Calibri Light</vt:lpstr>
      <vt:lpstr>Courier New</vt:lpstr>
      <vt:lpstr>Source Code Pro</vt:lpstr>
      <vt:lpstr>Wingdings</vt:lpstr>
      <vt:lpstr>Office Theme</vt:lpstr>
      <vt:lpstr>Agenda  </vt:lpstr>
      <vt:lpstr>What is good and clean coding?</vt:lpstr>
      <vt:lpstr>What is good and clean coding?</vt:lpstr>
      <vt:lpstr>Coupling and Cohesion</vt:lpstr>
      <vt:lpstr>SOLID</vt:lpstr>
      <vt:lpstr>SRP: Single Responsibility Principle</vt:lpstr>
      <vt:lpstr>PowerPoint Presentation</vt:lpstr>
      <vt:lpstr>PowerPoint Presentation</vt:lpstr>
      <vt:lpstr>Open Closed Principle</vt:lpstr>
      <vt:lpstr>PowerPoint Presentation</vt:lpstr>
      <vt:lpstr>PowerPoint Presentation</vt:lpstr>
      <vt:lpstr>PowerPoint Presentation</vt:lpstr>
      <vt:lpstr>Liskov Substitution Principle</vt:lpstr>
      <vt:lpstr>PowerPoint Presentation</vt:lpstr>
      <vt:lpstr>Liskov Substitution Principle</vt:lpstr>
      <vt:lpstr>LSP - exercise</vt:lpstr>
      <vt:lpstr>Interface Segregation Principle</vt:lpstr>
      <vt:lpstr>PowerPoint Presentation</vt:lpstr>
      <vt:lpstr>Dependency Inversion Principle</vt:lpstr>
      <vt:lpstr>PowerPoint Presentation</vt:lpstr>
      <vt:lpstr>PowerPoint Presentation</vt:lpstr>
      <vt:lpstr>Question and Answers</vt:lpstr>
      <vt:lpstr>Exercise – apply SRP on following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A Parab</dc:creator>
  <cp:lastModifiedBy>Rajesh A Parab</cp:lastModifiedBy>
  <cp:revision>64</cp:revision>
  <dcterms:created xsi:type="dcterms:W3CDTF">2016-05-23T04:14:32Z</dcterms:created>
  <dcterms:modified xsi:type="dcterms:W3CDTF">2016-06-06T04:37:04Z</dcterms:modified>
</cp:coreProperties>
</file>