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57" r:id="rId4"/>
    <p:sldId id="256" r:id="rId5"/>
    <p:sldId id="260" r:id="rId6"/>
    <p:sldId id="261" r:id="rId7"/>
    <p:sldId id="262" r:id="rId8"/>
    <p:sldId id="263" r:id="rId9"/>
    <p:sldId id="264" r:id="rId10"/>
    <p:sldId id="265" r:id="rId11"/>
    <p:sldId id="266" r:id="rId12"/>
    <p:sldId id="268" r:id="rId13"/>
    <p:sldId id="271" r:id="rId14"/>
    <p:sldId id="270"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79" autoAdjust="0"/>
  </p:normalViewPr>
  <p:slideViewPr>
    <p:cSldViewPr snapToGrid="0">
      <p:cViewPr varScale="1">
        <p:scale>
          <a:sx n="82" d="100"/>
          <a:sy n="82" d="100"/>
        </p:scale>
        <p:origin x="2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FE84F-339A-4241-9F81-15F547DB1122}" type="datetimeFigureOut">
              <a:rPr lang="en-IN" smtClean="0"/>
              <a:t>20-06-2016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8ECBD-30B7-45AE-8AD7-82D0A484BEAA}" type="slidenum">
              <a:rPr lang="en-IN" smtClean="0"/>
              <a:t>‹#›</a:t>
            </a:fld>
            <a:endParaRPr lang="en-IN"/>
          </a:p>
        </p:txBody>
      </p:sp>
    </p:spTree>
    <p:extLst>
      <p:ext uri="{BB962C8B-B14F-4D97-AF65-F5344CB8AC3E}">
        <p14:creationId xmlns:p14="http://schemas.microsoft.com/office/powerpoint/2010/main" val="174836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39700" y="768350"/>
            <a:ext cx="6819900" cy="3836988"/>
          </a:xfrm>
          <a:ln/>
        </p:spPr>
      </p:sp>
      <p:sp>
        <p:nvSpPr>
          <p:cNvPr id="112643" name="Rectangle 3"/>
          <p:cNvSpPr>
            <a:spLocks noGrp="1" noChangeArrowheads="1"/>
          </p:cNvSpPr>
          <p:nvPr>
            <p:ph type="body" idx="1"/>
          </p:nvPr>
        </p:nvSpPr>
        <p:spPr/>
        <p:txBody>
          <a:bodyPr/>
          <a:lstStyle/>
          <a:p>
            <a:r>
              <a:rPr lang="en-US" altLang="en-US"/>
              <a:t>- Applications running on different operating systems, with different technologies and programming languages</a:t>
            </a:r>
          </a:p>
        </p:txBody>
      </p:sp>
    </p:spTree>
    <p:extLst>
      <p:ext uri="{BB962C8B-B14F-4D97-AF65-F5344CB8AC3E}">
        <p14:creationId xmlns:p14="http://schemas.microsoft.com/office/powerpoint/2010/main" val="926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39700" y="768350"/>
            <a:ext cx="6819900" cy="3836988"/>
          </a:xfrm>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50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95E9AE-13B7-4500-9A0C-B7A49B0BD194}" type="datetimeFigureOut">
              <a:rPr lang="en-IN" smtClean="0"/>
              <a:t>20-06-2016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417768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95E9AE-13B7-4500-9A0C-B7A49B0BD194}" type="datetimeFigureOut">
              <a:rPr lang="en-IN" smtClean="0"/>
              <a:t>20-06-2016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17564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95E9AE-13B7-4500-9A0C-B7A49B0BD194}" type="datetimeFigureOut">
              <a:rPr lang="en-IN" smtClean="0"/>
              <a:t>20-06-2016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421218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95E9AE-13B7-4500-9A0C-B7A49B0BD194}" type="datetimeFigureOut">
              <a:rPr lang="en-IN" smtClean="0"/>
              <a:t>20-06-2016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414414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5E9AE-13B7-4500-9A0C-B7A49B0BD194}" type="datetimeFigureOut">
              <a:rPr lang="en-IN" smtClean="0"/>
              <a:t>20-06-2016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347333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95E9AE-13B7-4500-9A0C-B7A49B0BD194}" type="datetimeFigureOut">
              <a:rPr lang="en-IN" smtClean="0"/>
              <a:t>20-06-2016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118587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95E9AE-13B7-4500-9A0C-B7A49B0BD194}" type="datetimeFigureOut">
              <a:rPr lang="en-IN" smtClean="0"/>
              <a:t>20-06-2016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201502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95E9AE-13B7-4500-9A0C-B7A49B0BD194}" type="datetimeFigureOut">
              <a:rPr lang="en-IN" smtClean="0"/>
              <a:t>20-06-2016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263787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5E9AE-13B7-4500-9A0C-B7A49B0BD194}" type="datetimeFigureOut">
              <a:rPr lang="en-IN" smtClean="0"/>
              <a:t>20-06-2016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183402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5E9AE-13B7-4500-9A0C-B7A49B0BD194}" type="datetimeFigureOut">
              <a:rPr lang="en-IN" smtClean="0"/>
              <a:t>20-06-2016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262539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5E9AE-13B7-4500-9A0C-B7A49B0BD194}" type="datetimeFigureOut">
              <a:rPr lang="en-IN" smtClean="0"/>
              <a:t>20-06-2016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07B0A-04BB-4DF5-B677-AE721BF60C04}" type="slidenum">
              <a:rPr lang="en-IN" smtClean="0"/>
              <a:t>‹#›</a:t>
            </a:fld>
            <a:endParaRPr lang="en-IN"/>
          </a:p>
        </p:txBody>
      </p:sp>
    </p:spTree>
    <p:extLst>
      <p:ext uri="{BB962C8B-B14F-4D97-AF65-F5344CB8AC3E}">
        <p14:creationId xmlns:p14="http://schemas.microsoft.com/office/powerpoint/2010/main" val="406054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5E9AE-13B7-4500-9A0C-B7A49B0BD194}" type="datetimeFigureOut">
              <a:rPr lang="en-IN" smtClean="0"/>
              <a:t>20-06-2016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7B0A-04BB-4DF5-B677-AE721BF60C04}" type="slidenum">
              <a:rPr lang="en-IN" smtClean="0"/>
              <a:t>‹#›</a:t>
            </a:fld>
            <a:endParaRPr lang="en-IN"/>
          </a:p>
        </p:txBody>
      </p:sp>
    </p:spTree>
    <p:extLst>
      <p:ext uri="{BB962C8B-B14F-4D97-AF65-F5344CB8AC3E}">
        <p14:creationId xmlns:p14="http://schemas.microsoft.com/office/powerpoint/2010/main" val="93482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cme.com/" TargetMode="External"/><Relationship Id="rId2" Type="http://schemas.openxmlformats.org/officeDocument/2006/relationships/hyperlink" Target="http://www.acme.com/phonebook/UserDetails/1234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docs.spring.io/spring/docs/current/spring-framework-reference/htmlsingle/#rest-message-convers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95000"/>
          </a:xfrm>
        </p:spPr>
        <p:txBody>
          <a:bodyPr/>
          <a:lstStyle/>
          <a:p>
            <a:r>
              <a:rPr lang="en-US" altLang="en-US" b="1" dirty="0" smtClean="0">
                <a:solidFill>
                  <a:schemeClr val="folHlink"/>
                </a:solidFill>
                <a:latin typeface="Times New Roman" panose="02020603050405020304" pitchFamily="18" charset="0"/>
              </a:rPr>
              <a:t>REST -  </a:t>
            </a:r>
            <a:r>
              <a:rPr lang="en-US" altLang="en-US" b="1" dirty="0" smtClean="0">
                <a:solidFill>
                  <a:schemeClr val="hlink"/>
                </a:solidFill>
                <a:latin typeface="Times New Roman" panose="02020603050405020304" pitchFamily="18" charset="0"/>
              </a:rPr>
              <a:t>R</a:t>
            </a:r>
            <a:r>
              <a:rPr lang="en-US" altLang="en-US" b="1" dirty="0" smtClean="0">
                <a:solidFill>
                  <a:schemeClr val="folHlink"/>
                </a:solidFill>
                <a:latin typeface="Times New Roman" panose="02020603050405020304" pitchFamily="18" charset="0"/>
              </a:rPr>
              <a:t>epresentational </a:t>
            </a:r>
            <a:r>
              <a:rPr lang="en-US" altLang="en-US" b="1" dirty="0" smtClean="0">
                <a:solidFill>
                  <a:schemeClr val="hlink"/>
                </a:solidFill>
                <a:latin typeface="Times New Roman" panose="02020603050405020304" pitchFamily="18" charset="0"/>
              </a:rPr>
              <a:t>S</a:t>
            </a:r>
            <a:r>
              <a:rPr lang="en-US" altLang="en-US" b="1" dirty="0" smtClean="0">
                <a:solidFill>
                  <a:schemeClr val="folHlink"/>
                </a:solidFill>
                <a:latin typeface="Times New Roman" panose="02020603050405020304" pitchFamily="18" charset="0"/>
              </a:rPr>
              <a:t>tate </a:t>
            </a:r>
            <a:r>
              <a:rPr lang="en-US" altLang="en-US" b="1" dirty="0" smtClean="0">
                <a:solidFill>
                  <a:schemeClr val="hlink"/>
                </a:solidFill>
                <a:latin typeface="Times New Roman" panose="02020603050405020304" pitchFamily="18" charset="0"/>
              </a:rPr>
              <a:t>T</a:t>
            </a:r>
            <a:r>
              <a:rPr lang="en-US" altLang="en-US" b="1" dirty="0" smtClean="0">
                <a:solidFill>
                  <a:schemeClr val="folHlink"/>
                </a:solidFill>
                <a:latin typeface="Times New Roman" panose="02020603050405020304" pitchFamily="18" charset="0"/>
              </a:rPr>
              <a:t>ransfer</a:t>
            </a:r>
            <a:br>
              <a:rPr lang="en-US" altLang="en-US" b="1" dirty="0" smtClean="0">
                <a:solidFill>
                  <a:schemeClr val="folHlink"/>
                </a:solidFill>
                <a:latin typeface="Times New Roman" panose="02020603050405020304" pitchFamily="18" charset="0"/>
              </a:rPr>
            </a:br>
            <a:r>
              <a:rPr lang="en-US" altLang="en-US" b="1" dirty="0">
                <a:solidFill>
                  <a:schemeClr val="folHlink"/>
                </a:solidFill>
                <a:latin typeface="Times New Roman" panose="02020603050405020304" pitchFamily="18" charset="0"/>
              </a:rPr>
              <a:t/>
            </a:r>
            <a:br>
              <a:rPr lang="en-US" altLang="en-US" b="1" dirty="0">
                <a:solidFill>
                  <a:schemeClr val="folHlink"/>
                </a:solidFill>
                <a:latin typeface="Times New Roman" panose="02020603050405020304" pitchFamily="18" charset="0"/>
              </a:rPr>
            </a:br>
            <a:r>
              <a:rPr lang="en-US" altLang="en-US" b="1" dirty="0" smtClean="0">
                <a:solidFill>
                  <a:schemeClr val="folHlink"/>
                </a:solidFill>
                <a:latin typeface="Times New Roman" panose="02020603050405020304" pitchFamily="18" charset="0"/>
              </a:rPr>
              <a:t>with Spring MVC.</a:t>
            </a:r>
            <a:endParaRPr lang="en-IN" dirty="0"/>
          </a:p>
        </p:txBody>
      </p:sp>
    </p:spTree>
    <p:extLst>
      <p:ext uri="{BB962C8B-B14F-4D97-AF65-F5344CB8AC3E}">
        <p14:creationId xmlns:p14="http://schemas.microsoft.com/office/powerpoint/2010/main" val="54246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lstStyle/>
          <a:p>
            <a:pPr marL="0" indent="0">
              <a:buNone/>
            </a:pPr>
            <a:r>
              <a:rPr lang="en-US" dirty="0" smtClean="0"/>
              <a:t>Spring MVC is a model-view-controller framework built upon the Spring Application Framework.</a:t>
            </a:r>
          </a:p>
          <a:p>
            <a:r>
              <a:rPr lang="en-US" dirty="0" smtClean="0"/>
              <a:t>Annotation driven</a:t>
            </a:r>
          </a:p>
          <a:p>
            <a:r>
              <a:rPr lang="en-US" dirty="0" smtClean="0"/>
              <a:t>Supports a RESTful pattern of routing requests to web resources using HTTP vocabulary.</a:t>
            </a:r>
          </a:p>
          <a:p>
            <a:r>
              <a:rPr lang="en-US" u="sng" dirty="0" smtClean="0"/>
              <a:t>Not</a:t>
            </a:r>
            <a:r>
              <a:rPr lang="en-US" dirty="0" smtClean="0"/>
              <a:t> an implementation of the JAX-RS specification.</a:t>
            </a:r>
          </a:p>
          <a:p>
            <a:endParaRPr lang="en-IN" dirty="0"/>
          </a:p>
        </p:txBody>
      </p:sp>
    </p:spTree>
    <p:extLst>
      <p:ext uri="{BB962C8B-B14F-4D97-AF65-F5344CB8AC3E}">
        <p14:creationId xmlns:p14="http://schemas.microsoft.com/office/powerpoint/2010/main" val="79639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646" y="879230"/>
            <a:ext cx="10515600" cy="5133609"/>
          </a:xfrm>
        </p:spPr>
        <p:txBody>
          <a:bodyPr>
            <a:normAutofit/>
          </a:bodyPr>
          <a:lstStyle/>
          <a:p>
            <a:pPr marL="0" indent="0">
              <a:buNone/>
            </a:pPr>
            <a:r>
              <a:rPr lang="en-US" dirty="0"/>
              <a:t>Some Guidelines for choosing your solution:</a:t>
            </a:r>
          </a:p>
          <a:p>
            <a:r>
              <a:rPr lang="en-US" sz="2200" dirty="0" smtClean="0"/>
              <a:t>Both JAX-RS and Spring MVC can produce REST services.</a:t>
            </a:r>
          </a:p>
          <a:p>
            <a:r>
              <a:rPr lang="en-US" sz="2200" dirty="0" smtClean="0"/>
              <a:t>Spring MVC is a web application framework that can be used as service framework.</a:t>
            </a:r>
          </a:p>
          <a:p>
            <a:pPr lvl="1"/>
            <a:r>
              <a:rPr lang="en-US" sz="1600" dirty="0" smtClean="0"/>
              <a:t>Provides better validation</a:t>
            </a:r>
          </a:p>
          <a:p>
            <a:pPr lvl="1"/>
            <a:r>
              <a:rPr lang="en-US" sz="1600" dirty="0" smtClean="0"/>
              <a:t>Supports internationalization</a:t>
            </a:r>
          </a:p>
          <a:p>
            <a:r>
              <a:rPr lang="en-US" sz="2200" dirty="0" smtClean="0"/>
              <a:t>JAX-RS is a primarily a services framework.</a:t>
            </a:r>
          </a:p>
          <a:p>
            <a:pPr lvl="1"/>
            <a:r>
              <a:rPr lang="en-US" sz="1600" dirty="0" smtClean="0"/>
              <a:t>Provides support for WADL generation</a:t>
            </a:r>
          </a:p>
          <a:p>
            <a:pPr lvl="1"/>
            <a:r>
              <a:rPr lang="en-US" sz="1600" dirty="0" smtClean="0"/>
              <a:t>Can use CXF interceptors, filters, etc.</a:t>
            </a:r>
          </a:p>
          <a:p>
            <a:r>
              <a:rPr lang="en-US" sz="2200" dirty="0" smtClean="0"/>
              <a:t>Match the framework to the needs and purpose of the project.</a:t>
            </a:r>
          </a:p>
          <a:p>
            <a:r>
              <a:rPr lang="en-US" sz="2200" dirty="0" smtClean="0"/>
              <a:t>Don’t mix both in same web application unless you need unique features from each.</a:t>
            </a:r>
          </a:p>
          <a:p>
            <a:pPr lvl="1"/>
            <a:r>
              <a:rPr lang="en-US" sz="1600" dirty="0" smtClean="0"/>
              <a:t>If your project needs both, consider separate web applications.</a:t>
            </a:r>
          </a:p>
          <a:p>
            <a:pPr marL="0" indent="0">
              <a:buNone/>
            </a:pPr>
            <a:endParaRPr lang="en-IN" dirty="0"/>
          </a:p>
        </p:txBody>
      </p:sp>
    </p:spTree>
    <p:extLst>
      <p:ext uri="{BB962C8B-B14F-4D97-AF65-F5344CB8AC3E}">
        <p14:creationId xmlns:p14="http://schemas.microsoft.com/office/powerpoint/2010/main" val="32144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828800" y="1371600"/>
            <a:ext cx="85344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latin typeface="Century Gothic" panose="020B0502020202020204" pitchFamily="34" charset="0"/>
              </a:rPr>
              <a:t>REST</a:t>
            </a:r>
          </a:p>
          <a:p>
            <a:pPr>
              <a:buFontTx/>
              <a:buChar char="•"/>
            </a:pPr>
            <a:r>
              <a:rPr lang="en-US" altLang="en-US">
                <a:latin typeface="Century Gothic" panose="020B0502020202020204" pitchFamily="34" charset="0"/>
              </a:rPr>
              <a:t>“The Web is the universe of globally accessible information”</a:t>
            </a:r>
          </a:p>
          <a:p>
            <a:pPr>
              <a:buFontTx/>
              <a:buChar char="•"/>
            </a:pPr>
            <a:r>
              <a:rPr lang="en-US" altLang="en-US">
                <a:latin typeface="Century Gothic" panose="020B0502020202020204" pitchFamily="34" charset="0"/>
              </a:rPr>
              <a:t> Resource oriented</a:t>
            </a:r>
          </a:p>
          <a:p>
            <a:pPr>
              <a:buFontTx/>
              <a:buChar char="•"/>
            </a:pPr>
            <a:r>
              <a:rPr lang="en-US" altLang="en-US">
                <a:latin typeface="Century Gothic" panose="020B0502020202020204" pitchFamily="34" charset="0"/>
              </a:rPr>
              <a:t> User-driven interactions via forms</a:t>
            </a:r>
          </a:p>
          <a:p>
            <a:pPr>
              <a:buFontTx/>
              <a:buChar char="•"/>
            </a:pPr>
            <a:r>
              <a:rPr lang="en-US" altLang="en-US">
                <a:latin typeface="Century Gothic" panose="020B0502020202020204" pitchFamily="34" charset="0"/>
              </a:rPr>
              <a:t> Few operations (generic interface) on many resources</a:t>
            </a:r>
          </a:p>
          <a:p>
            <a:pPr>
              <a:buFontTx/>
              <a:buChar char="•"/>
            </a:pPr>
            <a:r>
              <a:rPr lang="en-US" altLang="en-US">
                <a:latin typeface="Century Gothic" panose="020B0502020202020204" pitchFamily="34" charset="0"/>
              </a:rPr>
              <a:t> URI: Consistent naming mechanism for resources</a:t>
            </a:r>
          </a:p>
          <a:p>
            <a:pPr>
              <a:buFontTx/>
              <a:buChar char="•"/>
            </a:pPr>
            <a:r>
              <a:rPr lang="en-US" altLang="en-US">
                <a:latin typeface="Century Gothic" panose="020B0502020202020204" pitchFamily="34" charset="0"/>
              </a:rPr>
              <a:t> Focus on scalability and performance of large scale distributed hypermedia systems</a:t>
            </a:r>
          </a:p>
          <a:p>
            <a:endParaRPr lang="en-US" altLang="en-US">
              <a:latin typeface="Century Gothic" panose="020B0502020202020204" pitchFamily="34" charset="0"/>
            </a:endParaRPr>
          </a:p>
          <a:p>
            <a:r>
              <a:rPr lang="en-US" altLang="en-US" sz="2800">
                <a:latin typeface="Century Gothic" panose="020B0502020202020204" pitchFamily="34" charset="0"/>
              </a:rPr>
              <a:t>SOAP</a:t>
            </a:r>
          </a:p>
          <a:p>
            <a:pPr>
              <a:buFontTx/>
              <a:buChar char="•"/>
            </a:pPr>
            <a:r>
              <a:rPr lang="en-US" altLang="en-US" sz="2000">
                <a:latin typeface="Century Gothic" panose="020B0502020202020204" pitchFamily="34" charset="0"/>
              </a:rPr>
              <a:t>“The Web is the universal transport for messages”</a:t>
            </a:r>
          </a:p>
          <a:p>
            <a:pPr>
              <a:buFontTx/>
              <a:buChar char="•"/>
            </a:pPr>
            <a:r>
              <a:rPr lang="en-US" altLang="en-US" sz="2000">
                <a:latin typeface="Century Gothic" panose="020B0502020202020204" pitchFamily="34" charset="0"/>
              </a:rPr>
              <a:t> Activity/Service oriented</a:t>
            </a:r>
          </a:p>
          <a:p>
            <a:pPr>
              <a:buFontTx/>
              <a:buChar char="•"/>
            </a:pPr>
            <a:r>
              <a:rPr lang="en-US" altLang="en-US" sz="2000">
                <a:latin typeface="Century Gothic" panose="020B0502020202020204" pitchFamily="34" charset="0"/>
              </a:rPr>
              <a:t> Orchestrated reliable event flows</a:t>
            </a:r>
          </a:p>
          <a:p>
            <a:pPr>
              <a:buFontTx/>
              <a:buChar char="•"/>
            </a:pPr>
            <a:r>
              <a:rPr lang="en-US" altLang="en-US" sz="2000">
                <a:latin typeface="Century Gothic" panose="020B0502020202020204" pitchFamily="34" charset="0"/>
              </a:rPr>
              <a:t> Many operations (service interface) on few resources</a:t>
            </a:r>
          </a:p>
          <a:p>
            <a:pPr>
              <a:buFontTx/>
              <a:buChar char="•"/>
            </a:pPr>
            <a:r>
              <a:rPr lang="en-US" altLang="en-US" sz="2000">
                <a:latin typeface="Century Gothic" panose="020B0502020202020204" pitchFamily="34" charset="0"/>
              </a:rPr>
              <a:t> Lack of standard naming mechanism</a:t>
            </a:r>
          </a:p>
          <a:p>
            <a:pPr>
              <a:buFontTx/>
              <a:buChar char="•"/>
            </a:pPr>
            <a:r>
              <a:rPr lang="en-US" altLang="en-US" sz="2000">
                <a:latin typeface="Century Gothic" panose="020B0502020202020204" pitchFamily="34" charset="0"/>
              </a:rPr>
              <a:t> Focus on design of integrated (distributed) applications</a:t>
            </a:r>
            <a:endParaRPr lang="en-US" altLang="en-US" sz="2800">
              <a:latin typeface="Century Gothic" panose="020B0502020202020204" pitchFamily="34" charset="0"/>
            </a:endParaRPr>
          </a:p>
        </p:txBody>
      </p:sp>
      <p:sp>
        <p:nvSpPr>
          <p:cNvPr id="111619" name="Rectangle 2"/>
          <p:cNvSpPr>
            <a:spLocks noChangeArrowheads="1"/>
          </p:cNvSpPr>
          <p:nvPr/>
        </p:nvSpPr>
        <p:spPr bwMode="auto">
          <a:xfrm>
            <a:off x="1676400" y="274638"/>
            <a:ext cx="6781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zh-CN" sz="3200">
                <a:latin typeface="Century Gothic" panose="020B0502020202020204" pitchFamily="34" charset="0"/>
              </a:rPr>
              <a:t>REST V.S. SOAP</a:t>
            </a:r>
          </a:p>
        </p:txBody>
      </p:sp>
    </p:spTree>
    <p:extLst>
      <p:ext uri="{BB962C8B-B14F-4D97-AF65-F5344CB8AC3E}">
        <p14:creationId xmlns:p14="http://schemas.microsoft.com/office/powerpoint/2010/main" val="270781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tLang="en-US" smtClean="0"/>
              <a:t>REST Vs SOAP</a:t>
            </a:r>
          </a:p>
        </p:txBody>
      </p:sp>
      <p:sp>
        <p:nvSpPr>
          <p:cNvPr id="3" name="Content Placeholder 2"/>
          <p:cNvSpPr>
            <a:spLocks noGrp="1"/>
          </p:cNvSpPr>
          <p:nvPr>
            <p:ph sz="quarter" idx="1"/>
          </p:nvPr>
        </p:nvSpPr>
        <p:spPr/>
        <p:txBody>
          <a:bodyPr>
            <a:normAutofit fontScale="77500" lnSpcReduction="20000"/>
          </a:bodyPr>
          <a:lstStyle/>
          <a:p>
            <a:pPr marL="274320" indent="-274320">
              <a:spcBef>
                <a:spcPts val="580"/>
              </a:spcBef>
              <a:buFont typeface="Wingdings 2"/>
              <a:buChar char=""/>
              <a:defRPr/>
            </a:pPr>
            <a:r>
              <a:rPr lang="en-US" dirty="0" smtClean="0"/>
              <a:t> Simple web service as an example: querying a phonebook application for the details of a given user</a:t>
            </a:r>
          </a:p>
          <a:p>
            <a:pPr marL="274320" indent="-274320">
              <a:spcBef>
                <a:spcPts val="580"/>
              </a:spcBef>
              <a:buFont typeface="Wingdings 2"/>
              <a:buChar char=""/>
              <a:defRPr/>
            </a:pPr>
            <a:endParaRPr lang="en-US" dirty="0" smtClean="0"/>
          </a:p>
          <a:p>
            <a:pPr marL="274320" indent="-274320">
              <a:spcBef>
                <a:spcPts val="580"/>
              </a:spcBef>
              <a:buFont typeface="Wingdings 2"/>
              <a:buChar char=""/>
              <a:defRPr/>
            </a:pPr>
            <a:r>
              <a:rPr lang="en-US" dirty="0" smtClean="0"/>
              <a:t>Using Web Services and SOAP, the request would look something like this:</a:t>
            </a:r>
          </a:p>
          <a:p>
            <a:pPr marL="274320" indent="-274320">
              <a:spcBef>
                <a:spcPts val="580"/>
              </a:spcBef>
              <a:buNone/>
              <a:defRPr/>
            </a:pPr>
            <a:r>
              <a:rPr lang="en-US" dirty="0" smtClean="0">
                <a:solidFill>
                  <a:srgbClr val="0070C0"/>
                </a:solidFill>
              </a:rPr>
              <a:t>&lt;?xml version="1.0"?&gt; </a:t>
            </a:r>
          </a:p>
          <a:p>
            <a:pPr marL="274320" indent="-274320">
              <a:spcBef>
                <a:spcPts val="580"/>
              </a:spcBef>
              <a:buNone/>
              <a:defRPr/>
            </a:pPr>
            <a:r>
              <a:rPr lang="en-US" dirty="0" smtClean="0"/>
              <a:t>&lt;</a:t>
            </a:r>
            <a:r>
              <a:rPr lang="en-US" dirty="0" err="1" smtClean="0">
                <a:solidFill>
                  <a:srgbClr val="FF0000"/>
                </a:solidFill>
              </a:rPr>
              <a:t>soap:Envelope</a:t>
            </a:r>
            <a:r>
              <a:rPr lang="en-US" dirty="0" smtClean="0"/>
              <a:t> </a:t>
            </a:r>
          </a:p>
          <a:p>
            <a:pPr marL="274320" indent="-274320">
              <a:spcBef>
                <a:spcPts val="580"/>
              </a:spcBef>
              <a:buNone/>
              <a:defRPr/>
            </a:pPr>
            <a:r>
              <a:rPr lang="en-US" dirty="0" smtClean="0"/>
              <a:t>   </a:t>
            </a:r>
            <a:r>
              <a:rPr lang="en-US" dirty="0" err="1" smtClean="0"/>
              <a:t>xmlns:soap</a:t>
            </a:r>
            <a:r>
              <a:rPr lang="en-US" dirty="0" smtClean="0"/>
              <a:t>="http://www.w3.org/2001/12/soap-envelope"</a:t>
            </a:r>
            <a:br>
              <a:rPr lang="en-US" dirty="0" smtClean="0"/>
            </a:br>
            <a:r>
              <a:rPr lang="en-US" dirty="0" err="1" smtClean="0"/>
              <a:t>soap:encodingStyle</a:t>
            </a:r>
            <a:r>
              <a:rPr lang="en-US" dirty="0" smtClean="0"/>
              <a:t>="http://www.w3.org/2001/12/soap-encoding"&gt; </a:t>
            </a:r>
          </a:p>
          <a:p>
            <a:pPr marL="274320" indent="-274320">
              <a:spcBef>
                <a:spcPts val="580"/>
              </a:spcBef>
              <a:buNone/>
              <a:defRPr/>
            </a:pPr>
            <a:r>
              <a:rPr lang="en-US" dirty="0" smtClean="0"/>
              <a:t>		&lt;</a:t>
            </a:r>
            <a:r>
              <a:rPr lang="en-US" dirty="0" err="1" smtClean="0">
                <a:solidFill>
                  <a:srgbClr val="0070C0"/>
                </a:solidFill>
              </a:rPr>
              <a:t>soap:body</a:t>
            </a:r>
            <a:r>
              <a:rPr lang="en-US" dirty="0" smtClean="0"/>
              <a:t> </a:t>
            </a:r>
            <a:r>
              <a:rPr lang="en-US" dirty="0" err="1" smtClean="0"/>
              <a:t>pb</a:t>
            </a:r>
            <a:r>
              <a:rPr lang="en-US" dirty="0" smtClean="0"/>
              <a:t>="http://www.acme.com/phonebook"&gt;</a:t>
            </a:r>
          </a:p>
          <a:p>
            <a:pPr marL="274320" indent="-274320">
              <a:spcBef>
                <a:spcPts val="580"/>
              </a:spcBef>
              <a:buNone/>
              <a:defRPr/>
            </a:pPr>
            <a:r>
              <a:rPr lang="en-US" dirty="0" smtClean="0"/>
              <a:t>			&lt;</a:t>
            </a:r>
            <a:r>
              <a:rPr lang="en-US" dirty="0" err="1" smtClean="0"/>
              <a:t>pb:GetUserDetails</a:t>
            </a:r>
            <a:r>
              <a:rPr lang="en-US" dirty="0" smtClean="0"/>
              <a:t>&gt; </a:t>
            </a:r>
          </a:p>
          <a:p>
            <a:pPr marL="274320" indent="-274320">
              <a:spcBef>
                <a:spcPts val="580"/>
              </a:spcBef>
              <a:buNone/>
              <a:defRPr/>
            </a:pPr>
            <a:r>
              <a:rPr lang="en-US" dirty="0" smtClean="0"/>
              <a:t>				&lt;</a:t>
            </a:r>
            <a:r>
              <a:rPr lang="en-US" dirty="0" err="1" smtClean="0"/>
              <a:t>pb:UserID</a:t>
            </a:r>
            <a:r>
              <a:rPr lang="en-US" dirty="0" smtClean="0"/>
              <a:t>&gt;12345&lt;/</a:t>
            </a:r>
            <a:r>
              <a:rPr lang="en-US" dirty="0" err="1" smtClean="0"/>
              <a:t>pb:UserID</a:t>
            </a:r>
            <a:r>
              <a:rPr lang="en-US" dirty="0" smtClean="0"/>
              <a:t>&gt; </a:t>
            </a:r>
          </a:p>
          <a:p>
            <a:pPr marL="274320" indent="-274320">
              <a:spcBef>
                <a:spcPts val="580"/>
              </a:spcBef>
              <a:buNone/>
              <a:defRPr/>
            </a:pPr>
            <a:r>
              <a:rPr lang="en-US" dirty="0" smtClean="0"/>
              <a:t>			&lt;/</a:t>
            </a:r>
            <a:r>
              <a:rPr lang="en-US" dirty="0" err="1" smtClean="0"/>
              <a:t>pb:GetUserDetails</a:t>
            </a:r>
            <a:r>
              <a:rPr lang="en-US" dirty="0" smtClean="0"/>
              <a:t>&gt; </a:t>
            </a:r>
          </a:p>
          <a:p>
            <a:pPr marL="274320" indent="-274320">
              <a:spcBef>
                <a:spcPts val="580"/>
              </a:spcBef>
              <a:buNone/>
              <a:defRPr/>
            </a:pPr>
            <a:r>
              <a:rPr lang="en-US" dirty="0" smtClean="0"/>
              <a:t>		&lt;</a:t>
            </a:r>
            <a:r>
              <a:rPr lang="en-US" dirty="0" smtClean="0">
                <a:solidFill>
                  <a:srgbClr val="0070C0"/>
                </a:solidFill>
              </a:rPr>
              <a:t>/</a:t>
            </a:r>
            <a:r>
              <a:rPr lang="en-US" dirty="0" err="1" smtClean="0">
                <a:solidFill>
                  <a:srgbClr val="0070C0"/>
                </a:solidFill>
              </a:rPr>
              <a:t>soap:Body</a:t>
            </a:r>
            <a:r>
              <a:rPr lang="en-US" dirty="0" smtClean="0"/>
              <a:t>&gt; </a:t>
            </a:r>
          </a:p>
          <a:p>
            <a:pPr marL="274320" indent="-274320">
              <a:spcBef>
                <a:spcPts val="580"/>
              </a:spcBef>
              <a:buNone/>
              <a:defRPr/>
            </a:pPr>
            <a:r>
              <a:rPr lang="en-US" dirty="0" smtClean="0"/>
              <a:t>&lt;</a:t>
            </a:r>
            <a:r>
              <a:rPr lang="en-US" dirty="0" smtClean="0">
                <a:solidFill>
                  <a:srgbClr val="FF0000"/>
                </a:solidFill>
              </a:rPr>
              <a:t>/</a:t>
            </a:r>
            <a:r>
              <a:rPr lang="en-US" dirty="0" err="1" smtClean="0">
                <a:solidFill>
                  <a:srgbClr val="FF0000"/>
                </a:solidFill>
              </a:rPr>
              <a:t>soap:Envelope</a:t>
            </a:r>
            <a:r>
              <a:rPr lang="en-US" dirty="0" smtClean="0"/>
              <a:t>&gt;</a:t>
            </a:r>
            <a:endParaRPr lang="en-US" dirty="0"/>
          </a:p>
        </p:txBody>
      </p:sp>
    </p:spTree>
    <p:extLst>
      <p:ext uri="{BB962C8B-B14F-4D97-AF65-F5344CB8AC3E}">
        <p14:creationId xmlns:p14="http://schemas.microsoft.com/office/powerpoint/2010/main" val="368158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altLang="en-US" smtClean="0"/>
              <a:t>REST Vs SOAP</a:t>
            </a:r>
          </a:p>
        </p:txBody>
      </p:sp>
      <p:sp>
        <p:nvSpPr>
          <p:cNvPr id="3" name="Content Placeholder 2"/>
          <p:cNvSpPr>
            <a:spLocks noGrp="1"/>
          </p:cNvSpPr>
          <p:nvPr>
            <p:ph sz="quarter" idx="1"/>
          </p:nvPr>
        </p:nvSpPr>
        <p:spPr/>
        <p:txBody>
          <a:bodyPr>
            <a:normAutofit fontScale="85000" lnSpcReduction="20000"/>
          </a:bodyPr>
          <a:lstStyle/>
          <a:p>
            <a:pPr marL="274320" indent="-274320">
              <a:spcBef>
                <a:spcPts val="580"/>
              </a:spcBef>
              <a:buFont typeface="Wingdings 2"/>
              <a:buChar char=""/>
              <a:defRPr/>
            </a:pPr>
            <a:r>
              <a:rPr lang="en-US" dirty="0" smtClean="0"/>
              <a:t> Simple web service as an example: querying a phonebook application for the details of a given user</a:t>
            </a:r>
          </a:p>
          <a:p>
            <a:pPr marL="274320" indent="-274320">
              <a:spcBef>
                <a:spcPts val="580"/>
              </a:spcBef>
              <a:buFont typeface="Wingdings 2"/>
              <a:buChar char=""/>
              <a:defRPr/>
            </a:pPr>
            <a:endParaRPr lang="en-US" dirty="0" smtClean="0"/>
          </a:p>
          <a:p>
            <a:pPr marL="274320" indent="-274320">
              <a:spcBef>
                <a:spcPts val="580"/>
              </a:spcBef>
              <a:buFont typeface="Wingdings 2"/>
              <a:buChar char=""/>
              <a:defRPr/>
            </a:pPr>
            <a:r>
              <a:rPr lang="en-US" dirty="0" smtClean="0"/>
              <a:t>And with REST? The query will probably look like this:</a:t>
            </a:r>
          </a:p>
          <a:p>
            <a:pPr marL="274320" indent="-274320">
              <a:spcBef>
                <a:spcPts val="580"/>
              </a:spcBef>
              <a:buNone/>
              <a:defRPr/>
            </a:pPr>
            <a:r>
              <a:rPr lang="en-US" dirty="0" smtClean="0"/>
              <a:t>	</a:t>
            </a:r>
            <a:r>
              <a:rPr lang="en-US" dirty="0" smtClean="0">
                <a:hlinkClick r:id="rId2"/>
              </a:rPr>
              <a:t>http://www.acme.com/phonebook/UserDetails/12345</a:t>
            </a:r>
            <a:endParaRPr lang="en-US" dirty="0" smtClean="0"/>
          </a:p>
          <a:p>
            <a:pPr marL="274320" indent="-274320">
              <a:spcBef>
                <a:spcPts val="580"/>
              </a:spcBef>
              <a:buNone/>
              <a:defRPr/>
            </a:pPr>
            <a:endParaRPr lang="en-US" dirty="0" smtClean="0"/>
          </a:p>
          <a:p>
            <a:pPr marL="274320" indent="-274320">
              <a:spcBef>
                <a:spcPts val="580"/>
              </a:spcBef>
              <a:buFont typeface="Wingdings 2"/>
              <a:buChar char=""/>
              <a:defRPr/>
            </a:pPr>
            <a:r>
              <a:rPr lang="en-US" dirty="0" smtClean="0"/>
              <a:t>GET</a:t>
            </a:r>
            <a:r>
              <a:rPr lang="en-US" dirty="0" smtClean="0">
                <a:solidFill>
                  <a:srgbClr val="0070C0"/>
                </a:solidFill>
              </a:rPr>
              <a:t> /phonebook/</a:t>
            </a:r>
            <a:r>
              <a:rPr lang="en-US" dirty="0" err="1" smtClean="0">
                <a:solidFill>
                  <a:srgbClr val="0070C0"/>
                </a:solidFill>
              </a:rPr>
              <a:t>UserDetails</a:t>
            </a:r>
            <a:r>
              <a:rPr lang="en-US" dirty="0" smtClean="0">
                <a:solidFill>
                  <a:srgbClr val="0070C0"/>
                </a:solidFill>
              </a:rPr>
              <a:t>/12345</a:t>
            </a:r>
            <a:r>
              <a:rPr lang="en-US" dirty="0" smtClean="0"/>
              <a:t> HTTP/1.1</a:t>
            </a:r>
          </a:p>
          <a:p>
            <a:pPr marL="274320" indent="-274320">
              <a:spcBef>
                <a:spcPts val="580"/>
              </a:spcBef>
              <a:buNone/>
              <a:defRPr/>
            </a:pPr>
            <a:r>
              <a:rPr lang="en-US" dirty="0" smtClean="0"/>
              <a:t>	Host: </a:t>
            </a:r>
            <a:r>
              <a:rPr lang="en-US" dirty="0" smtClean="0">
                <a:hlinkClick r:id="rId3"/>
              </a:rPr>
              <a:t>www.acme.com</a:t>
            </a:r>
            <a:endParaRPr lang="en-US" dirty="0" smtClean="0"/>
          </a:p>
          <a:p>
            <a:pPr marL="274320" indent="-274320">
              <a:spcBef>
                <a:spcPts val="580"/>
              </a:spcBef>
              <a:buNone/>
              <a:defRPr/>
            </a:pPr>
            <a:r>
              <a:rPr lang="en-US" dirty="0" smtClean="0"/>
              <a:t>	Accept: application/xml</a:t>
            </a:r>
          </a:p>
          <a:p>
            <a:pPr marL="274320" indent="-274320">
              <a:spcBef>
                <a:spcPts val="580"/>
              </a:spcBef>
              <a:buFont typeface="Wingdings 2"/>
              <a:buChar char=""/>
              <a:defRPr/>
            </a:pPr>
            <a:endParaRPr lang="en-US" dirty="0" smtClean="0"/>
          </a:p>
          <a:p>
            <a:pPr marL="274320" indent="-274320">
              <a:spcBef>
                <a:spcPts val="580"/>
              </a:spcBef>
              <a:buFont typeface="Wingdings 2"/>
              <a:buChar char=""/>
              <a:defRPr/>
            </a:pPr>
            <a:r>
              <a:rPr lang="en-US" dirty="0" smtClean="0">
                <a:solidFill>
                  <a:srgbClr val="FF0000"/>
                </a:solidFill>
              </a:rPr>
              <a:t>Complex query: </a:t>
            </a:r>
          </a:p>
          <a:p>
            <a:pPr marL="274320" indent="-274320">
              <a:spcBef>
                <a:spcPts val="580"/>
              </a:spcBef>
              <a:buNone/>
              <a:defRPr/>
            </a:pPr>
            <a:r>
              <a:rPr lang="en-US" sz="1900" dirty="0"/>
              <a:t>	</a:t>
            </a:r>
            <a:r>
              <a:rPr lang="en-US" sz="1900" dirty="0">
                <a:solidFill>
                  <a:srgbClr val="0070C0"/>
                </a:solidFill>
              </a:rPr>
              <a:t>http://www.acme.com/phonebook/UserDetails?firstName=John&amp;lastName=Doe</a:t>
            </a:r>
            <a:r>
              <a:rPr lang="en-US" dirty="0" smtClean="0">
                <a:solidFill>
                  <a:srgbClr val="0070C0"/>
                </a:solidFill>
              </a:rPr>
              <a:t/>
            </a:r>
            <a:br>
              <a:rPr lang="en-US" dirty="0" smtClean="0">
                <a:solidFill>
                  <a:srgbClr val="0070C0"/>
                </a:solidFill>
              </a:rPr>
            </a:br>
            <a:endParaRPr lang="en-US" dirty="0" smtClean="0">
              <a:solidFill>
                <a:srgbClr val="0070C0"/>
              </a:solidFill>
            </a:endParaRPr>
          </a:p>
        </p:txBody>
      </p:sp>
    </p:spTree>
    <p:extLst>
      <p:ext uri="{BB962C8B-B14F-4D97-AF65-F5344CB8AC3E}">
        <p14:creationId xmlns:p14="http://schemas.microsoft.com/office/powerpoint/2010/main" val="1334805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ChangeArrowheads="1"/>
          </p:cNvSpPr>
          <p:nvPr/>
        </p:nvSpPr>
        <p:spPr bwMode="auto">
          <a:xfrm>
            <a:off x="1676400" y="274638"/>
            <a:ext cx="67818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a:r>
              <a:rPr lang="en-US" altLang="zh-CN" sz="3200">
                <a:latin typeface="Century Gothic" panose="020B0502020202020204" pitchFamily="34" charset="0"/>
              </a:rPr>
              <a:t>REST V.S. SOA</a:t>
            </a:r>
          </a:p>
        </p:txBody>
      </p:sp>
      <p:sp>
        <p:nvSpPr>
          <p:cNvPr id="114692" name="Rectangle 4"/>
          <p:cNvSpPr>
            <a:spLocks noChangeArrowheads="1"/>
          </p:cNvSpPr>
          <p:nvPr/>
        </p:nvSpPr>
        <p:spPr bwMode="auto">
          <a:xfrm>
            <a:off x="2057400" y="4419600"/>
            <a:ext cx="81534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en-US" sz="2000" b="1">
                <a:latin typeface="Century Gothic" panose="020B0502020202020204" pitchFamily="34" charset="0"/>
              </a:rPr>
              <a:t>Correlation</a:t>
            </a:r>
            <a:r>
              <a:rPr lang="en-US" altLang="en-US" sz="2800">
                <a:latin typeface="Century Gothic" panose="020B0502020202020204" pitchFamily="34" charset="0"/>
              </a:rPr>
              <a:t> </a:t>
            </a:r>
            <a:endParaRPr lang="en-US" altLang="zh-CN" sz="2800">
              <a:latin typeface="Century Gothic" panose="020B0502020202020204" pitchFamily="34" charset="0"/>
            </a:endParaRPr>
          </a:p>
          <a:p>
            <a:pPr lvl="1">
              <a:buFontTx/>
              <a:buChar char="•"/>
            </a:pPr>
            <a:r>
              <a:rPr lang="en-US" altLang="zh-CN">
                <a:latin typeface="Century Gothic" panose="020B0502020202020204" pitchFamily="34" charset="0"/>
              </a:rPr>
              <a:t> </a:t>
            </a:r>
            <a:r>
              <a:rPr lang="en-US" altLang="en-US">
                <a:latin typeface="Century Gothic" panose="020B0502020202020204" pitchFamily="34" charset="0"/>
              </a:rPr>
              <a:t>REST is an architectural style that inherently helps to attain some of the basic SOA principles</a:t>
            </a:r>
            <a:r>
              <a:rPr lang="en-US" altLang="zh-CN">
                <a:latin typeface="Century Gothic" panose="020B0502020202020204" pitchFamily="34" charset="0"/>
              </a:rPr>
              <a:t>.</a:t>
            </a:r>
            <a:endParaRPr lang="en-US" altLang="en-US">
              <a:latin typeface="Century Gothic" panose="020B0502020202020204" pitchFamily="34" charset="0"/>
            </a:endParaRPr>
          </a:p>
        </p:txBody>
      </p:sp>
      <p:sp>
        <p:nvSpPr>
          <p:cNvPr id="114693" name="Rectangle 5"/>
          <p:cNvSpPr>
            <a:spLocks noChangeArrowheads="1"/>
          </p:cNvSpPr>
          <p:nvPr/>
        </p:nvSpPr>
        <p:spPr bwMode="auto">
          <a:xfrm>
            <a:off x="1905000" y="1357313"/>
            <a:ext cx="38862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000" b="1">
                <a:latin typeface="Century Gothic" panose="020B0502020202020204" pitchFamily="34" charset="0"/>
              </a:rPr>
              <a:t>SOA principles</a:t>
            </a:r>
            <a:r>
              <a:rPr lang="en-US" altLang="zh-CN" sz="2000">
                <a:latin typeface="Century Gothic" panose="020B0502020202020204" pitchFamily="34" charset="0"/>
              </a:rPr>
              <a:t> </a:t>
            </a:r>
          </a:p>
          <a:p>
            <a:pPr>
              <a:buFontTx/>
              <a:buChar char="•"/>
            </a:pPr>
            <a:r>
              <a:rPr lang="en-US" altLang="zh-CN" u="sng">
                <a:latin typeface="Century Gothic" panose="020B0502020202020204" pitchFamily="34" charset="0"/>
              </a:rPr>
              <a:t>Standardized Service Contracts</a:t>
            </a:r>
          </a:p>
          <a:p>
            <a:pPr>
              <a:buFontTx/>
              <a:buChar char="•"/>
            </a:pPr>
            <a:r>
              <a:rPr lang="en-US" altLang="zh-CN">
                <a:latin typeface="Century Gothic" panose="020B0502020202020204" pitchFamily="34" charset="0"/>
              </a:rPr>
              <a:t>Service Loose Coupling</a:t>
            </a:r>
          </a:p>
          <a:p>
            <a:pPr>
              <a:buFontTx/>
              <a:buChar char="•"/>
            </a:pPr>
            <a:r>
              <a:rPr lang="en-US" altLang="zh-CN">
                <a:latin typeface="Century Gothic" panose="020B0502020202020204" pitchFamily="34" charset="0"/>
              </a:rPr>
              <a:t>Service Abstraction</a:t>
            </a:r>
          </a:p>
          <a:p>
            <a:pPr>
              <a:buFontTx/>
              <a:buChar char="•"/>
            </a:pPr>
            <a:r>
              <a:rPr lang="en-US" altLang="zh-CN">
                <a:latin typeface="Century Gothic" panose="020B0502020202020204" pitchFamily="34" charset="0"/>
              </a:rPr>
              <a:t>Service Reusability</a:t>
            </a:r>
          </a:p>
          <a:p>
            <a:pPr>
              <a:buFontTx/>
              <a:buChar char="•"/>
            </a:pPr>
            <a:r>
              <a:rPr lang="en-US" altLang="zh-CN">
                <a:latin typeface="Century Gothic" panose="020B0502020202020204" pitchFamily="34" charset="0"/>
              </a:rPr>
              <a:t>Service Autonomy</a:t>
            </a:r>
          </a:p>
          <a:p>
            <a:pPr>
              <a:buFontTx/>
              <a:buChar char="•"/>
            </a:pPr>
            <a:r>
              <a:rPr lang="en-US" altLang="zh-CN">
                <a:latin typeface="Century Gothic" panose="020B0502020202020204" pitchFamily="34" charset="0"/>
              </a:rPr>
              <a:t>Service Statelessness</a:t>
            </a:r>
          </a:p>
          <a:p>
            <a:pPr>
              <a:buFontTx/>
              <a:buChar char="•"/>
            </a:pPr>
            <a:r>
              <a:rPr lang="en-US" altLang="zh-CN">
                <a:latin typeface="Century Gothic" panose="020B0502020202020204" pitchFamily="34" charset="0"/>
              </a:rPr>
              <a:t>Service Discoverability</a:t>
            </a:r>
          </a:p>
          <a:p>
            <a:pPr>
              <a:buFontTx/>
              <a:buChar char="•"/>
            </a:pPr>
            <a:r>
              <a:rPr lang="en-US" altLang="zh-CN">
                <a:latin typeface="Century Gothic" panose="020B0502020202020204" pitchFamily="34" charset="0"/>
              </a:rPr>
              <a:t>Service Composability </a:t>
            </a:r>
          </a:p>
          <a:p>
            <a:pPr eaLnBrk="0" hangingPunct="0"/>
            <a:endParaRPr lang="en-US" altLang="zh-CN">
              <a:latin typeface="Century Gothic" panose="020B0502020202020204" pitchFamily="34" charset="0"/>
            </a:endParaRPr>
          </a:p>
        </p:txBody>
      </p:sp>
      <p:sp>
        <p:nvSpPr>
          <p:cNvPr id="114694" name="Rectangle 6"/>
          <p:cNvSpPr>
            <a:spLocks noChangeArrowheads="1"/>
          </p:cNvSpPr>
          <p:nvPr/>
        </p:nvSpPr>
        <p:spPr bwMode="auto">
          <a:xfrm>
            <a:off x="6172200" y="1357314"/>
            <a:ext cx="3886200"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000" b="1">
                <a:latin typeface="Century Gothic" panose="020B0502020202020204" pitchFamily="34" charset="0"/>
              </a:rPr>
              <a:t>REST principles</a:t>
            </a:r>
            <a:r>
              <a:rPr lang="en-US" altLang="zh-CN" sz="2000">
                <a:latin typeface="Century Gothic" panose="020B0502020202020204" pitchFamily="34" charset="0"/>
              </a:rPr>
              <a:t> </a:t>
            </a:r>
          </a:p>
          <a:p>
            <a:pPr>
              <a:buFontTx/>
              <a:buChar char="•"/>
            </a:pPr>
            <a:r>
              <a:rPr lang="en-US" altLang="zh-CN" u="sng">
                <a:latin typeface="Century Gothic" panose="020B0502020202020204" pitchFamily="34" charset="0"/>
              </a:rPr>
              <a:t>Unique identifiability of the resources through URIs</a:t>
            </a:r>
          </a:p>
          <a:p>
            <a:pPr>
              <a:buFontTx/>
              <a:buChar char="•"/>
            </a:pPr>
            <a:r>
              <a:rPr lang="en-US" altLang="zh-CN">
                <a:latin typeface="Century Gothic" panose="020B0502020202020204" pitchFamily="34" charset="0"/>
              </a:rPr>
              <a:t>Uniform interface to access the resources</a:t>
            </a:r>
          </a:p>
          <a:p>
            <a:pPr>
              <a:buFontTx/>
              <a:buChar char="•"/>
            </a:pPr>
            <a:r>
              <a:rPr lang="en-US" altLang="zh-CN">
                <a:latin typeface="Century Gothic" panose="020B0502020202020204" pitchFamily="34" charset="0"/>
              </a:rPr>
              <a:t>Navigability of the resource representations through hypermedia </a:t>
            </a:r>
          </a:p>
          <a:p>
            <a:pPr>
              <a:buFontTx/>
              <a:buChar char="•"/>
            </a:pPr>
            <a:r>
              <a:rPr lang="en-US" altLang="zh-CN">
                <a:latin typeface="Century Gothic" panose="020B0502020202020204" pitchFamily="34" charset="0"/>
              </a:rPr>
              <a:t>Statelessness </a:t>
            </a:r>
          </a:p>
        </p:txBody>
      </p:sp>
    </p:spTree>
    <p:extLst>
      <p:ext uri="{BB962C8B-B14F-4D97-AF65-F5344CB8AC3E}">
        <p14:creationId xmlns:p14="http://schemas.microsoft.com/office/powerpoint/2010/main" val="1029468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938" y="490753"/>
            <a:ext cx="10984523" cy="9787295"/>
          </a:xfrm>
          <a:prstGeom prst="rect">
            <a:avLst/>
          </a:prstGeom>
        </p:spPr>
        <p:txBody>
          <a:bodyPr wrap="square">
            <a:spAutoFit/>
          </a:bodyPr>
          <a:lstStyle/>
          <a:p>
            <a:r>
              <a:rPr lang="en-IN" b="1" dirty="0">
                <a:solidFill>
                  <a:srgbClr val="404040"/>
                </a:solidFill>
                <a:latin typeface="Open Sans"/>
              </a:rPr>
              <a:t>@</a:t>
            </a:r>
            <a:r>
              <a:rPr lang="en-IN" b="1" dirty="0" err="1">
                <a:solidFill>
                  <a:srgbClr val="404040"/>
                </a:solidFill>
                <a:latin typeface="Open Sans"/>
              </a:rPr>
              <a:t>RestController</a:t>
            </a:r>
            <a:r>
              <a:rPr lang="en-IN" dirty="0">
                <a:solidFill>
                  <a:srgbClr val="404040"/>
                </a:solidFill>
                <a:latin typeface="Open Sans"/>
              </a:rPr>
              <a:t> : First of all, we are using Spring 4′s new @</a:t>
            </a:r>
            <a:r>
              <a:rPr lang="en-IN" dirty="0" err="1">
                <a:solidFill>
                  <a:srgbClr val="404040"/>
                </a:solidFill>
                <a:latin typeface="Open Sans"/>
              </a:rPr>
              <a:t>RestController</a:t>
            </a:r>
            <a:r>
              <a:rPr lang="en-IN" dirty="0">
                <a:solidFill>
                  <a:srgbClr val="404040"/>
                </a:solidFill>
                <a:latin typeface="Open Sans"/>
              </a:rPr>
              <a:t> annotation. This annotation eliminates the need of annotating each method with @</a:t>
            </a:r>
            <a:r>
              <a:rPr lang="en-IN" dirty="0" err="1">
                <a:solidFill>
                  <a:srgbClr val="404040"/>
                </a:solidFill>
                <a:latin typeface="Open Sans"/>
              </a:rPr>
              <a:t>ResponseBody</a:t>
            </a:r>
            <a:r>
              <a:rPr lang="en-IN" dirty="0">
                <a:solidFill>
                  <a:srgbClr val="404040"/>
                </a:solidFill>
                <a:latin typeface="Open Sans"/>
              </a:rPr>
              <a:t>. Under the hood, @</a:t>
            </a:r>
            <a:r>
              <a:rPr lang="en-IN" dirty="0" err="1">
                <a:solidFill>
                  <a:srgbClr val="404040"/>
                </a:solidFill>
                <a:latin typeface="Open Sans"/>
              </a:rPr>
              <a:t>RestController</a:t>
            </a:r>
            <a:r>
              <a:rPr lang="en-IN" dirty="0">
                <a:solidFill>
                  <a:srgbClr val="404040"/>
                </a:solidFill>
                <a:latin typeface="Open Sans"/>
              </a:rPr>
              <a:t> is itself annotated with @</a:t>
            </a:r>
            <a:r>
              <a:rPr lang="en-IN" dirty="0" err="1">
                <a:solidFill>
                  <a:srgbClr val="404040"/>
                </a:solidFill>
                <a:latin typeface="Open Sans"/>
              </a:rPr>
              <a:t>ResponseBody</a:t>
            </a:r>
            <a:r>
              <a:rPr lang="en-IN" dirty="0">
                <a:solidFill>
                  <a:srgbClr val="404040"/>
                </a:solidFill>
                <a:latin typeface="Open Sans"/>
              </a:rPr>
              <a:t>, and can be considered as combination of @Controller and @</a:t>
            </a:r>
            <a:r>
              <a:rPr lang="en-IN" dirty="0" err="1" smtClean="0">
                <a:solidFill>
                  <a:srgbClr val="404040"/>
                </a:solidFill>
                <a:latin typeface="Open Sans"/>
              </a:rPr>
              <a:t>ResponseBody</a:t>
            </a:r>
            <a:endParaRPr lang="en-IN" dirty="0">
              <a:solidFill>
                <a:srgbClr val="404040"/>
              </a:solidFill>
              <a:latin typeface="Open Sans"/>
            </a:endParaRPr>
          </a:p>
          <a:p>
            <a:endParaRPr lang="en-IN" dirty="0" smtClean="0">
              <a:solidFill>
                <a:srgbClr val="404040"/>
              </a:solidFill>
              <a:latin typeface="Open Sans"/>
            </a:endParaRPr>
          </a:p>
          <a:p>
            <a:r>
              <a:rPr lang="en-IN" b="1" dirty="0"/>
              <a:t>@</a:t>
            </a:r>
            <a:r>
              <a:rPr lang="en-IN" b="1" dirty="0" err="1"/>
              <a:t>RequestBody</a:t>
            </a:r>
            <a:r>
              <a:rPr lang="en-IN" dirty="0"/>
              <a:t> : If a method parameter is annotated with @</a:t>
            </a:r>
            <a:r>
              <a:rPr lang="en-IN" dirty="0" err="1"/>
              <a:t>RequestBody</a:t>
            </a:r>
            <a:r>
              <a:rPr lang="en-IN" dirty="0"/>
              <a:t>, Spring will bind the incoming HTTP request body(for the URL mentioned in @</a:t>
            </a:r>
            <a:r>
              <a:rPr lang="en-IN" dirty="0" err="1"/>
              <a:t>RequestMapping</a:t>
            </a:r>
            <a:r>
              <a:rPr lang="en-IN" dirty="0"/>
              <a:t> for that method) to that parameter. While doing that, Spring will [behind the scenes] use </a:t>
            </a:r>
            <a:r>
              <a:rPr lang="en-IN" dirty="0">
                <a:hlinkClick r:id="rId2"/>
              </a:rPr>
              <a:t>HTTP Message converters</a:t>
            </a:r>
            <a:r>
              <a:rPr lang="en-IN" dirty="0"/>
              <a:t> to convert the HTTP request body into domain object [</a:t>
            </a:r>
            <a:r>
              <a:rPr lang="en-IN" dirty="0" err="1"/>
              <a:t>deserialize</a:t>
            </a:r>
            <a:r>
              <a:rPr lang="en-IN" dirty="0"/>
              <a:t> request body to domain object], based on ACCEPT or Content-Type header present in request</a:t>
            </a:r>
            <a:r>
              <a:rPr lang="en-IN" dirty="0" smtClean="0"/>
              <a:t>.</a:t>
            </a:r>
          </a:p>
          <a:p>
            <a:endParaRPr lang="en-IN" dirty="0"/>
          </a:p>
          <a:p>
            <a:r>
              <a:rPr lang="en-IN" b="1" dirty="0" err="1"/>
              <a:t>ResponseEntity</a:t>
            </a:r>
            <a:r>
              <a:rPr lang="en-IN" dirty="0"/>
              <a:t> is a real deal. It represents the entire HTTP response. Good thing about it is that you can control anything that goes into it. You can specify status code, headers, and body. It comes with several constructors to carry the information you want to sent in HTTP Response</a:t>
            </a:r>
            <a:r>
              <a:rPr lang="en-IN" dirty="0" smtClean="0"/>
              <a:t>.</a:t>
            </a:r>
          </a:p>
          <a:p>
            <a:endParaRPr lang="en-IN" dirty="0"/>
          </a:p>
          <a:p>
            <a:r>
              <a:rPr lang="en-IN" b="1" dirty="0"/>
              <a:t>@</a:t>
            </a:r>
            <a:r>
              <a:rPr lang="en-IN" b="1" dirty="0" err="1"/>
              <a:t>PathVariable</a:t>
            </a:r>
            <a:r>
              <a:rPr lang="en-IN" dirty="0"/>
              <a:t> This annotation indicates that a method parameter should be bound to a URI template variable [the one in '{}'].</a:t>
            </a:r>
            <a:endParaRPr lang="en-IN" dirty="0"/>
          </a:p>
          <a:p>
            <a:endParaRPr lang="en-IN" dirty="0" smtClean="0"/>
          </a:p>
          <a:p>
            <a:endParaRPr lang="en-IN" dirty="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solidFill>
                <a:srgbClr val="404040"/>
              </a:solidFill>
              <a:latin typeface="Open Sans"/>
            </a:endParaRPr>
          </a:p>
          <a:p>
            <a:endParaRPr lang="en-IN" dirty="0" smtClean="0">
              <a:solidFill>
                <a:srgbClr val="404040"/>
              </a:solidFill>
              <a:latin typeface="Open Sans"/>
            </a:endParaRPr>
          </a:p>
          <a:p>
            <a:endParaRPr lang="en-IN" dirty="0"/>
          </a:p>
        </p:txBody>
      </p:sp>
    </p:spTree>
    <p:extLst>
      <p:ext uri="{BB962C8B-B14F-4D97-AF65-F5344CB8AC3E}">
        <p14:creationId xmlns:p14="http://schemas.microsoft.com/office/powerpoint/2010/main" val="429154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folHlink"/>
                </a:solidFill>
                <a:latin typeface="Times New Roman" panose="02020603050405020304" pitchFamily="18" charset="0"/>
              </a:rPr>
              <a:t>What is REST ?</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None/>
            </a:pPr>
            <a:endParaRPr lang="en-US" altLang="en-US" dirty="0" smtClean="0"/>
          </a:p>
          <a:p>
            <a:pPr>
              <a:buFont typeface="Wingdings" panose="05000000000000000000" pitchFamily="2" charset="2"/>
              <a:buNone/>
            </a:pPr>
            <a:r>
              <a:rPr lang="en-US" altLang="en-US" dirty="0">
                <a:solidFill>
                  <a:schemeClr val="folHlink"/>
                </a:solidFill>
                <a:latin typeface="Times New Roman" panose="02020603050405020304" pitchFamily="18" charset="0"/>
              </a:rPr>
              <a:t>  </a:t>
            </a:r>
            <a:r>
              <a:rPr lang="en-US" altLang="en-US" dirty="0" smtClean="0">
                <a:solidFill>
                  <a:schemeClr val="folHlink"/>
                </a:solidFill>
                <a:latin typeface="Times New Roman" panose="02020603050405020304" pitchFamily="18" charset="0"/>
              </a:rPr>
              <a:t>REST </a:t>
            </a:r>
            <a:r>
              <a:rPr lang="en-US" altLang="en-US" dirty="0">
                <a:solidFill>
                  <a:schemeClr val="folHlink"/>
                </a:solidFill>
                <a:latin typeface="Times New Roman" panose="02020603050405020304" pitchFamily="18" charset="0"/>
              </a:rPr>
              <a:t>is a term coined by Roy Fielding to describe an </a:t>
            </a:r>
            <a:r>
              <a:rPr lang="en-US" altLang="en-US" b="1" dirty="0">
                <a:solidFill>
                  <a:schemeClr val="folHlink"/>
                </a:solidFill>
                <a:latin typeface="Times New Roman" panose="02020603050405020304" pitchFamily="18" charset="0"/>
              </a:rPr>
              <a:t>architecture style</a:t>
            </a:r>
            <a:r>
              <a:rPr lang="en-US" altLang="en-US" dirty="0">
                <a:solidFill>
                  <a:schemeClr val="folHlink"/>
                </a:solidFill>
                <a:latin typeface="Times New Roman" panose="02020603050405020304" pitchFamily="18" charset="0"/>
              </a:rPr>
              <a:t> of networked systems. REST is an acronym standing for Representational State Transfer. </a:t>
            </a:r>
            <a:endParaRPr lang="en-US" altLang="en-US" dirty="0" smtClean="0">
              <a:solidFill>
                <a:schemeClr val="folHlink"/>
              </a:solidFill>
              <a:latin typeface="Times New Roman" panose="02020603050405020304" pitchFamily="18" charset="0"/>
            </a:endParaRPr>
          </a:p>
          <a:p>
            <a:pPr>
              <a:buFont typeface="Wingdings" panose="05000000000000000000" pitchFamily="2" charset="2"/>
              <a:buNone/>
            </a:pPr>
            <a:endParaRPr lang="en-US" altLang="en-US" dirty="0" smtClean="0">
              <a:solidFill>
                <a:schemeClr val="folHlink"/>
              </a:solidFill>
              <a:latin typeface="Times New Roman" panose="02020603050405020304" pitchFamily="18" charset="0"/>
            </a:endParaRPr>
          </a:p>
          <a:p>
            <a:r>
              <a:rPr lang="en-US" sz="1900" dirty="0" smtClean="0"/>
              <a:t>Representational</a:t>
            </a:r>
          </a:p>
          <a:p>
            <a:pPr lvl="1"/>
            <a:r>
              <a:rPr lang="en-US" sz="1900" dirty="0" smtClean="0"/>
              <a:t>Clients possess the information necessary to identify, modify, and/or delete a web resource.</a:t>
            </a:r>
          </a:p>
          <a:p>
            <a:r>
              <a:rPr lang="en-US" sz="1900" dirty="0" smtClean="0"/>
              <a:t>State</a:t>
            </a:r>
          </a:p>
          <a:p>
            <a:pPr lvl="1"/>
            <a:r>
              <a:rPr lang="en-US" sz="1900" dirty="0" smtClean="0"/>
              <a:t>All resource state information is stored on the client.</a:t>
            </a:r>
          </a:p>
          <a:p>
            <a:r>
              <a:rPr lang="en-US" sz="1900" dirty="0" smtClean="0"/>
              <a:t>Transfer</a:t>
            </a:r>
          </a:p>
          <a:p>
            <a:pPr lvl="1"/>
            <a:r>
              <a:rPr lang="en-US" sz="1900" dirty="0" smtClean="0"/>
              <a:t>Client state is passed from the client to the service through HTTP.</a:t>
            </a:r>
          </a:p>
          <a:p>
            <a:pPr>
              <a:buFont typeface="Wingdings" panose="05000000000000000000" pitchFamily="2" charset="2"/>
              <a:buNone/>
            </a:pPr>
            <a:endParaRPr lang="en-US" altLang="en-US" dirty="0" smtClean="0">
              <a:solidFill>
                <a:schemeClr val="folHlink"/>
              </a:solidFill>
              <a:latin typeface="Times New Roman" panose="02020603050405020304" pitchFamily="18" charset="0"/>
            </a:endParaRPr>
          </a:p>
          <a:p>
            <a:pPr>
              <a:buFont typeface="Wingdings" panose="05000000000000000000" pitchFamily="2" charset="2"/>
              <a:buNone/>
            </a:pPr>
            <a:endParaRPr lang="en-US" altLang="en-US" dirty="0">
              <a:solidFill>
                <a:schemeClr val="folHlink"/>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07775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a:bodyPr>
          <a:lstStyle/>
          <a:p>
            <a:pPr>
              <a:buFont typeface="Wingdings" panose="05000000000000000000" pitchFamily="2" charset="2"/>
              <a:buNone/>
            </a:pPr>
            <a:r>
              <a:rPr lang="en-US" altLang="en-US" sz="1800" b="1" dirty="0" smtClean="0">
                <a:solidFill>
                  <a:schemeClr val="folHlink"/>
                </a:solidFill>
                <a:latin typeface="Arial" panose="020B0604020202020204" pitchFamily="34" charset="0"/>
              </a:rPr>
              <a:t>“  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r>
              <a:rPr lang="en-US" altLang="en-US" sz="1800" dirty="0" smtClean="0">
                <a:latin typeface="Arial" panose="020B0604020202020204" pitchFamily="34" charset="0"/>
              </a:rPr>
              <a:t> </a:t>
            </a:r>
          </a:p>
          <a:p>
            <a:pPr>
              <a:buFont typeface="Wingdings" panose="05000000000000000000" pitchFamily="2" charset="2"/>
              <a:buNone/>
            </a:pPr>
            <a:r>
              <a:rPr lang="en-US" altLang="en-US" sz="1800" dirty="0" smtClean="0">
                <a:latin typeface="Arial" panose="020B0604020202020204" pitchFamily="34" charset="0"/>
              </a:rPr>
              <a:t>                                         </a:t>
            </a:r>
            <a:r>
              <a:rPr lang="en-US" altLang="en-US" sz="1800" b="1" dirty="0" smtClean="0">
                <a:solidFill>
                  <a:schemeClr val="folHlink"/>
                </a:solidFill>
                <a:latin typeface="Arial" panose="020B0604020202020204" pitchFamily="34" charset="0"/>
              </a:rPr>
              <a:t>Roy Fielding.</a:t>
            </a:r>
            <a:r>
              <a:rPr lang="en-US" altLang="en-US" sz="1800" dirty="0" smtClean="0">
                <a:latin typeface="Arial" panose="020B0604020202020204" pitchFamily="34" charset="0"/>
              </a:rPr>
              <a:t> </a:t>
            </a:r>
          </a:p>
          <a:p>
            <a:pPr>
              <a:buFont typeface="Wingdings" panose="05000000000000000000" pitchFamily="2" charset="2"/>
              <a:buNone/>
            </a:pPr>
            <a:endParaRPr lang="en-US" altLang="en-US" sz="1800" dirty="0">
              <a:latin typeface="Arial" panose="020B0604020202020204" pitchFamily="34" charset="0"/>
            </a:endParaRPr>
          </a:p>
          <a:p>
            <a:pPr>
              <a:buFont typeface="Wingdings" panose="05000000000000000000" pitchFamily="2" charset="2"/>
              <a:buNone/>
            </a:pPr>
            <a:endParaRPr lang="en-US" altLang="en-US" sz="1800" dirty="0" smtClean="0">
              <a:latin typeface="Arial" panose="020B0604020202020204" pitchFamily="34" charset="0"/>
            </a:endParaRPr>
          </a:p>
          <a:p>
            <a:r>
              <a:rPr lang="en-US" sz="2200" dirty="0"/>
              <a:t>It is an architectural </a:t>
            </a:r>
            <a:r>
              <a:rPr lang="en-US" sz="2200" b="1" i="1" dirty="0"/>
              <a:t>pattern </a:t>
            </a:r>
            <a:r>
              <a:rPr lang="en-US" sz="2200" dirty="0"/>
              <a:t>for developing web services as opposed to a </a:t>
            </a:r>
            <a:r>
              <a:rPr lang="en-US" sz="2200" b="1" i="1" dirty="0"/>
              <a:t>specification</a:t>
            </a:r>
            <a:r>
              <a:rPr lang="en-US" sz="2200" dirty="0"/>
              <a:t>.</a:t>
            </a:r>
          </a:p>
          <a:p>
            <a:r>
              <a:rPr lang="en-US" sz="1800" dirty="0"/>
              <a:t>REST web services communicate over the HTTP specification, using HTTP vocabulary:</a:t>
            </a:r>
            <a:endParaRPr lang="en-US" sz="1800" dirty="0" smtClean="0"/>
          </a:p>
          <a:p>
            <a:pPr lvl="1"/>
            <a:r>
              <a:rPr lang="en-US" sz="1800" dirty="0" smtClean="0"/>
              <a:t>Methods (GET, POST, etc.)</a:t>
            </a:r>
          </a:p>
          <a:p>
            <a:pPr lvl="1"/>
            <a:r>
              <a:rPr lang="en-US" sz="1800" dirty="0" smtClean="0"/>
              <a:t>HTTP URI syntax (paths, parameters, etc.)</a:t>
            </a:r>
          </a:p>
          <a:p>
            <a:pPr lvl="1"/>
            <a:r>
              <a:rPr lang="en-US" sz="1800" dirty="0" smtClean="0"/>
              <a:t>Media types (xml, </a:t>
            </a:r>
            <a:r>
              <a:rPr lang="en-US" sz="1800" dirty="0" err="1" smtClean="0"/>
              <a:t>json</a:t>
            </a:r>
            <a:r>
              <a:rPr lang="en-US" sz="1800" dirty="0" smtClean="0"/>
              <a:t>, html, plain text, </a:t>
            </a:r>
            <a:r>
              <a:rPr lang="en-US" sz="1800" dirty="0" err="1" smtClean="0"/>
              <a:t>etc</a:t>
            </a:r>
            <a:r>
              <a:rPr lang="en-US" sz="1800" dirty="0" smtClean="0"/>
              <a:t>)</a:t>
            </a:r>
          </a:p>
          <a:p>
            <a:pPr lvl="1"/>
            <a:r>
              <a:rPr lang="en-US" sz="1800" dirty="0" smtClean="0"/>
              <a:t>HTTP Response codes.</a:t>
            </a:r>
          </a:p>
          <a:p>
            <a:pPr>
              <a:buFont typeface="Wingdings" panose="05000000000000000000" pitchFamily="2" charset="2"/>
              <a:buNone/>
            </a:pPr>
            <a:endParaRPr lang="en-US" altLang="en-US" dirty="0" smtClean="0"/>
          </a:p>
          <a:p>
            <a:endParaRPr lang="en-IN" dirty="0"/>
          </a:p>
        </p:txBody>
      </p:sp>
    </p:spTree>
    <p:extLst>
      <p:ext uri="{BB962C8B-B14F-4D97-AF65-F5344CB8AC3E}">
        <p14:creationId xmlns:p14="http://schemas.microsoft.com/office/powerpoint/2010/main" val="325502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9843"/>
            <a:ext cx="9144000" cy="1525834"/>
          </a:xfrm>
        </p:spPr>
        <p:txBody>
          <a:bodyPr>
            <a:normAutofit fontScale="90000"/>
          </a:bodyPr>
          <a:lstStyle/>
          <a:p>
            <a:r>
              <a:rPr lang="en-US" altLang="en-US" dirty="0" smtClean="0"/>
              <a:t>Two Fundamental Aspects of the REST </a:t>
            </a:r>
            <a:endParaRPr lang="en-IN" dirty="0"/>
          </a:p>
        </p:txBody>
      </p:sp>
      <p:sp>
        <p:nvSpPr>
          <p:cNvPr id="3" name="Subtitle 2"/>
          <p:cNvSpPr>
            <a:spLocks noGrp="1"/>
          </p:cNvSpPr>
          <p:nvPr>
            <p:ph type="subTitle" idx="1"/>
          </p:nvPr>
        </p:nvSpPr>
        <p:spPr>
          <a:xfrm>
            <a:off x="1524000" y="2446317"/>
            <a:ext cx="9144000" cy="3693226"/>
          </a:xfrm>
        </p:spPr>
        <p:txBody>
          <a:bodyPr>
            <a:normAutofit/>
          </a:bodyPr>
          <a:lstStyle/>
          <a:p>
            <a:r>
              <a:rPr lang="en-US" altLang="en-US" b="1" dirty="0" smtClean="0"/>
              <a:t>Resources</a:t>
            </a:r>
            <a:r>
              <a:rPr lang="en-US" altLang="en-US" dirty="0" smtClean="0"/>
              <a:t/>
            </a:r>
            <a:br>
              <a:rPr lang="en-US" altLang="en-US" dirty="0" smtClean="0"/>
            </a:br>
            <a:r>
              <a:rPr lang="en-US" altLang="en-US" dirty="0" smtClean="0"/>
              <a:t>Every distinguishable entity is a resource.  A resource may be a Web site, an HTML page, an XML document, a Web service, a physical device, </a:t>
            </a:r>
            <a:r>
              <a:rPr lang="en-US" altLang="en-US" i="1" dirty="0" smtClean="0"/>
              <a:t>etc.</a:t>
            </a:r>
          </a:p>
          <a:p>
            <a:endParaRPr lang="en-US" altLang="en-US" dirty="0" smtClean="0"/>
          </a:p>
          <a:p>
            <a:r>
              <a:rPr lang="en-US" altLang="en-US" b="1" dirty="0" smtClean="0"/>
              <a:t>URLs Identify Resources</a:t>
            </a:r>
            <a:r>
              <a:rPr lang="en-US" altLang="en-US" dirty="0" smtClean="0"/>
              <a:t/>
            </a:r>
            <a:br>
              <a:rPr lang="en-US" altLang="en-US" dirty="0" smtClean="0"/>
            </a:br>
            <a:r>
              <a:rPr lang="en-US" altLang="en-US" dirty="0" smtClean="0"/>
              <a:t>Every resource is uniquely identified by a URL.  This is Tim Berners-Lee Web Design, Axiom 0.</a:t>
            </a:r>
          </a:p>
          <a:p>
            <a:endParaRPr lang="en-IN" dirty="0"/>
          </a:p>
        </p:txBody>
      </p:sp>
    </p:spTree>
    <p:extLst>
      <p:ext uri="{BB962C8B-B14F-4D97-AF65-F5344CB8AC3E}">
        <p14:creationId xmlns:p14="http://schemas.microsoft.com/office/powerpoint/2010/main" val="246483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folHlink"/>
                </a:solidFill>
                <a:latin typeface="Times New Roman" panose="02020603050405020304" pitchFamily="18" charset="0"/>
              </a:rPr>
              <a:t>Characteristics of a REST based network</a:t>
            </a:r>
            <a:endParaRPr lang="en-IN" dirty="0"/>
          </a:p>
        </p:txBody>
      </p:sp>
      <p:sp>
        <p:nvSpPr>
          <p:cNvPr id="5" name="Rectangle 4"/>
          <p:cNvSpPr>
            <a:spLocks noGrp="1" noChangeArrowheads="1"/>
          </p:cNvSpPr>
          <p:nvPr/>
        </p:nvSpPr>
        <p:spPr bwMode="auto">
          <a:xfrm>
            <a:off x="1544781" y="2167247"/>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000" dirty="0">
                <a:solidFill>
                  <a:schemeClr val="folHlink"/>
                </a:solidFill>
                <a:latin typeface="Times New Roman" panose="02020603050405020304" pitchFamily="18" charset="0"/>
              </a:rPr>
              <a:t>Client-Server: a pull-based interaction style(Client request data from servers as and when needed). </a:t>
            </a:r>
          </a:p>
          <a:p>
            <a:pPr>
              <a:lnSpc>
                <a:spcPct val="80000"/>
              </a:lnSpc>
            </a:pPr>
            <a:r>
              <a:rPr lang="en-US" altLang="en-US" sz="2000" dirty="0">
                <a:solidFill>
                  <a:schemeClr val="folHlink"/>
                </a:solidFill>
                <a:latin typeface="Times New Roman" panose="02020603050405020304" pitchFamily="18" charset="0"/>
              </a:rPr>
              <a:t>Stateless: each request from client to server must contain all the information necessary to understand the request, and cannot take advantage of any stored context on the server. </a:t>
            </a:r>
          </a:p>
          <a:p>
            <a:pPr>
              <a:lnSpc>
                <a:spcPct val="80000"/>
              </a:lnSpc>
            </a:pPr>
            <a:r>
              <a:rPr lang="en-US" altLang="en-US" sz="2000" dirty="0">
                <a:solidFill>
                  <a:schemeClr val="folHlink"/>
                </a:solidFill>
                <a:latin typeface="Times New Roman" panose="02020603050405020304" pitchFamily="18" charset="0"/>
              </a:rPr>
              <a:t>Cache: to improve network efficiency, responses must be capable of being labeled as cacheable or non-cacheable. </a:t>
            </a:r>
          </a:p>
          <a:p>
            <a:pPr>
              <a:lnSpc>
                <a:spcPct val="80000"/>
              </a:lnSpc>
            </a:pPr>
            <a:r>
              <a:rPr lang="en-US" altLang="en-US" sz="2000" dirty="0">
                <a:solidFill>
                  <a:schemeClr val="folHlink"/>
                </a:solidFill>
                <a:latin typeface="Times New Roman" panose="02020603050405020304" pitchFamily="18" charset="0"/>
              </a:rPr>
              <a:t>Uniform interface: all resources are accessed with a generic interface (e.g., HTTP GET, POST, PUT, DELETE). </a:t>
            </a:r>
          </a:p>
          <a:p>
            <a:pPr>
              <a:lnSpc>
                <a:spcPct val="80000"/>
              </a:lnSpc>
            </a:pPr>
            <a:r>
              <a:rPr lang="en-US" altLang="en-US" sz="2000" dirty="0">
                <a:solidFill>
                  <a:schemeClr val="folHlink"/>
                </a:solidFill>
                <a:latin typeface="Times New Roman" panose="02020603050405020304" pitchFamily="18" charset="0"/>
              </a:rPr>
              <a:t>Named resources - the system is comprised of resources which are named using a URL. </a:t>
            </a:r>
          </a:p>
          <a:p>
            <a:pPr>
              <a:lnSpc>
                <a:spcPct val="80000"/>
              </a:lnSpc>
            </a:pPr>
            <a:r>
              <a:rPr lang="en-US" altLang="en-US" sz="2000" dirty="0">
                <a:solidFill>
                  <a:schemeClr val="folHlink"/>
                </a:solidFill>
                <a:latin typeface="Times New Roman" panose="02020603050405020304" pitchFamily="18" charset="0"/>
              </a:rPr>
              <a:t>Interconnected resource representations - the representations of the resources are interconnected using URLs, thereby enabling a client to progress from one state to another.</a:t>
            </a:r>
            <a:r>
              <a:rPr lang="en-US" altLang="en-US" sz="2400" dirty="0"/>
              <a:t> </a:t>
            </a:r>
          </a:p>
        </p:txBody>
      </p:sp>
    </p:spTree>
    <p:extLst>
      <p:ext uri="{BB962C8B-B14F-4D97-AF65-F5344CB8AC3E}">
        <p14:creationId xmlns:p14="http://schemas.microsoft.com/office/powerpoint/2010/main" val="420608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folHlink"/>
                </a:solidFill>
                <a:latin typeface="Times New Roman" panose="02020603050405020304" pitchFamily="18" charset="0"/>
              </a:rPr>
              <a:t>Principles of REST web service design</a:t>
            </a:r>
            <a:endParaRPr lang="en-IN" dirty="0"/>
          </a:p>
        </p:txBody>
      </p:sp>
      <p:sp>
        <p:nvSpPr>
          <p:cNvPr id="5" name="Rectangle 4"/>
          <p:cNvSpPr>
            <a:spLocks noGrp="1" noChangeArrowheads="1"/>
          </p:cNvSpPr>
          <p:nvPr/>
        </p:nvSpPr>
        <p:spPr bwMode="auto">
          <a:xfrm>
            <a:off x="1259774" y="2274124"/>
            <a:ext cx="856112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1600" dirty="0">
                <a:solidFill>
                  <a:schemeClr val="folHlink"/>
                </a:solidFill>
                <a:latin typeface="Times New Roman" panose="02020603050405020304" pitchFamily="18" charset="0"/>
              </a:rPr>
              <a:t>1.Identify all the conceptual entities that we wish to expose as services. (Examples we saw include resources such as : parts list, detailed part data, purchase order)</a:t>
            </a:r>
          </a:p>
          <a:p>
            <a:pPr>
              <a:lnSpc>
                <a:spcPct val="80000"/>
              </a:lnSpc>
            </a:pPr>
            <a:r>
              <a:rPr lang="en-US" altLang="en-US" sz="1600" dirty="0">
                <a:solidFill>
                  <a:schemeClr val="folHlink"/>
                </a:solidFill>
                <a:latin typeface="Times New Roman" panose="02020603050405020304" pitchFamily="18" charset="0"/>
              </a:rPr>
              <a:t>2. Create a URL to each resource. </a:t>
            </a:r>
          </a:p>
          <a:p>
            <a:pPr>
              <a:lnSpc>
                <a:spcPct val="80000"/>
              </a:lnSpc>
            </a:pPr>
            <a:r>
              <a:rPr lang="en-US" altLang="en-US" sz="1600" dirty="0">
                <a:solidFill>
                  <a:schemeClr val="folHlink"/>
                </a:solidFill>
                <a:latin typeface="Times New Roman" panose="02020603050405020304" pitchFamily="18" charset="0"/>
              </a:rPr>
              <a:t>3. Categorize our resources according to whether clients can just receive a representation of the resource (using an HTTP GET), or whether clients can modify (add to) the resource using HTTP POST, PUT, and/or DELETE).</a:t>
            </a:r>
          </a:p>
          <a:p>
            <a:pPr>
              <a:lnSpc>
                <a:spcPct val="80000"/>
              </a:lnSpc>
            </a:pPr>
            <a:r>
              <a:rPr lang="en-US" altLang="en-US" sz="1600" dirty="0">
                <a:solidFill>
                  <a:schemeClr val="folHlink"/>
                </a:solidFill>
                <a:latin typeface="Times New Roman" panose="02020603050405020304" pitchFamily="18" charset="0"/>
              </a:rPr>
              <a:t>4. All resources accessible via HTTP GET should be side-effect free. That is, the resource should just return a representation of the resource. Invoking the resource should not result in modifying the resource.</a:t>
            </a:r>
          </a:p>
          <a:p>
            <a:pPr>
              <a:lnSpc>
                <a:spcPct val="80000"/>
              </a:lnSpc>
            </a:pPr>
            <a:r>
              <a:rPr lang="en-US" altLang="en-US" sz="1600" dirty="0">
                <a:solidFill>
                  <a:schemeClr val="folHlink"/>
                </a:solidFill>
                <a:latin typeface="Times New Roman" panose="02020603050405020304" pitchFamily="18" charset="0"/>
              </a:rPr>
              <a:t>5.Put hyperlinks within resource representations to enable clients to drill down for more information, and/or to obtain related information.</a:t>
            </a:r>
          </a:p>
          <a:p>
            <a:pPr>
              <a:lnSpc>
                <a:spcPct val="80000"/>
              </a:lnSpc>
            </a:pPr>
            <a:r>
              <a:rPr lang="en-US" altLang="en-US" sz="1600" dirty="0">
                <a:solidFill>
                  <a:schemeClr val="folHlink"/>
                </a:solidFill>
                <a:latin typeface="Times New Roman" panose="02020603050405020304" pitchFamily="18" charset="0"/>
              </a:rPr>
              <a:t>6. Design to reveal data gradually. Don't reveal everything in a single response document. Provide hyperlinks to obtain more details.</a:t>
            </a:r>
          </a:p>
          <a:p>
            <a:pPr>
              <a:lnSpc>
                <a:spcPct val="80000"/>
              </a:lnSpc>
            </a:pPr>
            <a:r>
              <a:rPr lang="en-US" altLang="en-US" sz="1600" dirty="0">
                <a:solidFill>
                  <a:schemeClr val="folHlink"/>
                </a:solidFill>
                <a:latin typeface="Times New Roman" panose="02020603050405020304" pitchFamily="18" charset="0"/>
              </a:rPr>
              <a:t>7. Specify the format of response data using a schema (DTD, W3C Schema, </a:t>
            </a:r>
            <a:r>
              <a:rPr lang="en-US" altLang="en-US" sz="1600" dirty="0" err="1">
                <a:solidFill>
                  <a:schemeClr val="folHlink"/>
                </a:solidFill>
                <a:latin typeface="Times New Roman" panose="02020603050405020304" pitchFamily="18" charset="0"/>
              </a:rPr>
              <a:t>RelaxNG</a:t>
            </a:r>
            <a:r>
              <a:rPr lang="en-US" altLang="en-US" sz="1600" dirty="0">
                <a:solidFill>
                  <a:schemeClr val="folHlink"/>
                </a:solidFill>
                <a:latin typeface="Times New Roman" panose="02020603050405020304" pitchFamily="18" charset="0"/>
              </a:rPr>
              <a:t>, or </a:t>
            </a:r>
            <a:r>
              <a:rPr lang="en-US" altLang="en-US" sz="1600" dirty="0" err="1">
                <a:solidFill>
                  <a:schemeClr val="folHlink"/>
                </a:solidFill>
                <a:latin typeface="Times New Roman" panose="02020603050405020304" pitchFamily="18" charset="0"/>
              </a:rPr>
              <a:t>Schematron</a:t>
            </a:r>
            <a:r>
              <a:rPr lang="en-US" altLang="en-US" sz="1600" dirty="0">
                <a:solidFill>
                  <a:schemeClr val="folHlink"/>
                </a:solidFill>
                <a:latin typeface="Times New Roman" panose="02020603050405020304" pitchFamily="18" charset="0"/>
              </a:rPr>
              <a:t>). For those services that require a POST or PUT to it, also provide a schema to specify the format of the response.</a:t>
            </a:r>
          </a:p>
          <a:p>
            <a:pPr>
              <a:lnSpc>
                <a:spcPct val="80000"/>
              </a:lnSpc>
            </a:pPr>
            <a:r>
              <a:rPr lang="en-US" altLang="en-US" sz="1600" dirty="0">
                <a:solidFill>
                  <a:schemeClr val="folHlink"/>
                </a:solidFill>
                <a:latin typeface="Times New Roman" panose="02020603050405020304" pitchFamily="18" charset="0"/>
              </a:rPr>
              <a:t>8. Describe how our services are to be invoked using either a WSDL document, or simply an HTML document. </a:t>
            </a:r>
          </a:p>
        </p:txBody>
      </p:sp>
    </p:spTree>
    <p:extLst>
      <p:ext uri="{BB962C8B-B14F-4D97-AF65-F5344CB8AC3E}">
        <p14:creationId xmlns:p14="http://schemas.microsoft.com/office/powerpoint/2010/main" val="301852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183"/>
          </a:xfrm>
        </p:spPr>
        <p:txBody>
          <a:bodyPr/>
          <a:lstStyle/>
          <a:p>
            <a:r>
              <a:rPr lang="en-IN" dirty="0" smtClean="0"/>
              <a:t>HTTP and REST</a:t>
            </a:r>
            <a:endParaRPr lang="en-IN" dirty="0"/>
          </a:p>
        </p:txBody>
      </p:sp>
      <p:sp>
        <p:nvSpPr>
          <p:cNvPr id="3" name="Content Placeholder 2"/>
          <p:cNvSpPr>
            <a:spLocks noGrp="1"/>
          </p:cNvSpPr>
          <p:nvPr>
            <p:ph idx="1"/>
          </p:nvPr>
        </p:nvSpPr>
        <p:spPr>
          <a:xfrm>
            <a:off x="838200" y="1460866"/>
            <a:ext cx="10515600" cy="2746375"/>
          </a:xfrm>
        </p:spPr>
        <p:txBody>
          <a:bodyPr>
            <a:normAutofit fontScale="55000" lnSpcReduction="20000"/>
          </a:bodyPr>
          <a:lstStyle/>
          <a:p>
            <a:pPr marL="0" indent="0">
              <a:buNone/>
            </a:pPr>
            <a:r>
              <a:rPr lang="en-US" dirty="0" smtClean="0"/>
              <a:t>HTTP Methods supported by REST:</a:t>
            </a:r>
          </a:p>
          <a:p>
            <a:r>
              <a:rPr lang="en-US" sz="2600" dirty="0" smtClean="0"/>
              <a:t>GET – Requests a resource at the request URL</a:t>
            </a:r>
          </a:p>
          <a:p>
            <a:pPr lvl="1"/>
            <a:r>
              <a:rPr lang="en-US" sz="2200" dirty="0" smtClean="0"/>
              <a:t>Should </a:t>
            </a:r>
            <a:r>
              <a:rPr lang="en-US" sz="2200" u="sng" dirty="0" smtClean="0"/>
              <a:t>not</a:t>
            </a:r>
            <a:r>
              <a:rPr lang="en-US" sz="2200" dirty="0" smtClean="0"/>
              <a:t> contain a request body, as it will be discarded.</a:t>
            </a:r>
          </a:p>
          <a:p>
            <a:pPr lvl="1"/>
            <a:r>
              <a:rPr lang="en-US" sz="2200" u="sng" dirty="0" smtClean="0"/>
              <a:t>May</a:t>
            </a:r>
            <a:r>
              <a:rPr lang="en-US" sz="2200" dirty="0" smtClean="0"/>
              <a:t> be cached locally or on the server.</a:t>
            </a:r>
          </a:p>
          <a:p>
            <a:pPr lvl="1"/>
            <a:r>
              <a:rPr lang="en-US" sz="2200" dirty="0" smtClean="0"/>
              <a:t>May produce a resource, but should not modify on it.</a:t>
            </a:r>
          </a:p>
          <a:p>
            <a:r>
              <a:rPr lang="en-US" sz="2600" dirty="0" smtClean="0"/>
              <a:t>POST – Submits information to the service for processing</a:t>
            </a:r>
          </a:p>
          <a:p>
            <a:pPr lvl="1"/>
            <a:r>
              <a:rPr lang="en-US" sz="2200" dirty="0" smtClean="0"/>
              <a:t>Should typically return the new or modified resource.</a:t>
            </a:r>
          </a:p>
          <a:p>
            <a:r>
              <a:rPr lang="en-US" sz="2600" dirty="0" smtClean="0"/>
              <a:t>PUT – Add a new resource at the request URL</a:t>
            </a:r>
            <a:endParaRPr lang="en-US" sz="2200" dirty="0" smtClean="0"/>
          </a:p>
          <a:p>
            <a:r>
              <a:rPr lang="en-US" sz="2600" dirty="0" smtClean="0"/>
              <a:t>DELETE – Removes the resource at the request URL</a:t>
            </a:r>
          </a:p>
          <a:p>
            <a:r>
              <a:rPr lang="en-US" sz="2600" dirty="0" smtClean="0"/>
              <a:t>OPTIONS – Indicates which methods are supported</a:t>
            </a:r>
          </a:p>
          <a:p>
            <a:r>
              <a:rPr lang="en-US" sz="2600" dirty="0" smtClean="0"/>
              <a:t>HEAD – Returns meta information about the request URL</a:t>
            </a:r>
          </a:p>
          <a:p>
            <a:endParaRPr lang="en-IN" dirty="0"/>
          </a:p>
        </p:txBody>
      </p:sp>
      <p:pic>
        <p:nvPicPr>
          <p:cNvPr id="4" name="table"/>
          <p:cNvPicPr>
            <a:picLocks noChangeAspect="1"/>
          </p:cNvPicPr>
          <p:nvPr/>
        </p:nvPicPr>
        <p:blipFill>
          <a:blip r:embed="rId2"/>
          <a:stretch>
            <a:fillRect/>
          </a:stretch>
        </p:blipFill>
        <p:spPr>
          <a:xfrm>
            <a:off x="838200" y="4495800"/>
            <a:ext cx="8358554" cy="2022232"/>
          </a:xfrm>
          <a:prstGeom prst="rect">
            <a:avLst/>
          </a:prstGeom>
        </p:spPr>
      </p:pic>
    </p:spTree>
    <p:extLst>
      <p:ext uri="{BB962C8B-B14F-4D97-AF65-F5344CB8AC3E}">
        <p14:creationId xmlns:p14="http://schemas.microsoft.com/office/powerpoint/2010/main" val="140824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HTTP REST URL:</a:t>
            </a:r>
            <a:endParaRPr lang="en-IN" dirty="0"/>
          </a:p>
        </p:txBody>
      </p:sp>
      <p:sp>
        <p:nvSpPr>
          <p:cNvPr id="3" name="Content Placeholder 2"/>
          <p:cNvSpPr>
            <a:spLocks noGrp="1"/>
          </p:cNvSpPr>
          <p:nvPr>
            <p:ph idx="1"/>
          </p:nvPr>
        </p:nvSpPr>
        <p:spPr>
          <a:xfrm>
            <a:off x="838200" y="4169974"/>
            <a:ext cx="10515600" cy="2006988"/>
          </a:xfrm>
        </p:spPr>
        <p:txBody>
          <a:bodyPr>
            <a:normAutofit fontScale="77500" lnSpcReduction="20000"/>
          </a:bodyPr>
          <a:lstStyle/>
          <a:p>
            <a:pPr marL="0" indent="0">
              <a:buNone/>
            </a:pPr>
            <a:endParaRPr lang="en-US" dirty="0" smtClean="0"/>
          </a:p>
          <a:p>
            <a:r>
              <a:rPr lang="en-US" dirty="0" smtClean="0"/>
              <a:t>The </a:t>
            </a:r>
            <a:r>
              <a:rPr lang="en-US" b="1" dirty="0" smtClean="0"/>
              <a:t>protocol</a:t>
            </a:r>
            <a:r>
              <a:rPr lang="en-US" dirty="0" smtClean="0"/>
              <a:t> identifies the transport scheme that will be used to process and respond to the request.</a:t>
            </a:r>
          </a:p>
          <a:p>
            <a:r>
              <a:rPr lang="en-US" dirty="0" smtClean="0"/>
              <a:t>The </a:t>
            </a:r>
            <a:r>
              <a:rPr lang="en-US" b="1" dirty="0" smtClean="0"/>
              <a:t>host name </a:t>
            </a:r>
            <a:r>
              <a:rPr lang="en-US" dirty="0" smtClean="0"/>
              <a:t>identifies the server address of the resource.</a:t>
            </a:r>
          </a:p>
          <a:p>
            <a:r>
              <a:rPr lang="en-US" dirty="0" smtClean="0"/>
              <a:t>The </a:t>
            </a:r>
            <a:r>
              <a:rPr lang="en-US" b="1" dirty="0" smtClean="0"/>
              <a:t>path</a:t>
            </a:r>
            <a:r>
              <a:rPr lang="en-US" dirty="0" smtClean="0"/>
              <a:t> and </a:t>
            </a:r>
            <a:r>
              <a:rPr lang="en-US" b="1" dirty="0" smtClean="0"/>
              <a:t>query string  </a:t>
            </a:r>
            <a:r>
              <a:rPr lang="en-US" dirty="0" smtClean="0"/>
              <a:t>can be used to identify and customize the accessed resource.</a:t>
            </a:r>
          </a:p>
          <a:p>
            <a:endParaRPr lang="en-IN" dirty="0"/>
          </a:p>
        </p:txBody>
      </p:sp>
      <p:sp>
        <p:nvSpPr>
          <p:cNvPr id="6" name="TextBox 4"/>
          <p:cNvSpPr txBox="1"/>
          <p:nvPr/>
        </p:nvSpPr>
        <p:spPr>
          <a:xfrm>
            <a:off x="938151" y="2068952"/>
            <a:ext cx="9737766" cy="203132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http://my.store.com/fruits/list?category=fruit&amp;limit=20</a:t>
            </a: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p:txBody>
      </p:sp>
      <p:sp>
        <p:nvSpPr>
          <p:cNvPr id="7" name="Left Brace 6"/>
          <p:cNvSpPr/>
          <p:nvPr/>
        </p:nvSpPr>
        <p:spPr>
          <a:xfrm rot="16200000">
            <a:off x="2216594" y="3171470"/>
            <a:ext cx="228604" cy="5774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8" name="Left Brace 7"/>
          <p:cNvSpPr/>
          <p:nvPr/>
        </p:nvSpPr>
        <p:spPr>
          <a:xfrm rot="16200000">
            <a:off x="5400929" y="2698203"/>
            <a:ext cx="228605"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9" name="Left Brace 8"/>
          <p:cNvSpPr/>
          <p:nvPr/>
        </p:nvSpPr>
        <p:spPr>
          <a:xfrm rot="16200000">
            <a:off x="7874197" y="1901340"/>
            <a:ext cx="235072" cy="31242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0" name="TextBox 5"/>
          <p:cNvSpPr txBox="1"/>
          <p:nvPr/>
        </p:nvSpPr>
        <p:spPr>
          <a:xfrm>
            <a:off x="1857632" y="3644205"/>
            <a:ext cx="1034673"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mtClean="0"/>
              <a:t>protocol</a:t>
            </a:r>
            <a:endParaRPr lang="en-US"/>
          </a:p>
        </p:txBody>
      </p:sp>
      <p:sp>
        <p:nvSpPr>
          <p:cNvPr id="11" name="TextBox 11"/>
          <p:cNvSpPr txBox="1"/>
          <p:nvPr/>
        </p:nvSpPr>
        <p:spPr>
          <a:xfrm>
            <a:off x="3076832" y="3644205"/>
            <a:ext cx="12954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a:t>h</a:t>
            </a:r>
            <a:r>
              <a:rPr lang="en-US" smtClean="0"/>
              <a:t>ost name</a:t>
            </a:r>
            <a:endParaRPr lang="en-US"/>
          </a:p>
        </p:txBody>
      </p:sp>
      <p:sp>
        <p:nvSpPr>
          <p:cNvPr id="12" name="TextBox 13"/>
          <p:cNvSpPr txBox="1"/>
          <p:nvPr/>
        </p:nvSpPr>
        <p:spPr>
          <a:xfrm>
            <a:off x="4523460" y="3644205"/>
            <a:ext cx="2076156"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mtClean="0"/>
              <a:t>path to a resource</a:t>
            </a:r>
            <a:endParaRPr lang="en-US"/>
          </a:p>
        </p:txBody>
      </p:sp>
      <p:sp>
        <p:nvSpPr>
          <p:cNvPr id="13" name="TextBox 14"/>
          <p:cNvSpPr txBox="1"/>
          <p:nvPr/>
        </p:nvSpPr>
        <p:spPr>
          <a:xfrm>
            <a:off x="7267831" y="3641860"/>
            <a:ext cx="144779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mtClean="0"/>
              <a:t>query string</a:t>
            </a:r>
            <a:endParaRPr lang="en-US"/>
          </a:p>
        </p:txBody>
      </p:sp>
      <p:sp>
        <p:nvSpPr>
          <p:cNvPr id="15" name="Left Brace 14"/>
          <p:cNvSpPr/>
          <p:nvPr/>
        </p:nvSpPr>
        <p:spPr>
          <a:xfrm rot="16200000">
            <a:off x="3727367" y="2609464"/>
            <a:ext cx="228607" cy="16764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04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599" y="914400"/>
            <a:ext cx="10233561" cy="5105400"/>
          </a:xfrm>
        </p:spPr>
        <p:txBody>
          <a:bodyPr/>
          <a:lstStyle/>
          <a:p>
            <a:pPr marL="0" indent="0">
              <a:buNone/>
            </a:pPr>
            <a:r>
              <a:rPr lang="en-US" dirty="0" smtClean="0"/>
              <a:t>REST services in Java web applications can be implemented in several ways:</a:t>
            </a:r>
          </a:p>
          <a:p>
            <a:r>
              <a:rPr lang="en-US" sz="2800" dirty="0" smtClean="0"/>
              <a:t>As a plain Java Servlet</a:t>
            </a:r>
          </a:p>
          <a:p>
            <a:pPr lvl="1"/>
            <a:r>
              <a:rPr lang="en-US" sz="2400" dirty="0" smtClean="0"/>
              <a:t>Adequate for very simple REST services.</a:t>
            </a:r>
          </a:p>
          <a:p>
            <a:pPr lvl="1"/>
            <a:r>
              <a:rPr lang="en-US" sz="2400" dirty="0" smtClean="0"/>
              <a:t>Requires a lot of “boiler plate” code for complex services.</a:t>
            </a:r>
          </a:p>
          <a:p>
            <a:r>
              <a:rPr lang="en-US" sz="2800" dirty="0" smtClean="0"/>
              <a:t>Using a REST service framework.</a:t>
            </a:r>
          </a:p>
          <a:p>
            <a:pPr lvl="1"/>
            <a:r>
              <a:rPr lang="en-US" sz="2400" dirty="0" smtClean="0"/>
              <a:t>Eliminates the need to write “boilerplate” code.</a:t>
            </a:r>
            <a:endParaRPr lang="en-US" dirty="0"/>
          </a:p>
          <a:p>
            <a:pPr lvl="1"/>
            <a:r>
              <a:rPr lang="en-US" sz="2400" dirty="0" smtClean="0"/>
              <a:t>Typically integrates with other technologies, such as Spring.</a:t>
            </a:r>
            <a:endParaRPr lang="en-US" sz="2400" dirty="0"/>
          </a:p>
          <a:p>
            <a:pPr marL="0" indent="0">
              <a:spcBef>
                <a:spcPts val="1400"/>
              </a:spcBef>
              <a:buNone/>
            </a:pPr>
            <a:r>
              <a:rPr lang="en-US" dirty="0" smtClean="0"/>
              <a:t>Java provides the JAX-RS specification for use by providers of REST service frameworks.</a:t>
            </a:r>
          </a:p>
        </p:txBody>
      </p:sp>
    </p:spTree>
    <p:extLst>
      <p:ext uri="{BB962C8B-B14F-4D97-AF65-F5344CB8AC3E}">
        <p14:creationId xmlns:p14="http://schemas.microsoft.com/office/powerpoint/2010/main" val="424697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1166</Words>
  <Application>Microsoft Office PowerPoint</Application>
  <PresentationFormat>Widescreen</PresentationFormat>
  <Paragraphs>174</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宋体</vt:lpstr>
      <vt:lpstr>Arial</vt:lpstr>
      <vt:lpstr>Calibri</vt:lpstr>
      <vt:lpstr>Calibri Light</vt:lpstr>
      <vt:lpstr>Century Gothic</vt:lpstr>
      <vt:lpstr>Courier New</vt:lpstr>
      <vt:lpstr>Open Sans</vt:lpstr>
      <vt:lpstr>Times New Roman</vt:lpstr>
      <vt:lpstr>Wingdings</vt:lpstr>
      <vt:lpstr>Wingdings 2</vt:lpstr>
      <vt:lpstr>Office Theme</vt:lpstr>
      <vt:lpstr>REST -  Representational State Transfer  with Spring MVC.</vt:lpstr>
      <vt:lpstr>What is REST ?</vt:lpstr>
      <vt:lpstr>PowerPoint Presentation</vt:lpstr>
      <vt:lpstr>Two Fundamental Aspects of the REST </vt:lpstr>
      <vt:lpstr>Characteristics of a REST based network</vt:lpstr>
      <vt:lpstr>Principles of REST web service design</vt:lpstr>
      <vt:lpstr>HTTP and REST</vt:lpstr>
      <vt:lpstr>A typical HTTP REST URL:</vt:lpstr>
      <vt:lpstr>PowerPoint Presentation</vt:lpstr>
      <vt:lpstr>PowerPoint Presentation</vt:lpstr>
      <vt:lpstr>PowerPoint Presentation</vt:lpstr>
      <vt:lpstr>PowerPoint Presentation</vt:lpstr>
      <vt:lpstr>REST Vs SOAP</vt:lpstr>
      <vt:lpstr>REST Vs SOAP</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Fundamental Aspects of the REST Design Pattern</dc:title>
  <dc:creator>Rajesh A Parab</dc:creator>
  <cp:lastModifiedBy>Rajesh A Parab</cp:lastModifiedBy>
  <cp:revision>33</cp:revision>
  <dcterms:created xsi:type="dcterms:W3CDTF">2016-06-20T07:08:09Z</dcterms:created>
  <dcterms:modified xsi:type="dcterms:W3CDTF">2016-06-23T06:54:42Z</dcterms:modified>
</cp:coreProperties>
</file>