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5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6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7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8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9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0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theme/theme11.xml" ContentType="application/vnd.openxmlformats-officedocument.theme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8" r:id="rId2"/>
    <p:sldMasterId id="2147483815" r:id="rId3"/>
    <p:sldMasterId id="2147483832" r:id="rId4"/>
    <p:sldMasterId id="2147483863" r:id="rId5"/>
    <p:sldMasterId id="2147483893" r:id="rId6"/>
    <p:sldMasterId id="2147483911" r:id="rId7"/>
    <p:sldMasterId id="2147483929" r:id="rId8"/>
    <p:sldMasterId id="2147483975" r:id="rId9"/>
    <p:sldMasterId id="2147483993" r:id="rId10"/>
    <p:sldMasterId id="2147484059" r:id="rId11"/>
    <p:sldMasterId id="2147484077" r:id="rId12"/>
  </p:sldMasterIdLst>
  <p:sldIdLst>
    <p:sldId id="287" r:id="rId13"/>
    <p:sldId id="256" r:id="rId14"/>
    <p:sldId id="257" r:id="rId15"/>
    <p:sldId id="258" r:id="rId16"/>
    <p:sldId id="260" r:id="rId17"/>
    <p:sldId id="261" r:id="rId18"/>
    <p:sldId id="262" r:id="rId19"/>
    <p:sldId id="264" r:id="rId20"/>
    <p:sldId id="265" r:id="rId21"/>
    <p:sldId id="266" r:id="rId22"/>
    <p:sldId id="267" r:id="rId23"/>
    <p:sldId id="281" r:id="rId24"/>
    <p:sldId id="284" r:id="rId25"/>
    <p:sldId id="273" r:id="rId26"/>
    <p:sldId id="288" r:id="rId27"/>
    <p:sldId id="274" r:id="rId28"/>
    <p:sldId id="275" r:id="rId29"/>
    <p:sldId id="263" r:id="rId30"/>
    <p:sldId id="268" r:id="rId31"/>
    <p:sldId id="269" r:id="rId32"/>
    <p:sldId id="271" r:id="rId33"/>
    <p:sldId id="270" r:id="rId34"/>
    <p:sldId id="272" r:id="rId35"/>
    <p:sldId id="277" r:id="rId36"/>
    <p:sldId id="278" r:id="rId37"/>
    <p:sldId id="279" r:id="rId38"/>
    <p:sldId id="280" r:id="rId39"/>
    <p:sldId id="282" r:id="rId40"/>
    <p:sldId id="283" r:id="rId41"/>
    <p:sldId id="285" r:id="rId42"/>
    <p:sldId id="28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8B1E206-439D-4B5B-AA4C-35E7E49D6361}">
          <p14:sldIdLst>
            <p14:sldId id="287"/>
          </p14:sldIdLst>
        </p14:section>
        <p14:section name="Banner" id="{C1FB93A3-6A2B-4009-8271-BA5C486809D9}">
          <p14:sldIdLst>
            <p14:sldId id="256"/>
          </p14:sldIdLst>
        </p14:section>
        <p14:section name="Syllabus" id="{7AB6E4AA-90C2-4555-945F-1966A097E1D1}">
          <p14:sldIdLst>
            <p14:sldId id="257"/>
            <p14:sldId id="258"/>
          </p14:sldIdLst>
        </p14:section>
        <p14:section name="intro" id="{2A657DF7-A604-46EA-A621-CAC4F7ECAE0E}">
          <p14:sldIdLst>
            <p14:sldId id="260"/>
          </p14:sldIdLst>
        </p14:section>
        <p14:section name="installation" id="{7B85BD70-CC5F-4DF8-BEE1-01E90CF7CDEB}">
          <p14:sldIdLst>
            <p14:sldId id="261"/>
          </p14:sldIdLst>
        </p14:section>
        <p14:section name="steps" id="{6BFC6609-7C0A-47B9-9299-C4DCB290023F}">
          <p14:sldIdLst>
            <p14:sldId id="262"/>
            <p14:sldId id="264"/>
            <p14:sldId id="265"/>
            <p14:sldId id="266"/>
            <p14:sldId id="267"/>
          </p14:sldIdLst>
        </p14:section>
        <p14:section name="Basic syntax" id="{FD1E11A0-75DA-4FF3-8903-751024CA717E}">
          <p14:sldIdLst>
            <p14:sldId id="281"/>
            <p14:sldId id="284"/>
          </p14:sldIdLst>
        </p14:section>
        <p14:section name="variables" id="{0C42DB38-384D-4E15-A277-B15D6DC2AF38}">
          <p14:sldIdLst>
            <p14:sldId id="273"/>
            <p14:sldId id="288"/>
            <p14:sldId id="274"/>
            <p14:sldId id="275"/>
          </p14:sldIdLst>
        </p14:section>
        <p14:section name="numbers and math" id="{80C91EA9-58F5-4CFF-A1BF-57334255EE9C}">
          <p14:sldIdLst>
            <p14:sldId id="263"/>
            <p14:sldId id="268"/>
            <p14:sldId id="269"/>
            <p14:sldId id="271"/>
            <p14:sldId id="270"/>
            <p14:sldId id="272"/>
          </p14:sldIdLst>
        </p14:section>
        <p14:section name="String" id="{ACAC3C9A-4A01-4633-9CEB-A6A4B2FFA232}">
          <p14:sldIdLst>
            <p14:sldId id="277"/>
            <p14:sldId id="278"/>
            <p14:sldId id="279"/>
          </p14:sldIdLst>
        </p14:section>
        <p14:section name="Lists" id="{690B8650-509A-4E70-A789-0F375207DC47}">
          <p14:sldIdLst>
            <p14:sldId id="280"/>
            <p14:sldId id="282"/>
            <p14:sldId id="283"/>
          </p14:sldIdLst>
        </p14:section>
        <p14:section name="Tuple" id="{50D98C2B-CA7C-41FE-BDDD-CB4B19640EDE}">
          <p14:sldIdLst>
            <p14:sldId id="285"/>
          </p14:sldIdLst>
        </p14:section>
        <p14:section name="Dictionary" id="{21CBB4F9-4B98-433C-81F2-381D19C2D9A2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42" d="100"/>
          <a:sy n="42" d="100"/>
        </p:scale>
        <p:origin x="72" y="7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slide" Target="slides/slide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0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0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0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0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0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0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0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0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0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0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0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442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08680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106031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7109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0931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84112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989582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3067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06415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428353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23438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65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0749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46697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89907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609600" y="5396132"/>
            <a:ext cx="10797736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9987" y="1976657"/>
            <a:ext cx="2723213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11445407" y="1976658"/>
            <a:ext cx="73660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/>
            </a:p>
          </p:txBody>
        </p:sp>
      </p:grpSp>
      <p:sp>
        <p:nvSpPr>
          <p:cNvPr id="24" name="Oval 28"/>
          <p:cNvSpPr/>
          <p:nvPr/>
        </p:nvSpPr>
        <p:spPr>
          <a:xfrm>
            <a:off x="11430000" y="6038850"/>
            <a:ext cx="2032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3" name="Oval 28"/>
          <p:cNvSpPr/>
          <p:nvPr/>
        </p:nvSpPr>
        <p:spPr>
          <a:xfrm>
            <a:off x="11430000" y="6324600"/>
            <a:ext cx="2032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5" name="Oval 28"/>
          <p:cNvSpPr/>
          <p:nvPr/>
        </p:nvSpPr>
        <p:spPr>
          <a:xfrm>
            <a:off x="11430000" y="5476875"/>
            <a:ext cx="2032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4" name="Oval 28"/>
          <p:cNvSpPr/>
          <p:nvPr/>
        </p:nvSpPr>
        <p:spPr>
          <a:xfrm>
            <a:off x="11430000" y="5753100"/>
            <a:ext cx="2032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 dirty="0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743201" y="281352"/>
            <a:ext cx="8678985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586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 dirty="0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1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 dirty="0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304800" y="1676400"/>
            <a:ext cx="109728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66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GB" dirty="0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304800" y="457200"/>
            <a:ext cx="109728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1676400"/>
            <a:ext cx="109728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6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GB" dirty="0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304800" y="457200"/>
            <a:ext cx="109728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1676400"/>
            <a:ext cx="109728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2438400" y="3124200"/>
            <a:ext cx="68072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9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GB" dirty="0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304800" y="457200"/>
            <a:ext cx="109728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/>
        </p:nvSpPr>
        <p:spPr>
          <a:xfrm>
            <a:off x="243840" y="1676400"/>
            <a:ext cx="1109472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/>
        </p:nvSpPr>
        <p:spPr>
          <a:xfrm>
            <a:off x="243840" y="1676401"/>
            <a:ext cx="11094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0150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GB" dirty="0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304800" y="457200"/>
            <a:ext cx="109728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/>
        </p:nvSpPr>
        <p:spPr>
          <a:xfrm>
            <a:off x="304800" y="1600200"/>
            <a:ext cx="109728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/>
        </p:nvSpPr>
        <p:spPr>
          <a:xfrm>
            <a:off x="304800" y="1600201"/>
            <a:ext cx="1097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6877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914400" y="228600"/>
            <a:ext cx="10261600" cy="1371600"/>
          </a:xfrm>
        </p:spPr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GB" dirty="0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Rectangle 10"/>
          <p:cNvSpPr txBox="1"/>
          <p:nvPr/>
        </p:nvSpPr>
        <p:spPr>
          <a:xfrm>
            <a:off x="609600" y="2057401"/>
            <a:ext cx="9144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0" y="4800600"/>
            <a:ext cx="94488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114800"/>
            <a:ext cx="94488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524000" y="3429000"/>
            <a:ext cx="94488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524000" y="2743200"/>
            <a:ext cx="94488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524000" y="2057400"/>
            <a:ext cx="94488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 correct answer (then rearrange the choices)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" y="2707958"/>
            <a:ext cx="9144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3429001"/>
            <a:ext cx="9144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9600" y="4114801"/>
            <a:ext cx="9144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9600" y="4800601"/>
            <a:ext cx="9144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  <p:extLst>
      <p:ext uri="{BB962C8B-B14F-4D97-AF65-F5344CB8AC3E}">
        <p14:creationId xmlns:p14="http://schemas.microsoft.com/office/powerpoint/2010/main" val="141498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522754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GB" dirty="0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19200" y="20574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219200" y="29718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1219200" y="38862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1219200" y="48006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1219200" y="57150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20574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6400800" y="29718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6400800" y="38862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6400800" y="48006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6400800" y="57150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5181600" y="2286000"/>
            <a:ext cx="12192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5181600" y="3200400"/>
            <a:ext cx="12192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5181600" y="3200400"/>
            <a:ext cx="12192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5181600" y="5029200"/>
            <a:ext cx="12192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5181600" y="2286000"/>
            <a:ext cx="12192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82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651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826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55403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52548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40597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98974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71887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856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113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504278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03633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02129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43380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3675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90990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47681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02560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58986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66966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009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536575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43648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4804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09853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34324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73204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692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459996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0350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515355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131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90654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25055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57716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21570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40634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5683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77128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70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0114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169116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044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03235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39934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838774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034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638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150919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15188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72386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898135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7961419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94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1463352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564760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669523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601218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792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240151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244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93439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1423433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61334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048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312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61764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9212627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282507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3913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77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023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870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5280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150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1324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981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2131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0931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9338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00775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18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308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7045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54882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1098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8262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71581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10016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8524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97224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116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765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3167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3589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6638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6748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1087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57200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8249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91497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6422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0000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96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6218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1486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1551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3681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7659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6188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965865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35595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5486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9863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01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4775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8364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429616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850725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27750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6915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3043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7975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693A-2307-4FDC-9539-08DC9083DDED}" type="datetime1">
              <a:rPr lang="en-US" smtClean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781693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33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9E61-C2D6-49AB-83F2-8FC9FEFBDAFD}" type="datetime1">
              <a:rPr lang="en-US" smtClean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88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950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E74F-367A-4D3C-8AA7-FA60CCA05EAE}" type="datetime1">
              <a:rPr lang="en-US" smtClean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90856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3F9C-6465-4987-8E4E-615CFD4753AA}" type="datetime1">
              <a:rPr lang="en-US" smtClean="0"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89144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EFD6-3C20-43C6-9E75-1A9D48D9576F}" type="datetime1">
              <a:rPr lang="en-US" smtClean="0"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757966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3D5A-A484-46EE-9DC8-9A16BFF8327E}" type="datetime1">
              <a:rPr lang="en-US" smtClean="0"/>
              <a:t>6/19/2018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84358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BC8-78D1-4FEB-9D4F-E22E45CC04F7}" type="datetime1">
              <a:rPr lang="en-US" smtClean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87019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8210-870C-4A62-9D1B-4B25162550AB}" type="datetime1">
              <a:rPr lang="en-US" smtClean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13080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EA7-B10E-4739-92FE-8993461CC0B7}" type="datetime1">
              <a:rPr lang="en-US" smtClean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662689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13F-2D2A-49BA-966D-6530A12E7C15}" type="datetime1">
              <a:rPr lang="en-US" smtClean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343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890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500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001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82430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16007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6890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84869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833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463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58294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83830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70678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13650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07117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07335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58032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75485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16556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5919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17302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84017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21740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44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1.xml"/><Relationship Id="rId18" Type="http://schemas.openxmlformats.org/officeDocument/2006/relationships/theme" Target="../theme/theme10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17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0.xml"/><Relationship Id="rId16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slideLayout" Target="../slideLayouts/slideLayout15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slideLayout" Target="../slideLayouts/slideLayout168.xml"/><Relationship Id="rId18" Type="http://schemas.openxmlformats.org/officeDocument/2006/relationships/theme" Target="../theme/theme11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17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57.xml"/><Relationship Id="rId16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65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slideLayout" Target="../slideLayouts/slideLayout16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75.xml"/><Relationship Id="rId7" Type="http://schemas.openxmlformats.org/officeDocument/2006/relationships/slideLayout" Target="../slideLayouts/slideLayout17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74.xml"/><Relationship Id="rId1" Type="http://schemas.openxmlformats.org/officeDocument/2006/relationships/slideLayout" Target="../slideLayouts/slideLayout173.xml"/><Relationship Id="rId6" Type="http://schemas.openxmlformats.org/officeDocument/2006/relationships/slideLayout" Target="../slideLayouts/slideLayout178.xml"/><Relationship Id="rId11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77.xml"/><Relationship Id="rId10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76.xml"/><Relationship Id="rId9" Type="http://schemas.openxmlformats.org/officeDocument/2006/relationships/slideLayout" Target="../slideLayouts/slideLayout18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8.jp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7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17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96.xml"/><Relationship Id="rId16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04.xml"/><Relationship Id="rId19" Type="http://schemas.openxmlformats.org/officeDocument/2006/relationships/image" Target="../media/image11.png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slideLayout" Target="../slideLayouts/slideLayout10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4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33.xml"/><Relationship Id="rId17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137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31.xml"/><Relationship Id="rId19" Type="http://schemas.openxmlformats.org/officeDocument/2006/relationships/image" Target="../media/image17.png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9369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32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  <p:sldLayoutId id="2147484007" r:id="rId14"/>
    <p:sldLayoutId id="2147484008" r:id="rId15"/>
    <p:sldLayoutId id="2147484009" r:id="rId16"/>
    <p:sldLayoutId id="21474840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433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  <p:sldLayoutId id="2147484072" r:id="rId13"/>
    <p:sldLayoutId id="2147484073" r:id="rId14"/>
    <p:sldLayoutId id="2147484074" r:id="rId15"/>
    <p:sldLayoutId id="2147484075" r:id="rId16"/>
    <p:sldLayoutId id="21474840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3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761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80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067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964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>
          <p15:clr>
            <a:srgbClr val="F26B43"/>
          </p15:clr>
        </p15:guide>
        <p15:guide id="1" pos="3840">
          <p15:clr>
            <a:srgbClr val="F26B43"/>
          </p15:clr>
        </p15:guide>
        <p15:guide id="2" pos="288">
          <p15:clr>
            <a:srgbClr val="F26B43"/>
          </p15:clr>
        </p15:guide>
        <p15:guide id="3" pos="6648">
          <p15:clr>
            <a:srgbClr val="F26B43"/>
          </p15:clr>
        </p15:guide>
        <p15:guide id="4" orient="horz" pos="3528">
          <p15:clr>
            <a:srgbClr val="F26B43"/>
          </p15:clr>
        </p15:guide>
        <p15:guide id="5" orient="horz" pos="112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3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366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1219200" y="457200"/>
            <a:ext cx="10261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1219200" y="1905000"/>
            <a:ext cx="99568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8940800" y="6248400"/>
            <a:ext cx="24384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4347848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619915" y="6151098"/>
            <a:ext cx="572085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" name="Group 23"/>
          <p:cNvGrpSpPr/>
          <p:nvPr/>
        </p:nvGrpSpPr>
        <p:grpSpPr>
          <a:xfrm>
            <a:off x="15407" y="2000250"/>
            <a:ext cx="17780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11445407" y="2000251"/>
            <a:ext cx="73660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800"/>
            </a:p>
          </p:txBody>
        </p:sp>
      </p:grpSp>
      <p:sp>
        <p:nvSpPr>
          <p:cNvPr id="23" name="Oval 28"/>
          <p:cNvSpPr/>
          <p:nvPr/>
        </p:nvSpPr>
        <p:spPr>
          <a:xfrm>
            <a:off x="11430000" y="6324600"/>
            <a:ext cx="2032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95192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41AFE1-4232-4465-AC76-7983961D317E}" type="datetimeFigureOut">
              <a:rPr lang="en-GB" smtClean="0"/>
              <a:t>19/Jun/2018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EF2302-EE77-4A68-947E-6F4B80D900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44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  <p:sldLayoutId id="21474839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29.jp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2.png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32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For windows pc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73" y="1619251"/>
            <a:ext cx="5766289" cy="3545837"/>
          </a:xfrm>
        </p:spPr>
      </p:pic>
      <p:sp>
        <p:nvSpPr>
          <p:cNvPr id="5" name="TextBox 4"/>
          <p:cNvSpPr txBox="1"/>
          <p:nvPr/>
        </p:nvSpPr>
        <p:spPr>
          <a:xfrm>
            <a:off x="559006" y="5463539"/>
            <a:ext cx="9663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Installation successful and click on the close button below.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58982" y="849019"/>
            <a:ext cx="1648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Step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3700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For Linux pc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58982" y="1028412"/>
            <a:ext cx="8415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Python is pre-installed on major Linux OS</a:t>
            </a:r>
            <a:endParaRPr lang="en-GB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478" y="2133599"/>
            <a:ext cx="9048557" cy="407401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If not found type the following command to install python version 3</a:t>
            </a:r>
          </a:p>
          <a:p>
            <a:r>
              <a:rPr lang="en-US" sz="2000" dirty="0" smtClean="0"/>
              <a:t>Open terminal and type “</a:t>
            </a:r>
            <a:r>
              <a:rPr lang="en-US" sz="2000" dirty="0" smtClean="0">
                <a:solidFill>
                  <a:srgbClr val="FF0000"/>
                </a:solidFill>
              </a:rPr>
              <a:t>sudo apt-get install python3</a:t>
            </a:r>
            <a:r>
              <a:rPr lang="en-US" sz="2000" dirty="0" smtClean="0"/>
              <a:t>” and press Enter</a:t>
            </a:r>
          </a:p>
          <a:p>
            <a:r>
              <a:rPr lang="en-US" sz="2000" dirty="0" smtClean="0"/>
              <a:t>This will ask for password of your user account.(* for security reason the password you being typed will invisible)</a:t>
            </a:r>
          </a:p>
          <a:p>
            <a:r>
              <a:rPr lang="en-US" sz="2000" dirty="0" smtClean="0"/>
              <a:t>Type your password and press enter</a:t>
            </a:r>
          </a:p>
          <a:p>
            <a:r>
              <a:rPr lang="en-US" sz="2000" dirty="0" smtClean="0"/>
              <a:t>You need an active internet connection to fetch software packages</a:t>
            </a:r>
          </a:p>
          <a:p>
            <a:r>
              <a:rPr lang="en-US" sz="2000" dirty="0" smtClean="0"/>
              <a:t>This will download and setting up the python.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523261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774641"/>
            <a:ext cx="10777604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This list shows the python reserved words used as keywords in our programming.</a:t>
            </a:r>
          </a:p>
          <a:p>
            <a:r>
              <a:rPr lang="en-US" sz="2000" dirty="0" smtClean="0"/>
              <a:t>Keywords: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and,assert,break,class,continue,def,deal,elif,else,except,exec,finally,for,from,global,if,import,in,is,lambda,not,or,pass,print,raise,return,try,while,with,yield</a:t>
            </a:r>
            <a:endParaRPr lang="en-GB" sz="2000" dirty="0"/>
          </a:p>
          <a:p>
            <a:r>
              <a:rPr lang="en-US" sz="2000" dirty="0" smtClean="0"/>
              <a:t>These words cannot be used as variables.</a:t>
            </a:r>
          </a:p>
          <a:p>
            <a:r>
              <a:rPr lang="en-US" sz="2000" dirty="0" smtClean="0"/>
              <a:t>All the keywords are lowercase.</a:t>
            </a:r>
          </a:p>
        </p:txBody>
      </p:sp>
    </p:spTree>
    <p:extLst>
      <p:ext uri="{BB962C8B-B14F-4D97-AF65-F5344CB8AC3E}">
        <p14:creationId xmlns:p14="http://schemas.microsoft.com/office/powerpoint/2010/main" val="199831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 and indentation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971" y="1595324"/>
            <a:ext cx="8596668" cy="9816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Line indentations are used to indicate blocks of code for class, functions definitions or flow controls.</a:t>
            </a:r>
          </a:p>
          <a:p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2576946"/>
            <a:ext cx="5740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Comments</a:t>
            </a:r>
            <a:endParaRPr lang="en-GB" sz="32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3040" y="3408218"/>
            <a:ext cx="8226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 hash/pound sign(#) is used to represent a line as a comment line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958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7503"/>
            <a:ext cx="10096500" cy="115090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/>
                <a:latin typeface="Sitka Text" panose="02000505000000020004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Variables</a:t>
            </a:r>
            <a:endParaRPr lang="en-GB" dirty="0">
              <a:solidFill>
                <a:schemeClr val="bg1"/>
              </a:solidFill>
              <a:effectLst/>
              <a:latin typeface="Sitka Text" panose="02000505000000020004" pitchFamily="2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563" y="1991880"/>
            <a:ext cx="10096500" cy="3778006"/>
          </a:xfrm>
        </p:spPr>
        <p:txBody>
          <a:bodyPr/>
          <a:lstStyle/>
          <a:p>
            <a:r>
              <a:rPr lang="en-US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Variables are the object that have reserved memory locations to store values.</a:t>
            </a:r>
          </a:p>
          <a:p>
            <a:r>
              <a:rPr lang="en-US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Every variables in Python are treated as objects.</a:t>
            </a:r>
          </a:p>
          <a:p>
            <a:r>
              <a:rPr lang="en-GB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We don’t need </a:t>
            </a:r>
            <a:r>
              <a:rPr lang="en-GB" dirty="0">
                <a:latin typeface="Segoe UI Emoji" panose="020B0502040204020203" pitchFamily="34" charset="0"/>
                <a:ea typeface="Segoe UI Emoji" panose="020B0502040204020203" pitchFamily="34" charset="0"/>
              </a:rPr>
              <a:t>to declare variables before using them, or declare their </a:t>
            </a:r>
            <a:r>
              <a:rPr lang="en-GB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datatype.</a:t>
            </a:r>
          </a:p>
          <a:p>
            <a:r>
              <a:rPr lang="en-GB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Assigning values </a:t>
            </a:r>
            <a:r>
              <a:rPr lang="en-GB" dirty="0">
                <a:latin typeface="Segoe UI Emoji" panose="020B0502040204020203" pitchFamily="34" charset="0"/>
                <a:ea typeface="Segoe UI Emoji" panose="020B0502040204020203" pitchFamily="34" charset="0"/>
              </a:rPr>
              <a:t>can be done on more than one variable "</a:t>
            </a:r>
            <a:r>
              <a:rPr lang="en-GB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simultaneously“</a:t>
            </a:r>
          </a:p>
          <a:p>
            <a:pPr marL="0" indent="0">
              <a:buNone/>
            </a:pPr>
            <a:endParaRPr lang="en-GB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1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6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can use </a:t>
            </a:r>
            <a:r>
              <a:rPr lang="en-US" sz="2800" dirty="0">
                <a:solidFill>
                  <a:srgbClr val="FFFF00"/>
                </a:solidFill>
              </a:rPr>
              <a:t>type() </a:t>
            </a:r>
            <a:r>
              <a:rPr lang="en-US" sz="2800" dirty="0"/>
              <a:t>function to identify the class of variable and value.</a:t>
            </a:r>
          </a:p>
          <a:p>
            <a:r>
              <a:rPr lang="en-US" sz="2800" dirty="0">
                <a:solidFill>
                  <a:srgbClr val="FFFF00"/>
                </a:solidFill>
              </a:rPr>
              <a:t>isinstance() </a:t>
            </a:r>
            <a:r>
              <a:rPr lang="en-US" sz="2800" dirty="0"/>
              <a:t>function is used to identify whether it is belongs particular class or not</a:t>
            </a:r>
            <a:r>
              <a:rPr lang="en-US" sz="2800" dirty="0" smtClean="0"/>
              <a:t>.</a:t>
            </a: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Combining </a:t>
            </a:r>
            <a:r>
              <a:rPr lang="en-GB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operators between numbers and strings is not supported.</a:t>
            </a:r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17690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Rules for Python variables: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691" y="1998518"/>
            <a:ext cx="10096500" cy="3778006"/>
          </a:xfrm>
        </p:spPr>
        <p:txBody>
          <a:bodyPr/>
          <a:lstStyle/>
          <a:p>
            <a:r>
              <a:rPr lang="en-GB" dirty="0" smtClean="0"/>
              <a:t>A </a:t>
            </a:r>
            <a:r>
              <a:rPr lang="en-GB" dirty="0"/>
              <a:t>variable name must start with a letter or the underscore character</a:t>
            </a:r>
          </a:p>
          <a:p>
            <a:r>
              <a:rPr lang="en-GB" dirty="0"/>
              <a:t>A variable name cannot start with a number</a:t>
            </a:r>
          </a:p>
          <a:p>
            <a:r>
              <a:rPr lang="en-GB" dirty="0"/>
              <a:t>A variable name can only contain alpha-numeric characters and underscores (A-z, 0-9, and _ )</a:t>
            </a:r>
          </a:p>
          <a:p>
            <a:r>
              <a:rPr lang="en-GB" dirty="0"/>
              <a:t>Variable names are </a:t>
            </a:r>
            <a:r>
              <a:rPr lang="en-GB" dirty="0" smtClean="0"/>
              <a:t>case-sensitive.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95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475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75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425"/>
                            </p:stCondLst>
                            <p:childTnLst>
                              <p:par>
                                <p:cTn id="1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75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725"/>
                            </p:stCondLst>
                            <p:childTnLst>
                              <p:par>
                                <p:cTn id="2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75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250"/>
                            </p:stCondLst>
                            <p:childTnLst>
                              <p:par>
                                <p:cTn id="3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75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Types of datatypes: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09" y="1901536"/>
            <a:ext cx="10096500" cy="3778006"/>
          </a:xfrm>
        </p:spPr>
        <p:txBody>
          <a:bodyPr>
            <a:normAutofit/>
          </a:bodyPr>
          <a:lstStyle/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Numbers</a:t>
            </a:r>
          </a:p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</a:p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Tuple</a:t>
            </a:r>
          </a:p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342324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5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75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150"/>
                            </p:stCondLst>
                            <p:childTnLst>
                              <p:par>
                                <p:cTn id="1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75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75"/>
                            </p:stCondLst>
                            <p:childTnLst>
                              <p:par>
                                <p:cTn id="2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75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50"/>
                            </p:stCondLst>
                            <p:childTnLst>
                              <p:par>
                                <p:cTn id="3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75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3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75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279" y="0"/>
            <a:ext cx="8596668" cy="6788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Numbers and Math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279" y="678873"/>
            <a:ext cx="8596668" cy="4406526"/>
          </a:xfrm>
        </p:spPr>
        <p:txBody>
          <a:bodyPr>
            <a:normAutofit/>
          </a:bodyPr>
          <a:lstStyle/>
          <a:p>
            <a:r>
              <a:rPr lang="en-US" dirty="0" smtClean="0"/>
              <a:t>Python supports number datatypes such as integers, floating numbers and complex numbers.</a:t>
            </a:r>
          </a:p>
          <a:p>
            <a:r>
              <a:rPr lang="en-US" dirty="0" smtClean="0"/>
              <a:t>Complex numbers are written in form of x+yj, here x is real and y is imaginary part</a:t>
            </a:r>
          </a:p>
          <a:p>
            <a:r>
              <a:rPr lang="en-US" dirty="0" smtClean="0"/>
              <a:t>Python </a:t>
            </a:r>
            <a:r>
              <a:rPr lang="en-US" dirty="0" smtClean="0"/>
              <a:t>supports not only math datatypes but also programmer’s math datatypes such as binary ,octal and hexa-decimal by representing them with prefixes.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202497"/>
              </p:ext>
            </p:extLst>
          </p:nvPr>
        </p:nvGraphicFramePr>
        <p:xfrm>
          <a:off x="4428413" y="5254425"/>
          <a:ext cx="4724400" cy="1463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683522449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825926008"/>
                    </a:ext>
                  </a:extLst>
                </a:gridCol>
              </a:tblGrid>
              <a:tr h="28401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Number System</a:t>
                      </a:r>
                      <a:endParaRPr lang="en-GB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Prefix</a:t>
                      </a:r>
                      <a:endParaRPr lang="en-GB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576870"/>
                  </a:ext>
                </a:extLst>
              </a:tr>
              <a:tr h="28401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Binary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'0b' or '0B'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982371"/>
                  </a:ext>
                </a:extLst>
              </a:tr>
              <a:tr h="28401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Octal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effectLst/>
                        </a:rPr>
                        <a:t>‘0o</a:t>
                      </a:r>
                      <a:r>
                        <a:rPr lang="en-GB" dirty="0">
                          <a:effectLst/>
                        </a:rPr>
                        <a:t>' or '0O'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935175"/>
                  </a:ext>
                </a:extLst>
              </a:tr>
              <a:tr h="28401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Hexadecimal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'0x' or '0X'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877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28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608" y="755074"/>
            <a:ext cx="8596668" cy="628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Fractions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608" y="2242706"/>
            <a:ext cx="8064885" cy="232929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Handling fractions in python is done using </a:t>
            </a:r>
            <a:r>
              <a:rPr lang="en-US" dirty="0" smtClean="0">
                <a:solidFill>
                  <a:schemeClr val="accent4"/>
                </a:solidFill>
              </a:rPr>
              <a:t>fractions</a:t>
            </a:r>
            <a:r>
              <a:rPr lang="en-US" dirty="0" smtClean="0"/>
              <a:t> modules.</a:t>
            </a:r>
          </a:p>
          <a:p>
            <a:r>
              <a:rPr lang="en-US" dirty="0" smtClean="0"/>
              <a:t>We can handle the fraction values in python by importing </a:t>
            </a:r>
            <a:r>
              <a:rPr lang="en-US" dirty="0" smtClean="0">
                <a:solidFill>
                  <a:schemeClr val="accent4"/>
                </a:solidFill>
              </a:rPr>
              <a:t>Fractions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chemeClr val="accent4"/>
                </a:solidFill>
              </a:rPr>
              <a:t>fraction</a:t>
            </a:r>
            <a:r>
              <a:rPr lang="en-US" dirty="0" smtClean="0"/>
              <a:t> module.</a:t>
            </a:r>
          </a:p>
          <a:p>
            <a:r>
              <a:rPr lang="en-GB" dirty="0"/>
              <a:t>Fraction allows us to instantiate with string as </a:t>
            </a:r>
            <a:r>
              <a:rPr lang="en-GB" dirty="0" smtClean="0"/>
              <a:t>well.</a:t>
            </a:r>
          </a:p>
          <a:p>
            <a:r>
              <a:rPr lang="en-GB" dirty="0" smtClean="0"/>
              <a:t>It is </a:t>
            </a:r>
            <a:r>
              <a:rPr lang="en-GB" dirty="0"/>
              <a:t>the preferred options when using decimal numbers.</a:t>
            </a:r>
          </a:p>
        </p:txBody>
      </p:sp>
    </p:spTree>
    <p:extLst>
      <p:ext uri="{BB962C8B-B14F-4D97-AF65-F5344CB8AC3E}">
        <p14:creationId xmlns:p14="http://schemas.microsoft.com/office/powerpoint/2010/main" val="48669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3793" y="3367705"/>
            <a:ext cx="3845503" cy="561109"/>
          </a:xfrm>
        </p:spPr>
        <p:txBody>
          <a:bodyPr>
            <a:normAutofit/>
          </a:bodyPr>
          <a:lstStyle/>
          <a:p>
            <a:r>
              <a:rPr lang="en-US" dirty="0" smtClean="0"/>
              <a:t>A programming language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201" y="1994599"/>
            <a:ext cx="3194685" cy="903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315" y="99115"/>
            <a:ext cx="2452380" cy="222711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646110" y="2979777"/>
            <a:ext cx="4405746" cy="27709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300" y="611834"/>
            <a:ext cx="2230586" cy="6615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2" r="18561"/>
          <a:stretch/>
        </p:blipFill>
        <p:spPr>
          <a:xfrm>
            <a:off x="8591182" y="3367705"/>
            <a:ext cx="3600817" cy="33359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25" y="487323"/>
            <a:ext cx="1572061" cy="15720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054" y="3594226"/>
            <a:ext cx="1568853" cy="11559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924" y="4392362"/>
            <a:ext cx="1641806" cy="164180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55573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25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25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25"/>
                            </p:stCondLst>
                            <p:childTnLst>
                              <p:par>
                                <p:cTn id="3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225"/>
                            </p:stCondLst>
                            <p:childTnLst>
                              <p:par>
                                <p:cTn id="35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225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725"/>
                            </p:stCondLst>
                            <p:childTnLst>
                              <p:par>
                                <p:cTn id="4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06" y="290945"/>
            <a:ext cx="8596668" cy="748145"/>
          </a:xfrm>
        </p:spPr>
        <p:txBody>
          <a:bodyPr/>
          <a:lstStyle/>
          <a:p>
            <a:r>
              <a:rPr lang="en-US" dirty="0" smtClean="0"/>
              <a:t>Python mathematics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206" y="1510146"/>
            <a:ext cx="8596668" cy="4517362"/>
          </a:xfrm>
        </p:spPr>
        <p:txBody>
          <a:bodyPr>
            <a:noAutofit/>
          </a:bodyPr>
          <a:lstStyle/>
          <a:p>
            <a:r>
              <a:rPr lang="en-GB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M</a:t>
            </a:r>
            <a:r>
              <a:rPr lang="en-GB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athematics </a:t>
            </a:r>
            <a:r>
              <a:rPr lang="en-GB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like trigonometry, logarithms, probability and statistics, etc</a:t>
            </a:r>
            <a:r>
              <a:rPr lang="en-GB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 functions are easily implemented using </a:t>
            </a:r>
            <a:r>
              <a:rPr lang="en-GB" dirty="0" smtClean="0">
                <a:solidFill>
                  <a:schemeClr val="accent4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math</a:t>
            </a:r>
            <a:r>
              <a:rPr lang="en-GB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and </a:t>
            </a:r>
            <a:r>
              <a:rPr lang="en-GB" dirty="0" smtClean="0">
                <a:solidFill>
                  <a:schemeClr val="accent4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random</a:t>
            </a:r>
            <a:r>
              <a:rPr lang="en-GB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modules.</a:t>
            </a:r>
          </a:p>
          <a:p>
            <a:r>
              <a:rPr 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Math module: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It’s a standard module of python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It doesn’t support complex datatypes</a:t>
            </a:r>
          </a:p>
          <a:p>
            <a:r>
              <a:rPr 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Random module: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  <a:r>
              <a:rPr lang="en-US" sz="24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Its also a standard module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  <a:r>
              <a:rPr lang="en-US" sz="24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its is used to implement random functions such as generating random numbers, shuffling numbers etc.</a:t>
            </a:r>
            <a:endParaRPr lang="en-US" sz="2400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598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20436"/>
          </a:xfrm>
        </p:spPr>
        <p:txBody>
          <a:bodyPr/>
          <a:lstStyle/>
          <a:p>
            <a:r>
              <a:rPr lang="en-US" dirty="0" smtClean="0"/>
              <a:t>Math module functions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275469"/>
              </p:ext>
            </p:extLst>
          </p:nvPr>
        </p:nvGraphicFramePr>
        <p:xfrm>
          <a:off x="3418570" y="720436"/>
          <a:ext cx="6331528" cy="578345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483724">
                  <a:extLst>
                    <a:ext uri="{9D8B030D-6E8A-4147-A177-3AD203B41FA5}">
                      <a16:colId xmlns:a16="http://schemas.microsoft.com/office/drawing/2014/main" val="566485059"/>
                    </a:ext>
                  </a:extLst>
                </a:gridCol>
                <a:gridCol w="4847804">
                  <a:extLst>
                    <a:ext uri="{9D8B030D-6E8A-4147-A177-3AD203B41FA5}">
                      <a16:colId xmlns:a16="http://schemas.microsoft.com/office/drawing/2014/main" val="1927767325"/>
                    </a:ext>
                  </a:extLst>
                </a:gridCol>
              </a:tblGrid>
              <a:tr h="276141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effectLst/>
                        </a:rPr>
                        <a:t>Function</a:t>
                      </a:r>
                    </a:p>
                  </a:txBody>
                  <a:tcPr marL="40857" marR="40857" marT="20429" marB="204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effectLst/>
                        </a:rPr>
                        <a:t>Description</a:t>
                      </a:r>
                    </a:p>
                  </a:txBody>
                  <a:tcPr marL="40857" marR="40857" marT="20429" marB="20429" anchor="ctr"/>
                </a:tc>
                <a:extLst>
                  <a:ext uri="{0D108BD9-81ED-4DB2-BD59-A6C34878D82A}">
                    <a16:rowId xmlns:a16="http://schemas.microsoft.com/office/drawing/2014/main" val="4088710347"/>
                  </a:ext>
                </a:extLst>
              </a:tr>
              <a:tr h="512653"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ceil(x)</a:t>
                      </a:r>
                    </a:p>
                  </a:txBody>
                  <a:tcPr marL="40857" marR="40857" marT="20429" marB="20429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Returns the smallest integer greater than or equal to x.</a:t>
                      </a:r>
                    </a:p>
                  </a:txBody>
                  <a:tcPr marL="40857" marR="40857" marT="20429" marB="20429" anchor="ctr"/>
                </a:tc>
                <a:extLst>
                  <a:ext uri="{0D108BD9-81ED-4DB2-BD59-A6C34878D82A}">
                    <a16:rowId xmlns:a16="http://schemas.microsoft.com/office/drawing/2014/main" val="2867174374"/>
                  </a:ext>
                </a:extLst>
              </a:tr>
              <a:tr h="276141"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copysign(x, y)</a:t>
                      </a:r>
                    </a:p>
                  </a:txBody>
                  <a:tcPr marL="40857" marR="40857" marT="20429" marB="20429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Returns x with the sign of y</a:t>
                      </a:r>
                    </a:p>
                  </a:txBody>
                  <a:tcPr marL="40857" marR="40857" marT="20429" marB="20429" anchor="ctr"/>
                </a:tc>
                <a:extLst>
                  <a:ext uri="{0D108BD9-81ED-4DB2-BD59-A6C34878D82A}">
                    <a16:rowId xmlns:a16="http://schemas.microsoft.com/office/drawing/2014/main" val="2205370875"/>
                  </a:ext>
                </a:extLst>
              </a:tr>
              <a:tr h="276141"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fabs(x)</a:t>
                      </a:r>
                    </a:p>
                  </a:txBody>
                  <a:tcPr marL="40857" marR="40857" marT="20429" marB="20429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Returns the absolute value of x</a:t>
                      </a:r>
                    </a:p>
                  </a:txBody>
                  <a:tcPr marL="40857" marR="40857" marT="20429" marB="20429" anchor="ctr"/>
                </a:tc>
                <a:extLst>
                  <a:ext uri="{0D108BD9-81ED-4DB2-BD59-A6C34878D82A}">
                    <a16:rowId xmlns:a16="http://schemas.microsoft.com/office/drawing/2014/main" val="480227883"/>
                  </a:ext>
                </a:extLst>
              </a:tr>
              <a:tr h="276141"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factorial(x)</a:t>
                      </a:r>
                    </a:p>
                  </a:txBody>
                  <a:tcPr marL="40857" marR="40857" marT="20429" marB="20429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Returns the factorial of x</a:t>
                      </a:r>
                    </a:p>
                  </a:txBody>
                  <a:tcPr marL="40857" marR="40857" marT="20429" marB="20429" anchor="ctr"/>
                </a:tc>
                <a:extLst>
                  <a:ext uri="{0D108BD9-81ED-4DB2-BD59-A6C34878D82A}">
                    <a16:rowId xmlns:a16="http://schemas.microsoft.com/office/drawing/2014/main" val="4089314026"/>
                  </a:ext>
                </a:extLst>
              </a:tr>
              <a:tr h="278583"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floor(x)</a:t>
                      </a:r>
                    </a:p>
                  </a:txBody>
                  <a:tcPr marL="40857" marR="40857" marT="20429" marB="20429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Returns the largest integer less than or equal to x</a:t>
                      </a:r>
                    </a:p>
                  </a:txBody>
                  <a:tcPr marL="40857" marR="40857" marT="20429" marB="20429" anchor="ctr"/>
                </a:tc>
                <a:extLst>
                  <a:ext uri="{0D108BD9-81ED-4DB2-BD59-A6C34878D82A}">
                    <a16:rowId xmlns:a16="http://schemas.microsoft.com/office/drawing/2014/main" val="341179977"/>
                  </a:ext>
                </a:extLst>
              </a:tr>
              <a:tr h="278583"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fmod(x, y)</a:t>
                      </a:r>
                    </a:p>
                  </a:txBody>
                  <a:tcPr marL="40857" marR="40857" marT="20429" marB="20429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Returns the remainder when x is divided by y</a:t>
                      </a:r>
                    </a:p>
                  </a:txBody>
                  <a:tcPr marL="40857" marR="40857" marT="20429" marB="20429" anchor="ctr"/>
                </a:tc>
                <a:extLst>
                  <a:ext uri="{0D108BD9-81ED-4DB2-BD59-A6C34878D82A}">
                    <a16:rowId xmlns:a16="http://schemas.microsoft.com/office/drawing/2014/main" val="223379788"/>
                  </a:ext>
                </a:extLst>
              </a:tr>
              <a:tr h="512653"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frexp(x)</a:t>
                      </a:r>
                    </a:p>
                  </a:txBody>
                  <a:tcPr marL="40857" marR="40857" marT="20429" marB="20429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Returns the mantissa and exponent of x as the pair (m, e)</a:t>
                      </a:r>
                    </a:p>
                  </a:txBody>
                  <a:tcPr marL="40857" marR="40857" marT="20429" marB="20429" anchor="ctr"/>
                </a:tc>
                <a:extLst>
                  <a:ext uri="{0D108BD9-81ED-4DB2-BD59-A6C34878D82A}">
                    <a16:rowId xmlns:a16="http://schemas.microsoft.com/office/drawing/2014/main" val="1574790629"/>
                  </a:ext>
                </a:extLst>
              </a:tr>
              <a:tr h="512653"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fsum(iterable)</a:t>
                      </a:r>
                    </a:p>
                  </a:txBody>
                  <a:tcPr marL="40857" marR="40857" marT="20429" marB="20429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Returns an accurate floating point sum of values in the iterable</a:t>
                      </a:r>
                    </a:p>
                  </a:txBody>
                  <a:tcPr marL="40857" marR="40857" marT="20429" marB="20429" anchor="ctr"/>
                </a:tc>
                <a:extLst>
                  <a:ext uri="{0D108BD9-81ED-4DB2-BD59-A6C34878D82A}">
                    <a16:rowId xmlns:a16="http://schemas.microsoft.com/office/drawing/2014/main" val="3490229243"/>
                  </a:ext>
                </a:extLst>
              </a:tr>
              <a:tr h="512653"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isfinite(x)</a:t>
                      </a:r>
                    </a:p>
                  </a:txBody>
                  <a:tcPr marL="40857" marR="40857" marT="20429" marB="20429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Returns True if x is neither an infinity nor a NaN (Not a Number)</a:t>
                      </a:r>
                    </a:p>
                  </a:txBody>
                  <a:tcPr marL="40857" marR="40857" marT="20429" marB="20429" anchor="ctr"/>
                </a:tc>
                <a:extLst>
                  <a:ext uri="{0D108BD9-81ED-4DB2-BD59-A6C34878D82A}">
                    <a16:rowId xmlns:a16="http://schemas.microsoft.com/office/drawing/2014/main" val="3143756160"/>
                  </a:ext>
                </a:extLst>
              </a:tr>
              <a:tr h="278583"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isinf(x)</a:t>
                      </a:r>
                    </a:p>
                  </a:txBody>
                  <a:tcPr marL="40857" marR="40857" marT="20429" marB="20429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Returns True if x is a positive or negative infinity</a:t>
                      </a:r>
                    </a:p>
                  </a:txBody>
                  <a:tcPr marL="40857" marR="40857" marT="20429" marB="20429" anchor="ctr"/>
                </a:tc>
                <a:extLst>
                  <a:ext uri="{0D108BD9-81ED-4DB2-BD59-A6C34878D82A}">
                    <a16:rowId xmlns:a16="http://schemas.microsoft.com/office/drawing/2014/main" val="625348819"/>
                  </a:ext>
                </a:extLst>
              </a:tr>
              <a:tr h="276141"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isnan(x)</a:t>
                      </a:r>
                    </a:p>
                  </a:txBody>
                  <a:tcPr marL="40857" marR="40857" marT="20429" marB="20429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Returns True if x is a NaN</a:t>
                      </a:r>
                    </a:p>
                  </a:txBody>
                  <a:tcPr marL="40857" marR="40857" marT="20429" marB="20429" anchor="ctr"/>
                </a:tc>
                <a:extLst>
                  <a:ext uri="{0D108BD9-81ED-4DB2-BD59-A6C34878D82A}">
                    <a16:rowId xmlns:a16="http://schemas.microsoft.com/office/drawing/2014/main" val="1719216616"/>
                  </a:ext>
                </a:extLst>
              </a:tr>
              <a:tr h="276141"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ldexp(x, i)</a:t>
                      </a:r>
                    </a:p>
                  </a:txBody>
                  <a:tcPr marL="40857" marR="40857" marT="20429" marB="20429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Returns x * (2**i)</a:t>
                      </a:r>
                    </a:p>
                  </a:txBody>
                  <a:tcPr marL="40857" marR="40857" marT="20429" marB="20429" anchor="ctr"/>
                </a:tc>
                <a:extLst>
                  <a:ext uri="{0D108BD9-81ED-4DB2-BD59-A6C34878D82A}">
                    <a16:rowId xmlns:a16="http://schemas.microsoft.com/office/drawing/2014/main" val="1148975455"/>
                  </a:ext>
                </a:extLst>
              </a:tr>
              <a:tr h="278583"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modf(x)</a:t>
                      </a:r>
                    </a:p>
                  </a:txBody>
                  <a:tcPr marL="40857" marR="40857" marT="20429" marB="20429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Returns the fractional and integer parts of x</a:t>
                      </a:r>
                    </a:p>
                  </a:txBody>
                  <a:tcPr marL="40857" marR="40857" marT="20429" marB="20429" anchor="ctr"/>
                </a:tc>
                <a:extLst>
                  <a:ext uri="{0D108BD9-81ED-4DB2-BD59-A6C34878D82A}">
                    <a16:rowId xmlns:a16="http://schemas.microsoft.com/office/drawing/2014/main" val="1739389521"/>
                  </a:ext>
                </a:extLst>
              </a:tr>
              <a:tr h="278583"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trunc(x)</a:t>
                      </a:r>
                    </a:p>
                  </a:txBody>
                  <a:tcPr marL="40857" marR="40857" marT="20429" marB="20429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Returns the truncated integer value of x</a:t>
                      </a:r>
                    </a:p>
                  </a:txBody>
                  <a:tcPr marL="40857" marR="40857" marT="20429" marB="20429" anchor="ctr"/>
                </a:tc>
                <a:extLst>
                  <a:ext uri="{0D108BD9-81ED-4DB2-BD59-A6C34878D82A}">
                    <a16:rowId xmlns:a16="http://schemas.microsoft.com/office/drawing/2014/main" val="2402250267"/>
                  </a:ext>
                </a:extLst>
              </a:tr>
              <a:tr h="276141"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exp(x)</a:t>
                      </a:r>
                    </a:p>
                  </a:txBody>
                  <a:tcPr marL="40857" marR="40857" marT="20429" marB="20429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Returns e**x</a:t>
                      </a:r>
                    </a:p>
                  </a:txBody>
                  <a:tcPr marL="40857" marR="40857" marT="20429" marB="20429" anchor="ctr"/>
                </a:tc>
                <a:extLst>
                  <a:ext uri="{0D108BD9-81ED-4DB2-BD59-A6C34878D82A}">
                    <a16:rowId xmlns:a16="http://schemas.microsoft.com/office/drawing/2014/main" val="1762591317"/>
                  </a:ext>
                </a:extLst>
              </a:tr>
              <a:tr h="276141"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expm1(x)</a:t>
                      </a:r>
                    </a:p>
                  </a:txBody>
                  <a:tcPr marL="40857" marR="40857" marT="20429" marB="20429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Returns e**x - 1</a:t>
                      </a:r>
                    </a:p>
                  </a:txBody>
                  <a:tcPr marL="40857" marR="40857" marT="20429" marB="20429" anchor="ctr"/>
                </a:tc>
                <a:extLst>
                  <a:ext uri="{0D108BD9-81ED-4DB2-BD59-A6C34878D82A}">
                    <a16:rowId xmlns:a16="http://schemas.microsoft.com/office/drawing/2014/main" val="3713788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47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20436"/>
          </a:xfrm>
        </p:spPr>
        <p:txBody>
          <a:bodyPr/>
          <a:lstStyle/>
          <a:p>
            <a:r>
              <a:rPr lang="en-US" dirty="0" smtClean="0"/>
              <a:t>Math module functions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208837"/>
              </p:ext>
            </p:extLst>
          </p:nvPr>
        </p:nvGraphicFramePr>
        <p:xfrm>
          <a:off x="3102404" y="872836"/>
          <a:ext cx="7233086" cy="55151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16543">
                  <a:extLst>
                    <a:ext uri="{9D8B030D-6E8A-4147-A177-3AD203B41FA5}">
                      <a16:colId xmlns:a16="http://schemas.microsoft.com/office/drawing/2014/main" val="3011447632"/>
                    </a:ext>
                  </a:extLst>
                </a:gridCol>
                <a:gridCol w="3616543">
                  <a:extLst>
                    <a:ext uri="{9D8B030D-6E8A-4147-A177-3AD203B41FA5}">
                      <a16:colId xmlns:a16="http://schemas.microsoft.com/office/drawing/2014/main" val="219384710"/>
                    </a:ext>
                  </a:extLst>
                </a:gridCol>
              </a:tblGrid>
              <a:tr h="639899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log(x[, base])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Returns the logarithm of x to the base (defaults to 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0959419"/>
                  </a:ext>
                </a:extLst>
              </a:tr>
              <a:tr h="593856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log1p(x)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Returns the natural logarithm of 1+x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254638"/>
                  </a:ext>
                </a:extLst>
              </a:tr>
              <a:tr h="540427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log2(x)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Returns the base-2 logarithm of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800138"/>
                  </a:ext>
                </a:extLst>
              </a:tr>
              <a:tr h="540427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log10(x)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Returns the base-10 logarithm of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073504"/>
                  </a:ext>
                </a:extLst>
              </a:tr>
              <a:tr h="365657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Returns x raised to the power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857071"/>
                  </a:ext>
                </a:extLst>
              </a:tr>
              <a:tr h="365657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sqrt(x)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Returns the square root of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883931"/>
                  </a:ext>
                </a:extLst>
              </a:tr>
              <a:tr h="365657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acos(x)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Returns the arc cosine of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194152"/>
                  </a:ext>
                </a:extLst>
              </a:tr>
              <a:tr h="365657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asin(x)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Returns the arc sine of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471660"/>
                  </a:ext>
                </a:extLst>
              </a:tr>
              <a:tr h="365657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atan(x)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Returns the arc tangent of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1538"/>
                  </a:ext>
                </a:extLst>
              </a:tr>
              <a:tr h="365657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atan2(y,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Returns atan(y / 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258614"/>
                  </a:ext>
                </a:extLst>
              </a:tr>
              <a:tr h="365657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cos(x)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Returns the cosine of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57906"/>
                  </a:ext>
                </a:extLst>
              </a:tr>
              <a:tr h="639899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hypot(x,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Returns the Euclidean norm, sqrt(x*x + y*y)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714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72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20436"/>
          </a:xfrm>
        </p:spPr>
        <p:txBody>
          <a:bodyPr/>
          <a:lstStyle/>
          <a:p>
            <a:r>
              <a:rPr lang="en-US" dirty="0" smtClean="0"/>
              <a:t>Math module functions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084091"/>
              </p:ext>
            </p:extLst>
          </p:nvPr>
        </p:nvGraphicFramePr>
        <p:xfrm>
          <a:off x="3428298" y="720436"/>
          <a:ext cx="6546974" cy="588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73487">
                  <a:extLst>
                    <a:ext uri="{9D8B030D-6E8A-4147-A177-3AD203B41FA5}">
                      <a16:colId xmlns:a16="http://schemas.microsoft.com/office/drawing/2014/main" val="3744381260"/>
                    </a:ext>
                  </a:extLst>
                </a:gridCol>
                <a:gridCol w="3273487">
                  <a:extLst>
                    <a:ext uri="{9D8B030D-6E8A-4147-A177-3AD203B41FA5}">
                      <a16:colId xmlns:a16="http://schemas.microsoft.com/office/drawing/2014/main" val="144999701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sin(x)</a:t>
                      </a:r>
                    </a:p>
                  </a:txBody>
                  <a:tcPr marL="42653" marR="42653" marT="21327" marB="21327" anchor="ctr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Returns the sine of x</a:t>
                      </a:r>
                    </a:p>
                  </a:txBody>
                  <a:tcPr marL="42653" marR="42653" marT="21327" marB="21327" anchor="ctr"/>
                </a:tc>
                <a:extLst>
                  <a:ext uri="{0D108BD9-81ED-4DB2-BD59-A6C34878D82A}">
                    <a16:rowId xmlns:a16="http://schemas.microsoft.com/office/drawing/2014/main" val="1996390576"/>
                  </a:ext>
                </a:extLst>
              </a:tr>
              <a:tr h="255168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tan(x)</a:t>
                      </a:r>
                    </a:p>
                  </a:txBody>
                  <a:tcPr marL="42653" marR="42653" marT="21327" marB="21327" anchor="ctr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Returns the tangent of x</a:t>
                      </a:r>
                    </a:p>
                  </a:txBody>
                  <a:tcPr marL="42653" marR="42653" marT="21327" marB="21327" anchor="ctr"/>
                </a:tc>
                <a:extLst>
                  <a:ext uri="{0D108BD9-81ED-4DB2-BD59-A6C34878D82A}">
                    <a16:rowId xmlns:a16="http://schemas.microsoft.com/office/drawing/2014/main" val="2949183119"/>
                  </a:ext>
                </a:extLst>
              </a:tr>
              <a:tr h="446542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degrees(x)</a:t>
                      </a:r>
                    </a:p>
                  </a:txBody>
                  <a:tcPr marL="42653" marR="42653" marT="21327" marB="21327" anchor="ctr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Converts angle x from radians to degrees</a:t>
                      </a:r>
                    </a:p>
                  </a:txBody>
                  <a:tcPr marL="42653" marR="42653" marT="21327" marB="21327" anchor="ctr"/>
                </a:tc>
                <a:extLst>
                  <a:ext uri="{0D108BD9-81ED-4DB2-BD59-A6C34878D82A}">
                    <a16:rowId xmlns:a16="http://schemas.microsoft.com/office/drawing/2014/main" val="1299688147"/>
                  </a:ext>
                </a:extLst>
              </a:tr>
              <a:tr h="446542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radians(x)</a:t>
                      </a:r>
                    </a:p>
                  </a:txBody>
                  <a:tcPr marL="42653" marR="42653" marT="21327" marB="21327" anchor="ctr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Converts angle x from degrees to radians</a:t>
                      </a:r>
                    </a:p>
                  </a:txBody>
                  <a:tcPr marL="42653" marR="42653" marT="21327" marB="21327" anchor="ctr"/>
                </a:tc>
                <a:extLst>
                  <a:ext uri="{0D108BD9-81ED-4DB2-BD59-A6C34878D82A}">
                    <a16:rowId xmlns:a16="http://schemas.microsoft.com/office/drawing/2014/main" val="881851466"/>
                  </a:ext>
                </a:extLst>
              </a:tr>
              <a:tr h="446542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acosh(x)</a:t>
                      </a:r>
                    </a:p>
                  </a:txBody>
                  <a:tcPr marL="42653" marR="42653" marT="21327" marB="21327" anchor="ctr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Returns the inverse hyperbolic cosine of x</a:t>
                      </a:r>
                    </a:p>
                  </a:txBody>
                  <a:tcPr marL="42653" marR="42653" marT="21327" marB="21327" anchor="ctr"/>
                </a:tc>
                <a:extLst>
                  <a:ext uri="{0D108BD9-81ED-4DB2-BD59-A6C34878D82A}">
                    <a16:rowId xmlns:a16="http://schemas.microsoft.com/office/drawing/2014/main" val="3533673697"/>
                  </a:ext>
                </a:extLst>
              </a:tr>
              <a:tr h="255168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asinh(x)</a:t>
                      </a:r>
                    </a:p>
                  </a:txBody>
                  <a:tcPr marL="42653" marR="42653" marT="21327" marB="21327" anchor="ctr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Returns the inverse hyperbolic sine of x</a:t>
                      </a:r>
                    </a:p>
                  </a:txBody>
                  <a:tcPr marL="42653" marR="42653" marT="21327" marB="21327" anchor="ctr"/>
                </a:tc>
                <a:extLst>
                  <a:ext uri="{0D108BD9-81ED-4DB2-BD59-A6C34878D82A}">
                    <a16:rowId xmlns:a16="http://schemas.microsoft.com/office/drawing/2014/main" val="3796865170"/>
                  </a:ext>
                </a:extLst>
              </a:tr>
              <a:tr h="446542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atanh(x)</a:t>
                      </a:r>
                    </a:p>
                  </a:txBody>
                  <a:tcPr marL="42653" marR="42653" marT="21327" marB="21327" anchor="ctr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Returns the inverse hyperbolic tangent of x</a:t>
                      </a:r>
                    </a:p>
                  </a:txBody>
                  <a:tcPr marL="42653" marR="42653" marT="21327" marB="21327" anchor="ctr"/>
                </a:tc>
                <a:extLst>
                  <a:ext uri="{0D108BD9-81ED-4DB2-BD59-A6C34878D82A}">
                    <a16:rowId xmlns:a16="http://schemas.microsoft.com/office/drawing/2014/main" val="1647775558"/>
                  </a:ext>
                </a:extLst>
              </a:tr>
              <a:tr h="255168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cosh(x)</a:t>
                      </a:r>
                    </a:p>
                  </a:txBody>
                  <a:tcPr marL="42653" marR="42653" marT="21327" marB="21327" anchor="ctr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Returns the hyperbolic cosine of x</a:t>
                      </a:r>
                    </a:p>
                  </a:txBody>
                  <a:tcPr marL="42653" marR="42653" marT="21327" marB="21327" anchor="ctr"/>
                </a:tc>
                <a:extLst>
                  <a:ext uri="{0D108BD9-81ED-4DB2-BD59-A6C34878D82A}">
                    <a16:rowId xmlns:a16="http://schemas.microsoft.com/office/drawing/2014/main" val="1938601040"/>
                  </a:ext>
                </a:extLst>
              </a:tr>
              <a:tr h="255168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sinh(x)</a:t>
                      </a:r>
                    </a:p>
                  </a:txBody>
                  <a:tcPr marL="42653" marR="42653" marT="21327" marB="21327" anchor="ctr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Returns the hyperbolic cosine of x</a:t>
                      </a:r>
                    </a:p>
                  </a:txBody>
                  <a:tcPr marL="42653" marR="42653" marT="21327" marB="21327" anchor="ctr"/>
                </a:tc>
                <a:extLst>
                  <a:ext uri="{0D108BD9-81ED-4DB2-BD59-A6C34878D82A}">
                    <a16:rowId xmlns:a16="http://schemas.microsoft.com/office/drawing/2014/main" val="1099370000"/>
                  </a:ext>
                </a:extLst>
              </a:tr>
              <a:tr h="255168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tanh(x)</a:t>
                      </a:r>
                    </a:p>
                  </a:txBody>
                  <a:tcPr marL="42653" marR="42653" marT="21327" marB="21327" anchor="ctr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Returns the hyperbolic tangent of x</a:t>
                      </a:r>
                    </a:p>
                  </a:txBody>
                  <a:tcPr marL="42653" marR="42653" marT="21327" marB="21327" anchor="ctr"/>
                </a:tc>
                <a:extLst>
                  <a:ext uri="{0D108BD9-81ED-4DB2-BD59-A6C34878D82A}">
                    <a16:rowId xmlns:a16="http://schemas.microsoft.com/office/drawing/2014/main" val="587370932"/>
                  </a:ext>
                </a:extLst>
              </a:tr>
              <a:tr h="255168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erf(x)</a:t>
                      </a:r>
                    </a:p>
                  </a:txBody>
                  <a:tcPr marL="42653" marR="42653" marT="21327" marB="21327" anchor="ctr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Returns the error function at x</a:t>
                      </a:r>
                    </a:p>
                  </a:txBody>
                  <a:tcPr marL="42653" marR="42653" marT="21327" marB="21327" anchor="ctr"/>
                </a:tc>
                <a:extLst>
                  <a:ext uri="{0D108BD9-81ED-4DB2-BD59-A6C34878D82A}">
                    <a16:rowId xmlns:a16="http://schemas.microsoft.com/office/drawing/2014/main" val="548185746"/>
                  </a:ext>
                </a:extLst>
              </a:tr>
              <a:tr h="446542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erfc(x)</a:t>
                      </a:r>
                    </a:p>
                  </a:txBody>
                  <a:tcPr marL="42653" marR="42653" marT="21327" marB="21327" anchor="ctr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Returns the complementary error function at x</a:t>
                      </a:r>
                    </a:p>
                  </a:txBody>
                  <a:tcPr marL="42653" marR="42653" marT="21327" marB="21327" anchor="ctr"/>
                </a:tc>
                <a:extLst>
                  <a:ext uri="{0D108BD9-81ED-4DB2-BD59-A6C34878D82A}">
                    <a16:rowId xmlns:a16="http://schemas.microsoft.com/office/drawing/2014/main" val="894031322"/>
                  </a:ext>
                </a:extLst>
              </a:tr>
              <a:tr h="255168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gamma(x)</a:t>
                      </a:r>
                    </a:p>
                  </a:txBody>
                  <a:tcPr marL="42653" marR="42653" marT="21327" marB="21327" anchor="ctr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Returns the Gamma function at x</a:t>
                      </a:r>
                    </a:p>
                  </a:txBody>
                  <a:tcPr marL="42653" marR="42653" marT="21327" marB="21327" anchor="ctr"/>
                </a:tc>
                <a:extLst>
                  <a:ext uri="{0D108BD9-81ED-4DB2-BD59-A6C34878D82A}">
                    <a16:rowId xmlns:a16="http://schemas.microsoft.com/office/drawing/2014/main" val="2625626187"/>
                  </a:ext>
                </a:extLst>
              </a:tr>
              <a:tr h="637918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lgamma(x)</a:t>
                      </a:r>
                    </a:p>
                  </a:txBody>
                  <a:tcPr marL="42653" marR="42653" marT="21327" marB="21327" anchor="ctr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Returns the natural logarithm of the absolute value of the Gamma function at x</a:t>
                      </a:r>
                    </a:p>
                  </a:txBody>
                  <a:tcPr marL="42653" marR="42653" marT="21327" marB="21327" anchor="ctr"/>
                </a:tc>
                <a:extLst>
                  <a:ext uri="{0D108BD9-81ED-4DB2-BD59-A6C34878D82A}">
                    <a16:rowId xmlns:a16="http://schemas.microsoft.com/office/drawing/2014/main" val="4112119581"/>
                  </a:ext>
                </a:extLst>
              </a:tr>
              <a:tr h="637918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pi</a:t>
                      </a:r>
                    </a:p>
                  </a:txBody>
                  <a:tcPr marL="42653" marR="42653" marT="21327" marB="21327" anchor="ctr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Mathematical constant, the ratio of circumference of a circle to it's diameter (3.14159...)</a:t>
                      </a:r>
                    </a:p>
                  </a:txBody>
                  <a:tcPr marL="42653" marR="42653" marT="21327" marB="21327" anchor="ctr"/>
                </a:tc>
                <a:extLst>
                  <a:ext uri="{0D108BD9-81ED-4DB2-BD59-A6C34878D82A}">
                    <a16:rowId xmlns:a16="http://schemas.microsoft.com/office/drawing/2014/main" val="2642951394"/>
                  </a:ext>
                </a:extLst>
              </a:tr>
              <a:tr h="255168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e</a:t>
                      </a:r>
                    </a:p>
                  </a:txBody>
                  <a:tcPr marL="42653" marR="42653" marT="21327" marB="21327" anchor="ctr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mathematical constant e (2.71828...)</a:t>
                      </a:r>
                    </a:p>
                  </a:txBody>
                  <a:tcPr marL="42653" marR="42653" marT="21327" marB="21327" anchor="ctr"/>
                </a:tc>
                <a:extLst>
                  <a:ext uri="{0D108BD9-81ED-4DB2-BD59-A6C34878D82A}">
                    <a16:rowId xmlns:a16="http://schemas.microsoft.com/office/drawing/2014/main" val="275894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19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3707" y="866152"/>
            <a:ext cx="3147091" cy="782782"/>
          </a:xfrm>
        </p:spPr>
        <p:txBody>
          <a:bodyPr/>
          <a:lstStyle/>
          <a:p>
            <a:r>
              <a:rPr lang="en-US" dirty="0" smtClean="0"/>
              <a:t>String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96836"/>
            <a:ext cx="11026770" cy="4461164"/>
          </a:xfrm>
        </p:spPr>
        <p:txBody>
          <a:bodyPr/>
          <a:lstStyle/>
          <a:p>
            <a:r>
              <a:rPr lang="en-GB" dirty="0" smtClean="0"/>
              <a:t>Strings are </a:t>
            </a:r>
            <a:r>
              <a:rPr lang="en-GB" dirty="0"/>
              <a:t>identified as a contiguous set of </a:t>
            </a:r>
            <a:r>
              <a:rPr lang="en-GB" dirty="0" smtClean="0"/>
              <a:t>characters in python.</a:t>
            </a:r>
          </a:p>
          <a:p>
            <a:r>
              <a:rPr lang="en-US" dirty="0" smtClean="0"/>
              <a:t>They are represented by quotation marks.</a:t>
            </a:r>
          </a:p>
          <a:p>
            <a:r>
              <a:rPr lang="en-US" dirty="0" smtClean="0"/>
              <a:t>A string a can be sliced using slicing operator </a:t>
            </a:r>
            <a:r>
              <a:rPr lang="en-GB" dirty="0"/>
              <a:t>([ ] and [:] </a:t>
            </a:r>
            <a:r>
              <a:rPr lang="en-GB" dirty="0" smtClean="0"/>
              <a:t>)</a:t>
            </a:r>
          </a:p>
          <a:p>
            <a:r>
              <a:rPr lang="en-US" dirty="0" smtClean="0"/>
              <a:t>Indexing is starting from 0 in the beginning of the string and it also allows reverse indexing from -1 in the end.</a:t>
            </a:r>
          </a:p>
          <a:p>
            <a:r>
              <a:rPr lang="en-GB" dirty="0" smtClean="0"/>
              <a:t>In python while dealing with strings ,plus </a:t>
            </a:r>
            <a:r>
              <a:rPr lang="en-GB" dirty="0"/>
              <a:t>(+) sign is </a:t>
            </a:r>
            <a:r>
              <a:rPr lang="en-GB" dirty="0" smtClean="0"/>
              <a:t>the </a:t>
            </a:r>
            <a:r>
              <a:rPr lang="en-GB" dirty="0"/>
              <a:t>concatenation operator and the asterisk (*) is the repetition </a:t>
            </a:r>
            <a:r>
              <a:rPr lang="en-GB" dirty="0" smtClean="0"/>
              <a:t>operator.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1" y="805881"/>
            <a:ext cx="3194685" cy="90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5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75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65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75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72783453"/>
              </p:ext>
            </p:extLst>
          </p:nvPr>
        </p:nvGraphicFramePr>
        <p:xfrm>
          <a:off x="2549235" y="124710"/>
          <a:ext cx="7980220" cy="66255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60074">
                  <a:extLst>
                    <a:ext uri="{9D8B030D-6E8A-4147-A177-3AD203B41FA5}">
                      <a16:colId xmlns:a16="http://schemas.microsoft.com/office/drawing/2014/main" val="985857996"/>
                    </a:ext>
                  </a:extLst>
                </a:gridCol>
                <a:gridCol w="5320146">
                  <a:extLst>
                    <a:ext uri="{9D8B030D-6E8A-4147-A177-3AD203B41FA5}">
                      <a16:colId xmlns:a16="http://schemas.microsoft.com/office/drawing/2014/main" val="3066169238"/>
                    </a:ext>
                  </a:extLst>
                </a:gridCol>
              </a:tblGrid>
              <a:tr h="275235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 </a:t>
                      </a: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1007791"/>
                  </a:ext>
                </a:extLst>
              </a:tr>
              <a:tr h="275235">
                <a:tc>
                  <a:txBody>
                    <a:bodyPr/>
                    <a:lstStyle/>
                    <a:p>
                      <a:r>
                        <a:rPr lang="en-GB" sz="1400" u="none" dirty="0" smtClean="0"/>
                        <a:t>capitalize</a:t>
                      </a:r>
                      <a:r>
                        <a:rPr lang="en-GB" sz="1400" u="none" dirty="0"/>
                        <a:t>() </a:t>
                      </a:r>
                      <a:endParaRPr lang="en-GB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Converts first character to Capital Letter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773044111"/>
                  </a:ext>
                </a:extLst>
              </a:tr>
              <a:tr h="275235">
                <a:tc>
                  <a:txBody>
                    <a:bodyPr/>
                    <a:lstStyle/>
                    <a:p>
                      <a:r>
                        <a:rPr lang="en-GB" sz="1400" u="none" dirty="0" smtClean="0"/>
                        <a:t>center</a:t>
                      </a:r>
                      <a:r>
                        <a:rPr lang="en-GB" sz="1400" u="none" dirty="0"/>
                        <a:t>() </a:t>
                      </a:r>
                      <a:endParaRPr lang="en-GB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Pads string with specified character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3765476552"/>
                  </a:ext>
                </a:extLst>
              </a:tr>
              <a:tr h="275235">
                <a:tc>
                  <a:txBody>
                    <a:bodyPr/>
                    <a:lstStyle/>
                    <a:p>
                      <a:r>
                        <a:rPr lang="en-GB" sz="1400" u="none" dirty="0" smtClean="0"/>
                        <a:t>casefold</a:t>
                      </a:r>
                      <a:r>
                        <a:rPr lang="en-GB" sz="1400" u="none" dirty="0"/>
                        <a:t>() </a:t>
                      </a:r>
                      <a:endParaRPr lang="en-GB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converts to casefolded strings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2270306579"/>
                  </a:ext>
                </a:extLst>
              </a:tr>
              <a:tr h="275235">
                <a:tc>
                  <a:txBody>
                    <a:bodyPr/>
                    <a:lstStyle/>
                    <a:p>
                      <a:r>
                        <a:rPr lang="en-GB" sz="1400" u="none" dirty="0" smtClean="0"/>
                        <a:t>count</a:t>
                      </a:r>
                      <a:r>
                        <a:rPr lang="en-GB" sz="1400" u="none" dirty="0"/>
                        <a:t>() </a:t>
                      </a:r>
                      <a:endParaRPr lang="en-GB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returns occurrences of substring in string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663945355"/>
                  </a:ext>
                </a:extLst>
              </a:tr>
              <a:tr h="459711">
                <a:tc>
                  <a:txBody>
                    <a:bodyPr/>
                    <a:lstStyle/>
                    <a:p>
                      <a:r>
                        <a:rPr lang="en-GB" sz="1400" u="none" dirty="0" smtClean="0"/>
                        <a:t>endswith</a:t>
                      </a:r>
                      <a:r>
                        <a:rPr lang="en-GB" sz="1400" u="none" dirty="0"/>
                        <a:t>() </a:t>
                      </a:r>
                      <a:endParaRPr lang="en-GB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Checks if String Ends with the Specified Suffix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4045596730"/>
                  </a:ext>
                </a:extLst>
              </a:tr>
              <a:tr h="275235">
                <a:tc>
                  <a:txBody>
                    <a:bodyPr/>
                    <a:lstStyle/>
                    <a:p>
                      <a:r>
                        <a:rPr lang="en-GB" sz="1400" u="none" dirty="0" smtClean="0"/>
                        <a:t>expandtabs</a:t>
                      </a:r>
                      <a:r>
                        <a:rPr lang="en-GB" sz="1400" u="none" dirty="0"/>
                        <a:t>() </a:t>
                      </a:r>
                      <a:endParaRPr lang="en-GB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Replaces Tab character With Spaces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1384531458"/>
                  </a:ext>
                </a:extLst>
              </a:tr>
              <a:tr h="275235">
                <a:tc>
                  <a:txBody>
                    <a:bodyPr/>
                    <a:lstStyle/>
                    <a:p>
                      <a:r>
                        <a:rPr lang="en-GB" sz="1400" u="none" dirty="0" smtClean="0"/>
                        <a:t>encode</a:t>
                      </a:r>
                      <a:r>
                        <a:rPr lang="en-GB" sz="1400" u="none" dirty="0"/>
                        <a:t>() </a:t>
                      </a:r>
                      <a:endParaRPr lang="en-GB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returns encoded string of given string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1034926026"/>
                  </a:ext>
                </a:extLst>
              </a:tr>
              <a:tr h="275235">
                <a:tc>
                  <a:txBody>
                    <a:bodyPr/>
                    <a:lstStyle/>
                    <a:p>
                      <a:r>
                        <a:rPr lang="en-GB" sz="1400" u="none" dirty="0" smtClean="0"/>
                        <a:t>find</a:t>
                      </a:r>
                      <a:r>
                        <a:rPr lang="en-GB" sz="1400" u="none" dirty="0"/>
                        <a:t>() </a:t>
                      </a:r>
                      <a:endParaRPr lang="en-GB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Returns the Lowest Index of Substring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176238222"/>
                  </a:ext>
                </a:extLst>
              </a:tr>
              <a:tr h="275235">
                <a:tc>
                  <a:txBody>
                    <a:bodyPr/>
                    <a:lstStyle/>
                    <a:p>
                      <a:r>
                        <a:rPr lang="en-GB" sz="1400" u="none" dirty="0" smtClean="0"/>
                        <a:t>format</a:t>
                      </a:r>
                      <a:r>
                        <a:rPr lang="en-GB" sz="1400" u="none" dirty="0"/>
                        <a:t>() </a:t>
                      </a:r>
                      <a:endParaRPr lang="en-GB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formats string into nicer output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4172529896"/>
                  </a:ext>
                </a:extLst>
              </a:tr>
              <a:tr h="275235">
                <a:tc>
                  <a:txBody>
                    <a:bodyPr/>
                    <a:lstStyle/>
                    <a:p>
                      <a:r>
                        <a:rPr lang="en-GB" sz="1400" u="none" dirty="0" smtClean="0"/>
                        <a:t>index</a:t>
                      </a:r>
                      <a:r>
                        <a:rPr lang="en-GB" sz="1400" u="none" dirty="0"/>
                        <a:t>() </a:t>
                      </a:r>
                      <a:endParaRPr lang="en-GB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Returns Index of Substring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2461537760"/>
                  </a:ext>
                </a:extLst>
              </a:tr>
              <a:tr h="275235">
                <a:tc>
                  <a:txBody>
                    <a:bodyPr/>
                    <a:lstStyle/>
                    <a:p>
                      <a:r>
                        <a:rPr lang="en-GB" sz="1400" u="none" dirty="0" smtClean="0"/>
                        <a:t>isalnum</a:t>
                      </a:r>
                      <a:r>
                        <a:rPr lang="en-GB" sz="1400" u="none" dirty="0"/>
                        <a:t>() </a:t>
                      </a:r>
                      <a:endParaRPr lang="en-GB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Checks Alphanumeric Character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3126445321"/>
                  </a:ext>
                </a:extLst>
              </a:tr>
              <a:tr h="275235">
                <a:tc>
                  <a:txBody>
                    <a:bodyPr/>
                    <a:lstStyle/>
                    <a:p>
                      <a:r>
                        <a:rPr lang="en-GB" sz="1400" u="none" dirty="0" smtClean="0"/>
                        <a:t>isalpha</a:t>
                      </a:r>
                      <a:r>
                        <a:rPr lang="en-GB" sz="1400" u="none" dirty="0"/>
                        <a:t>() </a:t>
                      </a:r>
                      <a:endParaRPr lang="en-GB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Checks if All Characters are Alphabets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3227407464"/>
                  </a:ext>
                </a:extLst>
              </a:tr>
              <a:tr h="275235">
                <a:tc>
                  <a:txBody>
                    <a:bodyPr/>
                    <a:lstStyle/>
                    <a:p>
                      <a:r>
                        <a:rPr lang="en-GB" sz="1400" u="none" dirty="0" smtClean="0"/>
                        <a:t>isdecimal</a:t>
                      </a:r>
                      <a:r>
                        <a:rPr lang="en-GB" sz="1400" u="none" dirty="0"/>
                        <a:t>() </a:t>
                      </a:r>
                      <a:endParaRPr lang="en-GB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Checks Decimal Characters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3855041168"/>
                  </a:ext>
                </a:extLst>
              </a:tr>
              <a:tr h="275235">
                <a:tc>
                  <a:txBody>
                    <a:bodyPr/>
                    <a:lstStyle/>
                    <a:p>
                      <a:r>
                        <a:rPr lang="en-GB" sz="1400" u="none" dirty="0" smtClean="0"/>
                        <a:t>isdigit</a:t>
                      </a:r>
                      <a:r>
                        <a:rPr lang="en-GB" sz="1400" u="none" dirty="0"/>
                        <a:t>() </a:t>
                      </a:r>
                      <a:endParaRPr lang="en-GB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Checks Digit Characters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1639335474"/>
                  </a:ext>
                </a:extLst>
              </a:tr>
              <a:tr h="275235">
                <a:tc>
                  <a:txBody>
                    <a:bodyPr/>
                    <a:lstStyle/>
                    <a:p>
                      <a:r>
                        <a:rPr lang="en-GB" sz="1400" u="none" dirty="0" smtClean="0"/>
                        <a:t>isidentifier</a:t>
                      </a:r>
                      <a:r>
                        <a:rPr lang="en-GB" sz="1400" u="none" dirty="0"/>
                        <a:t>() </a:t>
                      </a:r>
                      <a:endParaRPr lang="en-GB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Checks for Valid Identifier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387196797"/>
                  </a:ext>
                </a:extLst>
              </a:tr>
              <a:tr h="459711">
                <a:tc>
                  <a:txBody>
                    <a:bodyPr/>
                    <a:lstStyle/>
                    <a:p>
                      <a:r>
                        <a:rPr lang="en-GB" sz="1400" u="none" dirty="0" smtClean="0"/>
                        <a:t>islower</a:t>
                      </a:r>
                      <a:r>
                        <a:rPr lang="en-GB" sz="1400" u="none" dirty="0"/>
                        <a:t>() </a:t>
                      </a:r>
                      <a:endParaRPr lang="en-GB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Checks if all Alphabets in a String are Lowercase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3108701777"/>
                  </a:ext>
                </a:extLst>
              </a:tr>
              <a:tr h="275235">
                <a:tc>
                  <a:txBody>
                    <a:bodyPr/>
                    <a:lstStyle/>
                    <a:p>
                      <a:r>
                        <a:rPr lang="en-GB" sz="1400" u="none" dirty="0" smtClean="0"/>
                        <a:t>isnumeric</a:t>
                      </a:r>
                      <a:r>
                        <a:rPr lang="en-GB" sz="1400" u="none" dirty="0"/>
                        <a:t>() </a:t>
                      </a:r>
                      <a:endParaRPr lang="en-GB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Checks Numeric Characters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1614514953"/>
                  </a:ext>
                </a:extLst>
              </a:tr>
              <a:tr h="275235">
                <a:tc>
                  <a:txBody>
                    <a:bodyPr/>
                    <a:lstStyle/>
                    <a:p>
                      <a:r>
                        <a:rPr lang="en-GB" sz="1400" u="none" dirty="0" smtClean="0"/>
                        <a:t>isprintable</a:t>
                      </a:r>
                      <a:r>
                        <a:rPr lang="en-GB" sz="1400" u="none" dirty="0"/>
                        <a:t>() </a:t>
                      </a:r>
                      <a:endParaRPr lang="en-GB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Checks Printable Character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3115609837"/>
                  </a:ext>
                </a:extLst>
              </a:tr>
              <a:tr h="275235">
                <a:tc>
                  <a:txBody>
                    <a:bodyPr/>
                    <a:lstStyle/>
                    <a:p>
                      <a:r>
                        <a:rPr lang="en-GB" sz="1400" u="none" dirty="0" smtClean="0"/>
                        <a:t>isspace</a:t>
                      </a:r>
                      <a:r>
                        <a:rPr lang="en-GB" sz="1400" u="none" dirty="0"/>
                        <a:t>() </a:t>
                      </a:r>
                      <a:endParaRPr lang="en-GB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Checks Whitespace Characters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277922029"/>
                  </a:ext>
                </a:extLst>
              </a:tr>
              <a:tr h="275235">
                <a:tc>
                  <a:txBody>
                    <a:bodyPr/>
                    <a:lstStyle/>
                    <a:p>
                      <a:r>
                        <a:rPr lang="en-GB" sz="1400" u="none" dirty="0" smtClean="0"/>
                        <a:t>istitle</a:t>
                      </a:r>
                      <a:r>
                        <a:rPr lang="en-GB" sz="1400" u="none" dirty="0"/>
                        <a:t>() </a:t>
                      </a:r>
                      <a:endParaRPr lang="en-GB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Checks for Titlecased String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2381775219"/>
                  </a:ext>
                </a:extLst>
              </a:tr>
              <a:tr h="459711">
                <a:tc>
                  <a:txBody>
                    <a:bodyPr/>
                    <a:lstStyle/>
                    <a:p>
                      <a:r>
                        <a:rPr lang="en-GB" sz="1400" u="none" dirty="0" smtClean="0"/>
                        <a:t>isupper</a:t>
                      </a:r>
                      <a:r>
                        <a:rPr lang="en-GB" sz="1400" u="none" dirty="0"/>
                        <a:t>() </a:t>
                      </a:r>
                      <a:endParaRPr lang="en-GB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returns if all characters are uppercase characters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9145887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399" y="1149928"/>
            <a:ext cx="2396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48109" y="1025237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1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451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246097"/>
              </p:ext>
            </p:extLst>
          </p:nvPr>
        </p:nvGraphicFramePr>
        <p:xfrm>
          <a:off x="2412856" y="150580"/>
          <a:ext cx="7908780" cy="640089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54390">
                  <a:extLst>
                    <a:ext uri="{9D8B030D-6E8A-4147-A177-3AD203B41FA5}">
                      <a16:colId xmlns:a16="http://schemas.microsoft.com/office/drawing/2014/main" val="3290903977"/>
                    </a:ext>
                  </a:extLst>
                </a:gridCol>
                <a:gridCol w="3954390">
                  <a:extLst>
                    <a:ext uri="{9D8B030D-6E8A-4147-A177-3AD203B41FA5}">
                      <a16:colId xmlns:a16="http://schemas.microsoft.com/office/drawing/2014/main" val="2998742200"/>
                    </a:ext>
                  </a:extLst>
                </a:gridCol>
              </a:tblGrid>
              <a:tr h="23667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join</a:t>
                      </a:r>
                      <a:r>
                        <a:rPr lang="en-GB" sz="1400" dirty="0"/>
                        <a:t>() </a:t>
                      </a: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Returns a Concatenated String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681614926"/>
                  </a:ext>
                </a:extLst>
              </a:tr>
              <a:tr h="23667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 </a:t>
                      </a:r>
                      <a:r>
                        <a:rPr lang="en-GB" sz="1400" dirty="0"/>
                        <a:t>ljust() </a:t>
                      </a: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returns left-justified string of given width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1846872159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 </a:t>
                      </a:r>
                      <a:r>
                        <a:rPr lang="en-GB" sz="1400" dirty="0"/>
                        <a:t>rjust() </a:t>
                      </a: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returns right-justified string of given width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2078998278"/>
                  </a:ext>
                </a:extLst>
              </a:tr>
              <a:tr h="23667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 </a:t>
                      </a:r>
                      <a:r>
                        <a:rPr lang="en-GB" sz="1400" dirty="0"/>
                        <a:t>lower() </a:t>
                      </a: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returns lowercased string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775202506"/>
                  </a:ext>
                </a:extLst>
              </a:tr>
              <a:tr h="23667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 </a:t>
                      </a:r>
                      <a:r>
                        <a:rPr lang="en-GB" sz="1400" dirty="0"/>
                        <a:t>upper() </a:t>
                      </a: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returns uppercased string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1674204634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 </a:t>
                      </a:r>
                      <a:r>
                        <a:rPr lang="en-GB" sz="1400" dirty="0"/>
                        <a:t>swapcase() </a:t>
                      </a: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swap uppercase characters to lowercase; vice versa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1473689327"/>
                  </a:ext>
                </a:extLst>
              </a:tr>
              <a:tr h="23667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 </a:t>
                      </a:r>
                      <a:r>
                        <a:rPr lang="en-GB" sz="1400" dirty="0"/>
                        <a:t>lstrip() </a:t>
                      </a: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Removes Leading Characters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1580447769"/>
                  </a:ext>
                </a:extLst>
              </a:tr>
              <a:tr h="23667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 </a:t>
                      </a:r>
                      <a:r>
                        <a:rPr lang="en-GB" sz="1400" dirty="0"/>
                        <a:t>rstrip() </a:t>
                      </a: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Removes Trailing Characters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1412323369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 </a:t>
                      </a:r>
                      <a:r>
                        <a:rPr lang="en-GB" sz="1400" dirty="0"/>
                        <a:t>strip() </a:t>
                      </a: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Removes Both Leading and Trailing Characters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2271186399"/>
                  </a:ext>
                </a:extLst>
              </a:tr>
              <a:tr h="23667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 </a:t>
                      </a:r>
                      <a:r>
                        <a:rPr lang="en-GB" sz="1400" dirty="0"/>
                        <a:t>partition() </a:t>
                      </a: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Returns a Tuple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3766362438"/>
                  </a:ext>
                </a:extLst>
              </a:tr>
              <a:tr h="23667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 </a:t>
                      </a:r>
                      <a:r>
                        <a:rPr lang="en-GB" sz="1400" dirty="0"/>
                        <a:t>maketrans() </a:t>
                      </a: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returns a translation table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1161523498"/>
                  </a:ext>
                </a:extLst>
              </a:tr>
              <a:tr h="23667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 </a:t>
                      </a:r>
                      <a:r>
                        <a:rPr lang="en-GB" sz="1400" dirty="0"/>
                        <a:t>rpartition() </a:t>
                      </a: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Returns a Tuple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2574353453"/>
                  </a:ext>
                </a:extLst>
              </a:tr>
              <a:tr h="23667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 </a:t>
                      </a:r>
                      <a:r>
                        <a:rPr lang="en-GB" sz="1400" dirty="0"/>
                        <a:t>translate() </a:t>
                      </a: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returns mapped charactered string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902392477"/>
                  </a:ext>
                </a:extLst>
              </a:tr>
              <a:tr h="23667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 </a:t>
                      </a:r>
                      <a:r>
                        <a:rPr lang="en-GB" sz="1400" dirty="0"/>
                        <a:t>replace() </a:t>
                      </a: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Replaces Substring Inside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75469012"/>
                  </a:ext>
                </a:extLst>
              </a:tr>
              <a:tr h="23667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 </a:t>
                      </a:r>
                      <a:r>
                        <a:rPr lang="en-GB" sz="1400" dirty="0"/>
                        <a:t>rfind() </a:t>
                      </a: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Returns the Highest Index of Substring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2426431855"/>
                  </a:ext>
                </a:extLst>
              </a:tr>
              <a:tr h="23667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 </a:t>
                      </a:r>
                      <a:r>
                        <a:rPr lang="en-GB" sz="1400" dirty="0"/>
                        <a:t>rindex() </a:t>
                      </a: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Returns Highest Index of Substring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2523011532"/>
                  </a:ext>
                </a:extLst>
              </a:tr>
              <a:tr h="23667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 </a:t>
                      </a:r>
                      <a:r>
                        <a:rPr lang="en-GB" sz="1400" dirty="0"/>
                        <a:t>split() </a:t>
                      </a: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Splits String from Left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1005430619"/>
                  </a:ext>
                </a:extLst>
              </a:tr>
              <a:tr h="23667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 </a:t>
                      </a:r>
                      <a:r>
                        <a:rPr lang="en-GB" sz="1400" dirty="0"/>
                        <a:t>rsplit() </a:t>
                      </a: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Splits String From Right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235323743"/>
                  </a:ext>
                </a:extLst>
              </a:tr>
              <a:tr h="23667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 </a:t>
                      </a:r>
                      <a:r>
                        <a:rPr lang="en-GB" sz="1400" dirty="0"/>
                        <a:t>splitlines() </a:t>
                      </a: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Splits String at Line Boundaries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1026094098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 </a:t>
                      </a:r>
                      <a:r>
                        <a:rPr lang="en-GB" sz="1400" dirty="0"/>
                        <a:t>startswith() </a:t>
                      </a: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Checks if String Starts with the Specified String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913977516"/>
                  </a:ext>
                </a:extLst>
              </a:tr>
              <a:tr h="23667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 </a:t>
                      </a:r>
                      <a:r>
                        <a:rPr lang="en-GB" sz="1400" dirty="0"/>
                        <a:t>title() </a:t>
                      </a: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Returns a Title Cased String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1422971954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 </a:t>
                      </a:r>
                      <a:r>
                        <a:rPr lang="en-GB" sz="1400" dirty="0"/>
                        <a:t>zfill() </a:t>
                      </a: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Returns a Copy of The String Padded With Zeros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1379177956"/>
                  </a:ext>
                </a:extLst>
              </a:tr>
              <a:tr h="23667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 </a:t>
                      </a:r>
                      <a:r>
                        <a:rPr lang="en-GB" sz="1400" dirty="0"/>
                        <a:t>format_map() </a:t>
                      </a:r>
                    </a:p>
                  </a:txBody>
                  <a:tcPr marL="17905" marR="17905" marT="8952" marB="8952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Formats the String Using Dictionary </a:t>
                      </a:r>
                    </a:p>
                  </a:txBody>
                  <a:tcPr marL="17905" marR="17905" marT="8952" marB="8952" anchor="ctr"/>
                </a:tc>
                <a:extLst>
                  <a:ext uri="{0D108BD9-81ED-4DB2-BD59-A6C34878D82A}">
                    <a16:rowId xmlns:a16="http://schemas.microsoft.com/office/drawing/2014/main" val="204778224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399" y="1149928"/>
            <a:ext cx="2396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48109" y="1025237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2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279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755" y="646976"/>
            <a:ext cx="1783074" cy="1456267"/>
          </a:xfrm>
        </p:spPr>
        <p:txBody>
          <a:bodyPr/>
          <a:lstStyle/>
          <a:p>
            <a:r>
              <a:rPr lang="en-US" dirty="0" smtClean="0"/>
              <a:t>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565" y="2377445"/>
            <a:ext cx="10131425" cy="2917371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Eras Demi ITC" panose="020B0805030504020804" pitchFamily="34" charset="0"/>
              </a:rPr>
              <a:t>It's a python’s compound datatype</a:t>
            </a:r>
          </a:p>
          <a:p>
            <a:r>
              <a:rPr lang="en-US" sz="2200" dirty="0" smtClean="0">
                <a:latin typeface="Eras Demi ITC" panose="020B0805030504020804" pitchFamily="34" charset="0"/>
              </a:rPr>
              <a:t>It contains the items separated by commas(,) and enclosed by square brackets([ ])</a:t>
            </a:r>
          </a:p>
          <a:p>
            <a:r>
              <a:rPr lang="en-US" sz="2200" dirty="0" smtClean="0">
                <a:latin typeface="Eras Demi ITC" panose="020B0805030504020804" pitchFamily="34" charset="0"/>
              </a:rPr>
              <a:t>It can be of different datatypes.</a:t>
            </a:r>
          </a:p>
          <a:p>
            <a:r>
              <a:rPr lang="en-US" sz="2200" dirty="0" smtClean="0">
                <a:latin typeface="Eras Demi ITC" panose="020B0805030504020804" pitchFamily="34" charset="0"/>
              </a:rPr>
              <a:t>Values stored in the list can be accessed using slicing operator.</a:t>
            </a:r>
          </a:p>
          <a:p>
            <a:r>
              <a:rPr lang="en-US" sz="2200" dirty="0" smtClean="0">
                <a:latin typeface="Eras Demi ITC" panose="020B0805030504020804" pitchFamily="34" charset="0"/>
              </a:rPr>
              <a:t>Indexing the list is starting from 0 in the beginning of the list or from -1 in the end of the list.</a:t>
            </a:r>
          </a:p>
          <a:p>
            <a:r>
              <a:rPr lang="en-US" sz="2200" dirty="0" smtClean="0">
                <a:latin typeface="Eras Demi ITC" panose="020B0805030504020804" pitchFamily="34" charset="0"/>
              </a:rPr>
              <a:t>Both </a:t>
            </a:r>
            <a:r>
              <a:rPr lang="en-GB" sz="2200" dirty="0" smtClean="0">
                <a:latin typeface="Eras Demi ITC" panose="020B0805030504020804" pitchFamily="34" charset="0"/>
              </a:rPr>
              <a:t>concatenation operator ,repetition operator can be used with list.</a:t>
            </a:r>
          </a:p>
          <a:p>
            <a:r>
              <a:rPr lang="en-GB" sz="2200" dirty="0">
                <a:latin typeface="Eras Demi ITC" panose="020B0805030504020804" pitchFamily="34" charset="0"/>
              </a:rPr>
              <a:t>List are mutable, meaning, their elements can be changed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07" y="923448"/>
            <a:ext cx="3194685" cy="90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4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9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8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65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85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6250"/>
                            </p:stCondLst>
                            <p:childTnLst>
                              <p:par>
                                <p:cTn id="4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800"/>
                            </p:stCondLst>
                            <p:childTnLst>
                              <p:par>
                                <p:cTn id="5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1" y="1114697"/>
            <a:ext cx="10131425" cy="1456267"/>
          </a:xfrm>
        </p:spPr>
        <p:txBody>
          <a:bodyPr/>
          <a:lstStyle/>
          <a:p>
            <a:r>
              <a:rPr lang="en-US" cap="none" dirty="0" smtClean="0">
                <a:latin typeface="Ubuntu" panose="020B0504030602030204" pitchFamily="34" charset="0"/>
              </a:rPr>
              <a:t>Changing or adding values to the list</a:t>
            </a:r>
            <a:endParaRPr lang="en-GB" cap="none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567" y="2588381"/>
            <a:ext cx="10131425" cy="2372844"/>
          </a:xfrm>
        </p:spPr>
        <p:txBody>
          <a:bodyPr>
            <a:normAutofit/>
          </a:bodyPr>
          <a:lstStyle/>
          <a:p>
            <a:r>
              <a:rPr lang="en-GB" sz="2200" dirty="0" smtClean="0">
                <a:latin typeface="Nirmala UI" panose="020B0502040204020203" pitchFamily="34" charset="0"/>
                <a:cs typeface="Nirmala UI" panose="020B0502040204020203" pitchFamily="34" charset="0"/>
              </a:rPr>
              <a:t>Using assignment </a:t>
            </a:r>
            <a:r>
              <a:rPr lang="en-GB" sz="2200" dirty="0">
                <a:latin typeface="Nirmala UI" panose="020B0502040204020203" pitchFamily="34" charset="0"/>
                <a:cs typeface="Nirmala UI" panose="020B0502040204020203" pitchFamily="34" charset="0"/>
              </a:rPr>
              <a:t>operator (=) </a:t>
            </a:r>
            <a:r>
              <a:rPr lang="en-GB" sz="2200" dirty="0" smtClean="0">
                <a:latin typeface="Nirmala UI" panose="020B0502040204020203" pitchFamily="34" charset="0"/>
                <a:cs typeface="Nirmala UI" panose="020B0502040204020203" pitchFamily="34" charset="0"/>
              </a:rPr>
              <a:t>we can </a:t>
            </a:r>
            <a:r>
              <a:rPr lang="en-GB" sz="2200" dirty="0">
                <a:latin typeface="Nirmala UI" panose="020B0502040204020203" pitchFamily="34" charset="0"/>
                <a:cs typeface="Nirmala UI" panose="020B0502040204020203" pitchFamily="34" charset="0"/>
              </a:rPr>
              <a:t>change an item or a range of items</a:t>
            </a:r>
            <a:r>
              <a:rPr lang="en-GB" sz="2200" dirty="0" smtClean="0">
                <a:latin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r>
              <a:rPr lang="en-US" sz="2200" dirty="0" smtClean="0">
                <a:latin typeface="Nirmala UI" panose="020B0502040204020203" pitchFamily="34" charset="0"/>
                <a:cs typeface="Nirmala UI" panose="020B0502040204020203" pitchFamily="34" charset="0"/>
              </a:rPr>
              <a:t>We can add new item using append() function with list or add another list using extend()</a:t>
            </a:r>
          </a:p>
          <a:p>
            <a:endParaRPr lang="en-GB" sz="2200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51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109" y="400594"/>
            <a:ext cx="10131425" cy="1456267"/>
          </a:xfrm>
        </p:spPr>
        <p:txBody>
          <a:bodyPr/>
          <a:lstStyle/>
          <a:p>
            <a:r>
              <a:rPr lang="en-US" dirty="0" smtClean="0"/>
              <a:t>Python list functions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721761"/>
              </p:ext>
            </p:extLst>
          </p:nvPr>
        </p:nvGraphicFramePr>
        <p:xfrm>
          <a:off x="2107996" y="1621730"/>
          <a:ext cx="6999650" cy="4713457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867142">
                  <a:extLst>
                    <a:ext uri="{9D8B030D-6E8A-4147-A177-3AD203B41FA5}">
                      <a16:colId xmlns:a16="http://schemas.microsoft.com/office/drawing/2014/main" val="2688919588"/>
                    </a:ext>
                  </a:extLst>
                </a:gridCol>
                <a:gridCol w="5132508">
                  <a:extLst>
                    <a:ext uri="{9D8B030D-6E8A-4147-A177-3AD203B41FA5}">
                      <a16:colId xmlns:a16="http://schemas.microsoft.com/office/drawing/2014/main" val="1937071754"/>
                    </a:ext>
                  </a:extLst>
                </a:gridCol>
              </a:tblGrid>
              <a:tr h="3751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Function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Description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8299174"/>
                  </a:ext>
                </a:extLst>
              </a:tr>
              <a:tr h="3751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append() 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 Add an element to the end of the list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1369489"/>
                  </a:ext>
                </a:extLst>
              </a:tr>
              <a:tr h="3751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extend() 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 Add all elements of a list to the another list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7293668"/>
                  </a:ext>
                </a:extLst>
              </a:tr>
              <a:tr h="3751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insert() 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 Insert an item at the defined index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9553292"/>
                  </a:ext>
                </a:extLst>
              </a:tr>
              <a:tr h="3751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remove() 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 Removes an item from the list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1716085"/>
                  </a:ext>
                </a:extLst>
              </a:tr>
              <a:tr h="3751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pop() 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 Removes and returns an element at the given index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568187"/>
                  </a:ext>
                </a:extLst>
              </a:tr>
              <a:tr h="3751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clear() 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 Removes all items from the list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7373468"/>
                  </a:ext>
                </a:extLst>
              </a:tr>
              <a:tr h="3751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index() 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 Returns the index of the first matched item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1728857"/>
                  </a:ext>
                </a:extLst>
              </a:tr>
              <a:tr h="3751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count() 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 Returns the count of number of items passed as an argument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8910831"/>
                  </a:ext>
                </a:extLst>
              </a:tr>
              <a:tr h="3751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sort() 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 Sort items in a list in ascending order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5776949"/>
                  </a:ext>
                </a:extLst>
              </a:tr>
              <a:tr h="3751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reverse() 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 Reverse the order of items in the list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733513"/>
                  </a:ext>
                </a:extLst>
              </a:tr>
              <a:tr h="3751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copy() 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 Returns a shallow copy of the list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080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61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121" y="618518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 Topics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Introduction to Python 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Modules and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Strings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Sequences &amp; slicing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Conditional statements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Loop </a:t>
            </a:r>
            <a:r>
              <a:rPr lang="en-US" dirty="0" smtClean="0"/>
              <a:t>statements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Object oriented programming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File handling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297" y="923448"/>
            <a:ext cx="3194685" cy="90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3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14:reveal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607" y="982130"/>
            <a:ext cx="9601196" cy="1303867"/>
          </a:xfrm>
        </p:spPr>
        <p:txBody>
          <a:bodyPr/>
          <a:lstStyle/>
          <a:p>
            <a:r>
              <a:rPr lang="en-US" dirty="0" smtClean="0"/>
              <a:t>TUPLE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It's an another sequential datatype similar to list.</a:t>
            </a:r>
          </a:p>
          <a:p>
            <a:r>
              <a:rPr lang="en-US" dirty="0" smtClean="0"/>
              <a:t>It's enclosed within parenthesis ( )</a:t>
            </a:r>
          </a:p>
          <a:p>
            <a:r>
              <a:rPr lang="en-US" dirty="0" smtClean="0"/>
              <a:t>Values can't be updated.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314" y="1182400"/>
            <a:ext cx="3194685" cy="903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22646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800"/>
                            </p:stCondLst>
                            <p:childTnLst>
                              <p:par>
                                <p:cTn id="1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8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collection which is unordered, changeable and 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indexed.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 have keys and values.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It's enclosed within curly brackets ({ })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can be created in two method using the curly brackets and using dictionary constructor method (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).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del()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is used to delete the dictionary.</a:t>
            </a:r>
          </a:p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function is used to get the size of the dictionary.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71059" y="330193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00B0F0"/>
                </a:solidFill>
              </a:rPr>
              <a:t>Dictionary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320" y="530463"/>
            <a:ext cx="3194685" cy="903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648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150"/>
                            </p:stCondLst>
                            <p:childTnLst>
                              <p:par>
                                <p:cTn id="2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475"/>
                            </p:stCondLst>
                            <p:childTnLst>
                              <p:par>
                                <p:cTn id="2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775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200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3950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Introduction to </a:t>
            </a:r>
            <a:r>
              <a:rPr lang="en-US" dirty="0"/>
              <a:t>P</a:t>
            </a:r>
            <a:r>
              <a:rPr lang="en-US" dirty="0" smtClean="0"/>
              <a:t>ython 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Modules and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Strings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Sequences &amp; slicing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Conditional statements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Loop </a:t>
            </a:r>
            <a:r>
              <a:rPr lang="en-US" dirty="0" smtClean="0"/>
              <a:t>statements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Object oriented programming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File handling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41410" y="2784764"/>
            <a:ext cx="5868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Overview of language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Installation &amp; getting start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Numbers and math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52898" y="59052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 Topics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046" y="878146"/>
            <a:ext cx="3194685" cy="90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0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56 0.00671 L -0.19687 0.01204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39 0.00671 L -0.19961 0.00671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42" panose="00000400000000000000" pitchFamily="2" charset="0"/>
              </a:rPr>
              <a:t>Overview of language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42" panose="00000400000000000000" pitchFamily="2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5730" y="1995685"/>
            <a:ext cx="11518452" cy="405875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ardvark Cafe" panose="00000400000000000000" pitchFamily="2" charset="0"/>
              </a:rPr>
              <a:t>More </a:t>
            </a:r>
            <a:r>
              <a:rPr lang="en-US" sz="2800" dirty="0" smtClean="0">
                <a:effectLst/>
                <a:latin typeface="Aardvark Cafe" panose="00000400000000000000" pitchFamily="2" charset="0"/>
              </a:rPr>
              <a:t>powerful</a:t>
            </a:r>
            <a:r>
              <a:rPr lang="en-US" sz="2800" dirty="0" smtClean="0">
                <a:latin typeface="Aardvark Cafe" panose="00000400000000000000" pitchFamily="2" charset="0"/>
              </a:rPr>
              <a:t> scripting language</a:t>
            </a:r>
          </a:p>
          <a:p>
            <a:r>
              <a:rPr lang="en-US" sz="2800" dirty="0" smtClean="0">
                <a:latin typeface="Aardvark Cafe" panose="00000400000000000000" pitchFamily="2" charset="0"/>
              </a:rPr>
              <a:t>Cross platform</a:t>
            </a:r>
          </a:p>
          <a:p>
            <a:r>
              <a:rPr lang="en-US" sz="2800" dirty="0" smtClean="0">
                <a:latin typeface="Aardvark Cafe" panose="00000400000000000000" pitchFamily="2" charset="0"/>
              </a:rPr>
              <a:t>Free and open source</a:t>
            </a:r>
          </a:p>
          <a:p>
            <a:r>
              <a:rPr lang="en-US" sz="2800" dirty="0" smtClean="0">
                <a:latin typeface="Aardvark Cafe" panose="00000400000000000000" pitchFamily="2" charset="0"/>
              </a:rPr>
              <a:t>High-level , interpreted, interactive and object oriented programming language</a:t>
            </a:r>
          </a:p>
          <a:p>
            <a:r>
              <a:rPr lang="en-US" sz="2800" dirty="0" smtClean="0">
                <a:latin typeface="Aardvark Cafe" panose="00000400000000000000" pitchFamily="2" charset="0"/>
              </a:rPr>
              <a:t>Supports of a wide range of application developments from simple text editor to games</a:t>
            </a:r>
            <a:endParaRPr lang="en-GB" sz="2800" dirty="0">
              <a:latin typeface="Aardvark Caf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452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350"/>
                            </p:stCondLst>
                            <p:childTnLst>
                              <p:par>
                                <p:cTn id="15" presetID="52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52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950"/>
                            </p:stCondLst>
                            <p:childTnLst>
                              <p:par>
                                <p:cTn id="27" presetID="52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875"/>
                            </p:stCondLst>
                            <p:childTnLst>
                              <p:par>
                                <p:cTn id="33" presetID="52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US" dirty="0" smtClean="0"/>
              <a:t>Installation and Starting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0766521" cy="3880773"/>
          </a:xfrm>
        </p:spPr>
        <p:txBody>
          <a:bodyPr>
            <a:norm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nstallation </a:t>
            </a:r>
            <a:r>
              <a:rPr lang="en-US" sz="2400" dirty="0"/>
              <a:t>package resource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://www.python.org/downloads/</a:t>
            </a:r>
            <a:endParaRPr lang="en-US" sz="2400" dirty="0" smtClean="0"/>
          </a:p>
          <a:p>
            <a:r>
              <a:rPr lang="en-US" sz="2400" dirty="0" smtClean="0"/>
              <a:t>It is available for Windows ,Linux and mac OS</a:t>
            </a:r>
          </a:p>
          <a:p>
            <a:r>
              <a:rPr lang="en-US" sz="2400" dirty="0" smtClean="0"/>
              <a:t>After installing we can start python in three modes,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 smtClean="0"/>
              <a:t>Immediate mode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 smtClean="0"/>
              <a:t>Script mode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 smtClean="0"/>
              <a:t>Integrated  Development Environment Mode</a:t>
            </a:r>
            <a:endParaRPr lang="en-GB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2333721" y="5694218"/>
            <a:ext cx="1565564" cy="499544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Skip </a:t>
            </a:r>
            <a:r>
              <a:rPr lang="en-US" dirty="0" smtClean="0">
                <a:hlinkClick r:id="rId3" action="ppaction://hlinksldjump"/>
              </a:rPr>
              <a:t>&gt;&gt;&gt;</a:t>
            </a:r>
            <a:endParaRPr lang="en-GB" dirty="0"/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4666384" y="5618408"/>
            <a:ext cx="1989321" cy="651164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installation </a:t>
            </a:r>
            <a:r>
              <a:rPr lang="en-US" dirty="0" smtClean="0">
                <a:hlinkClick r:id="rId4" action="ppaction://hlinksldjump"/>
              </a:rPr>
              <a:t>&gt;&gt;&gt;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7422804" y="5618408"/>
            <a:ext cx="1851198" cy="651164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installation </a:t>
            </a:r>
            <a:r>
              <a:rPr lang="en-US" dirty="0" smtClean="0">
                <a:hlinkClick r:id="rId5" action="ppaction://hlinksldjump"/>
              </a:rPr>
              <a:t>&gt;&gt;&gt;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066" y="687389"/>
            <a:ext cx="931891" cy="9318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71483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For windows pc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746" y="1556905"/>
            <a:ext cx="3848100" cy="2876550"/>
          </a:xfrm>
        </p:spPr>
      </p:pic>
      <p:sp>
        <p:nvSpPr>
          <p:cNvPr id="5" name="TextBox 4"/>
          <p:cNvSpPr txBox="1"/>
          <p:nvPr/>
        </p:nvSpPr>
        <p:spPr>
          <a:xfrm>
            <a:off x="976668" y="4807528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Open the downloaded it will ask for security warning and just click on the run button.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58982" y="849019"/>
            <a:ext cx="1648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Step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1308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For windows pc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73" y="1556905"/>
            <a:ext cx="5766291" cy="3545838"/>
          </a:xfrm>
        </p:spPr>
      </p:pic>
      <p:sp>
        <p:nvSpPr>
          <p:cNvPr id="5" name="TextBox 4"/>
          <p:cNvSpPr txBox="1"/>
          <p:nvPr/>
        </p:nvSpPr>
        <p:spPr>
          <a:xfrm>
            <a:off x="976667" y="5338848"/>
            <a:ext cx="9663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After running the file a window will appear like this and made a ✔ on the two boxes below and click on the Install now.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58982" y="849019"/>
            <a:ext cx="1648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Step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1628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For windows pc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73" y="1674957"/>
            <a:ext cx="5766289" cy="3545838"/>
          </a:xfrm>
        </p:spPr>
      </p:pic>
      <p:sp>
        <p:nvSpPr>
          <p:cNvPr id="5" name="TextBox 4"/>
          <p:cNvSpPr txBox="1"/>
          <p:nvPr/>
        </p:nvSpPr>
        <p:spPr>
          <a:xfrm>
            <a:off x="1004376" y="5556556"/>
            <a:ext cx="9663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Wait until the installation progress get completed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58982" y="849019"/>
            <a:ext cx="1648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Step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9309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theme/_rels/them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theme/theme1.xml><?xml version="1.0" encoding="utf-8"?>
<a:theme xmlns:a="http://schemas.openxmlformats.org/drawingml/2006/main" name="1_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ppt/theme/theme10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11.xml><?xml version="1.0" encoding="utf-8"?>
<a:theme xmlns:a="http://schemas.openxmlformats.org/drawingml/2006/main" name="1_Circui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12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Circui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5.xml><?xml version="1.0" encoding="utf-8"?>
<a:theme xmlns:a="http://schemas.openxmlformats.org/drawingml/2006/main" name="Theme1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B98DF002-0EE3-4AB5-B0F5-85C0C57C53E0}" vid="{FAB866BD-BEA8-4F36-AA0D-B7EB9E1F67EF}"/>
    </a:ext>
  </a:extLst>
</a:theme>
</file>

<file path=ppt/theme/theme6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7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8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0A9CAD4-BF6E-453E-8D13-684A3F60AB7C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1240</TotalTime>
  <Words>1845</Words>
  <Application>Microsoft Office PowerPoint</Application>
  <PresentationFormat>Widescreen</PresentationFormat>
  <Paragraphs>359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31</vt:i4>
      </vt:variant>
    </vt:vector>
  </HeadingPairs>
  <TitlesOfParts>
    <vt:vector size="64" baseType="lpstr">
      <vt:lpstr>Yu Gothic UI Semilight</vt:lpstr>
      <vt:lpstr>42</vt:lpstr>
      <vt:lpstr>Aardvark Cafe</vt:lpstr>
      <vt:lpstr>Arial</vt:lpstr>
      <vt:lpstr>Calibri</vt:lpstr>
      <vt:lpstr>Calibri Light</vt:lpstr>
      <vt:lpstr>Calisto MT</vt:lpstr>
      <vt:lpstr>Corbel</vt:lpstr>
      <vt:lpstr>Eras Demi ITC</vt:lpstr>
      <vt:lpstr>Garamond</vt:lpstr>
      <vt:lpstr>Nirmala UI</vt:lpstr>
      <vt:lpstr>Segoe UI Emoji</vt:lpstr>
      <vt:lpstr>Segoe UI Historic</vt:lpstr>
      <vt:lpstr>Sitka Text</vt:lpstr>
      <vt:lpstr>Times New Roman</vt:lpstr>
      <vt:lpstr>Trebuchet MS</vt:lpstr>
      <vt:lpstr>Tw Cen MT</vt:lpstr>
      <vt:lpstr>Ubuntu</vt:lpstr>
      <vt:lpstr>Wingdings</vt:lpstr>
      <vt:lpstr>Wingdings 2</vt:lpstr>
      <vt:lpstr>Wingdings 3</vt:lpstr>
      <vt:lpstr>1_Slate</vt:lpstr>
      <vt:lpstr>Facet</vt:lpstr>
      <vt:lpstr>1_Facet</vt:lpstr>
      <vt:lpstr>Circuit</vt:lpstr>
      <vt:lpstr>Theme1</vt:lpstr>
      <vt:lpstr>Parallax</vt:lpstr>
      <vt:lpstr>Berlin</vt:lpstr>
      <vt:lpstr>QuizShow</vt:lpstr>
      <vt:lpstr>Organic</vt:lpstr>
      <vt:lpstr>Celestial</vt:lpstr>
      <vt:lpstr>1_Circuit</vt:lpstr>
      <vt:lpstr>Banded</vt:lpstr>
      <vt:lpstr>PowerPoint Presentation</vt:lpstr>
      <vt:lpstr>PowerPoint Presentation</vt:lpstr>
      <vt:lpstr> Topics</vt:lpstr>
      <vt:lpstr> Topics</vt:lpstr>
      <vt:lpstr>Overview of language</vt:lpstr>
      <vt:lpstr>Installation and Starting</vt:lpstr>
      <vt:lpstr>For windows pc</vt:lpstr>
      <vt:lpstr>For windows pc</vt:lpstr>
      <vt:lpstr>For windows pc</vt:lpstr>
      <vt:lpstr>For windows pc</vt:lpstr>
      <vt:lpstr>For Linux pc</vt:lpstr>
      <vt:lpstr>Python Keywords</vt:lpstr>
      <vt:lpstr>Lines and indentation</vt:lpstr>
      <vt:lpstr>Variables</vt:lpstr>
      <vt:lpstr>PowerPoint Presentation</vt:lpstr>
      <vt:lpstr>Rules for Python variables:</vt:lpstr>
      <vt:lpstr>Types of datatypes:</vt:lpstr>
      <vt:lpstr>Numbers and Math</vt:lpstr>
      <vt:lpstr>Python Fractions</vt:lpstr>
      <vt:lpstr>Python mathematics</vt:lpstr>
      <vt:lpstr>Math module functions</vt:lpstr>
      <vt:lpstr>Math module functions</vt:lpstr>
      <vt:lpstr>Math module functions</vt:lpstr>
      <vt:lpstr>String</vt:lpstr>
      <vt:lpstr>PowerPoint Presentation</vt:lpstr>
      <vt:lpstr>PowerPoint Presentation</vt:lpstr>
      <vt:lpstr>Lists</vt:lpstr>
      <vt:lpstr>Changing or adding values to the list</vt:lpstr>
      <vt:lpstr>Python list functions</vt:lpstr>
      <vt:lpstr>TUPLE</vt:lpstr>
      <vt:lpstr>PowerPoint Presentation</vt:lpstr>
    </vt:vector>
  </TitlesOfParts>
  <Manager>rajeshramesh38@gmail.com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Computer Language with Python for Beginners</dc:title>
  <dc:subject>Computer Programming</dc:subject>
  <dc:creator>Rajesh Ramesh</dc:creator>
  <cp:keywords>Programming Language</cp:keywords>
  <dc:description>For beginners</dc:description>
  <cp:lastModifiedBy>Rajesh Ramesh</cp:lastModifiedBy>
  <cp:revision>94</cp:revision>
  <dcterms:created xsi:type="dcterms:W3CDTF">2018-06-15T05:50:28Z</dcterms:created>
  <dcterms:modified xsi:type="dcterms:W3CDTF">2018-06-19T11:15:42Z</dcterms:modified>
  <cp:category>Computer Programming</cp:category>
  <dc:language>English</dc:language>
  <cp:version>v1</cp:version>
</cp:coreProperties>
</file>