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gif" ContentType="image/gif"/>
  <Default Extension="tiff" ContentType="image/tiff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347" r:id="rId2"/>
    <p:sldId id="424" r:id="rId3"/>
    <p:sldId id="363" r:id="rId4"/>
    <p:sldId id="468" r:id="rId5"/>
    <p:sldId id="426" r:id="rId6"/>
    <p:sldId id="411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427" r:id="rId21"/>
    <p:sldId id="428" r:id="rId22"/>
    <p:sldId id="429" r:id="rId23"/>
    <p:sldId id="467" r:id="rId24"/>
    <p:sldId id="367" r:id="rId25"/>
    <p:sldId id="368" r:id="rId26"/>
    <p:sldId id="369" r:id="rId27"/>
    <p:sldId id="370" r:id="rId28"/>
    <p:sldId id="362" r:id="rId29"/>
    <p:sldId id="375" r:id="rId30"/>
    <p:sldId id="449" r:id="rId31"/>
    <p:sldId id="382" r:id="rId32"/>
    <p:sldId id="377" r:id="rId33"/>
    <p:sldId id="378" r:id="rId34"/>
    <p:sldId id="379" r:id="rId35"/>
    <p:sldId id="380" r:id="rId36"/>
    <p:sldId id="381" r:id="rId37"/>
    <p:sldId id="425" r:id="rId38"/>
    <p:sldId id="460" r:id="rId39"/>
    <p:sldId id="461" r:id="rId40"/>
    <p:sldId id="462" r:id="rId41"/>
    <p:sldId id="463" r:id="rId42"/>
    <p:sldId id="464" r:id="rId43"/>
    <p:sldId id="465" r:id="rId44"/>
    <p:sldId id="383" r:id="rId45"/>
    <p:sldId id="384" r:id="rId46"/>
    <p:sldId id="385" r:id="rId47"/>
    <p:sldId id="434" r:id="rId48"/>
    <p:sldId id="395" r:id="rId49"/>
    <p:sldId id="396" r:id="rId50"/>
    <p:sldId id="450" r:id="rId51"/>
    <p:sldId id="398" r:id="rId52"/>
    <p:sldId id="420" r:id="rId53"/>
    <p:sldId id="421" r:id="rId54"/>
    <p:sldId id="422" r:id="rId55"/>
    <p:sldId id="423" r:id="rId56"/>
    <p:sldId id="442" r:id="rId57"/>
    <p:sldId id="445" r:id="rId58"/>
    <p:sldId id="446" r:id="rId59"/>
    <p:sldId id="469" r:id="rId60"/>
    <p:sldId id="430" r:id="rId61"/>
    <p:sldId id="457" r:id="rId62"/>
    <p:sldId id="458" r:id="rId63"/>
    <p:sldId id="459" r:id="rId64"/>
    <p:sldId id="419" r:id="rId65"/>
    <p:sldId id="439" r:id="rId66"/>
    <p:sldId id="409" r:id="rId67"/>
    <p:sldId id="345" r:id="rId68"/>
    <p:sldId id="410" r:id="rId69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850" autoAdjust="0"/>
    <p:restoredTop sz="94708" autoAdjust="0"/>
  </p:normalViewPr>
  <p:slideViewPr>
    <p:cSldViewPr snapToGrid="0">
      <p:cViewPr varScale="1">
        <p:scale>
          <a:sx n="83" d="100"/>
          <a:sy n="83" d="100"/>
        </p:scale>
        <p:origin x="208" y="30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321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78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ustomXml" Target="../customXml/item1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05FBA34-0AE6-408D-93C5-9C1791F0929B}" type="datetimeFigureOut">
              <a:rPr lang="en-US"/>
              <a:pPr>
                <a:defRPr/>
              </a:pPr>
              <a:t>12/23/20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BB98C94-9D72-4FD5-9091-DABD5EA2D56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25DB4DB-449B-4BE2-A3BB-B70E0719971F}" type="datetimeFigureOut">
              <a:rPr lang="en-US"/>
              <a:pPr>
                <a:defRPr/>
              </a:pPr>
              <a:t>12/23/20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1CABD08-6CE2-4F43-B91F-DB79D379283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999B-63FE-46FC-866D-6790D90732FA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13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54999" y="5489700"/>
            <a:ext cx="866852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6" name="Rectangle 5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</p:grpSp>
      <p:cxnSp>
        <p:nvCxnSpPr>
          <p:cNvPr id="8" name="Straight Connector 7"/>
          <p:cNvCxnSpPr>
            <a:cxnSpLocks/>
          </p:cNvCxnSpPr>
          <p:nvPr/>
        </p:nvCxnSpPr>
        <p:spPr>
          <a:xfrm flipV="1">
            <a:off x="3885010" y="4113213"/>
            <a:ext cx="3722489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10800000">
            <a:off x="8820258" y="266069"/>
            <a:ext cx="866852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1" name="Rectangle 10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2229" y="1885950"/>
            <a:ext cx="5115520" cy="1624013"/>
          </a:xfrm>
        </p:spPr>
        <p:txBody>
          <a:bodyPr anchor="b">
            <a:normAutofit/>
          </a:bodyPr>
          <a:lstStyle>
            <a:lvl1pPr algn="ctr">
              <a:defRPr sz="3600" b="1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7404" y="4200525"/>
            <a:ext cx="5150346" cy="414339"/>
          </a:xfrm>
        </p:spPr>
        <p:txBody>
          <a:bodyPr/>
          <a:lstStyle>
            <a:lvl1pPr marL="0" indent="0" algn="l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3540622" y="4743451"/>
            <a:ext cx="5189041" cy="485775"/>
          </a:xfr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D3F5F-5590-4970-BCFA-6D87D9A8C89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E359A-FF81-43F3-881C-2E87E649DDF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6BC0-7C85-4309-88D9-8AC9642617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75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9566964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2346327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6BC0-7C85-4309-88D9-8AC9642617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1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54999" y="5489700"/>
            <a:ext cx="866852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Rectangle 5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</p:grpSp>
      <p:cxnSp>
        <p:nvCxnSpPr>
          <p:cNvPr id="9" name="Straight Connector 8"/>
          <p:cNvCxnSpPr>
            <a:cxnSpLocks/>
          </p:cNvCxnSpPr>
          <p:nvPr/>
        </p:nvCxnSpPr>
        <p:spPr>
          <a:xfrm>
            <a:off x="-6449" y="1316038"/>
            <a:ext cx="6743304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7" y="307974"/>
            <a:ext cx="6748463" cy="5635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4908" y="914395"/>
            <a:ext cx="5456039" cy="585788"/>
          </a:xfrm>
        </p:spPr>
        <p:txBody>
          <a:bodyPr/>
          <a:lstStyle>
            <a:lvl1pPr>
              <a:buNone/>
              <a:defRPr sz="2400" b="1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43745-6243-4D6B-AF75-DD3085EC8AC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16" name="Picture 2" descr="https://www.pes.edu/wp-content/uploads/2020/03/pes_logo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053037" y="434946"/>
            <a:ext cx="2543175" cy="35242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54999" y="5489700"/>
            <a:ext cx="866852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Rectangle 5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</p:grpSp>
      <p:cxnSp>
        <p:nvCxnSpPr>
          <p:cNvPr id="8" name="Straight Connector 7"/>
          <p:cNvCxnSpPr>
            <a:cxnSpLocks/>
          </p:cNvCxnSpPr>
          <p:nvPr/>
        </p:nvCxnSpPr>
        <p:spPr>
          <a:xfrm>
            <a:off x="0" y="2677886"/>
            <a:ext cx="6457950" cy="24493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72" y="1700213"/>
            <a:ext cx="8543925" cy="804862"/>
          </a:xfrm>
        </p:spPr>
        <p:txBody>
          <a:bodyPr anchor="b">
            <a:norm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661690" y="2800350"/>
            <a:ext cx="7185719" cy="1257300"/>
          </a:xfrm>
        </p:spPr>
        <p:txBody>
          <a:bodyPr/>
          <a:lstStyle>
            <a:lvl1pPr>
              <a:buNone/>
              <a:defRPr sz="36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F3537-E3CD-47CF-9C91-82E5C8D59D9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15" name="Picture 2" descr="https://www.pes.edu/wp-content/uploads/2020/03/pes_logo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002645" y="434946"/>
            <a:ext cx="2543175" cy="35242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/>
          <p:cNvGrpSpPr/>
          <p:nvPr/>
        </p:nvGrpSpPr>
        <p:grpSpPr>
          <a:xfrm>
            <a:off x="254999" y="5489700"/>
            <a:ext cx="866852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" name="Rectangle 6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4908" y="914395"/>
            <a:ext cx="5456039" cy="585788"/>
          </a:xfrm>
        </p:spPr>
        <p:txBody>
          <a:bodyPr/>
          <a:lstStyle>
            <a:lvl1pPr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48792" y="296864"/>
            <a:ext cx="5483125" cy="592137"/>
          </a:xfrm>
        </p:spPr>
        <p:txBody>
          <a:bodyPr/>
          <a:lstStyle>
            <a:lvl1pPr>
              <a:buNone/>
              <a:defRPr sz="240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FE6F7-ECE4-44FE-AB85-613FF32C934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14" name="Picture 2" descr="https://www.pes.edu/wp-content/uploads/2020/03/pes_logo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91825" y="434946"/>
            <a:ext cx="2543175" cy="35242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54999" y="5489700"/>
            <a:ext cx="866852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" name="Rectangle 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1037" y="307974"/>
            <a:ext cx="6748463" cy="56356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4908" y="914395"/>
            <a:ext cx="5456039" cy="585788"/>
          </a:xfrm>
        </p:spPr>
        <p:txBody>
          <a:bodyPr/>
          <a:lstStyle>
            <a:lvl1pPr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3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4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81662-2D1D-40F8-B7DC-11A255F410F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18" name="Picture 2" descr="https://www.pes.edu/wp-content/uploads/2020/03/pes_logo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91825" y="434946"/>
            <a:ext cx="2543175" cy="35242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4999" y="5489700"/>
            <a:ext cx="866852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" name="Rectangle 4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1037" y="307974"/>
            <a:ext cx="6748463" cy="56356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4908" y="914395"/>
            <a:ext cx="5456039" cy="585788"/>
          </a:xfrm>
        </p:spPr>
        <p:txBody>
          <a:bodyPr/>
          <a:lstStyle>
            <a:lvl1pPr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2962E-07E1-4AE0-B4D4-1470A90AB52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14" name="Picture 2" descr="https://www.pes.edu/wp-content/uploads/2020/03/pes_logo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91825" y="434946"/>
            <a:ext cx="2543175" cy="35242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254999" y="5489700"/>
            <a:ext cx="866852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Rectangle 2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  <p:sp>
          <p:nvSpPr>
            <p:cNvPr id="4" name="Rectangle 3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</p:grp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F5369-9443-454F-A6F1-AF6F4D725AC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10" name="Picture 2" descr="https://www.pes.edu/wp-content/uploads/2020/03/pes_logo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91825" y="434946"/>
            <a:ext cx="2543175" cy="35242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A05C1-2F16-4946-AE69-560AE62FCF4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6F5D-1171-40F1-9F00-3E8899B304D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81038" y="365126"/>
            <a:ext cx="8543925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1038" y="1825625"/>
            <a:ext cx="854392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8B32A19-7C89-4CDF-AD17-A00BC961975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67" r:id="rId8"/>
    <p:sldLayoutId id="2147483668" r:id="rId9"/>
    <p:sldLayoutId id="2147483669" r:id="rId10"/>
    <p:sldLayoutId id="2147483670" r:id="rId11"/>
    <p:sldLayoutId id="2147483681" r:id="rId12"/>
    <p:sldLayoutId id="2147483682" r:id="rId13"/>
    <p:sldLayoutId id="2147483683" r:id="rId14"/>
    <p:sldLayoutId id="2147483684" r:id="rId15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3.jpe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303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stnerRG/pp4fpgas/tree/master/examples" TargetMode="External"/><Relationship Id="rId2" Type="http://schemas.openxmlformats.org/officeDocument/2006/relationships/hyperlink" Target="https://verilogtorouting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oftware.intel.com/content/www/us/en/develop/tools/devcloud.html" TargetMode="External"/><Relationship Id="rId4" Type="http://schemas.openxmlformats.org/officeDocument/2006/relationships/hyperlink" Target="https://www.xilinx.com/products/design-tools/vitis.html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gif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gif"/><Relationship Id="rId9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6822" y="1885950"/>
            <a:ext cx="7530927" cy="2092926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Computer Architecture Winter School 2020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FPGAs and Parallel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5291" y="4200525"/>
            <a:ext cx="3393989" cy="414339"/>
          </a:xfrm>
        </p:spPr>
        <p:txBody>
          <a:bodyPr/>
          <a:lstStyle/>
          <a:p>
            <a:pPr algn="ctr"/>
            <a:r>
              <a:rPr lang="en-US" dirty="0"/>
              <a:t>Madhura </a:t>
            </a:r>
            <a:r>
              <a:rPr lang="en-US" dirty="0" err="1"/>
              <a:t>Purnaprajna</a:t>
            </a:r>
            <a:endParaRPr lang="en-US" dirty="0"/>
          </a:p>
        </p:txBody>
      </p:sp>
      <p:pic>
        <p:nvPicPr>
          <p:cNvPr id="6" name="Picture 2" descr="https://www.pes.edu/wp-content/uploads/2020/03/pes_logo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0698" y="5509783"/>
            <a:ext cx="2543175" cy="3524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2091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FPGAs</a:t>
            </a:r>
            <a:endParaRPr lang="en-GB" dirty="0"/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Spatial computing</a:t>
            </a:r>
          </a:p>
          <a:p>
            <a:r>
              <a:rPr lang="en-US" dirty="0"/>
              <a:t>User-defined parallelism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/>
              <a:t>User configurable</a:t>
            </a:r>
          </a:p>
          <a:p>
            <a:endParaRPr lang="en-US" dirty="0"/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086" y="2999300"/>
            <a:ext cx="1230511" cy="3333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6" name="Picture 6" descr="Xilinx 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868" y="2438402"/>
            <a:ext cx="1253728" cy="44767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1" y="3911505"/>
            <a:ext cx="1673346" cy="66049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8" name="Picture 4" descr="https://encrypted-tbn3.gstatic.com/images?q=tbn:ANd9GcSMr-5VakGzHqFAeAi7UZpTFbESpORr0GrZq_rITvTEwW0aUdq_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656" y="5029200"/>
            <a:ext cx="1454941" cy="461738"/>
          </a:xfrm>
          <a:prstGeom prst="rect">
            <a:avLst/>
          </a:prstGeom>
          <a:noFill/>
        </p:spPr>
      </p:pic>
      <p:pic>
        <p:nvPicPr>
          <p:cNvPr id="29" name="Picture 10" descr="Lattice Semiconductor Corpora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827" y="3419474"/>
            <a:ext cx="1578769" cy="314326"/>
          </a:xfrm>
          <a:prstGeom prst="rect">
            <a:avLst/>
          </a:prstGeom>
          <a:solidFill>
            <a:schemeClr val="tx1">
              <a:alpha val="64000"/>
            </a:schemeClr>
          </a:solidFill>
        </p:spPr>
      </p:pic>
      <p:sp>
        <p:nvSpPr>
          <p:cNvPr id="30" name="Rectangle 29"/>
          <p:cNvSpPr/>
          <p:nvPr/>
        </p:nvSpPr>
        <p:spPr>
          <a:xfrm>
            <a:off x="5262563" y="1905000"/>
            <a:ext cx="2971800" cy="4343400"/>
          </a:xfrm>
          <a:prstGeom prst="rect">
            <a:avLst/>
          </a:prstGeom>
          <a:solidFill>
            <a:srgbClr val="0066FF">
              <a:alpha val="15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857375" y="3199677"/>
            <a:ext cx="2085975" cy="2915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7" name="TextBox 36"/>
          <p:cNvSpPr txBox="1"/>
          <p:nvPr/>
        </p:nvSpPr>
        <p:spPr>
          <a:xfrm>
            <a:off x="993395" y="3546210"/>
            <a:ext cx="532518" cy="954107"/>
          </a:xfrm>
          <a:prstGeom prst="rect">
            <a:avLst/>
          </a:prstGeom>
          <a:solidFill>
            <a:srgbClr val="CCECFF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00 0</a:t>
            </a:r>
          </a:p>
          <a:p>
            <a:r>
              <a:rPr lang="en-US" sz="1400" dirty="0"/>
              <a:t>01 1</a:t>
            </a:r>
          </a:p>
          <a:p>
            <a:r>
              <a:rPr lang="en-US" sz="1400" dirty="0"/>
              <a:t>10 1</a:t>
            </a:r>
          </a:p>
          <a:p>
            <a:r>
              <a:rPr lang="en-US" sz="1400" dirty="0"/>
              <a:t>11 1</a:t>
            </a:r>
            <a:endParaRPr lang="en-GB" sz="1400" dirty="0"/>
          </a:p>
        </p:txBody>
      </p:sp>
      <p:cxnSp>
        <p:nvCxnSpPr>
          <p:cNvPr id="38" name="Straight Connector 37"/>
          <p:cNvCxnSpPr/>
          <p:nvPr/>
        </p:nvCxnSpPr>
        <p:spPr>
          <a:xfrm rot="10800000">
            <a:off x="1543050" y="3577590"/>
            <a:ext cx="500064" cy="241482"/>
          </a:xfrm>
          <a:prstGeom prst="line">
            <a:avLst/>
          </a:prstGeom>
          <a:ln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 flipV="1">
            <a:off x="1543050" y="4126230"/>
            <a:ext cx="491490" cy="388620"/>
          </a:xfrm>
          <a:prstGeom prst="line">
            <a:avLst/>
          </a:prstGeom>
          <a:ln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1"/>
          <p:cNvGrpSpPr/>
          <p:nvPr/>
        </p:nvGrpSpPr>
        <p:grpSpPr>
          <a:xfrm>
            <a:off x="2046315" y="3397041"/>
            <a:ext cx="492583" cy="731287"/>
            <a:chOff x="990600" y="3578442"/>
            <a:chExt cx="606256" cy="731287"/>
          </a:xfrm>
        </p:grpSpPr>
        <p:sp>
          <p:nvSpPr>
            <p:cNvPr id="13" name="TextBox 12"/>
            <p:cNvSpPr txBox="1"/>
            <p:nvPr/>
          </p:nvSpPr>
          <p:spPr>
            <a:xfrm>
              <a:off x="990600" y="4001952"/>
              <a:ext cx="60625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FU</a:t>
              </a:r>
              <a:endParaRPr lang="en-GB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90600" y="3578442"/>
              <a:ext cx="60625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FFs</a:t>
              </a:r>
              <a:endParaRPr lang="en-GB" sz="1400" dirty="0"/>
            </a:p>
          </p:txBody>
        </p:sp>
      </p:grpSp>
      <p:grpSp>
        <p:nvGrpSpPr>
          <p:cNvPr id="6" name="Group 42"/>
          <p:cNvGrpSpPr/>
          <p:nvPr/>
        </p:nvGrpSpPr>
        <p:grpSpPr>
          <a:xfrm>
            <a:off x="2046315" y="4319669"/>
            <a:ext cx="492583" cy="731287"/>
            <a:chOff x="990600" y="3578442"/>
            <a:chExt cx="606256" cy="731287"/>
          </a:xfrm>
        </p:grpSpPr>
        <p:sp>
          <p:nvSpPr>
            <p:cNvPr id="44" name="TextBox 43"/>
            <p:cNvSpPr txBox="1"/>
            <p:nvPr/>
          </p:nvSpPr>
          <p:spPr>
            <a:xfrm>
              <a:off x="990600" y="4001952"/>
              <a:ext cx="60625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FU</a:t>
              </a:r>
              <a:endParaRPr lang="en-GB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0600" y="3578442"/>
              <a:ext cx="60625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FFs</a:t>
              </a:r>
              <a:endParaRPr lang="en-GB" sz="1400" dirty="0"/>
            </a:p>
          </p:txBody>
        </p:sp>
      </p:grpSp>
      <p:grpSp>
        <p:nvGrpSpPr>
          <p:cNvPr id="7" name="Group 45"/>
          <p:cNvGrpSpPr/>
          <p:nvPr/>
        </p:nvGrpSpPr>
        <p:grpSpPr>
          <a:xfrm>
            <a:off x="2046315" y="5242296"/>
            <a:ext cx="492583" cy="731287"/>
            <a:chOff x="990600" y="3578442"/>
            <a:chExt cx="606256" cy="731287"/>
          </a:xfrm>
        </p:grpSpPr>
        <p:sp>
          <p:nvSpPr>
            <p:cNvPr id="47" name="TextBox 46"/>
            <p:cNvSpPr txBox="1"/>
            <p:nvPr/>
          </p:nvSpPr>
          <p:spPr>
            <a:xfrm>
              <a:off x="990600" y="4001952"/>
              <a:ext cx="60625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FU</a:t>
              </a:r>
              <a:endParaRPr lang="en-GB" sz="1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90600" y="3578442"/>
              <a:ext cx="60625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FFs</a:t>
              </a:r>
              <a:endParaRPr lang="en-GB" sz="1400" dirty="0"/>
            </a:p>
          </p:txBody>
        </p:sp>
      </p:grpSp>
      <p:grpSp>
        <p:nvGrpSpPr>
          <p:cNvPr id="8" name="Group 58"/>
          <p:cNvGrpSpPr/>
          <p:nvPr/>
        </p:nvGrpSpPr>
        <p:grpSpPr>
          <a:xfrm>
            <a:off x="2665197" y="3397043"/>
            <a:ext cx="492583" cy="2576542"/>
            <a:chOff x="994541" y="3578442"/>
            <a:chExt cx="606256" cy="2576542"/>
          </a:xfrm>
        </p:grpSpPr>
        <p:grpSp>
          <p:nvGrpSpPr>
            <p:cNvPr id="9" name="Group 59"/>
            <p:cNvGrpSpPr/>
            <p:nvPr/>
          </p:nvGrpSpPr>
          <p:grpSpPr>
            <a:xfrm>
              <a:off x="994541" y="3578442"/>
              <a:ext cx="606256" cy="731287"/>
              <a:chOff x="990600" y="3578442"/>
              <a:chExt cx="606256" cy="731287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990600" y="4001952"/>
                <a:ext cx="606256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FU</a:t>
                </a:r>
                <a:endParaRPr lang="en-GB" sz="14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990600" y="3578442"/>
                <a:ext cx="606256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FFs</a:t>
                </a:r>
                <a:endParaRPr lang="en-GB" sz="1400" dirty="0"/>
              </a:p>
            </p:txBody>
          </p:sp>
        </p:grpSp>
        <p:grpSp>
          <p:nvGrpSpPr>
            <p:cNvPr id="10" name="Group 60"/>
            <p:cNvGrpSpPr/>
            <p:nvPr/>
          </p:nvGrpSpPr>
          <p:grpSpPr>
            <a:xfrm>
              <a:off x="994541" y="4501070"/>
              <a:ext cx="606256" cy="731287"/>
              <a:chOff x="990600" y="3578442"/>
              <a:chExt cx="606256" cy="731287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990600" y="4001952"/>
                <a:ext cx="606256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FU</a:t>
                </a:r>
                <a:endParaRPr lang="en-GB" sz="14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990600" y="3578442"/>
                <a:ext cx="606256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FFs</a:t>
                </a:r>
                <a:endParaRPr lang="en-GB" sz="1400" dirty="0"/>
              </a:p>
            </p:txBody>
          </p:sp>
        </p:grpSp>
        <p:grpSp>
          <p:nvGrpSpPr>
            <p:cNvPr id="11" name="Group 61"/>
            <p:cNvGrpSpPr/>
            <p:nvPr/>
          </p:nvGrpSpPr>
          <p:grpSpPr>
            <a:xfrm>
              <a:off x="994541" y="5423697"/>
              <a:ext cx="606256" cy="731287"/>
              <a:chOff x="990600" y="3578442"/>
              <a:chExt cx="606256" cy="731287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990600" y="4001952"/>
                <a:ext cx="606256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FU</a:t>
                </a:r>
                <a:endParaRPr lang="en-GB" sz="14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990600" y="3578442"/>
                <a:ext cx="606256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FFs</a:t>
                </a:r>
                <a:endParaRPr lang="en-GB" sz="1400" dirty="0"/>
              </a:p>
            </p:txBody>
          </p:sp>
        </p:grpSp>
      </p:grpSp>
      <p:grpSp>
        <p:nvGrpSpPr>
          <p:cNvPr id="15" name="Group 68"/>
          <p:cNvGrpSpPr/>
          <p:nvPr/>
        </p:nvGrpSpPr>
        <p:grpSpPr>
          <a:xfrm>
            <a:off x="3284080" y="3397043"/>
            <a:ext cx="492583" cy="2576542"/>
            <a:chOff x="994541" y="3578442"/>
            <a:chExt cx="606256" cy="2576542"/>
          </a:xfrm>
        </p:grpSpPr>
        <p:grpSp>
          <p:nvGrpSpPr>
            <p:cNvPr id="16" name="Group 69"/>
            <p:cNvGrpSpPr/>
            <p:nvPr/>
          </p:nvGrpSpPr>
          <p:grpSpPr>
            <a:xfrm>
              <a:off x="994541" y="3578442"/>
              <a:ext cx="606256" cy="731287"/>
              <a:chOff x="990600" y="3578442"/>
              <a:chExt cx="606256" cy="731287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990600" y="4001952"/>
                <a:ext cx="606256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FU</a:t>
                </a:r>
                <a:endParaRPr lang="en-GB" sz="14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990600" y="3578442"/>
                <a:ext cx="606256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FFs</a:t>
                </a:r>
                <a:endParaRPr lang="en-GB" sz="1400" dirty="0"/>
              </a:p>
            </p:txBody>
          </p:sp>
        </p:grpSp>
        <p:grpSp>
          <p:nvGrpSpPr>
            <p:cNvPr id="17" name="Group 70"/>
            <p:cNvGrpSpPr/>
            <p:nvPr/>
          </p:nvGrpSpPr>
          <p:grpSpPr>
            <a:xfrm>
              <a:off x="994541" y="4501070"/>
              <a:ext cx="606256" cy="731287"/>
              <a:chOff x="990600" y="3578442"/>
              <a:chExt cx="606256" cy="731287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990600" y="4001952"/>
                <a:ext cx="606256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FU</a:t>
                </a:r>
                <a:endParaRPr lang="en-GB" sz="14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990600" y="3578442"/>
                <a:ext cx="606256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FFs</a:t>
                </a:r>
                <a:endParaRPr lang="en-GB" sz="1400" dirty="0"/>
              </a:p>
            </p:txBody>
          </p:sp>
        </p:grpSp>
        <p:grpSp>
          <p:nvGrpSpPr>
            <p:cNvPr id="18" name="Group 71"/>
            <p:cNvGrpSpPr/>
            <p:nvPr/>
          </p:nvGrpSpPr>
          <p:grpSpPr>
            <a:xfrm>
              <a:off x="994541" y="5423697"/>
              <a:ext cx="606256" cy="731287"/>
              <a:chOff x="990600" y="3578442"/>
              <a:chExt cx="606256" cy="731287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990600" y="4001952"/>
                <a:ext cx="606256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FU</a:t>
                </a:r>
                <a:endParaRPr lang="en-GB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990600" y="3578442"/>
                <a:ext cx="606256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FFs</a:t>
                </a:r>
                <a:endParaRPr lang="en-GB" sz="1400" dirty="0"/>
              </a:p>
            </p:txBody>
          </p:sp>
        </p:grpSp>
      </p:grpSp>
      <p:sp>
        <p:nvSpPr>
          <p:cNvPr id="49" name="Slide Number Placeholder 4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8643745-6243-4D6B-AF75-DD3085EC8AC8}" type="slidenum">
              <a:rPr lang="en-IN" smtClean="0"/>
              <a:pPr>
                <a:defRPr/>
              </a:pPr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47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6330168" y="2614782"/>
            <a:ext cx="1623462" cy="2245373"/>
          </a:xfrm>
          <a:prstGeom prst="rect">
            <a:avLst/>
          </a:prstGeom>
          <a:solidFill>
            <a:srgbClr val="0066FF">
              <a:alpha val="15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Mapping</a:t>
            </a:r>
            <a:endParaRPr lang="en-GB" dirty="0"/>
          </a:p>
        </p:txBody>
      </p:sp>
      <p:sp>
        <p:nvSpPr>
          <p:cNvPr id="109" name="Text Placeholder 10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17"/>
          <p:cNvGrpSpPr/>
          <p:nvPr/>
        </p:nvGrpSpPr>
        <p:grpSpPr>
          <a:xfrm>
            <a:off x="2030086" y="4617298"/>
            <a:ext cx="403542" cy="541713"/>
            <a:chOff x="974566" y="4617296"/>
            <a:chExt cx="496667" cy="541713"/>
          </a:xfrm>
        </p:grpSpPr>
        <p:grpSp>
          <p:nvGrpSpPr>
            <p:cNvPr id="7" name="Group 28"/>
            <p:cNvGrpSpPr/>
            <p:nvPr/>
          </p:nvGrpSpPr>
          <p:grpSpPr>
            <a:xfrm>
              <a:off x="998598" y="4767286"/>
              <a:ext cx="472635" cy="391723"/>
              <a:chOff x="998598" y="4782728"/>
              <a:chExt cx="472635" cy="391723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998598" y="4782728"/>
                <a:ext cx="472635" cy="39172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105742" y="4835403"/>
                <a:ext cx="295397" cy="2744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5" name="Straight Arrow Connector 54"/>
            <p:cNvCxnSpPr>
              <a:stCxn id="50" idx="4"/>
              <a:endCxn id="52" idx="1"/>
            </p:cNvCxnSpPr>
            <p:nvPr/>
          </p:nvCxnSpPr>
          <p:spPr>
            <a:xfrm>
              <a:off x="974566" y="4617296"/>
              <a:ext cx="174436" cy="2428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3"/>
          <p:cNvGrpSpPr/>
          <p:nvPr/>
        </p:nvGrpSpPr>
        <p:grpSpPr>
          <a:xfrm>
            <a:off x="2509536" y="3142501"/>
            <a:ext cx="463672" cy="1056926"/>
            <a:chOff x="1564658" y="3142501"/>
            <a:chExt cx="570673" cy="1056926"/>
          </a:xfrm>
        </p:grpSpPr>
        <p:grpSp>
          <p:nvGrpSpPr>
            <p:cNvPr id="10" name="Group 20"/>
            <p:cNvGrpSpPr/>
            <p:nvPr/>
          </p:nvGrpSpPr>
          <p:grpSpPr>
            <a:xfrm>
              <a:off x="1607917" y="3807704"/>
              <a:ext cx="472635" cy="391723"/>
              <a:chOff x="1607917" y="3727698"/>
              <a:chExt cx="472635" cy="391723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1607917" y="3727698"/>
                <a:ext cx="472635" cy="39172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696536" y="3789620"/>
                <a:ext cx="295397" cy="2744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>
              <a:off x="1564658" y="3635190"/>
              <a:ext cx="190958" cy="280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53" idx="7"/>
            </p:cNvCxnSpPr>
            <p:nvPr/>
          </p:nvCxnSpPr>
          <p:spPr>
            <a:xfrm flipH="1">
              <a:off x="1948673" y="3142501"/>
              <a:ext cx="186658" cy="7673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6"/>
          <p:cNvGrpSpPr/>
          <p:nvPr/>
        </p:nvGrpSpPr>
        <p:grpSpPr>
          <a:xfrm>
            <a:off x="1838078" y="2614783"/>
            <a:ext cx="384016" cy="2064437"/>
            <a:chOff x="738248" y="2614781"/>
            <a:chExt cx="472635" cy="2064437"/>
          </a:xfrm>
        </p:grpSpPr>
        <p:grpSp>
          <p:nvGrpSpPr>
            <p:cNvPr id="17" name="Group 23"/>
            <p:cNvGrpSpPr/>
            <p:nvPr/>
          </p:nvGrpSpPr>
          <p:grpSpPr>
            <a:xfrm>
              <a:off x="738248" y="4287495"/>
              <a:ext cx="472635" cy="391723"/>
              <a:chOff x="738248" y="4265094"/>
              <a:chExt cx="472635" cy="391723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738248" y="4265094"/>
                <a:ext cx="472635" cy="39172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826867" y="4320445"/>
                <a:ext cx="295397" cy="2744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1" name="Straight Arrow Connector 60"/>
            <p:cNvCxnSpPr>
              <a:endCxn id="50" idx="0"/>
            </p:cNvCxnSpPr>
            <p:nvPr/>
          </p:nvCxnSpPr>
          <p:spPr>
            <a:xfrm>
              <a:off x="974565" y="2614781"/>
              <a:ext cx="1" cy="17280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9"/>
          <p:cNvGrpSpPr/>
          <p:nvPr/>
        </p:nvGrpSpPr>
        <p:grpSpPr>
          <a:xfrm>
            <a:off x="2294097" y="2614783"/>
            <a:ext cx="384016" cy="1104855"/>
            <a:chOff x="1299502" y="2614781"/>
            <a:chExt cx="472635" cy="1104855"/>
          </a:xfrm>
        </p:grpSpPr>
        <p:grpSp>
          <p:nvGrpSpPr>
            <p:cNvPr id="19" name="Group 21"/>
            <p:cNvGrpSpPr/>
            <p:nvPr/>
          </p:nvGrpSpPr>
          <p:grpSpPr>
            <a:xfrm>
              <a:off x="1299502" y="3327913"/>
              <a:ext cx="472635" cy="391723"/>
              <a:chOff x="1299502" y="3216026"/>
              <a:chExt cx="472635" cy="391723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1299502" y="3216026"/>
                <a:ext cx="472635" cy="39172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401139" y="3274662"/>
                <a:ext cx="295397" cy="2744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2" name="Straight Arrow Connector 61"/>
            <p:cNvCxnSpPr/>
            <p:nvPr/>
          </p:nvCxnSpPr>
          <p:spPr>
            <a:xfrm>
              <a:off x="1551841" y="2614781"/>
              <a:ext cx="0" cy="732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8"/>
          <p:cNvGrpSpPr/>
          <p:nvPr/>
        </p:nvGrpSpPr>
        <p:grpSpPr>
          <a:xfrm>
            <a:off x="2774118" y="2568907"/>
            <a:ext cx="384016" cy="670938"/>
            <a:chOff x="1890297" y="2568907"/>
            <a:chExt cx="472635" cy="670938"/>
          </a:xfrm>
        </p:grpSpPr>
        <p:grpSp>
          <p:nvGrpSpPr>
            <p:cNvPr id="21" name="Group 19"/>
            <p:cNvGrpSpPr/>
            <p:nvPr/>
          </p:nvGrpSpPr>
          <p:grpSpPr>
            <a:xfrm>
              <a:off x="1890297" y="2848122"/>
              <a:ext cx="472635" cy="391723"/>
              <a:chOff x="1890297" y="2807637"/>
              <a:chExt cx="472635" cy="391723"/>
            </a:xfrm>
          </p:grpSpPr>
          <p:sp>
            <p:nvSpPr>
              <p:cNvPr id="2050" name="Rectangle 2049"/>
              <p:cNvSpPr/>
              <p:nvPr/>
            </p:nvSpPr>
            <p:spPr>
              <a:xfrm>
                <a:off x="1890297" y="2807637"/>
                <a:ext cx="472635" cy="39172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Oval 56"/>
              <p:cNvSpPr/>
              <p:nvPr/>
            </p:nvSpPr>
            <p:spPr>
              <a:xfrm flipH="1">
                <a:off x="1978916" y="2866273"/>
                <a:ext cx="295397" cy="2744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3" name="Straight Arrow Connector 62"/>
            <p:cNvCxnSpPr/>
            <p:nvPr/>
          </p:nvCxnSpPr>
          <p:spPr>
            <a:xfrm>
              <a:off x="2139632" y="2568907"/>
              <a:ext cx="0" cy="2991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39"/>
          <p:cNvGrpSpPr/>
          <p:nvPr/>
        </p:nvGrpSpPr>
        <p:grpSpPr>
          <a:xfrm>
            <a:off x="1671638" y="2786823"/>
            <a:ext cx="1733550" cy="2928179"/>
            <a:chOff x="533400" y="2786821"/>
            <a:chExt cx="2133600" cy="2928179"/>
          </a:xfrm>
        </p:grpSpPr>
        <p:cxnSp>
          <p:nvCxnSpPr>
            <p:cNvPr id="2048" name="Straight Connector 2047"/>
            <p:cNvCxnSpPr/>
            <p:nvPr/>
          </p:nvCxnSpPr>
          <p:spPr>
            <a:xfrm>
              <a:off x="533400" y="3273914"/>
              <a:ext cx="2133600" cy="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33400" y="3733800"/>
              <a:ext cx="2133600" cy="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33400" y="4229100"/>
              <a:ext cx="2133600" cy="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33400" y="4724400"/>
              <a:ext cx="2133600" cy="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33400" y="5219700"/>
              <a:ext cx="2133600" cy="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33400" y="5715000"/>
              <a:ext cx="2133600" cy="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33400" y="2786821"/>
              <a:ext cx="2133600" cy="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37"/>
          <p:cNvGrpSpPr/>
          <p:nvPr/>
        </p:nvGrpSpPr>
        <p:grpSpPr>
          <a:xfrm>
            <a:off x="6531770" y="3252967"/>
            <a:ext cx="1216425" cy="701206"/>
            <a:chOff x="6515100" y="3252967"/>
            <a:chExt cx="1497139" cy="701206"/>
          </a:xfrm>
        </p:grpSpPr>
        <p:sp>
          <p:nvSpPr>
            <p:cNvPr id="87" name="Oval 86"/>
            <p:cNvSpPr/>
            <p:nvPr/>
          </p:nvSpPr>
          <p:spPr>
            <a:xfrm>
              <a:off x="6684290" y="3580461"/>
              <a:ext cx="381000" cy="37371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87"/>
            <p:cNvSpPr/>
            <p:nvPr/>
          </p:nvSpPr>
          <p:spPr>
            <a:xfrm>
              <a:off x="7446290" y="3580461"/>
              <a:ext cx="381000" cy="37371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0" name="Straight Arrow Connector 89"/>
            <p:cNvCxnSpPr>
              <a:stCxn id="85" idx="4"/>
              <a:endCxn id="87" idx="1"/>
            </p:cNvCxnSpPr>
            <p:nvPr/>
          </p:nvCxnSpPr>
          <p:spPr>
            <a:xfrm>
              <a:off x="6515100" y="3252967"/>
              <a:ext cx="224986" cy="3822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86" idx="4"/>
              <a:endCxn id="88" idx="1"/>
            </p:cNvCxnSpPr>
            <p:nvPr/>
          </p:nvCxnSpPr>
          <p:spPr>
            <a:xfrm>
              <a:off x="7255790" y="3252967"/>
              <a:ext cx="246296" cy="3822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H="1">
              <a:off x="7765943" y="3252967"/>
              <a:ext cx="246296" cy="3822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36"/>
          <p:cNvGrpSpPr/>
          <p:nvPr/>
        </p:nvGrpSpPr>
        <p:grpSpPr>
          <a:xfrm>
            <a:off x="6376988" y="2471917"/>
            <a:ext cx="1530498" cy="781050"/>
            <a:chOff x="6324600" y="2471917"/>
            <a:chExt cx="1883690" cy="781050"/>
          </a:xfrm>
        </p:grpSpPr>
        <p:grpSp>
          <p:nvGrpSpPr>
            <p:cNvPr id="30" name="Group 31"/>
            <p:cNvGrpSpPr/>
            <p:nvPr/>
          </p:nvGrpSpPr>
          <p:grpSpPr>
            <a:xfrm>
              <a:off x="6324600" y="2471917"/>
              <a:ext cx="381000" cy="781050"/>
              <a:chOff x="6324600" y="2471917"/>
              <a:chExt cx="381000" cy="781050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6324600" y="2879255"/>
                <a:ext cx="381000" cy="3737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6" name="Straight Arrow Connector 95"/>
              <p:cNvCxnSpPr>
                <a:endCxn id="85" idx="0"/>
              </p:cNvCxnSpPr>
              <p:nvPr/>
            </p:nvCxnSpPr>
            <p:spPr>
              <a:xfrm>
                <a:off x="6515100" y="2471917"/>
                <a:ext cx="0" cy="4073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4"/>
            <p:cNvGrpSpPr/>
            <p:nvPr/>
          </p:nvGrpSpPr>
          <p:grpSpPr>
            <a:xfrm>
              <a:off x="7065290" y="2471917"/>
              <a:ext cx="381000" cy="781050"/>
              <a:chOff x="7065290" y="2471917"/>
              <a:chExt cx="381000" cy="78105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7065290" y="2879255"/>
                <a:ext cx="381000" cy="3737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7" name="Straight Arrow Connector 96"/>
              <p:cNvCxnSpPr/>
              <p:nvPr/>
            </p:nvCxnSpPr>
            <p:spPr>
              <a:xfrm>
                <a:off x="7259664" y="2471917"/>
                <a:ext cx="0" cy="4073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5"/>
            <p:cNvGrpSpPr/>
            <p:nvPr/>
          </p:nvGrpSpPr>
          <p:grpSpPr>
            <a:xfrm>
              <a:off x="7827290" y="2471917"/>
              <a:ext cx="381000" cy="781050"/>
              <a:chOff x="7827290" y="2471917"/>
              <a:chExt cx="381000" cy="781050"/>
            </a:xfrm>
          </p:grpSpPr>
          <p:sp>
            <p:nvSpPr>
              <p:cNvPr id="92" name="Oval 91"/>
              <p:cNvSpPr/>
              <p:nvPr/>
            </p:nvSpPr>
            <p:spPr>
              <a:xfrm flipH="1">
                <a:off x="7827290" y="2879255"/>
                <a:ext cx="381000" cy="3737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>
                <a:off x="8017790" y="2471917"/>
                <a:ext cx="0" cy="4073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8"/>
          <p:cNvGrpSpPr/>
          <p:nvPr/>
        </p:nvGrpSpPr>
        <p:grpSpPr>
          <a:xfrm>
            <a:off x="6875593" y="3953297"/>
            <a:ext cx="614615" cy="1052270"/>
            <a:chOff x="6938267" y="3953297"/>
            <a:chExt cx="756449" cy="1052270"/>
          </a:xfrm>
        </p:grpSpPr>
        <p:sp>
          <p:nvSpPr>
            <p:cNvPr id="89" name="Oval 88"/>
            <p:cNvSpPr/>
            <p:nvPr/>
          </p:nvSpPr>
          <p:spPr>
            <a:xfrm>
              <a:off x="7141490" y="4224517"/>
              <a:ext cx="381000" cy="37371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4" name="Straight Arrow Connector 93"/>
            <p:cNvCxnSpPr>
              <a:endCxn id="89" idx="1"/>
            </p:cNvCxnSpPr>
            <p:nvPr/>
          </p:nvCxnSpPr>
          <p:spPr>
            <a:xfrm>
              <a:off x="6938267" y="3953297"/>
              <a:ext cx="259019" cy="3259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endCxn id="89" idx="7"/>
            </p:cNvCxnSpPr>
            <p:nvPr/>
          </p:nvCxnSpPr>
          <p:spPr>
            <a:xfrm flipH="1">
              <a:off x="7466694" y="3953297"/>
              <a:ext cx="228022" cy="3259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7333963" y="4598229"/>
              <a:ext cx="0" cy="4073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"/>
          <p:cNvGrpSpPr/>
          <p:nvPr/>
        </p:nvGrpSpPr>
        <p:grpSpPr>
          <a:xfrm>
            <a:off x="4138101" y="2590800"/>
            <a:ext cx="1375717" cy="2439062"/>
            <a:chOff x="3569047" y="2590800"/>
            <a:chExt cx="1693190" cy="2439062"/>
          </a:xfrm>
        </p:grpSpPr>
        <p:grpSp>
          <p:nvGrpSpPr>
            <p:cNvPr id="37" name="Group 6"/>
            <p:cNvGrpSpPr/>
            <p:nvPr/>
          </p:nvGrpSpPr>
          <p:grpSpPr>
            <a:xfrm>
              <a:off x="3569047" y="2590800"/>
              <a:ext cx="1693190" cy="2046468"/>
              <a:chOff x="4515818" y="3520606"/>
              <a:chExt cx="1883690" cy="2126312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4515818" y="3927944"/>
                <a:ext cx="381000" cy="3737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256508" y="3927944"/>
                <a:ext cx="381000" cy="3737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875508" y="4629150"/>
                <a:ext cx="381000" cy="3737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637508" y="4629150"/>
                <a:ext cx="381000" cy="3737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332708" y="5273206"/>
                <a:ext cx="381000" cy="3737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" name="Straight Arrow Connector 7"/>
              <p:cNvCxnSpPr>
                <a:stCxn id="3" idx="4"/>
                <a:endCxn id="13" idx="1"/>
              </p:cNvCxnSpPr>
              <p:nvPr/>
            </p:nvCxnSpPr>
            <p:spPr>
              <a:xfrm>
                <a:off x="4706318" y="4301656"/>
                <a:ext cx="224986" cy="38222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12" idx="4"/>
                <a:endCxn id="15" idx="1"/>
              </p:cNvCxnSpPr>
              <p:nvPr/>
            </p:nvCxnSpPr>
            <p:spPr>
              <a:xfrm>
                <a:off x="5447008" y="4301656"/>
                <a:ext cx="246296" cy="38222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 flipH="1">
                <a:off x="6018508" y="3927944"/>
                <a:ext cx="381000" cy="3737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H="1">
                <a:off x="5957161" y="4301656"/>
                <a:ext cx="246296" cy="38222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endCxn id="16" idx="1"/>
              </p:cNvCxnSpPr>
              <p:nvPr/>
            </p:nvCxnSpPr>
            <p:spPr>
              <a:xfrm>
                <a:off x="5129485" y="5001986"/>
                <a:ext cx="259019" cy="32594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endCxn id="16" idx="7"/>
              </p:cNvCxnSpPr>
              <p:nvPr/>
            </p:nvCxnSpPr>
            <p:spPr>
              <a:xfrm flipH="1">
                <a:off x="5657912" y="5001986"/>
                <a:ext cx="228022" cy="32594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endCxn id="3" idx="0"/>
              </p:cNvCxnSpPr>
              <p:nvPr/>
            </p:nvCxnSpPr>
            <p:spPr>
              <a:xfrm>
                <a:off x="4706318" y="3520606"/>
                <a:ext cx="0" cy="4073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5450882" y="3520606"/>
                <a:ext cx="0" cy="4073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6209008" y="3520606"/>
                <a:ext cx="0" cy="4073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Arrow Connector 75"/>
            <p:cNvCxnSpPr/>
            <p:nvPr/>
          </p:nvCxnSpPr>
          <p:spPr>
            <a:xfrm>
              <a:off x="4476531" y="4622524"/>
              <a:ext cx="0" cy="4073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0"/>
          <p:cNvGrpSpPr/>
          <p:nvPr/>
        </p:nvGrpSpPr>
        <p:grpSpPr>
          <a:xfrm>
            <a:off x="2296659" y="4144076"/>
            <a:ext cx="440033" cy="1846102"/>
            <a:chOff x="1302656" y="4144076"/>
            <a:chExt cx="541579" cy="1846102"/>
          </a:xfrm>
        </p:grpSpPr>
        <p:grpSp>
          <p:nvGrpSpPr>
            <p:cNvPr id="39" name="Group 18"/>
            <p:cNvGrpSpPr/>
            <p:nvPr/>
          </p:nvGrpSpPr>
          <p:grpSpPr>
            <a:xfrm>
              <a:off x="1302656" y="4144076"/>
              <a:ext cx="541579" cy="1494724"/>
              <a:chOff x="1302656" y="4144076"/>
              <a:chExt cx="541579" cy="1494724"/>
            </a:xfrm>
          </p:grpSpPr>
          <p:grpSp>
            <p:nvGrpSpPr>
              <p:cNvPr id="40" name="Group 29"/>
              <p:cNvGrpSpPr/>
              <p:nvPr/>
            </p:nvGrpSpPr>
            <p:grpSpPr>
              <a:xfrm>
                <a:off x="1371600" y="5247077"/>
                <a:ext cx="472635" cy="391723"/>
                <a:chOff x="1371600" y="5247077"/>
                <a:chExt cx="472635" cy="391723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1371600" y="5247077"/>
                  <a:ext cx="472635" cy="39172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1460219" y="5308390"/>
                  <a:ext cx="295397" cy="27445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59" name="Straight Arrow Connector 58"/>
              <p:cNvCxnSpPr>
                <a:endCxn id="54" idx="1"/>
              </p:cNvCxnSpPr>
              <p:nvPr/>
            </p:nvCxnSpPr>
            <p:spPr>
              <a:xfrm>
                <a:off x="1302656" y="5109209"/>
                <a:ext cx="200823" cy="23937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3" idx="4"/>
                <a:endCxn id="54" idx="7"/>
              </p:cNvCxnSpPr>
              <p:nvPr/>
            </p:nvCxnSpPr>
            <p:spPr>
              <a:xfrm flipH="1">
                <a:off x="1712356" y="4144076"/>
                <a:ext cx="131879" cy="12045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Straight Arrow Connector 102"/>
            <p:cNvCxnSpPr/>
            <p:nvPr/>
          </p:nvCxnSpPr>
          <p:spPr>
            <a:xfrm>
              <a:off x="1607917" y="5582840"/>
              <a:ext cx="0" cy="4073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6330168" y="2730553"/>
            <a:ext cx="1638553" cy="1916781"/>
            <a:chOff x="6266974" y="2730551"/>
            <a:chExt cx="2016681" cy="1916781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6266974" y="3369478"/>
              <a:ext cx="2016681" cy="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266974" y="4008405"/>
              <a:ext cx="2016681" cy="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6266974" y="4647332"/>
              <a:ext cx="2016681" cy="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6266974" y="2730551"/>
              <a:ext cx="2016681" cy="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015669" y="19431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  <a:endParaRPr lang="en-GB" dirty="0"/>
          </a:p>
        </p:txBody>
      </p:sp>
      <p:sp>
        <p:nvSpPr>
          <p:cNvPr id="108" name="TextBox 107"/>
          <p:cNvSpPr txBox="1"/>
          <p:nvPr/>
        </p:nvSpPr>
        <p:spPr>
          <a:xfrm>
            <a:off x="6803464" y="19431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FPGA</a:t>
            </a:r>
            <a:endParaRPr lang="en-GB" dirty="0"/>
          </a:p>
        </p:txBody>
      </p:sp>
      <p:grpSp>
        <p:nvGrpSpPr>
          <p:cNvPr id="42" name="Group 45"/>
          <p:cNvGrpSpPr/>
          <p:nvPr/>
        </p:nvGrpSpPr>
        <p:grpSpPr>
          <a:xfrm>
            <a:off x="3405187" y="2786823"/>
            <a:ext cx="351378" cy="2928179"/>
            <a:chOff x="2667000" y="2786821"/>
            <a:chExt cx="432465" cy="2928179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667000" y="2786821"/>
              <a:ext cx="0" cy="292817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667000" y="4114800"/>
              <a:ext cx="432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endParaRPr lang="en-GB" dirty="0"/>
            </a:p>
          </p:txBody>
        </p:sp>
      </p:grpSp>
      <p:grpSp>
        <p:nvGrpSpPr>
          <p:cNvPr id="45" name="Group 46"/>
          <p:cNvGrpSpPr/>
          <p:nvPr/>
        </p:nvGrpSpPr>
        <p:grpSpPr>
          <a:xfrm>
            <a:off x="8110533" y="2730553"/>
            <a:ext cx="612062" cy="1959587"/>
            <a:chOff x="8458200" y="2730551"/>
            <a:chExt cx="753308" cy="1959587"/>
          </a:xfrm>
        </p:grpSpPr>
        <p:cxnSp>
          <p:nvCxnSpPr>
            <p:cNvPr id="101" name="Straight Arrow Connector 100"/>
            <p:cNvCxnSpPr/>
            <p:nvPr/>
          </p:nvCxnSpPr>
          <p:spPr>
            <a:xfrm>
              <a:off x="8458200" y="2730551"/>
              <a:ext cx="0" cy="1959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8534399" y="3262633"/>
              <a:ext cx="677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 N</a:t>
              </a:r>
              <a:endParaRPr lang="en-GB" dirty="0"/>
            </a:p>
          </p:txBody>
        </p:sp>
      </p:grpSp>
      <p:sp>
        <p:nvSpPr>
          <p:cNvPr id="105" name="Slide Number Placeholder 10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8643745-6243-4D6B-AF75-DD3085EC8AC8}" type="slidenum">
              <a:rPr lang="en-IN" smtClean="0"/>
              <a:pPr>
                <a:defRPr/>
              </a:pPr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46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6" grpId="0"/>
      <p:bldP spid="10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v/s Spatial Computing</a:t>
            </a:r>
            <a:endParaRPr lang="en-GB" dirty="0"/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320440" y="2171700"/>
            <a:ext cx="2146742" cy="3188732"/>
            <a:chOff x="1066800" y="2171700"/>
            <a:chExt cx="2642143" cy="3188732"/>
          </a:xfrm>
        </p:grpSpPr>
        <p:sp>
          <p:nvSpPr>
            <p:cNvPr id="6" name="TextBox 5"/>
            <p:cNvSpPr txBox="1"/>
            <p:nvPr/>
          </p:nvSpPr>
          <p:spPr>
            <a:xfrm>
              <a:off x="1066800" y="3863340"/>
              <a:ext cx="779701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ALU</a:t>
              </a:r>
              <a:endParaRPr lang="en-GB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6800" y="3299460"/>
              <a:ext cx="1426821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Registers</a:t>
              </a:r>
              <a:endParaRPr lang="en-GB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6800" y="2171700"/>
              <a:ext cx="2642143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Instruction Memory</a:t>
              </a:r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66800" y="2735580"/>
              <a:ext cx="1300553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Decoder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66800" y="4427220"/>
              <a:ext cx="1931888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Memory</a:t>
              </a:r>
              <a:endParaRPr lang="en-GB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66800" y="4991100"/>
              <a:ext cx="142682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Registers</a:t>
              </a:r>
              <a:endParaRPr lang="en-GB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704660" y="16118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  <a:endParaRPr lang="en-GB" dirty="0"/>
          </a:p>
        </p:txBody>
      </p:sp>
      <p:sp>
        <p:nvSpPr>
          <p:cNvPr id="54" name="TextBox 53"/>
          <p:cNvSpPr txBox="1"/>
          <p:nvPr/>
        </p:nvSpPr>
        <p:spPr>
          <a:xfrm>
            <a:off x="6129339" y="161186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FPGA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283799" y="5429073"/>
            <a:ext cx="34483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User-defined parallelism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Flexibility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Performance per Watt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919289" y="5429073"/>
            <a:ext cx="27943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US" sz="2000" b="1" dirty="0">
                <a:solidFill>
                  <a:srgbClr val="FF0000"/>
                </a:solidFill>
              </a:rPr>
              <a:t> Limited parallelism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US" sz="2000" b="1" dirty="0">
                <a:solidFill>
                  <a:srgbClr val="FF0000"/>
                </a:solidFill>
              </a:rPr>
              <a:t> Fixed architecture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mic Sans MS" pitchFamily="66" charset="0"/>
              </a:rPr>
              <a:t>x </a:t>
            </a:r>
            <a:r>
              <a:rPr lang="en-US" sz="2000" b="1" dirty="0">
                <a:solidFill>
                  <a:srgbClr val="FF0000"/>
                </a:solidFill>
              </a:rPr>
              <a:t>Scalability?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95199" y="2175009"/>
            <a:ext cx="2733738" cy="3048000"/>
            <a:chOff x="4870091" y="2175009"/>
            <a:chExt cx="3364600" cy="3048000"/>
          </a:xfrm>
        </p:grpSpPr>
        <p:sp>
          <p:nvSpPr>
            <p:cNvPr id="56" name="Rectangle 55"/>
            <p:cNvSpPr/>
            <p:nvPr/>
          </p:nvSpPr>
          <p:spPr>
            <a:xfrm>
              <a:off x="5567691" y="2175009"/>
              <a:ext cx="2667000" cy="304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870091" y="2498680"/>
              <a:ext cx="655407" cy="954107"/>
            </a:xfrm>
            <a:prstGeom prst="rect">
              <a:avLst/>
            </a:prstGeom>
            <a:solidFill>
              <a:srgbClr val="CCECFF"/>
            </a:solidFill>
            <a:ln>
              <a:solidFill>
                <a:srgbClr val="0033C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00 0</a:t>
              </a:r>
            </a:p>
            <a:p>
              <a:r>
                <a:rPr lang="en-US" sz="1400" dirty="0"/>
                <a:t>01 1</a:t>
              </a:r>
            </a:p>
            <a:p>
              <a:r>
                <a:rPr lang="en-US" sz="1400" dirty="0"/>
                <a:t>10 1</a:t>
              </a:r>
            </a:p>
            <a:p>
              <a:r>
                <a:rPr lang="en-US" sz="1400" dirty="0"/>
                <a:t>11 1</a:t>
              </a:r>
              <a:endParaRPr lang="en-GB" sz="1400" dirty="0"/>
            </a:p>
          </p:txBody>
        </p:sp>
        <p:cxnSp>
          <p:nvCxnSpPr>
            <p:cNvPr id="58" name="Straight Connector 57"/>
            <p:cNvCxnSpPr/>
            <p:nvPr/>
          </p:nvCxnSpPr>
          <p:spPr>
            <a:xfrm rot="16200000" flipV="1">
              <a:off x="5524496" y="2522606"/>
              <a:ext cx="290101" cy="253495"/>
            </a:xfrm>
            <a:prstGeom prst="line">
              <a:avLst/>
            </a:prstGeom>
            <a:ln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5504780" y="3141787"/>
              <a:ext cx="329511" cy="273749"/>
            </a:xfrm>
            <a:prstGeom prst="line">
              <a:avLst/>
            </a:prstGeom>
            <a:ln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59"/>
            <p:cNvGrpSpPr/>
            <p:nvPr/>
          </p:nvGrpSpPr>
          <p:grpSpPr>
            <a:xfrm>
              <a:off x="5800232" y="2372373"/>
              <a:ext cx="606256" cy="731287"/>
              <a:chOff x="990600" y="3578442"/>
              <a:chExt cx="606256" cy="731287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990600" y="4001952"/>
                <a:ext cx="606256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FU</a:t>
                </a:r>
                <a:endParaRPr lang="en-GB" sz="14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990600" y="3578442"/>
                <a:ext cx="606256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FFs</a:t>
                </a:r>
                <a:endParaRPr lang="en-GB" sz="1400" dirty="0"/>
              </a:p>
            </p:txBody>
          </p:sp>
        </p:grpSp>
        <p:grpSp>
          <p:nvGrpSpPr>
            <p:cNvPr id="13" name="Group 62"/>
            <p:cNvGrpSpPr/>
            <p:nvPr/>
          </p:nvGrpSpPr>
          <p:grpSpPr>
            <a:xfrm>
              <a:off x="5800232" y="3295001"/>
              <a:ext cx="606256" cy="731287"/>
              <a:chOff x="990600" y="3578442"/>
              <a:chExt cx="606256" cy="731287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990600" y="4001952"/>
                <a:ext cx="606256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FU</a:t>
                </a:r>
                <a:endParaRPr lang="en-GB" sz="14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990600" y="3578442"/>
                <a:ext cx="606256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FFs</a:t>
                </a:r>
                <a:endParaRPr lang="en-GB" sz="1400" dirty="0"/>
              </a:p>
            </p:txBody>
          </p:sp>
        </p:grpSp>
        <p:grpSp>
          <p:nvGrpSpPr>
            <p:cNvPr id="15" name="Group 65"/>
            <p:cNvGrpSpPr/>
            <p:nvPr/>
          </p:nvGrpSpPr>
          <p:grpSpPr>
            <a:xfrm>
              <a:off x="5800232" y="4217628"/>
              <a:ext cx="606256" cy="731287"/>
              <a:chOff x="990600" y="3578442"/>
              <a:chExt cx="606256" cy="731287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990600" y="4001952"/>
                <a:ext cx="606256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FU</a:t>
                </a:r>
                <a:endParaRPr lang="en-GB" sz="14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990600" y="3578442"/>
                <a:ext cx="606256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FFs</a:t>
                </a:r>
                <a:endParaRPr lang="en-GB" sz="1400" dirty="0"/>
              </a:p>
            </p:txBody>
          </p:sp>
        </p:grpSp>
        <p:grpSp>
          <p:nvGrpSpPr>
            <p:cNvPr id="16" name="Group 68"/>
            <p:cNvGrpSpPr/>
            <p:nvPr/>
          </p:nvGrpSpPr>
          <p:grpSpPr>
            <a:xfrm>
              <a:off x="6561934" y="2372373"/>
              <a:ext cx="606256" cy="2576542"/>
              <a:chOff x="994541" y="3578442"/>
              <a:chExt cx="606256" cy="2576542"/>
            </a:xfrm>
          </p:grpSpPr>
          <p:grpSp>
            <p:nvGrpSpPr>
              <p:cNvPr id="17" name="Group 69"/>
              <p:cNvGrpSpPr/>
              <p:nvPr/>
            </p:nvGrpSpPr>
            <p:grpSpPr>
              <a:xfrm>
                <a:off x="994541" y="3578442"/>
                <a:ext cx="606256" cy="731287"/>
                <a:chOff x="990600" y="3578442"/>
                <a:chExt cx="606256" cy="731287"/>
              </a:xfrm>
            </p:grpSpPr>
            <p:sp>
              <p:nvSpPr>
                <p:cNvPr id="77" name="TextBox 76"/>
                <p:cNvSpPr txBox="1"/>
                <p:nvPr/>
              </p:nvSpPr>
              <p:spPr>
                <a:xfrm>
                  <a:off x="990600" y="4001952"/>
                  <a:ext cx="606256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FU</a:t>
                  </a:r>
                  <a:endParaRPr lang="en-GB" sz="1400" dirty="0"/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990600" y="3578442"/>
                  <a:ext cx="606256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FFs</a:t>
                  </a:r>
                  <a:endParaRPr lang="en-GB" sz="1400" dirty="0"/>
                </a:p>
              </p:txBody>
            </p:sp>
          </p:grpSp>
          <p:grpSp>
            <p:nvGrpSpPr>
              <p:cNvPr id="18" name="Group 70"/>
              <p:cNvGrpSpPr/>
              <p:nvPr/>
            </p:nvGrpSpPr>
            <p:grpSpPr>
              <a:xfrm>
                <a:off x="994541" y="4501070"/>
                <a:ext cx="606256" cy="731287"/>
                <a:chOff x="990600" y="3578442"/>
                <a:chExt cx="606256" cy="731287"/>
              </a:xfrm>
            </p:grpSpPr>
            <p:sp>
              <p:nvSpPr>
                <p:cNvPr id="75" name="TextBox 74"/>
                <p:cNvSpPr txBox="1"/>
                <p:nvPr/>
              </p:nvSpPr>
              <p:spPr>
                <a:xfrm>
                  <a:off x="990600" y="4001952"/>
                  <a:ext cx="606256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FU</a:t>
                  </a:r>
                  <a:endParaRPr lang="en-GB" sz="1400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990600" y="3578442"/>
                  <a:ext cx="606256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FFs</a:t>
                  </a:r>
                  <a:endParaRPr lang="en-GB" sz="1400" dirty="0"/>
                </a:p>
              </p:txBody>
            </p:sp>
          </p:grpSp>
          <p:grpSp>
            <p:nvGrpSpPr>
              <p:cNvPr id="19" name="Group 71"/>
              <p:cNvGrpSpPr/>
              <p:nvPr/>
            </p:nvGrpSpPr>
            <p:grpSpPr>
              <a:xfrm>
                <a:off x="994541" y="5423697"/>
                <a:ext cx="606256" cy="731287"/>
                <a:chOff x="990600" y="3578442"/>
                <a:chExt cx="606256" cy="731287"/>
              </a:xfrm>
            </p:grpSpPr>
            <p:sp>
              <p:nvSpPr>
                <p:cNvPr id="73" name="TextBox 72"/>
                <p:cNvSpPr txBox="1"/>
                <p:nvPr/>
              </p:nvSpPr>
              <p:spPr>
                <a:xfrm>
                  <a:off x="990600" y="4001952"/>
                  <a:ext cx="606256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FU</a:t>
                  </a:r>
                  <a:endParaRPr lang="en-GB" sz="1400" dirty="0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990600" y="3578442"/>
                  <a:ext cx="606256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FFs</a:t>
                  </a:r>
                  <a:endParaRPr lang="en-GB" sz="1400" dirty="0"/>
                </a:p>
              </p:txBody>
            </p:sp>
          </p:grpSp>
        </p:grpSp>
        <p:grpSp>
          <p:nvGrpSpPr>
            <p:cNvPr id="20" name="Group 78"/>
            <p:cNvGrpSpPr/>
            <p:nvPr/>
          </p:nvGrpSpPr>
          <p:grpSpPr>
            <a:xfrm>
              <a:off x="7323635" y="2372373"/>
              <a:ext cx="606256" cy="2576542"/>
              <a:chOff x="994541" y="3578442"/>
              <a:chExt cx="606256" cy="2576542"/>
            </a:xfrm>
          </p:grpSpPr>
          <p:grpSp>
            <p:nvGrpSpPr>
              <p:cNvPr id="21" name="Group 79"/>
              <p:cNvGrpSpPr/>
              <p:nvPr/>
            </p:nvGrpSpPr>
            <p:grpSpPr>
              <a:xfrm>
                <a:off x="994541" y="3578442"/>
                <a:ext cx="606256" cy="731287"/>
                <a:chOff x="990600" y="3578442"/>
                <a:chExt cx="606256" cy="731287"/>
              </a:xfrm>
            </p:grpSpPr>
            <p:sp>
              <p:nvSpPr>
                <p:cNvPr id="87" name="TextBox 86"/>
                <p:cNvSpPr txBox="1"/>
                <p:nvPr/>
              </p:nvSpPr>
              <p:spPr>
                <a:xfrm>
                  <a:off x="990600" y="4001952"/>
                  <a:ext cx="606256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FU</a:t>
                  </a:r>
                  <a:endParaRPr lang="en-GB" sz="1400" dirty="0"/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990600" y="3578442"/>
                  <a:ext cx="606256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FFs</a:t>
                  </a:r>
                  <a:endParaRPr lang="en-GB" sz="1400" dirty="0"/>
                </a:p>
              </p:txBody>
            </p:sp>
          </p:grpSp>
          <p:grpSp>
            <p:nvGrpSpPr>
              <p:cNvPr id="22" name="Group 80"/>
              <p:cNvGrpSpPr/>
              <p:nvPr/>
            </p:nvGrpSpPr>
            <p:grpSpPr>
              <a:xfrm>
                <a:off x="994541" y="4501070"/>
                <a:ext cx="606256" cy="731287"/>
                <a:chOff x="990600" y="3578442"/>
                <a:chExt cx="606256" cy="731287"/>
              </a:xfrm>
            </p:grpSpPr>
            <p:sp>
              <p:nvSpPr>
                <p:cNvPr id="85" name="TextBox 84"/>
                <p:cNvSpPr txBox="1"/>
                <p:nvPr/>
              </p:nvSpPr>
              <p:spPr>
                <a:xfrm>
                  <a:off x="990600" y="4001952"/>
                  <a:ext cx="606256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FU</a:t>
                  </a:r>
                  <a:endParaRPr lang="en-GB" sz="1400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990600" y="3578442"/>
                  <a:ext cx="606256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FFs</a:t>
                  </a:r>
                  <a:endParaRPr lang="en-GB" sz="1400" dirty="0"/>
                </a:p>
              </p:txBody>
            </p:sp>
          </p:grpSp>
          <p:grpSp>
            <p:nvGrpSpPr>
              <p:cNvPr id="23" name="Group 81"/>
              <p:cNvGrpSpPr/>
              <p:nvPr/>
            </p:nvGrpSpPr>
            <p:grpSpPr>
              <a:xfrm>
                <a:off x="994541" y="5423697"/>
                <a:ext cx="606256" cy="731287"/>
                <a:chOff x="990600" y="3578442"/>
                <a:chExt cx="606256" cy="731287"/>
              </a:xfrm>
            </p:grpSpPr>
            <p:sp>
              <p:nvSpPr>
                <p:cNvPr id="83" name="TextBox 82"/>
                <p:cNvSpPr txBox="1"/>
                <p:nvPr/>
              </p:nvSpPr>
              <p:spPr>
                <a:xfrm>
                  <a:off x="990600" y="4001952"/>
                  <a:ext cx="606256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FU</a:t>
                  </a:r>
                  <a:endParaRPr lang="en-GB" sz="1400" dirty="0"/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990600" y="3578442"/>
                  <a:ext cx="606256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FFs</a:t>
                  </a:r>
                  <a:endParaRPr lang="en-GB" sz="1400" dirty="0"/>
                </a:p>
              </p:txBody>
            </p:sp>
          </p:grpSp>
        </p:grpSp>
      </p:grpSp>
      <p:sp>
        <p:nvSpPr>
          <p:cNvPr id="49" name="Slide Number Placeholder 4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8643745-6243-4D6B-AF75-DD3085EC8AC8}" type="slidenum">
              <a:rPr lang="en-IN" smtClean="0"/>
              <a:pPr>
                <a:defRPr/>
              </a:pPr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95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Mapping</a:t>
            </a:r>
            <a:endParaRPr lang="en-GB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24313" y="1981200"/>
            <a:ext cx="1857375" cy="5334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313" y="2606944"/>
            <a:ext cx="1857375" cy="5334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Algorithm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24313" y="3232688"/>
            <a:ext cx="1857375" cy="5334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Programming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24313" y="3858432"/>
            <a:ext cx="1857375" cy="5334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Optimisations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24313" y="4484176"/>
            <a:ext cx="1857375" cy="5334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Architecture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24313" y="5109920"/>
            <a:ext cx="1857375" cy="5334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Fabrication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24313" y="5735664"/>
            <a:ext cx="1857375" cy="5334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Device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8643745-6243-4D6B-AF75-DD3085EC8AC8}" type="slidenum">
              <a:rPr lang="en-IN" smtClean="0"/>
              <a:pPr>
                <a:defRPr/>
              </a:pPr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Effort: ASIC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24313" y="1981200"/>
            <a:ext cx="1857375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HDL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24313" y="2610173"/>
            <a:ext cx="1857375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Logic Synthesis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4313" y="3239146"/>
            <a:ext cx="1857375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Technology Mapping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024313" y="3868119"/>
            <a:ext cx="1857375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Place &amp; Route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024313" y="4497092"/>
            <a:ext cx="1857375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Fabrication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24313" y="5126064"/>
            <a:ext cx="1857375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8643745-6243-4D6B-AF75-DD3085EC8AC8}" type="slidenum">
              <a:rPr lang="en-IN" smtClean="0"/>
              <a:pPr>
                <a:defRPr/>
              </a:pPr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66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Effort: FPGA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24313" y="1981200"/>
            <a:ext cx="1857375" cy="533400"/>
          </a:xfrm>
          <a:prstGeom prst="rect">
            <a:avLst/>
          </a:prstGeom>
          <a:solidFill>
            <a:srgbClr val="CCECFF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HDL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24313" y="2606944"/>
            <a:ext cx="1857375" cy="533400"/>
          </a:xfrm>
          <a:prstGeom prst="rect">
            <a:avLst/>
          </a:prstGeom>
          <a:solidFill>
            <a:srgbClr val="CCECFF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Logic Synthesis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4313" y="3232688"/>
            <a:ext cx="1857375" cy="533400"/>
          </a:xfrm>
          <a:prstGeom prst="rect">
            <a:avLst/>
          </a:prstGeom>
          <a:solidFill>
            <a:srgbClr val="CCECFF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Technology Mapping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024313" y="3858432"/>
            <a:ext cx="1857375" cy="533400"/>
          </a:xfrm>
          <a:prstGeom prst="rect">
            <a:avLst/>
          </a:prstGeom>
          <a:solidFill>
            <a:srgbClr val="CCECFF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Pack, Place &amp; Route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024313" y="4484176"/>
            <a:ext cx="1857375" cy="533400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FPGA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8643745-6243-4D6B-AF75-DD3085EC8AC8}" type="slidenum">
              <a:rPr lang="en-IN" smtClean="0"/>
              <a:pPr>
                <a:defRPr/>
              </a:pPr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85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Effort: Processor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24313" y="1981200"/>
            <a:ext cx="1857375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HLL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24313" y="2606944"/>
            <a:ext cx="1857375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Compilation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24313" y="3232688"/>
            <a:ext cx="1857375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8643745-6243-4D6B-AF75-DD3085EC8AC8}" type="slidenum">
              <a:rPr lang="en-IN" smtClean="0"/>
              <a:pPr>
                <a:defRPr/>
              </a:pPr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737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Application-to-Algorithm</a:t>
            </a:r>
            <a:endParaRPr lang="en-GB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3962399" y="2602468"/>
            <a:ext cx="385683" cy="501702"/>
            <a:chOff x="3352800" y="2602468"/>
            <a:chExt cx="474687" cy="501702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3352800" y="2602468"/>
              <a:ext cx="0" cy="5017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352800" y="2602468"/>
              <a:ext cx="474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T</a:t>
              </a:r>
              <a:endParaRPr lang="en-GB" dirty="0"/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7421705" y="2617922"/>
            <a:ext cx="780158" cy="506278"/>
            <a:chOff x="7545027" y="2617922"/>
            <a:chExt cx="960195" cy="506278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7545027" y="2617922"/>
              <a:ext cx="0" cy="50627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630820" y="2667000"/>
              <a:ext cx="87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100T</a:t>
              </a:r>
              <a:endParaRPr lang="en-GB" dirty="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448300" y="2590800"/>
            <a:ext cx="1857375" cy="3035062"/>
            <a:chOff x="5181600" y="2590800"/>
            <a:chExt cx="2286000" cy="3035062"/>
          </a:xfrm>
        </p:grpSpPr>
        <p:sp>
          <p:nvSpPr>
            <p:cNvPr id="30" name="Rectangle 29"/>
            <p:cNvSpPr/>
            <p:nvPr/>
          </p:nvSpPr>
          <p:spPr>
            <a:xfrm>
              <a:off x="5181600" y="3216216"/>
              <a:ext cx="2286000" cy="533400"/>
            </a:xfrm>
            <a:prstGeom prst="rect">
              <a:avLst/>
            </a:prstGeom>
            <a:solidFill>
              <a:srgbClr val="CCECFF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Logic Synthesis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600" y="3841631"/>
              <a:ext cx="2286000" cy="533400"/>
            </a:xfrm>
            <a:prstGeom prst="rect">
              <a:avLst/>
            </a:prstGeom>
            <a:solidFill>
              <a:srgbClr val="CCECFF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Technology Mapping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600" y="4467046"/>
              <a:ext cx="2286000" cy="533400"/>
            </a:xfrm>
            <a:prstGeom prst="rect">
              <a:avLst/>
            </a:prstGeom>
            <a:solidFill>
              <a:srgbClr val="CCECFF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Pack, Place &amp; Route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81600" y="5092462"/>
              <a:ext cx="2286000" cy="533400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FPGA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181600" y="2590800"/>
              <a:ext cx="2286000" cy="533400"/>
            </a:xfrm>
            <a:prstGeom prst="rect">
              <a:avLst/>
            </a:prstGeom>
            <a:solidFill>
              <a:srgbClr val="CCECFF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HDL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2"/>
          <p:cNvGrpSpPr/>
          <p:nvPr/>
        </p:nvGrpSpPr>
        <p:grpSpPr>
          <a:xfrm>
            <a:off x="1981200" y="2570770"/>
            <a:ext cx="1857375" cy="1784888"/>
            <a:chOff x="914400" y="2570770"/>
            <a:chExt cx="2286000" cy="1784888"/>
          </a:xfrm>
        </p:grpSpPr>
        <p:sp>
          <p:nvSpPr>
            <p:cNvPr id="16" name="Rectangle 15"/>
            <p:cNvSpPr/>
            <p:nvPr/>
          </p:nvSpPr>
          <p:spPr>
            <a:xfrm>
              <a:off x="914400" y="2570770"/>
              <a:ext cx="2286000" cy="533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HLL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14400" y="3196514"/>
              <a:ext cx="2286000" cy="533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Compilation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14400" y="3822258"/>
              <a:ext cx="2286000" cy="533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Processor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8643745-6243-4D6B-AF75-DD3085EC8AC8}" type="slidenum">
              <a:rPr lang="en-IN" smtClean="0"/>
              <a:pPr>
                <a:defRPr/>
              </a:pPr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59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Algorithm-to-Architecture</a:t>
            </a:r>
            <a:endParaRPr lang="en-GB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48300" y="3219450"/>
            <a:ext cx="1857375" cy="533400"/>
          </a:xfrm>
          <a:prstGeom prst="rect">
            <a:avLst/>
          </a:prstGeom>
          <a:solidFill>
            <a:srgbClr val="CCECFF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Logic Synthesis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448300" y="3848100"/>
            <a:ext cx="1857375" cy="533400"/>
          </a:xfrm>
          <a:prstGeom prst="rect">
            <a:avLst/>
          </a:prstGeom>
          <a:solidFill>
            <a:srgbClr val="CCECFF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Technology Mapping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448300" y="4476750"/>
            <a:ext cx="1857375" cy="533400"/>
          </a:xfrm>
          <a:prstGeom prst="rect">
            <a:avLst/>
          </a:prstGeom>
          <a:solidFill>
            <a:srgbClr val="CCECFF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Pack, Place &amp; Route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48300" y="5105400"/>
            <a:ext cx="1857375" cy="533400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FPGA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48300" y="2590800"/>
            <a:ext cx="1857375" cy="533400"/>
          </a:xfrm>
          <a:prstGeom prst="rect">
            <a:avLst/>
          </a:prstGeom>
          <a:solidFill>
            <a:srgbClr val="CCECFF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HDL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962400" y="3192718"/>
            <a:ext cx="0" cy="51393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43256" y="319271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few </a:t>
            </a:r>
            <a:r>
              <a:rPr lang="en-US" dirty="0" err="1"/>
              <a:t>mins</a:t>
            </a:r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429500" y="3227522"/>
            <a:ext cx="0" cy="187787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65655" y="333732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hours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981200" y="2570770"/>
            <a:ext cx="1857375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HLL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81200" y="3196514"/>
            <a:ext cx="1857375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Compilation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81200" y="3822258"/>
            <a:ext cx="1857375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8643745-6243-4D6B-AF75-DD3085EC8AC8}" type="slidenum">
              <a:rPr lang="en-IN" smtClean="0"/>
              <a:pPr>
                <a:defRPr/>
              </a:pPr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527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Application-to-Architecture</a:t>
            </a:r>
            <a:endParaRPr lang="en-GB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48300" y="3216216"/>
            <a:ext cx="1857375" cy="533400"/>
          </a:xfrm>
          <a:prstGeom prst="rect">
            <a:avLst/>
          </a:prstGeom>
          <a:solidFill>
            <a:srgbClr val="CCECFF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Logic Synthesis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448300" y="3841631"/>
            <a:ext cx="1857375" cy="533400"/>
          </a:xfrm>
          <a:prstGeom prst="rect">
            <a:avLst/>
          </a:prstGeom>
          <a:solidFill>
            <a:srgbClr val="CCECFF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Technology Mapping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448300" y="4467046"/>
            <a:ext cx="1857375" cy="533400"/>
          </a:xfrm>
          <a:prstGeom prst="rect">
            <a:avLst/>
          </a:prstGeom>
          <a:solidFill>
            <a:srgbClr val="CCECFF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Pack, Place &amp; Route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48300" y="5092462"/>
            <a:ext cx="1857375" cy="533400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FPGA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48300" y="2590800"/>
            <a:ext cx="1857375" cy="533400"/>
          </a:xfrm>
          <a:prstGeom prst="rect">
            <a:avLst/>
          </a:prstGeom>
          <a:solidFill>
            <a:srgbClr val="CCECFF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HDL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962400" y="2617922"/>
            <a:ext cx="0" cy="108873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66188" y="319271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mins</a:t>
            </a:r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429500" y="2590800"/>
            <a:ext cx="0" cy="242806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65654" y="333732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days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981200" y="2570770"/>
            <a:ext cx="1857375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HLL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81200" y="3196514"/>
            <a:ext cx="1857375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Compilation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81200" y="3822258"/>
            <a:ext cx="1857375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Processor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3" name="Picture 2" descr="Image for po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5872" y="2454270"/>
            <a:ext cx="4219087" cy="3677655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3093155" y="6208889"/>
            <a:ext cx="5471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Programming FPGAs gives you </a:t>
            </a:r>
            <a:r>
              <a:rPr lang="en-US" sz="1200" b="1" dirty="0"/>
              <a:t>a lot</a:t>
            </a:r>
            <a:r>
              <a:rPr lang="en-US" sz="1200" dirty="0"/>
              <a:t> of time to slack off (image credit: </a:t>
            </a:r>
            <a:r>
              <a:rPr lang="en-US" sz="1200" u="sng" dirty="0">
                <a:hlinkClick r:id="rId3"/>
              </a:rPr>
              <a:t>XKCD</a:t>
            </a:r>
            <a:r>
              <a:rPr lang="en-US" sz="1200" dirty="0"/>
              <a:t>)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8643745-6243-4D6B-AF75-DD3085EC8AC8}" type="slidenum">
              <a:rPr lang="en-IN" smtClean="0"/>
              <a:pPr>
                <a:defRPr/>
              </a:pPr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508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Moore’s Law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Google Shape;8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8643745-6243-4D6B-AF75-DD3085EC8AC8}" type="slidenum">
              <a:rPr lang="en-IN" smtClean="0"/>
              <a:pPr>
                <a:defRPr/>
              </a:pPr>
              <a:t>2</a:t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Application-to-Architecture</a:t>
            </a:r>
            <a:endParaRPr lang="en-GB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High-level Synthesis: C-to-Hardware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448300" y="3216216"/>
            <a:ext cx="1857375" cy="533400"/>
          </a:xfrm>
          <a:prstGeom prst="rect">
            <a:avLst/>
          </a:prstGeom>
          <a:solidFill>
            <a:srgbClr val="CCECFF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Logic Synthesis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448300" y="3841631"/>
            <a:ext cx="1857375" cy="533400"/>
          </a:xfrm>
          <a:prstGeom prst="rect">
            <a:avLst/>
          </a:prstGeom>
          <a:solidFill>
            <a:srgbClr val="CCECFF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Technology Mapping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448300" y="4467046"/>
            <a:ext cx="1857375" cy="533400"/>
          </a:xfrm>
          <a:prstGeom prst="rect">
            <a:avLst/>
          </a:prstGeom>
          <a:solidFill>
            <a:srgbClr val="CCECFF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Pack, Place &amp; Route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48300" y="5092462"/>
            <a:ext cx="1857375" cy="533400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FPGA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48300" y="2590800"/>
            <a:ext cx="1857375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HLL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962400" y="2617922"/>
            <a:ext cx="0" cy="108873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66188" y="319271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mins</a:t>
            </a:r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429500" y="2590800"/>
            <a:ext cx="0" cy="242806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65654" y="333732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hours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981200" y="2570770"/>
            <a:ext cx="1857375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HLL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81200" y="3196514"/>
            <a:ext cx="1857375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Compilation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81200" y="3822258"/>
            <a:ext cx="1857375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8643745-6243-4D6B-AF75-DD3085EC8AC8}" type="slidenum">
              <a:rPr lang="en-IN" smtClean="0"/>
              <a:pPr>
                <a:defRPr/>
              </a:pPr>
              <a:t>20</a:t>
            </a:fld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7272068" y="2001328"/>
            <a:ext cx="250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n-lt"/>
              </a:rPr>
              <a:t>SystemC</a:t>
            </a:r>
            <a:r>
              <a:rPr lang="en-US" dirty="0">
                <a:latin typeface="+mn-lt"/>
              </a:rPr>
              <a:t>, C, </a:t>
            </a:r>
            <a:r>
              <a:rPr lang="en-US" dirty="0" err="1">
                <a:latin typeface="+mn-lt"/>
              </a:rPr>
              <a:t>OpenCL</a:t>
            </a:r>
            <a:r>
              <a:rPr lang="en-US" dirty="0">
                <a:latin typeface="+mn-lt"/>
              </a:rPr>
              <a:t>, DSL</a:t>
            </a:r>
          </a:p>
        </p:txBody>
      </p:sp>
    </p:spTree>
    <p:extLst>
      <p:ext uri="{BB962C8B-B14F-4D97-AF65-F5344CB8AC3E}">
        <p14:creationId xmlns:p14="http://schemas.microsoft.com/office/powerpoint/2010/main" val="166508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3DE5-28A4-814E-9341-888D11B5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time versus Performance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601D6B-D94F-004C-B2DE-2448EB6592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C30C8E-B85B-A645-9F9C-618186BC1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06" y="1634451"/>
            <a:ext cx="5437981" cy="42924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6D988C-8365-0340-A5B3-FFB680428FD2}"/>
              </a:ext>
            </a:extLst>
          </p:cNvPr>
          <p:cNvSpPr txBox="1"/>
          <p:nvPr/>
        </p:nvSpPr>
        <p:spPr>
          <a:xfrm>
            <a:off x="170688" y="6519446"/>
            <a:ext cx="9735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Introduction to FPGA Design with </a:t>
            </a:r>
            <a:r>
              <a:rPr lang="en-IN" sz="1200" dirty="0" err="1"/>
              <a:t>Vivado</a:t>
            </a:r>
            <a:r>
              <a:rPr lang="en-IN" sz="1200" dirty="0"/>
              <a:t> High-Level Synthesis, Xilinx UG998 (v1.1) January 22,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8643745-6243-4D6B-AF75-DD3085EC8AC8}" type="slidenum">
              <a:rPr lang="en-IN" smtClean="0"/>
              <a:pPr>
                <a:defRPr/>
              </a:pPr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854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0E4F-F87C-8B47-93F6-EFCD0CCA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time versus Performance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124BE-1134-9346-9DE3-2CB2A2209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6F3E2F-8434-C142-8C72-4CAD57712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46" y="1786715"/>
            <a:ext cx="6575345" cy="45217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C942C6-146A-064E-9E3C-AABEC8A971A5}"/>
              </a:ext>
            </a:extLst>
          </p:cNvPr>
          <p:cNvSpPr txBox="1"/>
          <p:nvPr/>
        </p:nvSpPr>
        <p:spPr>
          <a:xfrm>
            <a:off x="170688" y="6519446"/>
            <a:ext cx="9735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Introduction to FPGA Design with </a:t>
            </a:r>
            <a:r>
              <a:rPr lang="en-IN" sz="1200" dirty="0" err="1"/>
              <a:t>Vivado</a:t>
            </a:r>
            <a:r>
              <a:rPr lang="en-IN" sz="1200" dirty="0"/>
              <a:t> High-Level Synthesis, Xilinx UG998 (v1.1) January 22,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8643745-6243-4D6B-AF75-DD3085EC8AC8}" type="slidenum">
              <a:rPr lang="en-IN" smtClean="0"/>
              <a:pPr>
                <a:defRPr/>
              </a:pPr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994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B18412-CC15-F343-957D-40BF559D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HLS </a:t>
            </a:r>
            <a:r>
              <a:rPr lang="en-US" b="1" dirty="0" err="1"/>
              <a:t>Pragmas</a:t>
            </a:r>
            <a:endParaRPr lang="en-US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B52F70-508D-3C46-8915-8591C7DE5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HLS tools provide pragmas to optimize the design: </a:t>
            </a:r>
          </a:p>
          <a:p>
            <a:pPr lvl="1"/>
            <a:r>
              <a:rPr lang="en-IN" dirty="0"/>
              <a:t>reduce latency</a:t>
            </a:r>
          </a:p>
          <a:p>
            <a:pPr lvl="1"/>
            <a:r>
              <a:rPr lang="en-IN" dirty="0"/>
              <a:t>improve throughput performance</a:t>
            </a:r>
          </a:p>
          <a:p>
            <a:pPr lvl="1"/>
            <a:r>
              <a:rPr lang="en-IN" dirty="0"/>
              <a:t>reduce area </a:t>
            </a:r>
          </a:p>
          <a:p>
            <a:pPr lvl="1"/>
            <a:r>
              <a:rPr lang="en-IN" dirty="0"/>
              <a:t>device resource utilization</a:t>
            </a:r>
          </a:p>
          <a:p>
            <a:pPr lvl="1"/>
            <a:endParaRPr lang="en-IN" dirty="0"/>
          </a:p>
          <a:p>
            <a:pPr lvl="1">
              <a:buFont typeface="Wingdings" pitchFamily="2" charset="2"/>
              <a:buChar char="Ø"/>
            </a:pPr>
            <a:r>
              <a:rPr lang="en-IN" dirty="0"/>
              <a:t>pragmas can be added directly to the source code for the kernel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/>
              <a:t>Loop/array/kernel optimisations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B6019C-B057-7E4E-9BB0-B1FA0FFD8F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FBFD3249-CDE5-944C-9A9A-85A125B1DC0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58792" y="6492875"/>
            <a:ext cx="9023230" cy="365125"/>
          </a:xfrm>
          <a:prstGeom prst="rect">
            <a:avLst/>
          </a:prstGeom>
        </p:spPr>
        <p:txBody>
          <a:bodyPr/>
          <a:lstStyle/>
          <a:p>
            <a:r>
              <a:rPr lang="en-IN" sz="1200" dirty="0"/>
              <a:t>Introduction to FPGA Design with </a:t>
            </a:r>
            <a:r>
              <a:rPr lang="en-IN" sz="1200" dirty="0" err="1"/>
              <a:t>Vivado</a:t>
            </a:r>
            <a:r>
              <a:rPr lang="en-IN" sz="1200" dirty="0"/>
              <a:t> High-Level Synthesis, UG998 (v1.1) January 22, 2019</a:t>
            </a:r>
          </a:p>
        </p:txBody>
      </p:sp>
    </p:spTree>
    <p:extLst>
      <p:ext uri="{BB962C8B-B14F-4D97-AF65-F5344CB8AC3E}">
        <p14:creationId xmlns:p14="http://schemas.microsoft.com/office/powerpoint/2010/main" val="427410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to FPGAs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F7F3537-E3CD-47CF-9C91-82E5C8D59D95}" type="slidenum">
              <a:rPr lang="en-IN" smtClean="0"/>
              <a:pPr>
                <a:defRPr/>
              </a:pPr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236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FPGA Fabric: User configurable</a:t>
            </a:r>
            <a:endParaRPr lang="en-GB" b="1" dirty="0">
              <a:latin typeface="+mn-lt"/>
            </a:endParaRPr>
          </a:p>
        </p:txBody>
      </p:sp>
      <p:sp>
        <p:nvSpPr>
          <p:cNvPr id="217" name="Text Placeholder 2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VLIW Processor on FPGA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972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60972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60972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60972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60972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60972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60972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60972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85737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85737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85737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85737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85737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85737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85737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185737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210502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210502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210502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10502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210502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210502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210502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210502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235267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235267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235267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235267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35267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235267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235267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235267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260032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260032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260032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260032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260032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260032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260032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260032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284797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284797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284797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284797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284797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284797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284797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284797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/>
          <p:cNvSpPr/>
          <p:nvPr/>
        </p:nvSpPr>
        <p:spPr>
          <a:xfrm>
            <a:off x="309562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/>
          <p:cNvSpPr/>
          <p:nvPr/>
        </p:nvSpPr>
        <p:spPr>
          <a:xfrm>
            <a:off x="309562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/>
          <p:cNvSpPr/>
          <p:nvPr/>
        </p:nvSpPr>
        <p:spPr>
          <a:xfrm>
            <a:off x="309562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/>
          <p:cNvSpPr/>
          <p:nvPr/>
        </p:nvSpPr>
        <p:spPr>
          <a:xfrm>
            <a:off x="309562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/>
          <p:cNvSpPr/>
          <p:nvPr/>
        </p:nvSpPr>
        <p:spPr>
          <a:xfrm>
            <a:off x="309562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/>
          <p:cNvSpPr/>
          <p:nvPr/>
        </p:nvSpPr>
        <p:spPr>
          <a:xfrm>
            <a:off x="309562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114"/>
          <p:cNvSpPr/>
          <p:nvPr/>
        </p:nvSpPr>
        <p:spPr>
          <a:xfrm>
            <a:off x="309562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/>
          <p:cNvSpPr/>
          <p:nvPr/>
        </p:nvSpPr>
        <p:spPr>
          <a:xfrm>
            <a:off x="309562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/>
          <p:cNvSpPr/>
          <p:nvPr/>
        </p:nvSpPr>
        <p:spPr>
          <a:xfrm>
            <a:off x="334327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/>
          <p:cNvSpPr/>
          <p:nvPr/>
        </p:nvSpPr>
        <p:spPr>
          <a:xfrm>
            <a:off x="334327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/>
          <p:cNvSpPr/>
          <p:nvPr/>
        </p:nvSpPr>
        <p:spPr>
          <a:xfrm>
            <a:off x="334327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/>
          <p:cNvSpPr/>
          <p:nvPr/>
        </p:nvSpPr>
        <p:spPr>
          <a:xfrm>
            <a:off x="334327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/>
          <p:cNvSpPr/>
          <p:nvPr/>
        </p:nvSpPr>
        <p:spPr>
          <a:xfrm>
            <a:off x="334327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/>
          <p:cNvSpPr/>
          <p:nvPr/>
        </p:nvSpPr>
        <p:spPr>
          <a:xfrm>
            <a:off x="334327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/>
          <p:cNvSpPr/>
          <p:nvPr/>
        </p:nvSpPr>
        <p:spPr>
          <a:xfrm>
            <a:off x="334327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/>
          <p:cNvSpPr/>
          <p:nvPr/>
        </p:nvSpPr>
        <p:spPr>
          <a:xfrm>
            <a:off x="334327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/>
          <p:cNvSpPr/>
          <p:nvPr/>
        </p:nvSpPr>
        <p:spPr>
          <a:xfrm>
            <a:off x="359092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/>
          <p:cNvSpPr/>
          <p:nvPr/>
        </p:nvSpPr>
        <p:spPr>
          <a:xfrm>
            <a:off x="359092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/>
          <p:cNvSpPr/>
          <p:nvPr/>
        </p:nvSpPr>
        <p:spPr>
          <a:xfrm>
            <a:off x="359092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/>
          <p:cNvSpPr/>
          <p:nvPr/>
        </p:nvSpPr>
        <p:spPr>
          <a:xfrm>
            <a:off x="359092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/>
          <p:cNvSpPr/>
          <p:nvPr/>
        </p:nvSpPr>
        <p:spPr>
          <a:xfrm>
            <a:off x="359092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/>
          <p:cNvSpPr/>
          <p:nvPr/>
        </p:nvSpPr>
        <p:spPr>
          <a:xfrm>
            <a:off x="359092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tangle 130"/>
          <p:cNvSpPr/>
          <p:nvPr/>
        </p:nvSpPr>
        <p:spPr>
          <a:xfrm>
            <a:off x="359092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/>
          <p:cNvSpPr/>
          <p:nvPr/>
        </p:nvSpPr>
        <p:spPr>
          <a:xfrm>
            <a:off x="359092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/>
          <p:cNvSpPr/>
          <p:nvPr/>
        </p:nvSpPr>
        <p:spPr>
          <a:xfrm>
            <a:off x="383857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/>
          <p:cNvSpPr/>
          <p:nvPr/>
        </p:nvSpPr>
        <p:spPr>
          <a:xfrm>
            <a:off x="383857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/>
          <p:cNvSpPr/>
          <p:nvPr/>
        </p:nvSpPr>
        <p:spPr>
          <a:xfrm>
            <a:off x="383857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/>
          <p:cNvSpPr/>
          <p:nvPr/>
        </p:nvSpPr>
        <p:spPr>
          <a:xfrm>
            <a:off x="383857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/>
          <p:cNvSpPr/>
          <p:nvPr/>
        </p:nvSpPr>
        <p:spPr>
          <a:xfrm>
            <a:off x="383857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/>
          <p:cNvSpPr/>
          <p:nvPr/>
        </p:nvSpPr>
        <p:spPr>
          <a:xfrm>
            <a:off x="383857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/>
          <p:cNvSpPr/>
          <p:nvPr/>
        </p:nvSpPr>
        <p:spPr>
          <a:xfrm>
            <a:off x="383857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/>
          <p:cNvSpPr/>
          <p:nvPr/>
        </p:nvSpPr>
        <p:spPr>
          <a:xfrm>
            <a:off x="383857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/>
          <p:cNvSpPr/>
          <p:nvPr/>
        </p:nvSpPr>
        <p:spPr>
          <a:xfrm>
            <a:off x="408622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/>
          <p:cNvSpPr/>
          <p:nvPr/>
        </p:nvSpPr>
        <p:spPr>
          <a:xfrm>
            <a:off x="408622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/>
          <p:cNvSpPr/>
          <p:nvPr/>
        </p:nvSpPr>
        <p:spPr>
          <a:xfrm>
            <a:off x="408622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/>
          <p:cNvSpPr/>
          <p:nvPr/>
        </p:nvSpPr>
        <p:spPr>
          <a:xfrm>
            <a:off x="408622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ectangle 145"/>
          <p:cNvSpPr/>
          <p:nvPr/>
        </p:nvSpPr>
        <p:spPr>
          <a:xfrm>
            <a:off x="408622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/>
          <p:cNvSpPr/>
          <p:nvPr/>
        </p:nvSpPr>
        <p:spPr>
          <a:xfrm>
            <a:off x="408622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/>
          <p:cNvSpPr/>
          <p:nvPr/>
        </p:nvSpPr>
        <p:spPr>
          <a:xfrm>
            <a:off x="408622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Rectangle 148"/>
          <p:cNvSpPr/>
          <p:nvPr/>
        </p:nvSpPr>
        <p:spPr>
          <a:xfrm>
            <a:off x="408622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Rectangle 149"/>
          <p:cNvSpPr/>
          <p:nvPr/>
        </p:nvSpPr>
        <p:spPr>
          <a:xfrm>
            <a:off x="433387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Rectangle 150"/>
          <p:cNvSpPr/>
          <p:nvPr/>
        </p:nvSpPr>
        <p:spPr>
          <a:xfrm>
            <a:off x="433387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Rectangle 151"/>
          <p:cNvSpPr/>
          <p:nvPr/>
        </p:nvSpPr>
        <p:spPr>
          <a:xfrm>
            <a:off x="433387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/>
          <p:cNvSpPr/>
          <p:nvPr/>
        </p:nvSpPr>
        <p:spPr>
          <a:xfrm>
            <a:off x="433387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/>
          <p:cNvSpPr/>
          <p:nvPr/>
        </p:nvSpPr>
        <p:spPr>
          <a:xfrm>
            <a:off x="433387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/>
          <p:cNvSpPr/>
          <p:nvPr/>
        </p:nvSpPr>
        <p:spPr>
          <a:xfrm>
            <a:off x="433387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/>
          <p:cNvSpPr/>
          <p:nvPr/>
        </p:nvSpPr>
        <p:spPr>
          <a:xfrm>
            <a:off x="433387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angle 156"/>
          <p:cNvSpPr/>
          <p:nvPr/>
        </p:nvSpPr>
        <p:spPr>
          <a:xfrm>
            <a:off x="433387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Rectangle 158"/>
          <p:cNvSpPr/>
          <p:nvPr/>
        </p:nvSpPr>
        <p:spPr>
          <a:xfrm>
            <a:off x="458152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Rectangle 159"/>
          <p:cNvSpPr/>
          <p:nvPr/>
        </p:nvSpPr>
        <p:spPr>
          <a:xfrm>
            <a:off x="458152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/>
          <p:cNvSpPr/>
          <p:nvPr/>
        </p:nvSpPr>
        <p:spPr>
          <a:xfrm>
            <a:off x="458152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/>
          <p:cNvSpPr/>
          <p:nvPr/>
        </p:nvSpPr>
        <p:spPr>
          <a:xfrm>
            <a:off x="458152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/>
          <p:cNvSpPr/>
          <p:nvPr/>
        </p:nvSpPr>
        <p:spPr>
          <a:xfrm>
            <a:off x="458152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/>
          <p:cNvSpPr/>
          <p:nvPr/>
        </p:nvSpPr>
        <p:spPr>
          <a:xfrm>
            <a:off x="458152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/>
          <p:cNvSpPr/>
          <p:nvPr/>
        </p:nvSpPr>
        <p:spPr>
          <a:xfrm>
            <a:off x="458152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/>
          <p:cNvSpPr/>
          <p:nvPr/>
        </p:nvSpPr>
        <p:spPr>
          <a:xfrm>
            <a:off x="458152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/>
          <p:cNvSpPr/>
          <p:nvPr/>
        </p:nvSpPr>
        <p:spPr>
          <a:xfrm>
            <a:off x="482917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Rectangle 167"/>
          <p:cNvSpPr/>
          <p:nvPr/>
        </p:nvSpPr>
        <p:spPr>
          <a:xfrm>
            <a:off x="482917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Rectangle 168"/>
          <p:cNvSpPr/>
          <p:nvPr/>
        </p:nvSpPr>
        <p:spPr>
          <a:xfrm>
            <a:off x="482917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/>
          <p:cNvSpPr/>
          <p:nvPr/>
        </p:nvSpPr>
        <p:spPr>
          <a:xfrm>
            <a:off x="482917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ectangle 170"/>
          <p:cNvSpPr/>
          <p:nvPr/>
        </p:nvSpPr>
        <p:spPr>
          <a:xfrm>
            <a:off x="482917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ectangle 171"/>
          <p:cNvSpPr/>
          <p:nvPr/>
        </p:nvSpPr>
        <p:spPr>
          <a:xfrm>
            <a:off x="482917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/>
          <p:cNvSpPr/>
          <p:nvPr/>
        </p:nvSpPr>
        <p:spPr>
          <a:xfrm>
            <a:off x="482917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Rectangle 173"/>
          <p:cNvSpPr/>
          <p:nvPr/>
        </p:nvSpPr>
        <p:spPr>
          <a:xfrm>
            <a:off x="482917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Rectangle 174"/>
          <p:cNvSpPr/>
          <p:nvPr/>
        </p:nvSpPr>
        <p:spPr>
          <a:xfrm>
            <a:off x="507682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/>
          <p:cNvSpPr/>
          <p:nvPr/>
        </p:nvSpPr>
        <p:spPr>
          <a:xfrm>
            <a:off x="507682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/>
          <p:cNvSpPr/>
          <p:nvPr/>
        </p:nvSpPr>
        <p:spPr>
          <a:xfrm>
            <a:off x="507682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Rectangle 177"/>
          <p:cNvSpPr/>
          <p:nvPr/>
        </p:nvSpPr>
        <p:spPr>
          <a:xfrm>
            <a:off x="507682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Rectangle 178"/>
          <p:cNvSpPr/>
          <p:nvPr/>
        </p:nvSpPr>
        <p:spPr>
          <a:xfrm>
            <a:off x="507682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Rectangle 179"/>
          <p:cNvSpPr/>
          <p:nvPr/>
        </p:nvSpPr>
        <p:spPr>
          <a:xfrm>
            <a:off x="507682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Rectangle 180"/>
          <p:cNvSpPr/>
          <p:nvPr/>
        </p:nvSpPr>
        <p:spPr>
          <a:xfrm>
            <a:off x="507682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/>
          <p:cNvSpPr/>
          <p:nvPr/>
        </p:nvSpPr>
        <p:spPr>
          <a:xfrm>
            <a:off x="507682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Rectangle 183"/>
          <p:cNvSpPr/>
          <p:nvPr/>
        </p:nvSpPr>
        <p:spPr>
          <a:xfrm>
            <a:off x="532447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/>
          <p:cNvSpPr/>
          <p:nvPr/>
        </p:nvSpPr>
        <p:spPr>
          <a:xfrm>
            <a:off x="532447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Rectangle 185"/>
          <p:cNvSpPr/>
          <p:nvPr/>
        </p:nvSpPr>
        <p:spPr>
          <a:xfrm>
            <a:off x="532447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Rectangle 186"/>
          <p:cNvSpPr/>
          <p:nvPr/>
        </p:nvSpPr>
        <p:spPr>
          <a:xfrm>
            <a:off x="532447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Rectangle 187"/>
          <p:cNvSpPr/>
          <p:nvPr/>
        </p:nvSpPr>
        <p:spPr>
          <a:xfrm>
            <a:off x="532447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Rectangle 188"/>
          <p:cNvSpPr/>
          <p:nvPr/>
        </p:nvSpPr>
        <p:spPr>
          <a:xfrm>
            <a:off x="532447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Rectangle 189"/>
          <p:cNvSpPr/>
          <p:nvPr/>
        </p:nvSpPr>
        <p:spPr>
          <a:xfrm>
            <a:off x="532447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/>
          <p:cNvSpPr/>
          <p:nvPr/>
        </p:nvSpPr>
        <p:spPr>
          <a:xfrm>
            <a:off x="532447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Rectangle 191"/>
          <p:cNvSpPr/>
          <p:nvPr/>
        </p:nvSpPr>
        <p:spPr>
          <a:xfrm>
            <a:off x="557212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/>
          <p:cNvSpPr/>
          <p:nvPr/>
        </p:nvSpPr>
        <p:spPr>
          <a:xfrm>
            <a:off x="557212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ectangle 193"/>
          <p:cNvSpPr/>
          <p:nvPr/>
        </p:nvSpPr>
        <p:spPr>
          <a:xfrm>
            <a:off x="557212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Rectangle 194"/>
          <p:cNvSpPr/>
          <p:nvPr/>
        </p:nvSpPr>
        <p:spPr>
          <a:xfrm>
            <a:off x="557212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/>
          <p:cNvSpPr/>
          <p:nvPr/>
        </p:nvSpPr>
        <p:spPr>
          <a:xfrm>
            <a:off x="557212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/>
          <p:cNvSpPr/>
          <p:nvPr/>
        </p:nvSpPr>
        <p:spPr>
          <a:xfrm>
            <a:off x="557212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Rectangle 197"/>
          <p:cNvSpPr/>
          <p:nvPr/>
        </p:nvSpPr>
        <p:spPr>
          <a:xfrm>
            <a:off x="557212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Rectangle 198"/>
          <p:cNvSpPr/>
          <p:nvPr/>
        </p:nvSpPr>
        <p:spPr>
          <a:xfrm>
            <a:off x="557212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tangle 199"/>
          <p:cNvSpPr/>
          <p:nvPr/>
        </p:nvSpPr>
        <p:spPr>
          <a:xfrm>
            <a:off x="581977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Rectangle 200"/>
          <p:cNvSpPr/>
          <p:nvPr/>
        </p:nvSpPr>
        <p:spPr>
          <a:xfrm>
            <a:off x="581977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Rectangle 201"/>
          <p:cNvSpPr/>
          <p:nvPr/>
        </p:nvSpPr>
        <p:spPr>
          <a:xfrm>
            <a:off x="581977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Rectangle 202"/>
          <p:cNvSpPr/>
          <p:nvPr/>
        </p:nvSpPr>
        <p:spPr>
          <a:xfrm>
            <a:off x="581977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Rectangle 203"/>
          <p:cNvSpPr/>
          <p:nvPr/>
        </p:nvSpPr>
        <p:spPr>
          <a:xfrm>
            <a:off x="581977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Rectangle 204"/>
          <p:cNvSpPr/>
          <p:nvPr/>
        </p:nvSpPr>
        <p:spPr>
          <a:xfrm>
            <a:off x="581977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Rectangle 205"/>
          <p:cNvSpPr/>
          <p:nvPr/>
        </p:nvSpPr>
        <p:spPr>
          <a:xfrm>
            <a:off x="581977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Rectangle 206"/>
          <p:cNvSpPr/>
          <p:nvPr/>
        </p:nvSpPr>
        <p:spPr>
          <a:xfrm>
            <a:off x="581977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216"/>
          <p:cNvGrpSpPr/>
          <p:nvPr/>
        </p:nvGrpSpPr>
        <p:grpSpPr>
          <a:xfrm>
            <a:off x="5572125" y="2133600"/>
            <a:ext cx="247650" cy="2438400"/>
            <a:chOff x="2743200" y="2286000"/>
            <a:chExt cx="304800" cy="24384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09" name="Rectangle 208"/>
            <p:cNvSpPr/>
            <p:nvPr/>
          </p:nvSpPr>
          <p:spPr>
            <a:xfrm>
              <a:off x="2743200" y="22860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743200" y="25908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743200" y="28956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743200" y="32004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2743200" y="35052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743200" y="38100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743200" y="41148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743200" y="44196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217"/>
          <p:cNvGrpSpPr/>
          <p:nvPr/>
        </p:nvGrpSpPr>
        <p:grpSpPr>
          <a:xfrm>
            <a:off x="1857375" y="2133600"/>
            <a:ext cx="247650" cy="2438400"/>
            <a:chOff x="2743200" y="2286000"/>
            <a:chExt cx="304800" cy="24384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19" name="Rectangle 218"/>
            <p:cNvSpPr/>
            <p:nvPr/>
          </p:nvSpPr>
          <p:spPr>
            <a:xfrm>
              <a:off x="2743200" y="22860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743200" y="25908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2743200" y="28956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2743200" y="32004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743200" y="35052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743200" y="38100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743200" y="41148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743200" y="44196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226"/>
          <p:cNvGrpSpPr/>
          <p:nvPr/>
        </p:nvGrpSpPr>
        <p:grpSpPr>
          <a:xfrm>
            <a:off x="2847975" y="2136749"/>
            <a:ext cx="247650" cy="2438400"/>
            <a:chOff x="2743200" y="2286000"/>
            <a:chExt cx="304800" cy="2438400"/>
          </a:xfrm>
          <a:solidFill>
            <a:schemeClr val="accent5">
              <a:lumMod val="75000"/>
            </a:schemeClr>
          </a:solidFill>
        </p:grpSpPr>
        <p:sp>
          <p:nvSpPr>
            <p:cNvPr id="228" name="Rectangle 227"/>
            <p:cNvSpPr/>
            <p:nvPr/>
          </p:nvSpPr>
          <p:spPr>
            <a:xfrm>
              <a:off x="2743200" y="22860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2743200" y="25908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2743200" y="28956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2743200" y="32004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2743200" y="35052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743200" y="38100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743200" y="41148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743200" y="44196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" name="Group 287"/>
          <p:cNvGrpSpPr/>
          <p:nvPr/>
        </p:nvGrpSpPr>
        <p:grpSpPr>
          <a:xfrm>
            <a:off x="6393858" y="2598208"/>
            <a:ext cx="1667594" cy="369332"/>
            <a:chOff x="6345364" y="2598208"/>
            <a:chExt cx="2052423" cy="369332"/>
          </a:xfrm>
        </p:grpSpPr>
        <p:sp>
          <p:nvSpPr>
            <p:cNvPr id="256" name="Rectangle 255"/>
            <p:cNvSpPr/>
            <p:nvPr/>
          </p:nvSpPr>
          <p:spPr>
            <a:xfrm>
              <a:off x="6345364" y="2630474"/>
              <a:ext cx="3048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6623732" y="2598208"/>
              <a:ext cx="17740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Block RAMs</a:t>
              </a:r>
              <a:endParaRPr lang="en-GB" dirty="0"/>
            </a:p>
          </p:txBody>
        </p:sp>
      </p:grpSp>
      <p:grpSp>
        <p:nvGrpSpPr>
          <p:cNvPr id="227" name="Group 286"/>
          <p:cNvGrpSpPr/>
          <p:nvPr/>
        </p:nvGrpSpPr>
        <p:grpSpPr>
          <a:xfrm>
            <a:off x="6393859" y="2983468"/>
            <a:ext cx="1624955" cy="369332"/>
            <a:chOff x="6345364" y="2983468"/>
            <a:chExt cx="1999944" cy="369332"/>
          </a:xfrm>
        </p:grpSpPr>
        <p:sp>
          <p:nvSpPr>
            <p:cNvPr id="266" name="Rectangle 265"/>
            <p:cNvSpPr/>
            <p:nvPr/>
          </p:nvSpPr>
          <p:spPr>
            <a:xfrm>
              <a:off x="6345364" y="3015734"/>
              <a:ext cx="304800" cy="304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6623732" y="2983468"/>
              <a:ext cx="1721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DSP Blocks</a:t>
              </a:r>
              <a:endParaRPr lang="en-GB" dirty="0"/>
            </a:p>
          </p:txBody>
        </p:sp>
      </p:grpSp>
      <p:sp>
        <p:nvSpPr>
          <p:cNvPr id="284" name="Rectangle 283"/>
          <p:cNvSpPr/>
          <p:nvPr/>
        </p:nvSpPr>
        <p:spPr>
          <a:xfrm>
            <a:off x="6393858" y="3385066"/>
            <a:ext cx="24765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5" name="TextBox 284"/>
          <p:cNvSpPr txBox="1"/>
          <p:nvPr/>
        </p:nvSpPr>
        <p:spPr>
          <a:xfrm>
            <a:off x="6620034" y="3352802"/>
            <a:ext cx="285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Configurable Logic Blocks</a:t>
            </a:r>
            <a:endParaRPr lang="en-GB" dirty="0"/>
          </a:p>
          <a:p>
            <a:endParaRPr lang="en-GB" dirty="0"/>
          </a:p>
        </p:txBody>
      </p:sp>
      <p:sp>
        <p:nvSpPr>
          <p:cNvPr id="290" name="Rectangle 289"/>
          <p:cNvSpPr/>
          <p:nvPr/>
        </p:nvSpPr>
        <p:spPr>
          <a:xfrm>
            <a:off x="3095625" y="2438400"/>
            <a:ext cx="1485900" cy="1828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1" name="Rectangle 290"/>
          <p:cNvSpPr/>
          <p:nvPr/>
        </p:nvSpPr>
        <p:spPr>
          <a:xfrm>
            <a:off x="6393858" y="3764494"/>
            <a:ext cx="247650" cy="3079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2" name="TextBox 291"/>
          <p:cNvSpPr txBox="1"/>
          <p:nvPr/>
        </p:nvSpPr>
        <p:spPr>
          <a:xfrm>
            <a:off x="6624639" y="373380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VLIW Processor</a:t>
            </a:r>
            <a:endParaRPr lang="en-GB" dirty="0"/>
          </a:p>
        </p:txBody>
      </p:sp>
      <p:grpSp>
        <p:nvGrpSpPr>
          <p:cNvPr id="236" name="Group 207"/>
          <p:cNvGrpSpPr/>
          <p:nvPr/>
        </p:nvGrpSpPr>
        <p:grpSpPr>
          <a:xfrm>
            <a:off x="5707240" y="4419600"/>
            <a:ext cx="3510512" cy="1258711"/>
            <a:chOff x="5486400" y="4419600"/>
            <a:chExt cx="4320631" cy="1258711"/>
          </a:xfrm>
        </p:grpSpPr>
        <p:sp>
          <p:nvSpPr>
            <p:cNvPr id="238" name="TextBox 237"/>
            <p:cNvSpPr txBox="1"/>
            <p:nvPr/>
          </p:nvSpPr>
          <p:spPr>
            <a:xfrm>
              <a:off x="6407283" y="4535311"/>
              <a:ext cx="2642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Instruction Memory</a:t>
              </a:r>
              <a:endParaRPr lang="en-GB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6407283" y="4927979"/>
              <a:ext cx="1931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Memory</a:t>
              </a:r>
              <a:endParaRPr lang="en-GB" dirty="0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6407283" y="5308979"/>
              <a:ext cx="3399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 to 2-port Register File</a:t>
              </a:r>
              <a:endParaRPr lang="en-GB" dirty="0"/>
            </a:p>
          </p:txBody>
        </p:sp>
        <p:cxnSp>
          <p:nvCxnSpPr>
            <p:cNvPr id="241" name="Straight Arrow Connector 240"/>
            <p:cNvCxnSpPr/>
            <p:nvPr/>
          </p:nvCxnSpPr>
          <p:spPr>
            <a:xfrm flipH="1" flipV="1">
              <a:off x="5486400" y="4419600"/>
              <a:ext cx="838200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Group 241"/>
          <p:cNvGrpSpPr/>
          <p:nvPr/>
        </p:nvGrpSpPr>
        <p:grpSpPr>
          <a:xfrm>
            <a:off x="1520555" y="4374066"/>
            <a:ext cx="1890326" cy="948266"/>
            <a:chOff x="347451" y="4374066"/>
            <a:chExt cx="2326555" cy="948266"/>
          </a:xfrm>
        </p:grpSpPr>
        <p:sp>
          <p:nvSpPr>
            <p:cNvPr id="243" name="TextBox 242"/>
            <p:cNvSpPr txBox="1"/>
            <p:nvPr/>
          </p:nvSpPr>
          <p:spPr>
            <a:xfrm>
              <a:off x="347451" y="4953000"/>
              <a:ext cx="2326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Multiplier, Shifter</a:t>
              </a:r>
              <a:endParaRPr lang="en-GB" dirty="0"/>
            </a:p>
          </p:txBody>
        </p:sp>
        <p:cxnSp>
          <p:nvCxnSpPr>
            <p:cNvPr id="244" name="Straight Arrow Connector 243"/>
            <p:cNvCxnSpPr/>
            <p:nvPr/>
          </p:nvCxnSpPr>
          <p:spPr>
            <a:xfrm flipV="1">
              <a:off x="1317702" y="4374066"/>
              <a:ext cx="838200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 244"/>
          <p:cNvGrpSpPr/>
          <p:nvPr/>
        </p:nvGrpSpPr>
        <p:grpSpPr>
          <a:xfrm>
            <a:off x="1608137" y="3965552"/>
            <a:ext cx="4762842" cy="2233417"/>
            <a:chOff x="455246" y="3965550"/>
            <a:chExt cx="5861959" cy="2233417"/>
          </a:xfrm>
        </p:grpSpPr>
        <p:sp>
          <p:nvSpPr>
            <p:cNvPr id="246" name="TextBox 245"/>
            <p:cNvSpPr txBox="1"/>
            <p:nvPr/>
          </p:nvSpPr>
          <p:spPr>
            <a:xfrm>
              <a:off x="455246" y="5552636"/>
              <a:ext cx="5861959" cy="6463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ALU, multi-ported register files, multiplexing, </a:t>
              </a:r>
            </a:p>
            <a:p>
              <a:r>
                <a:rPr lang="en-US" dirty="0"/>
                <a:t>control logic, state-machines, etc.</a:t>
              </a:r>
              <a:endParaRPr lang="en-GB" dirty="0"/>
            </a:p>
          </p:txBody>
        </p:sp>
        <p:cxnSp>
          <p:nvCxnSpPr>
            <p:cNvPr id="247" name="Straight Arrow Connector 246"/>
            <p:cNvCxnSpPr/>
            <p:nvPr/>
          </p:nvCxnSpPr>
          <p:spPr>
            <a:xfrm flipV="1">
              <a:off x="3276600" y="3965550"/>
              <a:ext cx="1" cy="16277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8" name="Slide Number Placeholder 20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F32962E-07E1-4AE0-B4D4-1470A90AB52A}" type="slidenum">
              <a:rPr lang="en-IN" smtClean="0"/>
              <a:pPr>
                <a:defRPr/>
              </a:pPr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78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animBg="1"/>
      <p:bldP spid="291" grpId="0" animBg="1"/>
      <p:bldP spid="29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FPGA Fabric: User configurable</a:t>
            </a:r>
            <a:endParaRPr lang="en-GB" b="1" dirty="0">
              <a:latin typeface="+mn-lt"/>
            </a:endParaRPr>
          </a:p>
        </p:txBody>
      </p:sp>
      <p:sp>
        <p:nvSpPr>
          <p:cNvPr id="236" name="Text Placeholder 2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Run-time reconfigurable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972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60972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60972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60972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60972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60972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60972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60972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85737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85737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85737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85737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85737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85737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85737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185737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210502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210502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210502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10502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210502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210502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210502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210502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235267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235267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235267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235267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35267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235267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235267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235267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260032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260032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260032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260032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260032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260032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260032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260032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284797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284797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284797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284797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284797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284797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284797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284797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/>
          <p:cNvSpPr/>
          <p:nvPr/>
        </p:nvSpPr>
        <p:spPr>
          <a:xfrm>
            <a:off x="309562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/>
          <p:cNvSpPr/>
          <p:nvPr/>
        </p:nvSpPr>
        <p:spPr>
          <a:xfrm>
            <a:off x="309562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/>
          <p:cNvSpPr/>
          <p:nvPr/>
        </p:nvSpPr>
        <p:spPr>
          <a:xfrm>
            <a:off x="309562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/>
          <p:cNvSpPr/>
          <p:nvPr/>
        </p:nvSpPr>
        <p:spPr>
          <a:xfrm>
            <a:off x="309562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/>
          <p:cNvSpPr/>
          <p:nvPr/>
        </p:nvSpPr>
        <p:spPr>
          <a:xfrm>
            <a:off x="309562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/>
          <p:cNvSpPr/>
          <p:nvPr/>
        </p:nvSpPr>
        <p:spPr>
          <a:xfrm>
            <a:off x="309562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114"/>
          <p:cNvSpPr/>
          <p:nvPr/>
        </p:nvSpPr>
        <p:spPr>
          <a:xfrm>
            <a:off x="309562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/>
          <p:cNvSpPr/>
          <p:nvPr/>
        </p:nvSpPr>
        <p:spPr>
          <a:xfrm>
            <a:off x="309562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/>
          <p:cNvSpPr/>
          <p:nvPr/>
        </p:nvSpPr>
        <p:spPr>
          <a:xfrm>
            <a:off x="334327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/>
          <p:cNvSpPr/>
          <p:nvPr/>
        </p:nvSpPr>
        <p:spPr>
          <a:xfrm>
            <a:off x="334327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/>
          <p:cNvSpPr/>
          <p:nvPr/>
        </p:nvSpPr>
        <p:spPr>
          <a:xfrm>
            <a:off x="334327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/>
          <p:cNvSpPr/>
          <p:nvPr/>
        </p:nvSpPr>
        <p:spPr>
          <a:xfrm>
            <a:off x="334327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/>
          <p:cNvSpPr/>
          <p:nvPr/>
        </p:nvSpPr>
        <p:spPr>
          <a:xfrm>
            <a:off x="334327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/>
          <p:cNvSpPr/>
          <p:nvPr/>
        </p:nvSpPr>
        <p:spPr>
          <a:xfrm>
            <a:off x="334327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/>
          <p:cNvSpPr/>
          <p:nvPr/>
        </p:nvSpPr>
        <p:spPr>
          <a:xfrm>
            <a:off x="334327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/>
          <p:cNvSpPr/>
          <p:nvPr/>
        </p:nvSpPr>
        <p:spPr>
          <a:xfrm>
            <a:off x="334327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/>
          <p:cNvSpPr/>
          <p:nvPr/>
        </p:nvSpPr>
        <p:spPr>
          <a:xfrm>
            <a:off x="359092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/>
          <p:cNvSpPr/>
          <p:nvPr/>
        </p:nvSpPr>
        <p:spPr>
          <a:xfrm>
            <a:off x="359092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/>
          <p:cNvSpPr/>
          <p:nvPr/>
        </p:nvSpPr>
        <p:spPr>
          <a:xfrm>
            <a:off x="359092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/>
          <p:cNvSpPr/>
          <p:nvPr/>
        </p:nvSpPr>
        <p:spPr>
          <a:xfrm>
            <a:off x="359092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/>
          <p:cNvSpPr/>
          <p:nvPr/>
        </p:nvSpPr>
        <p:spPr>
          <a:xfrm>
            <a:off x="359092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/>
          <p:cNvSpPr/>
          <p:nvPr/>
        </p:nvSpPr>
        <p:spPr>
          <a:xfrm>
            <a:off x="359092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tangle 130"/>
          <p:cNvSpPr/>
          <p:nvPr/>
        </p:nvSpPr>
        <p:spPr>
          <a:xfrm>
            <a:off x="359092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/>
          <p:cNvSpPr/>
          <p:nvPr/>
        </p:nvSpPr>
        <p:spPr>
          <a:xfrm>
            <a:off x="359092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/>
          <p:cNvSpPr/>
          <p:nvPr/>
        </p:nvSpPr>
        <p:spPr>
          <a:xfrm>
            <a:off x="383857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/>
          <p:cNvSpPr/>
          <p:nvPr/>
        </p:nvSpPr>
        <p:spPr>
          <a:xfrm>
            <a:off x="383857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/>
          <p:cNvSpPr/>
          <p:nvPr/>
        </p:nvSpPr>
        <p:spPr>
          <a:xfrm>
            <a:off x="383857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/>
          <p:cNvSpPr/>
          <p:nvPr/>
        </p:nvSpPr>
        <p:spPr>
          <a:xfrm>
            <a:off x="383857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/>
          <p:cNvSpPr/>
          <p:nvPr/>
        </p:nvSpPr>
        <p:spPr>
          <a:xfrm>
            <a:off x="383857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/>
          <p:cNvSpPr/>
          <p:nvPr/>
        </p:nvSpPr>
        <p:spPr>
          <a:xfrm>
            <a:off x="383857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/>
          <p:cNvSpPr/>
          <p:nvPr/>
        </p:nvSpPr>
        <p:spPr>
          <a:xfrm>
            <a:off x="383857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/>
          <p:cNvSpPr/>
          <p:nvPr/>
        </p:nvSpPr>
        <p:spPr>
          <a:xfrm>
            <a:off x="383857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/>
          <p:cNvSpPr/>
          <p:nvPr/>
        </p:nvSpPr>
        <p:spPr>
          <a:xfrm>
            <a:off x="408622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/>
          <p:cNvSpPr/>
          <p:nvPr/>
        </p:nvSpPr>
        <p:spPr>
          <a:xfrm>
            <a:off x="408622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/>
          <p:cNvSpPr/>
          <p:nvPr/>
        </p:nvSpPr>
        <p:spPr>
          <a:xfrm>
            <a:off x="408622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/>
          <p:cNvSpPr/>
          <p:nvPr/>
        </p:nvSpPr>
        <p:spPr>
          <a:xfrm>
            <a:off x="408622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ectangle 145"/>
          <p:cNvSpPr/>
          <p:nvPr/>
        </p:nvSpPr>
        <p:spPr>
          <a:xfrm>
            <a:off x="408622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/>
          <p:cNvSpPr/>
          <p:nvPr/>
        </p:nvSpPr>
        <p:spPr>
          <a:xfrm>
            <a:off x="408622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/>
          <p:cNvSpPr/>
          <p:nvPr/>
        </p:nvSpPr>
        <p:spPr>
          <a:xfrm>
            <a:off x="408622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Rectangle 148"/>
          <p:cNvSpPr/>
          <p:nvPr/>
        </p:nvSpPr>
        <p:spPr>
          <a:xfrm>
            <a:off x="408622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Rectangle 149"/>
          <p:cNvSpPr/>
          <p:nvPr/>
        </p:nvSpPr>
        <p:spPr>
          <a:xfrm>
            <a:off x="433387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Rectangle 150"/>
          <p:cNvSpPr/>
          <p:nvPr/>
        </p:nvSpPr>
        <p:spPr>
          <a:xfrm>
            <a:off x="433387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Rectangle 151"/>
          <p:cNvSpPr/>
          <p:nvPr/>
        </p:nvSpPr>
        <p:spPr>
          <a:xfrm>
            <a:off x="433387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/>
          <p:cNvSpPr/>
          <p:nvPr/>
        </p:nvSpPr>
        <p:spPr>
          <a:xfrm>
            <a:off x="433387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/>
          <p:cNvSpPr/>
          <p:nvPr/>
        </p:nvSpPr>
        <p:spPr>
          <a:xfrm>
            <a:off x="433387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/>
          <p:cNvSpPr/>
          <p:nvPr/>
        </p:nvSpPr>
        <p:spPr>
          <a:xfrm>
            <a:off x="433387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/>
          <p:cNvSpPr/>
          <p:nvPr/>
        </p:nvSpPr>
        <p:spPr>
          <a:xfrm>
            <a:off x="433387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angle 156"/>
          <p:cNvSpPr/>
          <p:nvPr/>
        </p:nvSpPr>
        <p:spPr>
          <a:xfrm>
            <a:off x="433387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Rectangle 158"/>
          <p:cNvSpPr/>
          <p:nvPr/>
        </p:nvSpPr>
        <p:spPr>
          <a:xfrm>
            <a:off x="458152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Rectangle 159"/>
          <p:cNvSpPr/>
          <p:nvPr/>
        </p:nvSpPr>
        <p:spPr>
          <a:xfrm>
            <a:off x="458152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/>
          <p:cNvSpPr/>
          <p:nvPr/>
        </p:nvSpPr>
        <p:spPr>
          <a:xfrm>
            <a:off x="458152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/>
          <p:cNvSpPr/>
          <p:nvPr/>
        </p:nvSpPr>
        <p:spPr>
          <a:xfrm>
            <a:off x="458152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/>
          <p:cNvSpPr/>
          <p:nvPr/>
        </p:nvSpPr>
        <p:spPr>
          <a:xfrm>
            <a:off x="458152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/>
          <p:cNvSpPr/>
          <p:nvPr/>
        </p:nvSpPr>
        <p:spPr>
          <a:xfrm>
            <a:off x="458152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/>
          <p:cNvSpPr/>
          <p:nvPr/>
        </p:nvSpPr>
        <p:spPr>
          <a:xfrm>
            <a:off x="458152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/>
          <p:cNvSpPr/>
          <p:nvPr/>
        </p:nvSpPr>
        <p:spPr>
          <a:xfrm>
            <a:off x="458152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/>
          <p:cNvSpPr/>
          <p:nvPr/>
        </p:nvSpPr>
        <p:spPr>
          <a:xfrm>
            <a:off x="482917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Rectangle 167"/>
          <p:cNvSpPr/>
          <p:nvPr/>
        </p:nvSpPr>
        <p:spPr>
          <a:xfrm>
            <a:off x="482917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Rectangle 168"/>
          <p:cNvSpPr/>
          <p:nvPr/>
        </p:nvSpPr>
        <p:spPr>
          <a:xfrm>
            <a:off x="482917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/>
          <p:cNvSpPr/>
          <p:nvPr/>
        </p:nvSpPr>
        <p:spPr>
          <a:xfrm>
            <a:off x="482917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ectangle 170"/>
          <p:cNvSpPr/>
          <p:nvPr/>
        </p:nvSpPr>
        <p:spPr>
          <a:xfrm>
            <a:off x="482917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ectangle 171"/>
          <p:cNvSpPr/>
          <p:nvPr/>
        </p:nvSpPr>
        <p:spPr>
          <a:xfrm>
            <a:off x="482917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/>
          <p:cNvSpPr/>
          <p:nvPr/>
        </p:nvSpPr>
        <p:spPr>
          <a:xfrm>
            <a:off x="482917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Rectangle 173"/>
          <p:cNvSpPr/>
          <p:nvPr/>
        </p:nvSpPr>
        <p:spPr>
          <a:xfrm>
            <a:off x="482917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Rectangle 174"/>
          <p:cNvSpPr/>
          <p:nvPr/>
        </p:nvSpPr>
        <p:spPr>
          <a:xfrm>
            <a:off x="507682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/>
          <p:cNvSpPr/>
          <p:nvPr/>
        </p:nvSpPr>
        <p:spPr>
          <a:xfrm>
            <a:off x="507682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/>
          <p:cNvSpPr/>
          <p:nvPr/>
        </p:nvSpPr>
        <p:spPr>
          <a:xfrm>
            <a:off x="507682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Rectangle 177"/>
          <p:cNvSpPr/>
          <p:nvPr/>
        </p:nvSpPr>
        <p:spPr>
          <a:xfrm>
            <a:off x="507682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Rectangle 178"/>
          <p:cNvSpPr/>
          <p:nvPr/>
        </p:nvSpPr>
        <p:spPr>
          <a:xfrm>
            <a:off x="507682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Rectangle 179"/>
          <p:cNvSpPr/>
          <p:nvPr/>
        </p:nvSpPr>
        <p:spPr>
          <a:xfrm>
            <a:off x="507682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Rectangle 180"/>
          <p:cNvSpPr/>
          <p:nvPr/>
        </p:nvSpPr>
        <p:spPr>
          <a:xfrm>
            <a:off x="507682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/>
          <p:cNvSpPr/>
          <p:nvPr/>
        </p:nvSpPr>
        <p:spPr>
          <a:xfrm>
            <a:off x="507682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Rectangle 183"/>
          <p:cNvSpPr/>
          <p:nvPr/>
        </p:nvSpPr>
        <p:spPr>
          <a:xfrm>
            <a:off x="532447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/>
          <p:cNvSpPr/>
          <p:nvPr/>
        </p:nvSpPr>
        <p:spPr>
          <a:xfrm>
            <a:off x="532447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Rectangle 185"/>
          <p:cNvSpPr/>
          <p:nvPr/>
        </p:nvSpPr>
        <p:spPr>
          <a:xfrm>
            <a:off x="532447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Rectangle 186"/>
          <p:cNvSpPr/>
          <p:nvPr/>
        </p:nvSpPr>
        <p:spPr>
          <a:xfrm>
            <a:off x="532447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Rectangle 187"/>
          <p:cNvSpPr/>
          <p:nvPr/>
        </p:nvSpPr>
        <p:spPr>
          <a:xfrm>
            <a:off x="532447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Rectangle 188"/>
          <p:cNvSpPr/>
          <p:nvPr/>
        </p:nvSpPr>
        <p:spPr>
          <a:xfrm>
            <a:off x="532447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Rectangle 189"/>
          <p:cNvSpPr/>
          <p:nvPr/>
        </p:nvSpPr>
        <p:spPr>
          <a:xfrm>
            <a:off x="532447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/>
          <p:cNvSpPr/>
          <p:nvPr/>
        </p:nvSpPr>
        <p:spPr>
          <a:xfrm>
            <a:off x="532447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Rectangle 191"/>
          <p:cNvSpPr/>
          <p:nvPr/>
        </p:nvSpPr>
        <p:spPr>
          <a:xfrm>
            <a:off x="557212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/>
          <p:cNvSpPr/>
          <p:nvPr/>
        </p:nvSpPr>
        <p:spPr>
          <a:xfrm>
            <a:off x="557212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ectangle 193"/>
          <p:cNvSpPr/>
          <p:nvPr/>
        </p:nvSpPr>
        <p:spPr>
          <a:xfrm>
            <a:off x="557212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Rectangle 194"/>
          <p:cNvSpPr/>
          <p:nvPr/>
        </p:nvSpPr>
        <p:spPr>
          <a:xfrm>
            <a:off x="557212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/>
          <p:cNvSpPr/>
          <p:nvPr/>
        </p:nvSpPr>
        <p:spPr>
          <a:xfrm>
            <a:off x="557212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/>
          <p:cNvSpPr/>
          <p:nvPr/>
        </p:nvSpPr>
        <p:spPr>
          <a:xfrm>
            <a:off x="557212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Rectangle 197"/>
          <p:cNvSpPr/>
          <p:nvPr/>
        </p:nvSpPr>
        <p:spPr>
          <a:xfrm>
            <a:off x="557212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Rectangle 198"/>
          <p:cNvSpPr/>
          <p:nvPr/>
        </p:nvSpPr>
        <p:spPr>
          <a:xfrm>
            <a:off x="557212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tangle 199"/>
          <p:cNvSpPr/>
          <p:nvPr/>
        </p:nvSpPr>
        <p:spPr>
          <a:xfrm>
            <a:off x="581977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Rectangle 200"/>
          <p:cNvSpPr/>
          <p:nvPr/>
        </p:nvSpPr>
        <p:spPr>
          <a:xfrm>
            <a:off x="581977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Rectangle 201"/>
          <p:cNvSpPr/>
          <p:nvPr/>
        </p:nvSpPr>
        <p:spPr>
          <a:xfrm>
            <a:off x="581977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Rectangle 202"/>
          <p:cNvSpPr/>
          <p:nvPr/>
        </p:nvSpPr>
        <p:spPr>
          <a:xfrm>
            <a:off x="581977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Rectangle 203"/>
          <p:cNvSpPr/>
          <p:nvPr/>
        </p:nvSpPr>
        <p:spPr>
          <a:xfrm>
            <a:off x="581977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Rectangle 204"/>
          <p:cNvSpPr/>
          <p:nvPr/>
        </p:nvSpPr>
        <p:spPr>
          <a:xfrm>
            <a:off x="581977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Rectangle 205"/>
          <p:cNvSpPr/>
          <p:nvPr/>
        </p:nvSpPr>
        <p:spPr>
          <a:xfrm>
            <a:off x="581977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Rectangle 206"/>
          <p:cNvSpPr/>
          <p:nvPr/>
        </p:nvSpPr>
        <p:spPr>
          <a:xfrm>
            <a:off x="581977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216"/>
          <p:cNvGrpSpPr/>
          <p:nvPr/>
        </p:nvGrpSpPr>
        <p:grpSpPr>
          <a:xfrm>
            <a:off x="5572125" y="2133600"/>
            <a:ext cx="247650" cy="2438400"/>
            <a:chOff x="2743200" y="2286000"/>
            <a:chExt cx="304800" cy="24384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09" name="Rectangle 208"/>
            <p:cNvSpPr/>
            <p:nvPr/>
          </p:nvSpPr>
          <p:spPr>
            <a:xfrm>
              <a:off x="2743200" y="22860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743200" y="25908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743200" y="28956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743200" y="32004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2743200" y="35052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743200" y="38100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743200" y="41148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743200" y="44196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217"/>
          <p:cNvGrpSpPr/>
          <p:nvPr/>
        </p:nvGrpSpPr>
        <p:grpSpPr>
          <a:xfrm>
            <a:off x="1857375" y="2133600"/>
            <a:ext cx="247650" cy="2438400"/>
            <a:chOff x="2743200" y="2286000"/>
            <a:chExt cx="304800" cy="24384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19" name="Rectangle 218"/>
            <p:cNvSpPr/>
            <p:nvPr/>
          </p:nvSpPr>
          <p:spPr>
            <a:xfrm>
              <a:off x="2743200" y="22860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743200" y="25908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2743200" y="28956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2743200" y="32004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743200" y="35052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743200" y="38100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743200" y="41148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743200" y="44196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226"/>
          <p:cNvGrpSpPr/>
          <p:nvPr/>
        </p:nvGrpSpPr>
        <p:grpSpPr>
          <a:xfrm>
            <a:off x="2847975" y="2136749"/>
            <a:ext cx="247650" cy="2438400"/>
            <a:chOff x="2743200" y="2286000"/>
            <a:chExt cx="304800" cy="2438400"/>
          </a:xfrm>
          <a:solidFill>
            <a:schemeClr val="accent5">
              <a:lumMod val="75000"/>
            </a:schemeClr>
          </a:solidFill>
        </p:grpSpPr>
        <p:sp>
          <p:nvSpPr>
            <p:cNvPr id="228" name="Rectangle 227"/>
            <p:cNvSpPr/>
            <p:nvPr/>
          </p:nvSpPr>
          <p:spPr>
            <a:xfrm>
              <a:off x="2743200" y="22860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2743200" y="25908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2743200" y="28956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2743200" y="32004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2743200" y="35052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743200" y="38100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743200" y="41148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743200" y="44196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" name="Group 287"/>
          <p:cNvGrpSpPr/>
          <p:nvPr/>
        </p:nvGrpSpPr>
        <p:grpSpPr>
          <a:xfrm>
            <a:off x="6393858" y="2598208"/>
            <a:ext cx="1667594" cy="369332"/>
            <a:chOff x="6345364" y="2598208"/>
            <a:chExt cx="2052423" cy="369332"/>
          </a:xfrm>
        </p:grpSpPr>
        <p:sp>
          <p:nvSpPr>
            <p:cNvPr id="256" name="Rectangle 255"/>
            <p:cNvSpPr/>
            <p:nvPr/>
          </p:nvSpPr>
          <p:spPr>
            <a:xfrm>
              <a:off x="6345364" y="2630474"/>
              <a:ext cx="3048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6623732" y="2598208"/>
              <a:ext cx="17740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Block RAMs</a:t>
              </a:r>
              <a:endParaRPr lang="en-GB" dirty="0"/>
            </a:p>
          </p:txBody>
        </p:sp>
      </p:grpSp>
      <p:grpSp>
        <p:nvGrpSpPr>
          <p:cNvPr id="227" name="Group 286"/>
          <p:cNvGrpSpPr/>
          <p:nvPr/>
        </p:nvGrpSpPr>
        <p:grpSpPr>
          <a:xfrm>
            <a:off x="6393859" y="2983468"/>
            <a:ext cx="1624955" cy="369332"/>
            <a:chOff x="6345364" y="2983468"/>
            <a:chExt cx="1999944" cy="369332"/>
          </a:xfrm>
        </p:grpSpPr>
        <p:sp>
          <p:nvSpPr>
            <p:cNvPr id="266" name="Rectangle 265"/>
            <p:cNvSpPr/>
            <p:nvPr/>
          </p:nvSpPr>
          <p:spPr>
            <a:xfrm>
              <a:off x="6345364" y="3015734"/>
              <a:ext cx="304800" cy="304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6623732" y="2983468"/>
              <a:ext cx="1721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DSP Blocks</a:t>
              </a:r>
              <a:endParaRPr lang="en-GB" dirty="0"/>
            </a:p>
          </p:txBody>
        </p:sp>
      </p:grpSp>
      <p:sp>
        <p:nvSpPr>
          <p:cNvPr id="284" name="Rectangle 283"/>
          <p:cNvSpPr/>
          <p:nvPr/>
        </p:nvSpPr>
        <p:spPr>
          <a:xfrm>
            <a:off x="6393858" y="3385066"/>
            <a:ext cx="24765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5" name="TextBox 284"/>
          <p:cNvSpPr txBox="1"/>
          <p:nvPr/>
        </p:nvSpPr>
        <p:spPr>
          <a:xfrm>
            <a:off x="6620034" y="3352802"/>
            <a:ext cx="285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Configurable Logic Blocks</a:t>
            </a:r>
            <a:endParaRPr lang="en-GB" dirty="0"/>
          </a:p>
          <a:p>
            <a:endParaRPr lang="en-GB" dirty="0"/>
          </a:p>
        </p:txBody>
      </p:sp>
      <p:sp>
        <p:nvSpPr>
          <p:cNvPr id="290" name="Rectangle 289"/>
          <p:cNvSpPr/>
          <p:nvPr/>
        </p:nvSpPr>
        <p:spPr>
          <a:xfrm>
            <a:off x="3095625" y="2438400"/>
            <a:ext cx="742950" cy="182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Crypto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Processor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3838575" y="2438400"/>
            <a:ext cx="742950" cy="1828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Image Processing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4581525" y="2438400"/>
            <a:ext cx="990600" cy="1828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Ethernet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208" name="Slide Number Placeholder 20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F32962E-07E1-4AE0-B4D4-1470A90AB52A}" type="slidenum">
              <a:rPr lang="en-IN" smtClean="0"/>
              <a:pPr>
                <a:defRPr/>
              </a:pPr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21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animBg="1"/>
      <p:bldP spid="217" grpId="0" animBg="1"/>
      <p:bldP spid="2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FPGA Fabric: User configurable</a:t>
            </a:r>
            <a:endParaRPr lang="en-GB" dirty="0">
              <a:latin typeface="+mn-lt"/>
            </a:endParaRPr>
          </a:p>
        </p:txBody>
      </p:sp>
      <p:sp>
        <p:nvSpPr>
          <p:cNvPr id="208" name="Text Placeholder 20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Run-time reconfigurable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0972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60972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60972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60972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60972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60972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60972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60972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85737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85737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85737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85737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85737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85737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85737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185737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210502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210502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210502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10502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210502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210502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210502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210502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235267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235267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235267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235267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35267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235267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235267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235267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260032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260032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260032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260032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260032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260032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260032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260032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284797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284797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284797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284797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284797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284797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284797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284797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/>
          <p:cNvSpPr/>
          <p:nvPr/>
        </p:nvSpPr>
        <p:spPr>
          <a:xfrm>
            <a:off x="309562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/>
          <p:cNvSpPr/>
          <p:nvPr/>
        </p:nvSpPr>
        <p:spPr>
          <a:xfrm>
            <a:off x="309562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/>
          <p:cNvSpPr/>
          <p:nvPr/>
        </p:nvSpPr>
        <p:spPr>
          <a:xfrm>
            <a:off x="309562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/>
          <p:cNvSpPr/>
          <p:nvPr/>
        </p:nvSpPr>
        <p:spPr>
          <a:xfrm>
            <a:off x="309562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/>
          <p:cNvSpPr/>
          <p:nvPr/>
        </p:nvSpPr>
        <p:spPr>
          <a:xfrm>
            <a:off x="309562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/>
          <p:cNvSpPr/>
          <p:nvPr/>
        </p:nvSpPr>
        <p:spPr>
          <a:xfrm>
            <a:off x="309562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114"/>
          <p:cNvSpPr/>
          <p:nvPr/>
        </p:nvSpPr>
        <p:spPr>
          <a:xfrm>
            <a:off x="309562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/>
          <p:cNvSpPr/>
          <p:nvPr/>
        </p:nvSpPr>
        <p:spPr>
          <a:xfrm>
            <a:off x="309562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/>
          <p:cNvSpPr/>
          <p:nvPr/>
        </p:nvSpPr>
        <p:spPr>
          <a:xfrm>
            <a:off x="334327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/>
          <p:cNvSpPr/>
          <p:nvPr/>
        </p:nvSpPr>
        <p:spPr>
          <a:xfrm>
            <a:off x="334327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/>
          <p:cNvSpPr/>
          <p:nvPr/>
        </p:nvSpPr>
        <p:spPr>
          <a:xfrm>
            <a:off x="334327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/>
          <p:cNvSpPr/>
          <p:nvPr/>
        </p:nvSpPr>
        <p:spPr>
          <a:xfrm>
            <a:off x="334327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/>
          <p:cNvSpPr/>
          <p:nvPr/>
        </p:nvSpPr>
        <p:spPr>
          <a:xfrm>
            <a:off x="334327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/>
          <p:cNvSpPr/>
          <p:nvPr/>
        </p:nvSpPr>
        <p:spPr>
          <a:xfrm>
            <a:off x="334327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/>
          <p:cNvSpPr/>
          <p:nvPr/>
        </p:nvSpPr>
        <p:spPr>
          <a:xfrm>
            <a:off x="334327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/>
          <p:cNvSpPr/>
          <p:nvPr/>
        </p:nvSpPr>
        <p:spPr>
          <a:xfrm>
            <a:off x="334327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/>
          <p:cNvSpPr/>
          <p:nvPr/>
        </p:nvSpPr>
        <p:spPr>
          <a:xfrm>
            <a:off x="359092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/>
          <p:cNvSpPr/>
          <p:nvPr/>
        </p:nvSpPr>
        <p:spPr>
          <a:xfrm>
            <a:off x="359092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/>
          <p:cNvSpPr/>
          <p:nvPr/>
        </p:nvSpPr>
        <p:spPr>
          <a:xfrm>
            <a:off x="359092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/>
          <p:cNvSpPr/>
          <p:nvPr/>
        </p:nvSpPr>
        <p:spPr>
          <a:xfrm>
            <a:off x="359092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/>
          <p:cNvSpPr/>
          <p:nvPr/>
        </p:nvSpPr>
        <p:spPr>
          <a:xfrm>
            <a:off x="359092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/>
          <p:cNvSpPr/>
          <p:nvPr/>
        </p:nvSpPr>
        <p:spPr>
          <a:xfrm>
            <a:off x="359092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tangle 130"/>
          <p:cNvSpPr/>
          <p:nvPr/>
        </p:nvSpPr>
        <p:spPr>
          <a:xfrm>
            <a:off x="359092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/>
          <p:cNvSpPr/>
          <p:nvPr/>
        </p:nvSpPr>
        <p:spPr>
          <a:xfrm>
            <a:off x="359092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/>
          <p:cNvSpPr/>
          <p:nvPr/>
        </p:nvSpPr>
        <p:spPr>
          <a:xfrm>
            <a:off x="383857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/>
          <p:cNvSpPr/>
          <p:nvPr/>
        </p:nvSpPr>
        <p:spPr>
          <a:xfrm>
            <a:off x="383857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/>
          <p:cNvSpPr/>
          <p:nvPr/>
        </p:nvSpPr>
        <p:spPr>
          <a:xfrm>
            <a:off x="383857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/>
          <p:cNvSpPr/>
          <p:nvPr/>
        </p:nvSpPr>
        <p:spPr>
          <a:xfrm>
            <a:off x="383857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/>
          <p:cNvSpPr/>
          <p:nvPr/>
        </p:nvSpPr>
        <p:spPr>
          <a:xfrm>
            <a:off x="383857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/>
          <p:cNvSpPr/>
          <p:nvPr/>
        </p:nvSpPr>
        <p:spPr>
          <a:xfrm>
            <a:off x="383857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/>
          <p:cNvSpPr/>
          <p:nvPr/>
        </p:nvSpPr>
        <p:spPr>
          <a:xfrm>
            <a:off x="383857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/>
          <p:cNvSpPr/>
          <p:nvPr/>
        </p:nvSpPr>
        <p:spPr>
          <a:xfrm>
            <a:off x="383857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/>
          <p:cNvSpPr/>
          <p:nvPr/>
        </p:nvSpPr>
        <p:spPr>
          <a:xfrm>
            <a:off x="408622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/>
          <p:cNvSpPr/>
          <p:nvPr/>
        </p:nvSpPr>
        <p:spPr>
          <a:xfrm>
            <a:off x="408622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/>
          <p:cNvSpPr/>
          <p:nvPr/>
        </p:nvSpPr>
        <p:spPr>
          <a:xfrm>
            <a:off x="408622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/>
          <p:cNvSpPr/>
          <p:nvPr/>
        </p:nvSpPr>
        <p:spPr>
          <a:xfrm>
            <a:off x="408622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ectangle 145"/>
          <p:cNvSpPr/>
          <p:nvPr/>
        </p:nvSpPr>
        <p:spPr>
          <a:xfrm>
            <a:off x="408622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/>
          <p:cNvSpPr/>
          <p:nvPr/>
        </p:nvSpPr>
        <p:spPr>
          <a:xfrm>
            <a:off x="408622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/>
          <p:cNvSpPr/>
          <p:nvPr/>
        </p:nvSpPr>
        <p:spPr>
          <a:xfrm>
            <a:off x="408622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Rectangle 148"/>
          <p:cNvSpPr/>
          <p:nvPr/>
        </p:nvSpPr>
        <p:spPr>
          <a:xfrm>
            <a:off x="408622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Rectangle 149"/>
          <p:cNvSpPr/>
          <p:nvPr/>
        </p:nvSpPr>
        <p:spPr>
          <a:xfrm>
            <a:off x="433387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Rectangle 150"/>
          <p:cNvSpPr/>
          <p:nvPr/>
        </p:nvSpPr>
        <p:spPr>
          <a:xfrm>
            <a:off x="433387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Rectangle 151"/>
          <p:cNvSpPr/>
          <p:nvPr/>
        </p:nvSpPr>
        <p:spPr>
          <a:xfrm>
            <a:off x="433387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/>
          <p:cNvSpPr/>
          <p:nvPr/>
        </p:nvSpPr>
        <p:spPr>
          <a:xfrm>
            <a:off x="433387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/>
          <p:cNvSpPr/>
          <p:nvPr/>
        </p:nvSpPr>
        <p:spPr>
          <a:xfrm>
            <a:off x="433387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/>
          <p:cNvSpPr/>
          <p:nvPr/>
        </p:nvSpPr>
        <p:spPr>
          <a:xfrm>
            <a:off x="433387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/>
          <p:cNvSpPr/>
          <p:nvPr/>
        </p:nvSpPr>
        <p:spPr>
          <a:xfrm>
            <a:off x="433387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angle 156"/>
          <p:cNvSpPr/>
          <p:nvPr/>
        </p:nvSpPr>
        <p:spPr>
          <a:xfrm>
            <a:off x="433387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Rectangle 158"/>
          <p:cNvSpPr/>
          <p:nvPr/>
        </p:nvSpPr>
        <p:spPr>
          <a:xfrm>
            <a:off x="458152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Rectangle 159"/>
          <p:cNvSpPr/>
          <p:nvPr/>
        </p:nvSpPr>
        <p:spPr>
          <a:xfrm>
            <a:off x="458152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/>
          <p:cNvSpPr/>
          <p:nvPr/>
        </p:nvSpPr>
        <p:spPr>
          <a:xfrm>
            <a:off x="458152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/>
          <p:cNvSpPr/>
          <p:nvPr/>
        </p:nvSpPr>
        <p:spPr>
          <a:xfrm>
            <a:off x="458152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/>
          <p:cNvSpPr/>
          <p:nvPr/>
        </p:nvSpPr>
        <p:spPr>
          <a:xfrm>
            <a:off x="458152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/>
          <p:cNvSpPr/>
          <p:nvPr/>
        </p:nvSpPr>
        <p:spPr>
          <a:xfrm>
            <a:off x="458152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/>
          <p:cNvSpPr/>
          <p:nvPr/>
        </p:nvSpPr>
        <p:spPr>
          <a:xfrm>
            <a:off x="458152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/>
          <p:cNvSpPr/>
          <p:nvPr/>
        </p:nvSpPr>
        <p:spPr>
          <a:xfrm>
            <a:off x="458152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/>
          <p:cNvSpPr/>
          <p:nvPr/>
        </p:nvSpPr>
        <p:spPr>
          <a:xfrm>
            <a:off x="482917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Rectangle 167"/>
          <p:cNvSpPr/>
          <p:nvPr/>
        </p:nvSpPr>
        <p:spPr>
          <a:xfrm>
            <a:off x="482917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Rectangle 168"/>
          <p:cNvSpPr/>
          <p:nvPr/>
        </p:nvSpPr>
        <p:spPr>
          <a:xfrm>
            <a:off x="482917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/>
          <p:cNvSpPr/>
          <p:nvPr/>
        </p:nvSpPr>
        <p:spPr>
          <a:xfrm>
            <a:off x="482917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ectangle 170"/>
          <p:cNvSpPr/>
          <p:nvPr/>
        </p:nvSpPr>
        <p:spPr>
          <a:xfrm>
            <a:off x="482917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ectangle 171"/>
          <p:cNvSpPr/>
          <p:nvPr/>
        </p:nvSpPr>
        <p:spPr>
          <a:xfrm>
            <a:off x="482917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/>
          <p:cNvSpPr/>
          <p:nvPr/>
        </p:nvSpPr>
        <p:spPr>
          <a:xfrm>
            <a:off x="482917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Rectangle 173"/>
          <p:cNvSpPr/>
          <p:nvPr/>
        </p:nvSpPr>
        <p:spPr>
          <a:xfrm>
            <a:off x="482917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Rectangle 174"/>
          <p:cNvSpPr/>
          <p:nvPr/>
        </p:nvSpPr>
        <p:spPr>
          <a:xfrm>
            <a:off x="507682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/>
          <p:cNvSpPr/>
          <p:nvPr/>
        </p:nvSpPr>
        <p:spPr>
          <a:xfrm>
            <a:off x="507682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/>
          <p:cNvSpPr/>
          <p:nvPr/>
        </p:nvSpPr>
        <p:spPr>
          <a:xfrm>
            <a:off x="507682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Rectangle 177"/>
          <p:cNvSpPr/>
          <p:nvPr/>
        </p:nvSpPr>
        <p:spPr>
          <a:xfrm>
            <a:off x="507682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Rectangle 178"/>
          <p:cNvSpPr/>
          <p:nvPr/>
        </p:nvSpPr>
        <p:spPr>
          <a:xfrm>
            <a:off x="507682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Rectangle 179"/>
          <p:cNvSpPr/>
          <p:nvPr/>
        </p:nvSpPr>
        <p:spPr>
          <a:xfrm>
            <a:off x="507682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Rectangle 180"/>
          <p:cNvSpPr/>
          <p:nvPr/>
        </p:nvSpPr>
        <p:spPr>
          <a:xfrm>
            <a:off x="507682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/>
          <p:cNvSpPr/>
          <p:nvPr/>
        </p:nvSpPr>
        <p:spPr>
          <a:xfrm>
            <a:off x="507682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Rectangle 183"/>
          <p:cNvSpPr/>
          <p:nvPr/>
        </p:nvSpPr>
        <p:spPr>
          <a:xfrm>
            <a:off x="532447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/>
          <p:cNvSpPr/>
          <p:nvPr/>
        </p:nvSpPr>
        <p:spPr>
          <a:xfrm>
            <a:off x="532447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Rectangle 185"/>
          <p:cNvSpPr/>
          <p:nvPr/>
        </p:nvSpPr>
        <p:spPr>
          <a:xfrm>
            <a:off x="532447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Rectangle 186"/>
          <p:cNvSpPr/>
          <p:nvPr/>
        </p:nvSpPr>
        <p:spPr>
          <a:xfrm>
            <a:off x="532447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Rectangle 187"/>
          <p:cNvSpPr/>
          <p:nvPr/>
        </p:nvSpPr>
        <p:spPr>
          <a:xfrm>
            <a:off x="532447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Rectangle 188"/>
          <p:cNvSpPr/>
          <p:nvPr/>
        </p:nvSpPr>
        <p:spPr>
          <a:xfrm>
            <a:off x="532447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Rectangle 189"/>
          <p:cNvSpPr/>
          <p:nvPr/>
        </p:nvSpPr>
        <p:spPr>
          <a:xfrm>
            <a:off x="532447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/>
          <p:cNvSpPr/>
          <p:nvPr/>
        </p:nvSpPr>
        <p:spPr>
          <a:xfrm>
            <a:off x="532447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Rectangle 191"/>
          <p:cNvSpPr/>
          <p:nvPr/>
        </p:nvSpPr>
        <p:spPr>
          <a:xfrm>
            <a:off x="557212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/>
          <p:cNvSpPr/>
          <p:nvPr/>
        </p:nvSpPr>
        <p:spPr>
          <a:xfrm>
            <a:off x="557212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ectangle 193"/>
          <p:cNvSpPr/>
          <p:nvPr/>
        </p:nvSpPr>
        <p:spPr>
          <a:xfrm>
            <a:off x="557212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Rectangle 194"/>
          <p:cNvSpPr/>
          <p:nvPr/>
        </p:nvSpPr>
        <p:spPr>
          <a:xfrm>
            <a:off x="557212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/>
          <p:cNvSpPr/>
          <p:nvPr/>
        </p:nvSpPr>
        <p:spPr>
          <a:xfrm>
            <a:off x="557212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/>
          <p:cNvSpPr/>
          <p:nvPr/>
        </p:nvSpPr>
        <p:spPr>
          <a:xfrm>
            <a:off x="557212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Rectangle 197"/>
          <p:cNvSpPr/>
          <p:nvPr/>
        </p:nvSpPr>
        <p:spPr>
          <a:xfrm>
            <a:off x="557212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Rectangle 198"/>
          <p:cNvSpPr/>
          <p:nvPr/>
        </p:nvSpPr>
        <p:spPr>
          <a:xfrm>
            <a:off x="557212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tangle 199"/>
          <p:cNvSpPr/>
          <p:nvPr/>
        </p:nvSpPr>
        <p:spPr>
          <a:xfrm>
            <a:off x="5819775" y="2133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Rectangle 200"/>
          <p:cNvSpPr/>
          <p:nvPr/>
        </p:nvSpPr>
        <p:spPr>
          <a:xfrm>
            <a:off x="5819775" y="2438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Rectangle 201"/>
          <p:cNvSpPr/>
          <p:nvPr/>
        </p:nvSpPr>
        <p:spPr>
          <a:xfrm>
            <a:off x="5819775" y="2743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Rectangle 202"/>
          <p:cNvSpPr/>
          <p:nvPr/>
        </p:nvSpPr>
        <p:spPr>
          <a:xfrm>
            <a:off x="5819775" y="30480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Rectangle 203"/>
          <p:cNvSpPr/>
          <p:nvPr/>
        </p:nvSpPr>
        <p:spPr>
          <a:xfrm>
            <a:off x="5819775" y="33528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Rectangle 204"/>
          <p:cNvSpPr/>
          <p:nvPr/>
        </p:nvSpPr>
        <p:spPr>
          <a:xfrm>
            <a:off x="5819775" y="36576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Rectangle 205"/>
          <p:cNvSpPr/>
          <p:nvPr/>
        </p:nvSpPr>
        <p:spPr>
          <a:xfrm>
            <a:off x="5819775" y="39624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Rectangle 206"/>
          <p:cNvSpPr/>
          <p:nvPr/>
        </p:nvSpPr>
        <p:spPr>
          <a:xfrm>
            <a:off x="5819775" y="4267200"/>
            <a:ext cx="24765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216"/>
          <p:cNvGrpSpPr/>
          <p:nvPr/>
        </p:nvGrpSpPr>
        <p:grpSpPr>
          <a:xfrm>
            <a:off x="5572125" y="2133600"/>
            <a:ext cx="247650" cy="2438400"/>
            <a:chOff x="2743200" y="2286000"/>
            <a:chExt cx="304800" cy="24384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09" name="Rectangle 208"/>
            <p:cNvSpPr/>
            <p:nvPr/>
          </p:nvSpPr>
          <p:spPr>
            <a:xfrm>
              <a:off x="2743200" y="22860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743200" y="25908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743200" y="28956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743200" y="32004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2743200" y="35052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743200" y="38100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743200" y="41148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743200" y="44196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217"/>
          <p:cNvGrpSpPr/>
          <p:nvPr/>
        </p:nvGrpSpPr>
        <p:grpSpPr>
          <a:xfrm>
            <a:off x="1857375" y="2133600"/>
            <a:ext cx="247650" cy="2438400"/>
            <a:chOff x="2743200" y="2286000"/>
            <a:chExt cx="304800" cy="24384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19" name="Rectangle 218"/>
            <p:cNvSpPr/>
            <p:nvPr/>
          </p:nvSpPr>
          <p:spPr>
            <a:xfrm>
              <a:off x="2743200" y="22860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743200" y="25908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2743200" y="28956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2743200" y="32004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743200" y="35052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743200" y="38100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743200" y="41148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743200" y="44196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226"/>
          <p:cNvGrpSpPr/>
          <p:nvPr/>
        </p:nvGrpSpPr>
        <p:grpSpPr>
          <a:xfrm>
            <a:off x="2847975" y="2136749"/>
            <a:ext cx="247650" cy="2438400"/>
            <a:chOff x="2743200" y="2286000"/>
            <a:chExt cx="304800" cy="2438400"/>
          </a:xfrm>
          <a:solidFill>
            <a:schemeClr val="accent5">
              <a:lumMod val="75000"/>
            </a:schemeClr>
          </a:solidFill>
        </p:grpSpPr>
        <p:sp>
          <p:nvSpPr>
            <p:cNvPr id="228" name="Rectangle 227"/>
            <p:cNvSpPr/>
            <p:nvPr/>
          </p:nvSpPr>
          <p:spPr>
            <a:xfrm>
              <a:off x="2743200" y="22860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2743200" y="25908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2743200" y="28956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2743200" y="32004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2743200" y="35052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743200" y="38100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743200" y="41148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743200" y="4419600"/>
              <a:ext cx="304800" cy="30480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" name="Group 287"/>
          <p:cNvGrpSpPr/>
          <p:nvPr/>
        </p:nvGrpSpPr>
        <p:grpSpPr>
          <a:xfrm>
            <a:off x="6393858" y="2598208"/>
            <a:ext cx="1667594" cy="369332"/>
            <a:chOff x="6345364" y="2598208"/>
            <a:chExt cx="2052423" cy="369332"/>
          </a:xfrm>
        </p:grpSpPr>
        <p:sp>
          <p:nvSpPr>
            <p:cNvPr id="256" name="Rectangle 255"/>
            <p:cNvSpPr/>
            <p:nvPr/>
          </p:nvSpPr>
          <p:spPr>
            <a:xfrm>
              <a:off x="6345364" y="2630474"/>
              <a:ext cx="3048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6623732" y="2598208"/>
              <a:ext cx="17740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Block RAMs</a:t>
              </a:r>
              <a:endParaRPr lang="en-GB" dirty="0"/>
            </a:p>
          </p:txBody>
        </p:sp>
      </p:grpSp>
      <p:grpSp>
        <p:nvGrpSpPr>
          <p:cNvPr id="227" name="Group 286"/>
          <p:cNvGrpSpPr/>
          <p:nvPr/>
        </p:nvGrpSpPr>
        <p:grpSpPr>
          <a:xfrm>
            <a:off x="6393859" y="2983468"/>
            <a:ext cx="1624955" cy="369332"/>
            <a:chOff x="6345364" y="2983468"/>
            <a:chExt cx="1999944" cy="369332"/>
          </a:xfrm>
        </p:grpSpPr>
        <p:sp>
          <p:nvSpPr>
            <p:cNvPr id="266" name="Rectangle 265"/>
            <p:cNvSpPr/>
            <p:nvPr/>
          </p:nvSpPr>
          <p:spPr>
            <a:xfrm>
              <a:off x="6345364" y="3015734"/>
              <a:ext cx="304800" cy="304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6623732" y="2983468"/>
              <a:ext cx="1721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DSP Blocks</a:t>
              </a:r>
              <a:endParaRPr lang="en-GB" dirty="0"/>
            </a:p>
          </p:txBody>
        </p:sp>
      </p:grpSp>
      <p:sp>
        <p:nvSpPr>
          <p:cNvPr id="284" name="Rectangle 283"/>
          <p:cNvSpPr/>
          <p:nvPr/>
        </p:nvSpPr>
        <p:spPr>
          <a:xfrm>
            <a:off x="6393858" y="3385066"/>
            <a:ext cx="24765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5" name="TextBox 284"/>
          <p:cNvSpPr txBox="1"/>
          <p:nvPr/>
        </p:nvSpPr>
        <p:spPr>
          <a:xfrm>
            <a:off x="6620034" y="3352802"/>
            <a:ext cx="285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Configurable Logic Blocks</a:t>
            </a:r>
            <a:endParaRPr lang="en-GB" dirty="0"/>
          </a:p>
          <a:p>
            <a:endParaRPr lang="en-GB" dirty="0"/>
          </a:p>
        </p:txBody>
      </p:sp>
      <p:sp>
        <p:nvSpPr>
          <p:cNvPr id="290" name="Rectangle 289"/>
          <p:cNvSpPr/>
          <p:nvPr/>
        </p:nvSpPr>
        <p:spPr>
          <a:xfrm>
            <a:off x="3095625" y="2438400"/>
            <a:ext cx="742950" cy="18288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Graphics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Processor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3838575" y="2438400"/>
            <a:ext cx="742950" cy="18288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Game: Chess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4581525" y="2438400"/>
            <a:ext cx="990600" cy="1828800"/>
          </a:xfrm>
          <a:prstGeom prst="rect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MIPS Processor</a:t>
            </a:r>
          </a:p>
        </p:txBody>
      </p:sp>
      <p:sp>
        <p:nvSpPr>
          <p:cNvPr id="236" name="Slide Number Placeholder 23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F32962E-07E1-4AE0-B4D4-1470A90AB52A}" type="slidenum">
              <a:rPr lang="en-IN" smtClean="0"/>
              <a:pPr>
                <a:defRPr/>
              </a:pPr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138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Processor v/s FPGA</a:t>
            </a:r>
            <a:endParaRPr lang="en-GB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562725" y="5235835"/>
            <a:ext cx="990600" cy="10125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ASIC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3" name="Group 42"/>
          <p:cNvGrpSpPr/>
          <p:nvPr/>
        </p:nvGrpSpPr>
        <p:grpSpPr>
          <a:xfrm>
            <a:off x="2327529" y="1828801"/>
            <a:ext cx="369332" cy="4428641"/>
            <a:chOff x="1340652" y="1828800"/>
            <a:chExt cx="454563" cy="4428641"/>
          </a:xfrm>
        </p:grpSpPr>
        <p:cxnSp>
          <p:nvCxnSpPr>
            <p:cNvPr id="17" name="Straight Arrow Connector 16"/>
            <p:cNvCxnSpPr/>
            <p:nvPr/>
          </p:nvCxnSpPr>
          <p:spPr>
            <a:xfrm flipH="1" flipV="1">
              <a:off x="1752599" y="1828800"/>
              <a:ext cx="1" cy="442864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16200000">
              <a:off x="462471" y="4001732"/>
              <a:ext cx="2210926" cy="454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Ease of Adaptability</a:t>
              </a:r>
              <a:endParaRPr lang="en-GB" dirty="0"/>
            </a:p>
          </p:txBody>
        </p:sp>
      </p:grpSp>
      <p:grpSp>
        <p:nvGrpSpPr>
          <p:cNvPr id="4" name="Group 41"/>
          <p:cNvGrpSpPr/>
          <p:nvPr/>
        </p:nvGrpSpPr>
        <p:grpSpPr>
          <a:xfrm>
            <a:off x="2662238" y="6257445"/>
            <a:ext cx="5324475" cy="448157"/>
            <a:chOff x="1752600" y="6257443"/>
            <a:chExt cx="6553200" cy="448157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1752600" y="6257443"/>
              <a:ext cx="6553200" cy="262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419601" y="6336268"/>
              <a:ext cx="1852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Performance</a:t>
              </a:r>
              <a:endParaRPr lang="en-GB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4736306" y="3722731"/>
            <a:ext cx="990600" cy="10125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FPGA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09888" y="2514602"/>
            <a:ext cx="990600" cy="10125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Processors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6" name="Group 43"/>
          <p:cNvGrpSpPr/>
          <p:nvPr/>
        </p:nvGrpSpPr>
        <p:grpSpPr>
          <a:xfrm>
            <a:off x="5740130" y="3429000"/>
            <a:ext cx="1618402" cy="544956"/>
            <a:chOff x="5540772" y="3429000"/>
            <a:chExt cx="1991879" cy="544956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5540772" y="3795037"/>
              <a:ext cx="108862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76911" y="3429000"/>
              <a:ext cx="8507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~35x</a:t>
              </a:r>
              <a:endParaRPr lang="en-GB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05600" y="3604624"/>
              <a:ext cx="827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Area</a:t>
              </a:r>
              <a:endParaRPr lang="en-GB" dirty="0"/>
            </a:p>
          </p:txBody>
        </p:sp>
      </p:grpSp>
      <p:grpSp>
        <p:nvGrpSpPr>
          <p:cNvPr id="7" name="Group 44"/>
          <p:cNvGrpSpPr/>
          <p:nvPr/>
        </p:nvGrpSpPr>
        <p:grpSpPr>
          <a:xfrm>
            <a:off x="5743191" y="3867842"/>
            <a:ext cx="1797938" cy="544956"/>
            <a:chOff x="5544541" y="3886200"/>
            <a:chExt cx="2212847" cy="544956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5544541" y="4252237"/>
              <a:ext cx="108862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780680" y="3886200"/>
              <a:ext cx="692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~5x</a:t>
              </a:r>
              <a:endParaRPr lang="en-GB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09369" y="4061824"/>
              <a:ext cx="1048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</a:t>
              </a:r>
              <a:endParaRPr lang="en-GB" dirty="0"/>
            </a:p>
          </p:txBody>
        </p:sp>
      </p:grpSp>
      <p:grpSp>
        <p:nvGrpSpPr>
          <p:cNvPr id="8" name="Group 45"/>
          <p:cNvGrpSpPr/>
          <p:nvPr/>
        </p:nvGrpSpPr>
        <p:grpSpPr>
          <a:xfrm>
            <a:off x="5737064" y="4306684"/>
            <a:ext cx="1785114" cy="544956"/>
            <a:chOff x="5537002" y="4306684"/>
            <a:chExt cx="2197064" cy="544956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5537002" y="4672721"/>
              <a:ext cx="108862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773141" y="4306684"/>
              <a:ext cx="8507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~15x</a:t>
              </a:r>
              <a:endParaRPr lang="en-GB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701831" y="4482308"/>
              <a:ext cx="1032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Power</a:t>
              </a:r>
              <a:endParaRPr lang="en-GB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8643745-6243-4D6B-AF75-DD3085EC8AC8}" type="slidenum">
              <a:rPr lang="en-IN" smtClean="0"/>
              <a:pPr>
                <a:defRPr/>
              </a:pPr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83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2" grpId="0" animBg="1"/>
      <p:bldP spid="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Architecture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F7F3537-E3CD-47CF-9C91-82E5C8D59D95}" type="slidenum">
              <a:rPr lang="en-IN" smtClean="0"/>
              <a:pPr>
                <a:defRPr/>
              </a:pPr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82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2097" y="1589719"/>
            <a:ext cx="5047877" cy="39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Its Melting!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8643745-6243-4D6B-AF75-DD3085EC8AC8}" type="slidenum">
              <a:rPr lang="en-IN" smtClean="0"/>
              <a:pPr>
                <a:defRPr/>
              </a:pPr>
              <a:t>3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67419" y="6581001"/>
            <a:ext cx="7185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Source: https://medium.com/@magicsilicon/is-software-eating-hardware-too-a899d343644</a:t>
            </a:r>
          </a:p>
        </p:txBody>
      </p:sp>
    </p:spTree>
    <p:extLst>
      <p:ext uri="{BB962C8B-B14F-4D97-AF65-F5344CB8AC3E}">
        <p14:creationId xmlns:p14="http://schemas.microsoft.com/office/powerpoint/2010/main" val="2909918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FPGA Architecture</a:t>
            </a:r>
            <a:endParaRPr lang="en-GB" b="1" dirty="0">
              <a:latin typeface="+mn-lt"/>
            </a:endParaRPr>
          </a:p>
        </p:txBody>
      </p:sp>
      <p:sp>
        <p:nvSpPr>
          <p:cNvPr id="159" name="Text Placeholder 15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464998" y="2325886"/>
            <a:ext cx="431095" cy="384048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7146037" y="2333244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Programmable Logic</a:t>
            </a:r>
            <a:endParaRPr lang="en-GB" dirty="0"/>
          </a:p>
        </p:txBody>
      </p:sp>
      <p:sp>
        <p:nvSpPr>
          <p:cNvPr id="103" name="Rectangle 102"/>
          <p:cNvSpPr/>
          <p:nvPr/>
        </p:nvSpPr>
        <p:spPr>
          <a:xfrm>
            <a:off x="6464998" y="2892552"/>
            <a:ext cx="431095" cy="384048"/>
          </a:xfrm>
          <a:prstGeom prst="rect">
            <a:avLst/>
          </a:prstGeom>
          <a:solidFill>
            <a:schemeClr val="tx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TextBox 103"/>
          <p:cNvSpPr txBox="1"/>
          <p:nvPr/>
        </p:nvSpPr>
        <p:spPr>
          <a:xfrm>
            <a:off x="7146037" y="2899910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Programmable Routing</a:t>
            </a:r>
            <a:endParaRPr lang="en-GB" dirty="0"/>
          </a:p>
        </p:txBody>
      </p:sp>
      <p:grpSp>
        <p:nvGrpSpPr>
          <p:cNvPr id="208" name="Group 207"/>
          <p:cNvGrpSpPr/>
          <p:nvPr/>
        </p:nvGrpSpPr>
        <p:grpSpPr>
          <a:xfrm>
            <a:off x="679563" y="1744305"/>
            <a:ext cx="4745619" cy="4493970"/>
            <a:chOff x="679563" y="1744305"/>
            <a:chExt cx="4745619" cy="4493970"/>
          </a:xfrm>
        </p:grpSpPr>
        <p:grpSp>
          <p:nvGrpSpPr>
            <p:cNvPr id="4" name="Group 5"/>
            <p:cNvGrpSpPr/>
            <p:nvPr/>
          </p:nvGrpSpPr>
          <p:grpSpPr>
            <a:xfrm>
              <a:off x="1266613" y="2229000"/>
              <a:ext cx="3583194" cy="3490033"/>
              <a:chOff x="868745" y="1972966"/>
              <a:chExt cx="3726304" cy="3490033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68745" y="1972966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52" name="Rectangle 2051"/>
              <p:cNvSpPr/>
              <p:nvPr/>
            </p:nvSpPr>
            <p:spPr>
              <a:xfrm>
                <a:off x="1801274" y="2095175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650119" y="2712507"/>
                <a:ext cx="554235" cy="48883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2452844" y="1972966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5" name="Group 14"/>
              <p:cNvGrpSpPr/>
              <p:nvPr/>
            </p:nvGrpSpPr>
            <p:grpSpPr>
              <a:xfrm>
                <a:off x="1422980" y="2183075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9" name="Straight Connector 8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36"/>
              <p:cNvGrpSpPr/>
              <p:nvPr/>
            </p:nvGrpSpPr>
            <p:grpSpPr>
              <a:xfrm>
                <a:off x="2059251" y="2183075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38" name="Straight Connector 37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17"/>
              <p:cNvGrpSpPr/>
              <p:nvPr/>
            </p:nvGrpSpPr>
            <p:grpSpPr>
              <a:xfrm>
                <a:off x="868745" y="2458999"/>
                <a:ext cx="554235" cy="1503401"/>
                <a:chOff x="896073" y="2438400"/>
                <a:chExt cx="554235" cy="1503401"/>
              </a:xfrm>
            </p:grpSpPr>
            <p:grpSp>
              <p:nvGrpSpPr>
                <p:cNvPr id="10" name="Group 15"/>
                <p:cNvGrpSpPr/>
                <p:nvPr/>
              </p:nvGrpSpPr>
              <p:grpSpPr>
                <a:xfrm rot="16200000">
                  <a:off x="665909" y="2823474"/>
                  <a:ext cx="1014565" cy="244417"/>
                  <a:chOff x="1575380" y="2247575"/>
                  <a:chExt cx="1014565" cy="244417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1953674" y="2247575"/>
                    <a:ext cx="251925" cy="244417"/>
                  </a:xfrm>
                  <a:prstGeom prst="rect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11" name="Group 46"/>
                  <p:cNvGrpSpPr/>
                  <p:nvPr/>
                </p:nvGrpSpPr>
                <p:grpSpPr>
                  <a:xfrm>
                    <a:off x="1575380" y="2335475"/>
                    <a:ext cx="378294" cy="68616"/>
                    <a:chOff x="1422980" y="2133600"/>
                    <a:chExt cx="378294" cy="68616"/>
                  </a:xfrm>
                </p:grpSpPr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>
                      <a:off x="1422980" y="2133600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>
                      <a:off x="1422980" y="2202216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" name="Group 49"/>
                  <p:cNvGrpSpPr/>
                  <p:nvPr/>
                </p:nvGrpSpPr>
                <p:grpSpPr>
                  <a:xfrm>
                    <a:off x="2211651" y="2335475"/>
                    <a:ext cx="378294" cy="68616"/>
                    <a:chOff x="1422980" y="2133600"/>
                    <a:chExt cx="378294" cy="68616"/>
                  </a:xfrm>
                </p:grpSpPr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>
                      <a:off x="1422980" y="2133600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Connector 51"/>
                    <p:cNvCxnSpPr/>
                    <p:nvPr/>
                  </p:nvCxnSpPr>
                  <p:spPr>
                    <a:xfrm>
                      <a:off x="1422980" y="2202216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62" name="Rectangle 61"/>
                <p:cNvSpPr/>
                <p:nvPr/>
              </p:nvSpPr>
              <p:spPr>
                <a:xfrm>
                  <a:off x="896073" y="3452966"/>
                  <a:ext cx="554235" cy="488835"/>
                </a:xfrm>
                <a:prstGeom prst="rect">
                  <a:avLst/>
                </a:prstGeom>
                <a:solidFill>
                  <a:srgbClr val="CCECFF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7" name="Rectangle 66"/>
              <p:cNvSpPr/>
              <p:nvPr/>
            </p:nvSpPr>
            <p:spPr>
              <a:xfrm rot="16200000">
                <a:off x="2604000" y="2847099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3" name="Group 67"/>
              <p:cNvGrpSpPr/>
              <p:nvPr/>
            </p:nvGrpSpPr>
            <p:grpSpPr>
              <a:xfrm rot="16200000">
                <a:off x="2540815" y="3250109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68"/>
              <p:cNvGrpSpPr/>
              <p:nvPr/>
            </p:nvGrpSpPr>
            <p:grpSpPr>
              <a:xfrm rot="16200000">
                <a:off x="2540815" y="2613838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70" name="Straight Connector 69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Rectangle 65"/>
              <p:cNvSpPr/>
              <p:nvPr/>
            </p:nvSpPr>
            <p:spPr>
              <a:xfrm>
                <a:off x="2452844" y="3473565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817149" y="3581400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5" name="Group 74"/>
              <p:cNvGrpSpPr/>
              <p:nvPr/>
            </p:nvGrpSpPr>
            <p:grpSpPr>
              <a:xfrm>
                <a:off x="1438855" y="366930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76" name="Straight Connector 75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77"/>
              <p:cNvGrpSpPr/>
              <p:nvPr/>
            </p:nvGrpSpPr>
            <p:grpSpPr>
              <a:xfrm>
                <a:off x="2075126" y="366930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79" name="Straight Connector 78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80"/>
              <p:cNvGrpSpPr/>
              <p:nvPr/>
            </p:nvGrpSpPr>
            <p:grpSpPr>
              <a:xfrm rot="16200000">
                <a:off x="1738089" y="2494431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83"/>
              <p:cNvGrpSpPr/>
              <p:nvPr/>
            </p:nvGrpSpPr>
            <p:grpSpPr>
              <a:xfrm rot="16200000">
                <a:off x="1753964" y="3358031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85" name="Straight Connector 84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86"/>
              <p:cNvGrpSpPr/>
              <p:nvPr/>
            </p:nvGrpSpPr>
            <p:grpSpPr>
              <a:xfrm>
                <a:off x="1268072" y="2934999"/>
                <a:ext cx="400324" cy="68616"/>
                <a:chOff x="1422980" y="2133600"/>
                <a:chExt cx="378294" cy="68616"/>
              </a:xfrm>
            </p:grpSpPr>
            <p:cxnSp>
              <p:nvCxnSpPr>
                <p:cNvPr id="88" name="Straight Connector 87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89"/>
              <p:cNvGrpSpPr/>
              <p:nvPr/>
            </p:nvGrpSpPr>
            <p:grpSpPr>
              <a:xfrm>
                <a:off x="2209800" y="2934999"/>
                <a:ext cx="457200" cy="68616"/>
                <a:chOff x="1422980" y="2133600"/>
                <a:chExt cx="378294" cy="68616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Rectangle 95"/>
              <p:cNvSpPr/>
              <p:nvPr/>
            </p:nvSpPr>
            <p:spPr>
              <a:xfrm>
                <a:off x="3389244" y="2095175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238089" y="2712507"/>
                <a:ext cx="554235" cy="48883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4040814" y="1972966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1" name="Group 99"/>
              <p:cNvGrpSpPr/>
              <p:nvPr/>
            </p:nvGrpSpPr>
            <p:grpSpPr>
              <a:xfrm>
                <a:off x="3010950" y="2183075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100"/>
              <p:cNvGrpSpPr/>
              <p:nvPr/>
            </p:nvGrpSpPr>
            <p:grpSpPr>
              <a:xfrm>
                <a:off x="3647221" y="2183075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3" name="Rectangle 112"/>
              <p:cNvSpPr/>
              <p:nvPr/>
            </p:nvSpPr>
            <p:spPr>
              <a:xfrm rot="16200000">
                <a:off x="4191970" y="2847099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3" name="Group 113"/>
              <p:cNvGrpSpPr/>
              <p:nvPr/>
            </p:nvGrpSpPr>
            <p:grpSpPr>
              <a:xfrm rot="16200000">
                <a:off x="4128785" y="3250109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114"/>
              <p:cNvGrpSpPr/>
              <p:nvPr/>
            </p:nvGrpSpPr>
            <p:grpSpPr>
              <a:xfrm rot="16200000">
                <a:off x="4128785" y="2613838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Rectangle 115"/>
              <p:cNvSpPr/>
              <p:nvPr/>
            </p:nvSpPr>
            <p:spPr>
              <a:xfrm>
                <a:off x="4040814" y="3473565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3405119" y="3581400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5" name="Group 117"/>
              <p:cNvGrpSpPr/>
              <p:nvPr/>
            </p:nvGrpSpPr>
            <p:grpSpPr>
              <a:xfrm>
                <a:off x="3026825" y="366930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118"/>
              <p:cNvGrpSpPr/>
              <p:nvPr/>
            </p:nvGrpSpPr>
            <p:grpSpPr>
              <a:xfrm>
                <a:off x="3663096" y="366930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120"/>
              <p:cNvGrpSpPr/>
              <p:nvPr/>
            </p:nvGrpSpPr>
            <p:grpSpPr>
              <a:xfrm rot="16200000">
                <a:off x="3326059" y="2494431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121"/>
              <p:cNvGrpSpPr/>
              <p:nvPr/>
            </p:nvGrpSpPr>
            <p:grpSpPr>
              <a:xfrm rot="16200000">
                <a:off x="3341934" y="3358031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122"/>
              <p:cNvGrpSpPr/>
              <p:nvPr/>
            </p:nvGrpSpPr>
            <p:grpSpPr>
              <a:xfrm>
                <a:off x="2856042" y="2934999"/>
                <a:ext cx="400324" cy="68616"/>
                <a:chOff x="1422980" y="2133600"/>
                <a:chExt cx="378294" cy="68616"/>
              </a:xfrm>
            </p:grpSpPr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123"/>
              <p:cNvGrpSpPr/>
              <p:nvPr/>
            </p:nvGrpSpPr>
            <p:grpSpPr>
              <a:xfrm>
                <a:off x="3797770" y="2934999"/>
                <a:ext cx="457200" cy="68616"/>
                <a:chOff x="1422980" y="2133600"/>
                <a:chExt cx="378294" cy="68616"/>
              </a:xfrm>
            </p:grpSpPr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2" name="Rectangle 161"/>
              <p:cNvSpPr/>
              <p:nvPr/>
            </p:nvSpPr>
            <p:spPr>
              <a:xfrm>
                <a:off x="1650119" y="4213106"/>
                <a:ext cx="554235" cy="48883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1" name="Group 165"/>
              <p:cNvGrpSpPr/>
              <p:nvPr/>
            </p:nvGrpSpPr>
            <p:grpSpPr>
              <a:xfrm>
                <a:off x="868745" y="3959598"/>
                <a:ext cx="554235" cy="1503401"/>
                <a:chOff x="896073" y="2438400"/>
                <a:chExt cx="554235" cy="1503401"/>
              </a:xfrm>
            </p:grpSpPr>
            <p:grpSp>
              <p:nvGrpSpPr>
                <p:cNvPr id="224" name="Group 193"/>
                <p:cNvGrpSpPr/>
                <p:nvPr/>
              </p:nvGrpSpPr>
              <p:grpSpPr>
                <a:xfrm rot="16200000">
                  <a:off x="665909" y="2823474"/>
                  <a:ext cx="1014565" cy="244417"/>
                  <a:chOff x="1575380" y="2247575"/>
                  <a:chExt cx="1014565" cy="244417"/>
                </a:xfrm>
              </p:grpSpPr>
              <p:sp>
                <p:nvSpPr>
                  <p:cNvPr id="196" name="Rectangle 195"/>
                  <p:cNvSpPr/>
                  <p:nvPr/>
                </p:nvSpPr>
                <p:spPr>
                  <a:xfrm>
                    <a:off x="1953674" y="2247575"/>
                    <a:ext cx="251925" cy="244417"/>
                  </a:xfrm>
                  <a:prstGeom prst="rect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225" name="Group 196"/>
                  <p:cNvGrpSpPr/>
                  <p:nvPr/>
                </p:nvGrpSpPr>
                <p:grpSpPr>
                  <a:xfrm>
                    <a:off x="1575380" y="2335475"/>
                    <a:ext cx="378294" cy="68616"/>
                    <a:chOff x="1422980" y="2133600"/>
                    <a:chExt cx="378294" cy="68616"/>
                  </a:xfrm>
                </p:grpSpPr>
                <p:cxnSp>
                  <p:nvCxnSpPr>
                    <p:cNvPr id="201" name="Straight Connector 200"/>
                    <p:cNvCxnSpPr/>
                    <p:nvPr/>
                  </p:nvCxnSpPr>
                  <p:spPr>
                    <a:xfrm>
                      <a:off x="1422980" y="2133600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2" name="Straight Connector 201"/>
                    <p:cNvCxnSpPr/>
                    <p:nvPr/>
                  </p:nvCxnSpPr>
                  <p:spPr>
                    <a:xfrm>
                      <a:off x="1422980" y="2202216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2" name="Group 197"/>
                  <p:cNvGrpSpPr/>
                  <p:nvPr/>
                </p:nvGrpSpPr>
                <p:grpSpPr>
                  <a:xfrm>
                    <a:off x="2211651" y="2335475"/>
                    <a:ext cx="378294" cy="68616"/>
                    <a:chOff x="1422980" y="2133600"/>
                    <a:chExt cx="378294" cy="68616"/>
                  </a:xfrm>
                </p:grpSpPr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>
                      <a:off x="1422980" y="2133600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>
                      <a:off x="1422980" y="2202216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95" name="Rectangle 194"/>
                <p:cNvSpPr/>
                <p:nvPr/>
              </p:nvSpPr>
              <p:spPr>
                <a:xfrm>
                  <a:off x="896073" y="3452966"/>
                  <a:ext cx="554235" cy="488835"/>
                </a:xfrm>
                <a:prstGeom prst="rect">
                  <a:avLst/>
                </a:prstGeom>
                <a:solidFill>
                  <a:srgbClr val="CCECFF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67" name="Rectangle 166"/>
              <p:cNvSpPr/>
              <p:nvPr/>
            </p:nvSpPr>
            <p:spPr>
              <a:xfrm rot="16200000">
                <a:off x="2604000" y="4347698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43" name="Group 167"/>
              <p:cNvGrpSpPr/>
              <p:nvPr/>
            </p:nvGrpSpPr>
            <p:grpSpPr>
              <a:xfrm rot="16200000">
                <a:off x="2540815" y="4750708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168"/>
              <p:cNvGrpSpPr/>
              <p:nvPr/>
            </p:nvGrpSpPr>
            <p:grpSpPr>
              <a:xfrm rot="16200000">
                <a:off x="2540815" y="4114437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ectangle 169"/>
              <p:cNvSpPr/>
              <p:nvPr/>
            </p:nvSpPr>
            <p:spPr>
              <a:xfrm>
                <a:off x="2452844" y="4974164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1817149" y="5081999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45" name="Group 171"/>
              <p:cNvGrpSpPr/>
              <p:nvPr/>
            </p:nvGrpSpPr>
            <p:grpSpPr>
              <a:xfrm>
                <a:off x="1438855" y="5169899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172"/>
              <p:cNvGrpSpPr/>
              <p:nvPr/>
            </p:nvGrpSpPr>
            <p:grpSpPr>
              <a:xfrm>
                <a:off x="2075126" y="5169899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173"/>
              <p:cNvGrpSpPr/>
              <p:nvPr/>
            </p:nvGrpSpPr>
            <p:grpSpPr>
              <a:xfrm rot="16200000">
                <a:off x="1738089" y="399503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174"/>
              <p:cNvGrpSpPr/>
              <p:nvPr/>
            </p:nvGrpSpPr>
            <p:grpSpPr>
              <a:xfrm rot="16200000">
                <a:off x="1753964" y="485863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175"/>
              <p:cNvGrpSpPr/>
              <p:nvPr/>
            </p:nvGrpSpPr>
            <p:grpSpPr>
              <a:xfrm>
                <a:off x="1268072" y="4435598"/>
                <a:ext cx="400324" cy="68616"/>
                <a:chOff x="1422980" y="2133600"/>
                <a:chExt cx="378294" cy="68616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176"/>
              <p:cNvGrpSpPr/>
              <p:nvPr/>
            </p:nvGrpSpPr>
            <p:grpSpPr>
              <a:xfrm>
                <a:off x="2209800" y="4435598"/>
                <a:ext cx="457200" cy="68616"/>
                <a:chOff x="1422980" y="2133600"/>
                <a:chExt cx="378294" cy="68616"/>
              </a:xfrm>
            </p:grpSpPr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0" name="Rectangle 209"/>
              <p:cNvSpPr/>
              <p:nvPr/>
            </p:nvSpPr>
            <p:spPr>
              <a:xfrm>
                <a:off x="3238089" y="4213106"/>
                <a:ext cx="554235" cy="48883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5" name="Rectangle 214"/>
              <p:cNvSpPr/>
              <p:nvPr/>
            </p:nvSpPr>
            <p:spPr>
              <a:xfrm rot="16200000">
                <a:off x="4191970" y="4347698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51" name="Group 215"/>
              <p:cNvGrpSpPr/>
              <p:nvPr/>
            </p:nvGrpSpPr>
            <p:grpSpPr>
              <a:xfrm rot="16200000">
                <a:off x="4128785" y="4750708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16"/>
              <p:cNvGrpSpPr/>
              <p:nvPr/>
            </p:nvGrpSpPr>
            <p:grpSpPr>
              <a:xfrm rot="16200000">
                <a:off x="4128785" y="4114437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8" name="Rectangle 217"/>
              <p:cNvSpPr/>
              <p:nvPr/>
            </p:nvSpPr>
            <p:spPr>
              <a:xfrm>
                <a:off x="4040814" y="4974164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3405119" y="5081999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53" name="Group 219"/>
              <p:cNvGrpSpPr/>
              <p:nvPr/>
            </p:nvGrpSpPr>
            <p:grpSpPr>
              <a:xfrm>
                <a:off x="3026825" y="5169899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4" name="Group 220"/>
              <p:cNvGrpSpPr/>
              <p:nvPr/>
            </p:nvGrpSpPr>
            <p:grpSpPr>
              <a:xfrm>
                <a:off x="3663096" y="5169899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5" name="Group 221"/>
              <p:cNvGrpSpPr/>
              <p:nvPr/>
            </p:nvGrpSpPr>
            <p:grpSpPr>
              <a:xfrm rot="16200000">
                <a:off x="3326059" y="399503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8" name="Group 222"/>
              <p:cNvGrpSpPr/>
              <p:nvPr/>
            </p:nvGrpSpPr>
            <p:grpSpPr>
              <a:xfrm rot="16200000">
                <a:off x="3341934" y="485863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" name="Group 223"/>
              <p:cNvGrpSpPr/>
              <p:nvPr/>
            </p:nvGrpSpPr>
            <p:grpSpPr>
              <a:xfrm>
                <a:off x="2856042" y="4435598"/>
                <a:ext cx="400324" cy="68616"/>
                <a:chOff x="1422980" y="2133600"/>
                <a:chExt cx="378294" cy="68616"/>
              </a:xfrm>
            </p:grpSpPr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" name="Group 224"/>
              <p:cNvGrpSpPr/>
              <p:nvPr/>
            </p:nvGrpSpPr>
            <p:grpSpPr>
              <a:xfrm>
                <a:off x="3797770" y="4435598"/>
                <a:ext cx="457200" cy="68616"/>
                <a:chOff x="1422980" y="2133600"/>
                <a:chExt cx="378294" cy="68616"/>
              </a:xfrm>
            </p:grpSpPr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1" name="Group 4">
              <a:extLst>
                <a:ext uri="{FF2B5EF4-FFF2-40B4-BE49-F238E27FC236}">
                  <a16:creationId xmlns:a16="http://schemas.microsoft.com/office/drawing/2014/main" id="{29B840FA-6E50-0846-99D7-E574587C4C2E}"/>
                </a:ext>
              </a:extLst>
            </p:cNvPr>
            <p:cNvGrpSpPr/>
            <p:nvPr/>
          </p:nvGrpSpPr>
          <p:grpSpPr>
            <a:xfrm>
              <a:off x="679563" y="1744305"/>
              <a:ext cx="4745619" cy="4493970"/>
              <a:chOff x="679563" y="1744305"/>
              <a:chExt cx="4745619" cy="4493970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763E3CED-4522-4E47-93F9-015CA4A232CF}"/>
                  </a:ext>
                </a:extLst>
              </p:cNvPr>
              <p:cNvSpPr/>
              <p:nvPr/>
            </p:nvSpPr>
            <p:spPr>
              <a:xfrm>
                <a:off x="1266613" y="1744305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84197C45-43B6-4F49-A537-FB4CF2790E06}"/>
                  </a:ext>
                </a:extLst>
              </p:cNvPr>
              <p:cNvSpPr/>
              <p:nvPr/>
            </p:nvSpPr>
            <p:spPr>
              <a:xfrm>
                <a:off x="2027687" y="1744305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AC86C46A-B5B1-884E-AE91-CBAE01F18483}"/>
                  </a:ext>
                </a:extLst>
              </p:cNvPr>
              <p:cNvSpPr/>
              <p:nvPr/>
            </p:nvSpPr>
            <p:spPr>
              <a:xfrm>
                <a:off x="2788761" y="1744305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1D3FF53-2B0D-6C41-836A-378E835A3728}"/>
                  </a:ext>
                </a:extLst>
              </p:cNvPr>
              <p:cNvSpPr/>
              <p:nvPr/>
            </p:nvSpPr>
            <p:spPr>
              <a:xfrm>
                <a:off x="3549835" y="1744305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C794E135-1B4D-6F46-9743-0DBE007B5B07}"/>
                  </a:ext>
                </a:extLst>
              </p:cNvPr>
              <p:cNvSpPr/>
              <p:nvPr/>
            </p:nvSpPr>
            <p:spPr>
              <a:xfrm>
                <a:off x="4310910" y="1744305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9DD2BCFA-4CBC-5240-AA8B-711E708E7739}"/>
                  </a:ext>
                </a:extLst>
              </p:cNvPr>
              <p:cNvSpPr/>
              <p:nvPr/>
            </p:nvSpPr>
            <p:spPr>
              <a:xfrm>
                <a:off x="1266613" y="5964404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17317E43-5EAA-3E45-BFB0-7C04894D30F6}"/>
                  </a:ext>
                </a:extLst>
              </p:cNvPr>
              <p:cNvSpPr/>
              <p:nvPr/>
            </p:nvSpPr>
            <p:spPr>
              <a:xfrm>
                <a:off x="2027687" y="5964404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4ACC9EDB-B59A-2F4D-BFCD-2885206913DE}"/>
                  </a:ext>
                </a:extLst>
              </p:cNvPr>
              <p:cNvSpPr/>
              <p:nvPr/>
            </p:nvSpPr>
            <p:spPr>
              <a:xfrm>
                <a:off x="2788761" y="5964404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44B7DDC6-CFBD-D043-8316-79C8F0A36BD8}"/>
                  </a:ext>
                </a:extLst>
              </p:cNvPr>
              <p:cNvSpPr/>
              <p:nvPr/>
            </p:nvSpPr>
            <p:spPr>
              <a:xfrm>
                <a:off x="3549835" y="5964404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0C59167A-EA00-684D-A3C1-731618424002}"/>
                  </a:ext>
                </a:extLst>
              </p:cNvPr>
              <p:cNvSpPr/>
              <p:nvPr/>
            </p:nvSpPr>
            <p:spPr>
              <a:xfrm>
                <a:off x="4310910" y="5964404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1173EC2A-41CF-C14E-B6D9-A72EFC6DF600}"/>
                  </a:ext>
                </a:extLst>
              </p:cNvPr>
              <p:cNvSpPr/>
              <p:nvPr/>
            </p:nvSpPr>
            <p:spPr>
              <a:xfrm rot="16200000">
                <a:off x="550024" y="2381362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7E18D2B-0099-D54B-86A2-B53F4F0DB4EA}"/>
                  </a:ext>
                </a:extLst>
              </p:cNvPr>
              <p:cNvSpPr/>
              <p:nvPr/>
            </p:nvSpPr>
            <p:spPr>
              <a:xfrm rot="16200000">
                <a:off x="550024" y="3125425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7EF0C5A0-D584-5C4E-8FC2-67BE33B2209F}"/>
                  </a:ext>
                </a:extLst>
              </p:cNvPr>
              <p:cNvSpPr/>
              <p:nvPr/>
            </p:nvSpPr>
            <p:spPr>
              <a:xfrm rot="16200000">
                <a:off x="550024" y="3869488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10AFC1D5-A1D4-6F4B-A171-026F7E816E14}"/>
                  </a:ext>
                </a:extLst>
              </p:cNvPr>
              <p:cNvSpPr/>
              <p:nvPr/>
            </p:nvSpPr>
            <p:spPr>
              <a:xfrm rot="16200000">
                <a:off x="550024" y="4613551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6128A22A-1EED-7247-B3F3-00FCE16341DE}"/>
                  </a:ext>
                </a:extLst>
              </p:cNvPr>
              <p:cNvSpPr/>
              <p:nvPr/>
            </p:nvSpPr>
            <p:spPr>
              <a:xfrm rot="16200000">
                <a:off x="550024" y="5357613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F8FE4FA-754F-C24E-973A-8DF53362998E}"/>
                  </a:ext>
                </a:extLst>
              </p:cNvPr>
              <p:cNvSpPr/>
              <p:nvPr/>
            </p:nvSpPr>
            <p:spPr>
              <a:xfrm rot="16200000">
                <a:off x="5021772" y="2362485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6F5A2717-034B-1A40-8ADB-7433BBBD836C}"/>
                  </a:ext>
                </a:extLst>
              </p:cNvPr>
              <p:cNvSpPr/>
              <p:nvPr/>
            </p:nvSpPr>
            <p:spPr>
              <a:xfrm rot="16200000">
                <a:off x="5021772" y="3106548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AA8EF6BE-4499-DF41-81ED-EDE87DC662F1}"/>
                  </a:ext>
                </a:extLst>
              </p:cNvPr>
              <p:cNvSpPr/>
              <p:nvPr/>
            </p:nvSpPr>
            <p:spPr>
              <a:xfrm rot="16200000">
                <a:off x="5021772" y="3850611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7AB65E50-A884-C440-9E3C-E23C7971F12E}"/>
                  </a:ext>
                </a:extLst>
              </p:cNvPr>
              <p:cNvSpPr/>
              <p:nvPr/>
            </p:nvSpPr>
            <p:spPr>
              <a:xfrm rot="16200000">
                <a:off x="5021772" y="4594674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CDEECCC1-DC5B-BE42-A009-6EEC6718612E}"/>
                  </a:ext>
                </a:extLst>
              </p:cNvPr>
              <p:cNvSpPr/>
              <p:nvPr/>
            </p:nvSpPr>
            <p:spPr>
              <a:xfrm rot="16200000">
                <a:off x="5021772" y="5338736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06" name="Rectangle 205">
            <a:extLst>
              <a:ext uri="{FF2B5EF4-FFF2-40B4-BE49-F238E27FC236}">
                <a16:creationId xmlns:a16="http://schemas.microsoft.com/office/drawing/2014/main" id="{AA93DB79-CE09-5949-9041-751B0A253988}"/>
              </a:ext>
            </a:extLst>
          </p:cNvPr>
          <p:cNvSpPr/>
          <p:nvPr/>
        </p:nvSpPr>
        <p:spPr>
          <a:xfrm>
            <a:off x="6464998" y="3478319"/>
            <a:ext cx="431095" cy="384048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FA69A2E-736A-B941-BECD-579C85394518}"/>
              </a:ext>
            </a:extLst>
          </p:cNvPr>
          <p:cNvSpPr txBox="1"/>
          <p:nvPr/>
        </p:nvSpPr>
        <p:spPr>
          <a:xfrm>
            <a:off x="7146037" y="348567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Programmable I/O</a:t>
            </a:r>
            <a:endParaRPr lang="en-GB" dirty="0"/>
          </a:p>
        </p:txBody>
      </p:sp>
      <p:sp>
        <p:nvSpPr>
          <p:cNvPr id="209" name="Slide Number Placeholder 20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F32962E-07E1-4AE0-B4D4-1470A90AB52A}" type="slidenum">
              <a:rPr lang="en-IN" smtClean="0"/>
              <a:pPr>
                <a:defRPr/>
              </a:pPr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376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Logic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F7F3537-E3CD-47CF-9C91-82E5C8D59D95}" type="slidenum">
              <a:rPr lang="en-IN" smtClean="0"/>
              <a:pPr>
                <a:defRPr/>
              </a:pPr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184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Logic: Lookup Tables</a:t>
            </a:r>
            <a:endParaRPr lang="en-GB" dirty="0"/>
          </a:p>
        </p:txBody>
      </p:sp>
      <p:sp>
        <p:nvSpPr>
          <p:cNvPr id="210" name="Text Placeholder 20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>
            <a:off x="5713593" y="1752602"/>
            <a:ext cx="1642255" cy="996697"/>
            <a:chOff x="5715000" y="1752600"/>
            <a:chExt cx="2021237" cy="996697"/>
          </a:xfrm>
        </p:grpSpPr>
        <p:sp>
          <p:nvSpPr>
            <p:cNvPr id="255" name="Rectangle 254"/>
            <p:cNvSpPr/>
            <p:nvPr/>
          </p:nvSpPr>
          <p:spPr>
            <a:xfrm>
              <a:off x="5869337" y="1981201"/>
              <a:ext cx="531463" cy="53340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LUT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6781800" y="2114551"/>
              <a:ext cx="265731" cy="2667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FF</a:t>
              </a:r>
              <a:endParaRPr lang="en-GB" sz="600" dirty="0"/>
            </a:p>
          </p:txBody>
        </p:sp>
        <p:cxnSp>
          <p:nvCxnSpPr>
            <p:cNvPr id="257" name="Straight Arrow Connector 256"/>
            <p:cNvCxnSpPr>
              <a:stCxn id="255" idx="3"/>
              <a:endCxn id="256" idx="1"/>
            </p:cNvCxnSpPr>
            <p:nvPr/>
          </p:nvCxnSpPr>
          <p:spPr>
            <a:xfrm>
              <a:off x="6400800" y="2247901"/>
              <a:ext cx="38100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6591300" y="1981200"/>
              <a:ext cx="0" cy="26670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6593237" y="1981200"/>
              <a:ext cx="569563" cy="0"/>
            </a:xfrm>
            <a:prstGeom prst="line">
              <a:avLst/>
            </a:prstGeom>
            <a:ln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>
              <a:stCxn id="256" idx="3"/>
            </p:cNvCxnSpPr>
            <p:nvPr/>
          </p:nvCxnSpPr>
          <p:spPr>
            <a:xfrm>
              <a:off x="7047531" y="2247901"/>
              <a:ext cx="115269" cy="0"/>
            </a:xfrm>
            <a:prstGeom prst="line">
              <a:avLst/>
            </a:prstGeom>
            <a:ln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Trapezoid 260"/>
            <p:cNvSpPr/>
            <p:nvPr/>
          </p:nvSpPr>
          <p:spPr>
            <a:xfrm rot="5400000">
              <a:off x="7007734" y="2025399"/>
              <a:ext cx="500631" cy="190499"/>
            </a:xfrm>
            <a:prstGeom prst="trapezoid">
              <a:avLst>
                <a:gd name="adj" fmla="val 61615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2" name="Straight Arrow Connector 261"/>
            <p:cNvCxnSpPr/>
            <p:nvPr/>
          </p:nvCxnSpPr>
          <p:spPr>
            <a:xfrm>
              <a:off x="7355237" y="2114550"/>
              <a:ext cx="38100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Rectangle 262"/>
            <p:cNvSpPr/>
            <p:nvPr/>
          </p:nvSpPr>
          <p:spPr>
            <a:xfrm>
              <a:off x="5715000" y="1752600"/>
              <a:ext cx="1830737" cy="996697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263"/>
          <p:cNvGrpSpPr/>
          <p:nvPr/>
        </p:nvGrpSpPr>
        <p:grpSpPr>
          <a:xfrm>
            <a:off x="5713593" y="2749299"/>
            <a:ext cx="1642255" cy="996697"/>
            <a:chOff x="5715000" y="1752600"/>
            <a:chExt cx="2021237" cy="996697"/>
          </a:xfrm>
        </p:grpSpPr>
        <p:sp>
          <p:nvSpPr>
            <p:cNvPr id="265" name="Rectangle 264"/>
            <p:cNvSpPr/>
            <p:nvPr/>
          </p:nvSpPr>
          <p:spPr>
            <a:xfrm>
              <a:off x="5869337" y="1981201"/>
              <a:ext cx="531463" cy="53340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LUT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6781800" y="2114551"/>
              <a:ext cx="265731" cy="2667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FF</a:t>
              </a:r>
              <a:endParaRPr lang="en-GB" sz="600" dirty="0"/>
            </a:p>
          </p:txBody>
        </p:sp>
        <p:cxnSp>
          <p:nvCxnSpPr>
            <p:cNvPr id="267" name="Straight Arrow Connector 266"/>
            <p:cNvCxnSpPr>
              <a:stCxn id="265" idx="3"/>
              <a:endCxn id="266" idx="1"/>
            </p:cNvCxnSpPr>
            <p:nvPr/>
          </p:nvCxnSpPr>
          <p:spPr>
            <a:xfrm>
              <a:off x="6400800" y="2247901"/>
              <a:ext cx="38100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6591300" y="1981200"/>
              <a:ext cx="0" cy="26670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6593237" y="1981200"/>
              <a:ext cx="569563" cy="0"/>
            </a:xfrm>
            <a:prstGeom prst="line">
              <a:avLst/>
            </a:prstGeom>
            <a:ln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>
              <a:stCxn id="266" idx="3"/>
            </p:cNvCxnSpPr>
            <p:nvPr/>
          </p:nvCxnSpPr>
          <p:spPr>
            <a:xfrm>
              <a:off x="7047531" y="2247901"/>
              <a:ext cx="115269" cy="0"/>
            </a:xfrm>
            <a:prstGeom prst="line">
              <a:avLst/>
            </a:prstGeom>
            <a:ln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Trapezoid 270"/>
            <p:cNvSpPr/>
            <p:nvPr/>
          </p:nvSpPr>
          <p:spPr>
            <a:xfrm rot="5400000">
              <a:off x="7007734" y="2025399"/>
              <a:ext cx="500631" cy="190499"/>
            </a:xfrm>
            <a:prstGeom prst="trapezoid">
              <a:avLst>
                <a:gd name="adj" fmla="val 61615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72" name="Straight Arrow Connector 271"/>
            <p:cNvCxnSpPr/>
            <p:nvPr/>
          </p:nvCxnSpPr>
          <p:spPr>
            <a:xfrm>
              <a:off x="7355237" y="2114550"/>
              <a:ext cx="38100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Rectangle 272"/>
            <p:cNvSpPr/>
            <p:nvPr/>
          </p:nvSpPr>
          <p:spPr>
            <a:xfrm>
              <a:off x="5715000" y="1752600"/>
              <a:ext cx="1830737" cy="996697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273"/>
          <p:cNvGrpSpPr/>
          <p:nvPr/>
        </p:nvGrpSpPr>
        <p:grpSpPr>
          <a:xfrm>
            <a:off x="5715167" y="3752292"/>
            <a:ext cx="1642255" cy="996697"/>
            <a:chOff x="5715000" y="1752600"/>
            <a:chExt cx="2021237" cy="996697"/>
          </a:xfrm>
        </p:grpSpPr>
        <p:sp>
          <p:nvSpPr>
            <p:cNvPr id="275" name="Rectangle 274"/>
            <p:cNvSpPr/>
            <p:nvPr/>
          </p:nvSpPr>
          <p:spPr>
            <a:xfrm>
              <a:off x="5869337" y="1981201"/>
              <a:ext cx="531463" cy="53340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LUT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781800" y="2114551"/>
              <a:ext cx="265731" cy="2667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FF</a:t>
              </a:r>
              <a:endParaRPr lang="en-GB" sz="600" dirty="0"/>
            </a:p>
          </p:txBody>
        </p:sp>
        <p:cxnSp>
          <p:nvCxnSpPr>
            <p:cNvPr id="277" name="Straight Arrow Connector 276"/>
            <p:cNvCxnSpPr>
              <a:stCxn id="275" idx="3"/>
              <a:endCxn id="276" idx="1"/>
            </p:cNvCxnSpPr>
            <p:nvPr/>
          </p:nvCxnSpPr>
          <p:spPr>
            <a:xfrm>
              <a:off x="6400800" y="2247901"/>
              <a:ext cx="38100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6591300" y="1981200"/>
              <a:ext cx="0" cy="26670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>
              <a:off x="6593237" y="1981200"/>
              <a:ext cx="569563" cy="0"/>
            </a:xfrm>
            <a:prstGeom prst="line">
              <a:avLst/>
            </a:prstGeom>
            <a:ln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>
              <a:stCxn id="276" idx="3"/>
            </p:cNvCxnSpPr>
            <p:nvPr/>
          </p:nvCxnSpPr>
          <p:spPr>
            <a:xfrm>
              <a:off x="7047531" y="2247901"/>
              <a:ext cx="115269" cy="0"/>
            </a:xfrm>
            <a:prstGeom prst="line">
              <a:avLst/>
            </a:prstGeom>
            <a:ln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Trapezoid 280"/>
            <p:cNvSpPr/>
            <p:nvPr/>
          </p:nvSpPr>
          <p:spPr>
            <a:xfrm rot="5400000">
              <a:off x="7007734" y="2025399"/>
              <a:ext cx="500631" cy="190499"/>
            </a:xfrm>
            <a:prstGeom prst="trapezoid">
              <a:avLst>
                <a:gd name="adj" fmla="val 61615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82" name="Straight Arrow Connector 281"/>
            <p:cNvCxnSpPr/>
            <p:nvPr/>
          </p:nvCxnSpPr>
          <p:spPr>
            <a:xfrm>
              <a:off x="7355237" y="2114550"/>
              <a:ext cx="38100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Rectangle 282"/>
            <p:cNvSpPr/>
            <p:nvPr/>
          </p:nvSpPr>
          <p:spPr>
            <a:xfrm>
              <a:off x="5715000" y="1752600"/>
              <a:ext cx="1830737" cy="996697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283"/>
          <p:cNvGrpSpPr/>
          <p:nvPr/>
        </p:nvGrpSpPr>
        <p:grpSpPr>
          <a:xfrm>
            <a:off x="5720571" y="4748989"/>
            <a:ext cx="1642255" cy="996697"/>
            <a:chOff x="5715000" y="1752600"/>
            <a:chExt cx="2021237" cy="996697"/>
          </a:xfrm>
        </p:grpSpPr>
        <p:sp>
          <p:nvSpPr>
            <p:cNvPr id="285" name="Rectangle 284"/>
            <p:cNvSpPr/>
            <p:nvPr/>
          </p:nvSpPr>
          <p:spPr>
            <a:xfrm>
              <a:off x="5869337" y="1981201"/>
              <a:ext cx="531463" cy="53340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LUT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6781800" y="2114551"/>
              <a:ext cx="265731" cy="2667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FF</a:t>
              </a:r>
              <a:endParaRPr lang="en-GB" sz="600" dirty="0"/>
            </a:p>
          </p:txBody>
        </p:sp>
        <p:cxnSp>
          <p:nvCxnSpPr>
            <p:cNvPr id="287" name="Straight Arrow Connector 286"/>
            <p:cNvCxnSpPr>
              <a:stCxn id="285" idx="3"/>
              <a:endCxn id="286" idx="1"/>
            </p:cNvCxnSpPr>
            <p:nvPr/>
          </p:nvCxnSpPr>
          <p:spPr>
            <a:xfrm>
              <a:off x="6400800" y="2247901"/>
              <a:ext cx="38100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6591300" y="1981200"/>
              <a:ext cx="0" cy="26670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6593237" y="1981200"/>
              <a:ext cx="569563" cy="0"/>
            </a:xfrm>
            <a:prstGeom prst="line">
              <a:avLst/>
            </a:prstGeom>
            <a:ln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stCxn id="286" idx="3"/>
            </p:cNvCxnSpPr>
            <p:nvPr/>
          </p:nvCxnSpPr>
          <p:spPr>
            <a:xfrm>
              <a:off x="7047531" y="2247901"/>
              <a:ext cx="115269" cy="0"/>
            </a:xfrm>
            <a:prstGeom prst="line">
              <a:avLst/>
            </a:prstGeom>
            <a:ln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Trapezoid 290"/>
            <p:cNvSpPr/>
            <p:nvPr/>
          </p:nvSpPr>
          <p:spPr>
            <a:xfrm rot="5400000">
              <a:off x="7007734" y="2025399"/>
              <a:ext cx="500631" cy="190499"/>
            </a:xfrm>
            <a:prstGeom prst="trapezoid">
              <a:avLst>
                <a:gd name="adj" fmla="val 61615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92" name="Straight Arrow Connector 291"/>
            <p:cNvCxnSpPr/>
            <p:nvPr/>
          </p:nvCxnSpPr>
          <p:spPr>
            <a:xfrm>
              <a:off x="7355237" y="2114550"/>
              <a:ext cx="38100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5715000" y="1752600"/>
              <a:ext cx="1830737" cy="996697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V="1">
            <a:off x="4600575" y="1762126"/>
            <a:ext cx="1123950" cy="4762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3695700" y="3724275"/>
            <a:ext cx="2990850" cy="10858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25"/>
          <p:cNvGrpSpPr/>
          <p:nvPr/>
        </p:nvGrpSpPr>
        <p:grpSpPr>
          <a:xfrm>
            <a:off x="7590326" y="2303248"/>
            <a:ext cx="1790387" cy="2629996"/>
            <a:chOff x="7398051" y="1644765"/>
            <a:chExt cx="1745949" cy="2416098"/>
          </a:xfrm>
        </p:grpSpPr>
        <p:sp>
          <p:nvSpPr>
            <p:cNvPr id="294" name="Trapezoid 293"/>
            <p:cNvSpPr/>
            <p:nvPr/>
          </p:nvSpPr>
          <p:spPr>
            <a:xfrm rot="5400000">
              <a:off x="7664751" y="2292465"/>
              <a:ext cx="1828800" cy="533400"/>
            </a:xfrm>
            <a:prstGeom prst="trapezoid">
              <a:avLst>
                <a:gd name="adj" fmla="val 112805"/>
              </a:avLst>
            </a:prstGeom>
            <a:solidFill>
              <a:srgbClr val="CCEC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</a:t>
              </a:r>
              <a:r>
                <a:rPr lang="en-US" sz="1200" baseline="30000" dirty="0">
                  <a:solidFill>
                    <a:schemeClr val="tx1"/>
                  </a:solidFill>
                </a:rPr>
                <a:t>K</a:t>
              </a:r>
              <a:r>
                <a:rPr lang="en-US" sz="1200" dirty="0">
                  <a:solidFill>
                    <a:schemeClr val="tx1"/>
                  </a:solidFill>
                </a:rPr>
                <a:t>:1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MUX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7398051" y="1644765"/>
              <a:ext cx="838200" cy="18288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r>
                <a:rPr lang="en-US" baseline="30000" dirty="0">
                  <a:solidFill>
                    <a:schemeClr val="tx1"/>
                  </a:solidFill>
                </a:rPr>
                <a:t>K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SRAM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296" name="Straight Arrow Connector 295"/>
            <p:cNvCxnSpPr/>
            <p:nvPr/>
          </p:nvCxnSpPr>
          <p:spPr>
            <a:xfrm rot="16200000">
              <a:off x="8160051" y="3603663"/>
              <a:ext cx="914400" cy="0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/>
            <p:nvPr/>
          </p:nvCxnSpPr>
          <p:spPr>
            <a:xfrm>
              <a:off x="8845851" y="2559165"/>
              <a:ext cx="298149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97"/>
            <p:cNvSpPr txBox="1"/>
            <p:nvPr/>
          </p:nvSpPr>
          <p:spPr>
            <a:xfrm>
              <a:off x="8286431" y="3603662"/>
              <a:ext cx="3752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K</a:t>
              </a:r>
              <a:endParaRPr lang="en-GB" sz="1400" dirty="0"/>
            </a:p>
          </p:txBody>
        </p:sp>
        <p:cxnSp>
          <p:nvCxnSpPr>
            <p:cNvPr id="299" name="Straight Connector 298"/>
            <p:cNvCxnSpPr/>
            <p:nvPr/>
          </p:nvCxnSpPr>
          <p:spPr>
            <a:xfrm flipH="1">
              <a:off x="8541051" y="3603662"/>
              <a:ext cx="152400" cy="23856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Straight Connector 299"/>
          <p:cNvCxnSpPr/>
          <p:nvPr/>
        </p:nvCxnSpPr>
        <p:spPr>
          <a:xfrm flipV="1">
            <a:off x="6277783" y="2303249"/>
            <a:ext cx="1312543" cy="6660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6277783" y="3507161"/>
            <a:ext cx="1312543" cy="6248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86600" y="58674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Slice/Cluster</a:t>
            </a:r>
            <a:endParaRPr lang="en-GB" dirty="0"/>
          </a:p>
        </p:txBody>
      </p:sp>
      <p:grpSp>
        <p:nvGrpSpPr>
          <p:cNvPr id="207" name="Group 206"/>
          <p:cNvGrpSpPr/>
          <p:nvPr/>
        </p:nvGrpSpPr>
        <p:grpSpPr>
          <a:xfrm>
            <a:off x="460488" y="1744305"/>
            <a:ext cx="4745619" cy="4493970"/>
            <a:chOff x="679563" y="1744305"/>
            <a:chExt cx="4745619" cy="4493970"/>
          </a:xfrm>
        </p:grpSpPr>
        <p:grpSp>
          <p:nvGrpSpPr>
            <p:cNvPr id="208" name="Group 5"/>
            <p:cNvGrpSpPr/>
            <p:nvPr/>
          </p:nvGrpSpPr>
          <p:grpSpPr>
            <a:xfrm>
              <a:off x="1266612" y="2229000"/>
              <a:ext cx="3583193" cy="3490033"/>
              <a:chOff x="868745" y="1972966"/>
              <a:chExt cx="3726304" cy="3490033"/>
            </a:xfrm>
          </p:grpSpPr>
          <p:sp>
            <p:nvSpPr>
              <p:cNvPr id="284" name="Rectangle 283"/>
              <p:cNvSpPr/>
              <p:nvPr/>
            </p:nvSpPr>
            <p:spPr>
              <a:xfrm>
                <a:off x="868745" y="1972966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1801274" y="2095175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7" name="Rectangle 306"/>
              <p:cNvSpPr/>
              <p:nvPr/>
            </p:nvSpPr>
            <p:spPr>
              <a:xfrm>
                <a:off x="1650119" y="2712507"/>
                <a:ext cx="554235" cy="48883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2452844" y="1972966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09" name="Group 14"/>
              <p:cNvGrpSpPr/>
              <p:nvPr/>
            </p:nvGrpSpPr>
            <p:grpSpPr>
              <a:xfrm>
                <a:off x="1422980" y="2183075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553" name="Straight Connector 8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4" name="Straight Connector 553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Group 36"/>
              <p:cNvGrpSpPr/>
              <p:nvPr/>
            </p:nvGrpSpPr>
            <p:grpSpPr>
              <a:xfrm>
                <a:off x="2059251" y="2183075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551" name="Straight Connector 37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2" name="Straight Connector 38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2" name="Group 17"/>
              <p:cNvGrpSpPr/>
              <p:nvPr/>
            </p:nvGrpSpPr>
            <p:grpSpPr>
              <a:xfrm>
                <a:off x="868745" y="2458999"/>
                <a:ext cx="554235" cy="1503401"/>
                <a:chOff x="896073" y="2438400"/>
                <a:chExt cx="554235" cy="1503401"/>
              </a:xfrm>
            </p:grpSpPr>
            <p:grpSp>
              <p:nvGrpSpPr>
                <p:cNvPr id="542" name="Group 15"/>
                <p:cNvGrpSpPr/>
                <p:nvPr/>
              </p:nvGrpSpPr>
              <p:grpSpPr>
                <a:xfrm rot="16200000">
                  <a:off x="665909" y="2823474"/>
                  <a:ext cx="1014565" cy="244417"/>
                  <a:chOff x="1575380" y="2247575"/>
                  <a:chExt cx="1014565" cy="244417"/>
                </a:xfrm>
              </p:grpSpPr>
              <p:sp>
                <p:nvSpPr>
                  <p:cNvPr id="544" name="Rectangle 45"/>
                  <p:cNvSpPr/>
                  <p:nvPr/>
                </p:nvSpPr>
                <p:spPr>
                  <a:xfrm>
                    <a:off x="1953674" y="2247575"/>
                    <a:ext cx="251925" cy="244417"/>
                  </a:xfrm>
                  <a:prstGeom prst="rect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545" name="Group 46"/>
                  <p:cNvGrpSpPr/>
                  <p:nvPr/>
                </p:nvGrpSpPr>
                <p:grpSpPr>
                  <a:xfrm>
                    <a:off x="1575380" y="2335475"/>
                    <a:ext cx="378294" cy="68616"/>
                    <a:chOff x="1422980" y="2133600"/>
                    <a:chExt cx="378294" cy="68616"/>
                  </a:xfrm>
                </p:grpSpPr>
                <p:cxnSp>
                  <p:nvCxnSpPr>
                    <p:cNvPr id="549" name="Straight Connector 548"/>
                    <p:cNvCxnSpPr/>
                    <p:nvPr/>
                  </p:nvCxnSpPr>
                  <p:spPr>
                    <a:xfrm>
                      <a:off x="1422980" y="2133600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0" name="Straight Connector 48"/>
                    <p:cNvCxnSpPr/>
                    <p:nvPr/>
                  </p:nvCxnSpPr>
                  <p:spPr>
                    <a:xfrm>
                      <a:off x="1422980" y="2202216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46" name="Group 49"/>
                  <p:cNvGrpSpPr/>
                  <p:nvPr/>
                </p:nvGrpSpPr>
                <p:grpSpPr>
                  <a:xfrm>
                    <a:off x="2211651" y="2335475"/>
                    <a:ext cx="378294" cy="68616"/>
                    <a:chOff x="1422980" y="2133600"/>
                    <a:chExt cx="378294" cy="68616"/>
                  </a:xfrm>
                </p:grpSpPr>
                <p:cxnSp>
                  <p:nvCxnSpPr>
                    <p:cNvPr id="547" name="Straight Connector 546"/>
                    <p:cNvCxnSpPr/>
                    <p:nvPr/>
                  </p:nvCxnSpPr>
                  <p:spPr>
                    <a:xfrm>
                      <a:off x="1422980" y="2133600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8" name="Straight Connector 547"/>
                    <p:cNvCxnSpPr/>
                    <p:nvPr/>
                  </p:nvCxnSpPr>
                  <p:spPr>
                    <a:xfrm>
                      <a:off x="1422980" y="2202216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43" name="Rectangle 61"/>
                <p:cNvSpPr/>
                <p:nvPr/>
              </p:nvSpPr>
              <p:spPr>
                <a:xfrm>
                  <a:off x="896073" y="3452966"/>
                  <a:ext cx="554235" cy="488835"/>
                </a:xfrm>
                <a:prstGeom prst="rect">
                  <a:avLst/>
                </a:prstGeom>
                <a:solidFill>
                  <a:srgbClr val="CCECFF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315" name="Rectangle 314"/>
              <p:cNvSpPr/>
              <p:nvPr/>
            </p:nvSpPr>
            <p:spPr>
              <a:xfrm rot="16200000">
                <a:off x="2604000" y="2847099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16" name="Group 67"/>
              <p:cNvGrpSpPr/>
              <p:nvPr/>
            </p:nvGrpSpPr>
            <p:grpSpPr>
              <a:xfrm rot="16200000">
                <a:off x="2540815" y="3250109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540" name="Straight Connector 71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1" name="Straight Connector 72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68"/>
              <p:cNvGrpSpPr/>
              <p:nvPr/>
            </p:nvGrpSpPr>
            <p:grpSpPr>
              <a:xfrm rot="16200000">
                <a:off x="2540815" y="2613838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538" name="Straight Connector 69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9" name="Straight Connector 70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8" name="Rectangle 317"/>
              <p:cNvSpPr/>
              <p:nvPr/>
            </p:nvSpPr>
            <p:spPr>
              <a:xfrm>
                <a:off x="2452844" y="3473565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1817149" y="3581400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20" name="Group 74"/>
              <p:cNvGrpSpPr/>
              <p:nvPr/>
            </p:nvGrpSpPr>
            <p:grpSpPr>
              <a:xfrm>
                <a:off x="1438855" y="366930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536" name="Straight Connector 75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7" name="Straight Connector 536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4" name="Group 77"/>
              <p:cNvGrpSpPr/>
              <p:nvPr/>
            </p:nvGrpSpPr>
            <p:grpSpPr>
              <a:xfrm>
                <a:off x="2075126" y="366930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534" name="Straight Connector 78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5" name="Straight Connector 79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5" name="Group 80"/>
              <p:cNvGrpSpPr/>
              <p:nvPr/>
            </p:nvGrpSpPr>
            <p:grpSpPr>
              <a:xfrm rot="16200000">
                <a:off x="1738089" y="2494431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532" name="Straight Connector 81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3" name="Straight Connector 82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7" name="Group 83"/>
              <p:cNvGrpSpPr/>
              <p:nvPr/>
            </p:nvGrpSpPr>
            <p:grpSpPr>
              <a:xfrm rot="16200000">
                <a:off x="1753964" y="3358031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530" name="Straight Connector 529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Straight Connector 530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8" name="Group 86"/>
              <p:cNvGrpSpPr/>
              <p:nvPr/>
            </p:nvGrpSpPr>
            <p:grpSpPr>
              <a:xfrm>
                <a:off x="1268072" y="2934999"/>
                <a:ext cx="400324" cy="68616"/>
                <a:chOff x="1422980" y="2133600"/>
                <a:chExt cx="378294" cy="68616"/>
              </a:xfrm>
            </p:grpSpPr>
            <p:cxnSp>
              <p:nvCxnSpPr>
                <p:cNvPr id="528" name="Straight Connector 527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1" name="Group 89"/>
              <p:cNvGrpSpPr/>
              <p:nvPr/>
            </p:nvGrpSpPr>
            <p:grpSpPr>
              <a:xfrm>
                <a:off x="2209800" y="2934999"/>
                <a:ext cx="457200" cy="68616"/>
                <a:chOff x="1422980" y="2133600"/>
                <a:chExt cx="378294" cy="68616"/>
              </a:xfrm>
            </p:grpSpPr>
            <p:cxnSp>
              <p:nvCxnSpPr>
                <p:cNvPr id="526" name="Straight Connector 525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7" name="Straight Connector 526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2" name="Rectangle 331"/>
              <p:cNvSpPr/>
              <p:nvPr/>
            </p:nvSpPr>
            <p:spPr>
              <a:xfrm>
                <a:off x="3389244" y="2095175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3238089" y="2712507"/>
                <a:ext cx="554235" cy="48883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4040814" y="1972966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35" name="Group 99"/>
              <p:cNvGrpSpPr/>
              <p:nvPr/>
            </p:nvGrpSpPr>
            <p:grpSpPr>
              <a:xfrm>
                <a:off x="3010950" y="2183075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524" name="Straight Connector 523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5" name="Straight Connector 524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100"/>
              <p:cNvGrpSpPr/>
              <p:nvPr/>
            </p:nvGrpSpPr>
            <p:grpSpPr>
              <a:xfrm>
                <a:off x="3647221" y="2183075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522" name="Straight Connector 521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Straight Connector 522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7" name="Rectangle 336"/>
              <p:cNvSpPr/>
              <p:nvPr/>
            </p:nvSpPr>
            <p:spPr>
              <a:xfrm rot="16200000">
                <a:off x="4191970" y="2847099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39" name="Group 113"/>
              <p:cNvGrpSpPr/>
              <p:nvPr/>
            </p:nvGrpSpPr>
            <p:grpSpPr>
              <a:xfrm rot="16200000">
                <a:off x="4128785" y="3250109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520" name="Straight Connector 519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1" name="Straight Connector 520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1" name="Group 114"/>
              <p:cNvGrpSpPr/>
              <p:nvPr/>
            </p:nvGrpSpPr>
            <p:grpSpPr>
              <a:xfrm rot="16200000">
                <a:off x="4128785" y="2613838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518" name="Straight Connector 517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2" name="Rectangle 341"/>
              <p:cNvSpPr/>
              <p:nvPr/>
            </p:nvSpPr>
            <p:spPr>
              <a:xfrm>
                <a:off x="4040814" y="3473565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5" name="Rectangle 344"/>
              <p:cNvSpPr/>
              <p:nvPr/>
            </p:nvSpPr>
            <p:spPr>
              <a:xfrm>
                <a:off x="3405119" y="3581400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46" name="Group 117"/>
              <p:cNvGrpSpPr/>
              <p:nvPr/>
            </p:nvGrpSpPr>
            <p:grpSpPr>
              <a:xfrm>
                <a:off x="3026825" y="366930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516" name="Straight Connector 515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Straight Connector 516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118"/>
              <p:cNvGrpSpPr/>
              <p:nvPr/>
            </p:nvGrpSpPr>
            <p:grpSpPr>
              <a:xfrm>
                <a:off x="3663096" y="366930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514" name="Straight Connector 513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Straight Connector 514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 120"/>
              <p:cNvGrpSpPr/>
              <p:nvPr/>
            </p:nvGrpSpPr>
            <p:grpSpPr>
              <a:xfrm rot="16200000">
                <a:off x="3326059" y="2494431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512" name="Straight Connector 511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Connector 512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9" name="Group 121"/>
              <p:cNvGrpSpPr/>
              <p:nvPr/>
            </p:nvGrpSpPr>
            <p:grpSpPr>
              <a:xfrm rot="16200000">
                <a:off x="3341934" y="3358031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510" name="Straight Connector 509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1" name="Straight Connector 510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122"/>
              <p:cNvGrpSpPr/>
              <p:nvPr/>
            </p:nvGrpSpPr>
            <p:grpSpPr>
              <a:xfrm>
                <a:off x="2856042" y="2934999"/>
                <a:ext cx="400324" cy="68616"/>
                <a:chOff x="1422980" y="2133600"/>
                <a:chExt cx="378294" cy="68616"/>
              </a:xfrm>
            </p:grpSpPr>
            <p:cxnSp>
              <p:nvCxnSpPr>
                <p:cNvPr id="508" name="Straight Connector 507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" name="Group 123"/>
              <p:cNvGrpSpPr/>
              <p:nvPr/>
            </p:nvGrpSpPr>
            <p:grpSpPr>
              <a:xfrm>
                <a:off x="3797770" y="2934999"/>
                <a:ext cx="457200" cy="68616"/>
                <a:chOff x="1422980" y="2133600"/>
                <a:chExt cx="378294" cy="68616"/>
              </a:xfrm>
            </p:grpSpPr>
            <p:cxnSp>
              <p:nvCxnSpPr>
                <p:cNvPr id="506" name="Straight Connector 505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7" name="Straight Connector 506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4" name="Rectangle 353"/>
              <p:cNvSpPr/>
              <p:nvPr/>
            </p:nvSpPr>
            <p:spPr>
              <a:xfrm>
                <a:off x="1650119" y="4213106"/>
                <a:ext cx="554235" cy="48883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57" name="Group 165"/>
              <p:cNvGrpSpPr/>
              <p:nvPr/>
            </p:nvGrpSpPr>
            <p:grpSpPr>
              <a:xfrm>
                <a:off x="868745" y="3959598"/>
                <a:ext cx="554235" cy="1503401"/>
                <a:chOff x="896073" y="2438400"/>
                <a:chExt cx="554235" cy="1503401"/>
              </a:xfrm>
            </p:grpSpPr>
            <p:grpSp>
              <p:nvGrpSpPr>
                <p:cNvPr id="497" name="Group 193"/>
                <p:cNvGrpSpPr/>
                <p:nvPr/>
              </p:nvGrpSpPr>
              <p:grpSpPr>
                <a:xfrm rot="16200000">
                  <a:off x="665909" y="2823474"/>
                  <a:ext cx="1014565" cy="244417"/>
                  <a:chOff x="1575380" y="2247575"/>
                  <a:chExt cx="1014565" cy="244417"/>
                </a:xfrm>
              </p:grpSpPr>
              <p:sp>
                <p:nvSpPr>
                  <p:cNvPr id="499" name="Rectangle 498"/>
                  <p:cNvSpPr/>
                  <p:nvPr/>
                </p:nvSpPr>
                <p:spPr>
                  <a:xfrm>
                    <a:off x="1953674" y="2247575"/>
                    <a:ext cx="251925" cy="244417"/>
                  </a:xfrm>
                  <a:prstGeom prst="rect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500" name="Group 196"/>
                  <p:cNvGrpSpPr/>
                  <p:nvPr/>
                </p:nvGrpSpPr>
                <p:grpSpPr>
                  <a:xfrm>
                    <a:off x="1575380" y="2335475"/>
                    <a:ext cx="378294" cy="68616"/>
                    <a:chOff x="1422980" y="2133600"/>
                    <a:chExt cx="378294" cy="68616"/>
                  </a:xfrm>
                </p:grpSpPr>
                <p:cxnSp>
                  <p:nvCxnSpPr>
                    <p:cNvPr id="504" name="Straight Connector 503"/>
                    <p:cNvCxnSpPr/>
                    <p:nvPr/>
                  </p:nvCxnSpPr>
                  <p:spPr>
                    <a:xfrm>
                      <a:off x="1422980" y="2133600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5" name="Straight Connector 504"/>
                    <p:cNvCxnSpPr/>
                    <p:nvPr/>
                  </p:nvCxnSpPr>
                  <p:spPr>
                    <a:xfrm>
                      <a:off x="1422980" y="2202216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01" name="Group 197"/>
                  <p:cNvGrpSpPr/>
                  <p:nvPr/>
                </p:nvGrpSpPr>
                <p:grpSpPr>
                  <a:xfrm>
                    <a:off x="2211651" y="2335475"/>
                    <a:ext cx="378294" cy="68616"/>
                    <a:chOff x="1422980" y="2133600"/>
                    <a:chExt cx="378294" cy="68616"/>
                  </a:xfrm>
                </p:grpSpPr>
                <p:cxnSp>
                  <p:nvCxnSpPr>
                    <p:cNvPr id="502" name="Straight Connector 501"/>
                    <p:cNvCxnSpPr/>
                    <p:nvPr/>
                  </p:nvCxnSpPr>
                  <p:spPr>
                    <a:xfrm>
                      <a:off x="1422980" y="2133600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3" name="Straight Connector 502"/>
                    <p:cNvCxnSpPr/>
                    <p:nvPr/>
                  </p:nvCxnSpPr>
                  <p:spPr>
                    <a:xfrm>
                      <a:off x="1422980" y="2202216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498" name="Rectangle 497"/>
                <p:cNvSpPr/>
                <p:nvPr/>
              </p:nvSpPr>
              <p:spPr>
                <a:xfrm>
                  <a:off x="896073" y="3452966"/>
                  <a:ext cx="554235" cy="488835"/>
                </a:xfrm>
                <a:prstGeom prst="rect">
                  <a:avLst/>
                </a:prstGeom>
                <a:solidFill>
                  <a:srgbClr val="CCECFF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358" name="Rectangle 357"/>
              <p:cNvSpPr/>
              <p:nvPr/>
            </p:nvSpPr>
            <p:spPr>
              <a:xfrm rot="16200000">
                <a:off x="2604000" y="4347698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59" name="Group 167"/>
              <p:cNvGrpSpPr/>
              <p:nvPr/>
            </p:nvGrpSpPr>
            <p:grpSpPr>
              <a:xfrm rot="16200000">
                <a:off x="2540815" y="4750708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495" name="Straight Connector 494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6" name="Straight Connector 495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0" name="Group 168"/>
              <p:cNvGrpSpPr/>
              <p:nvPr/>
            </p:nvGrpSpPr>
            <p:grpSpPr>
              <a:xfrm rot="16200000">
                <a:off x="2540815" y="4114437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493" name="Straight Connector 492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Straight Connector 493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1" name="Rectangle 360"/>
              <p:cNvSpPr/>
              <p:nvPr/>
            </p:nvSpPr>
            <p:spPr>
              <a:xfrm>
                <a:off x="2452844" y="4974164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1817149" y="5081999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95" name="Group 171"/>
              <p:cNvGrpSpPr/>
              <p:nvPr/>
            </p:nvGrpSpPr>
            <p:grpSpPr>
              <a:xfrm>
                <a:off x="1438855" y="5169899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491" name="Straight Connector 490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2" name="Straight Connector 491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8" name="Group 172"/>
              <p:cNvGrpSpPr/>
              <p:nvPr/>
            </p:nvGrpSpPr>
            <p:grpSpPr>
              <a:xfrm>
                <a:off x="2075126" y="5169899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489" name="Straight Connector 488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Straight Connector 489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9" name="Group 173"/>
              <p:cNvGrpSpPr/>
              <p:nvPr/>
            </p:nvGrpSpPr>
            <p:grpSpPr>
              <a:xfrm rot="16200000">
                <a:off x="1738089" y="399503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487" name="Straight Connector 486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Straight Connector 487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0" name="Group 174"/>
              <p:cNvGrpSpPr/>
              <p:nvPr/>
            </p:nvGrpSpPr>
            <p:grpSpPr>
              <a:xfrm rot="16200000">
                <a:off x="1753964" y="485863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485" name="Straight Connector 484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Straight Connector 485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3" name="Group 175"/>
              <p:cNvGrpSpPr/>
              <p:nvPr/>
            </p:nvGrpSpPr>
            <p:grpSpPr>
              <a:xfrm>
                <a:off x="1268072" y="4435598"/>
                <a:ext cx="400324" cy="68616"/>
                <a:chOff x="1422980" y="2133600"/>
                <a:chExt cx="378294" cy="68616"/>
              </a:xfrm>
            </p:grpSpPr>
            <p:cxnSp>
              <p:nvCxnSpPr>
                <p:cNvPr id="483" name="Straight Connector 482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4" name="Straight Connector 483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4" name="Group 176"/>
              <p:cNvGrpSpPr/>
              <p:nvPr/>
            </p:nvGrpSpPr>
            <p:grpSpPr>
              <a:xfrm>
                <a:off x="2209800" y="4435598"/>
                <a:ext cx="457200" cy="68616"/>
                <a:chOff x="1422980" y="2133600"/>
                <a:chExt cx="378294" cy="68616"/>
              </a:xfrm>
            </p:grpSpPr>
            <p:cxnSp>
              <p:nvCxnSpPr>
                <p:cNvPr id="481" name="Straight Connector 480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Straight Connector 481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3" name="Rectangle 452"/>
              <p:cNvSpPr/>
              <p:nvPr/>
            </p:nvSpPr>
            <p:spPr>
              <a:xfrm>
                <a:off x="3238089" y="4213106"/>
                <a:ext cx="554235" cy="48883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4" name="Rectangle 453"/>
              <p:cNvSpPr/>
              <p:nvPr/>
            </p:nvSpPr>
            <p:spPr>
              <a:xfrm rot="16200000">
                <a:off x="4191970" y="4347698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55" name="Group 215"/>
              <p:cNvGrpSpPr/>
              <p:nvPr/>
            </p:nvGrpSpPr>
            <p:grpSpPr>
              <a:xfrm rot="16200000">
                <a:off x="4128785" y="4750708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479" name="Straight Connector 478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6" name="Group 216"/>
              <p:cNvGrpSpPr/>
              <p:nvPr/>
            </p:nvGrpSpPr>
            <p:grpSpPr>
              <a:xfrm rot="16200000">
                <a:off x="4128785" y="4114437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477" name="Straight Connector 476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7" name="Rectangle 456"/>
              <p:cNvSpPr/>
              <p:nvPr/>
            </p:nvSpPr>
            <p:spPr>
              <a:xfrm>
                <a:off x="4040814" y="4974164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3405119" y="5081999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59" name="Group 219"/>
              <p:cNvGrpSpPr/>
              <p:nvPr/>
            </p:nvGrpSpPr>
            <p:grpSpPr>
              <a:xfrm>
                <a:off x="3026825" y="5169899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475" name="Straight Connector 474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6" name="Straight Connector 475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0" name="Group 220"/>
              <p:cNvGrpSpPr/>
              <p:nvPr/>
            </p:nvGrpSpPr>
            <p:grpSpPr>
              <a:xfrm>
                <a:off x="3663096" y="5169899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473" name="Straight Connector 472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Straight Connector 473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1" name="Group 221"/>
              <p:cNvGrpSpPr/>
              <p:nvPr/>
            </p:nvGrpSpPr>
            <p:grpSpPr>
              <a:xfrm rot="16200000">
                <a:off x="3326059" y="399503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471" name="Straight Connector 470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Straight Connector 471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2" name="Group 222"/>
              <p:cNvGrpSpPr/>
              <p:nvPr/>
            </p:nvGrpSpPr>
            <p:grpSpPr>
              <a:xfrm rot="16200000">
                <a:off x="3341934" y="485863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469" name="Straight Connector 468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Straight Connector 469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3" name="Group 223"/>
              <p:cNvGrpSpPr/>
              <p:nvPr/>
            </p:nvGrpSpPr>
            <p:grpSpPr>
              <a:xfrm>
                <a:off x="2856042" y="4435598"/>
                <a:ext cx="400324" cy="68616"/>
                <a:chOff x="1422980" y="2133600"/>
                <a:chExt cx="378294" cy="68616"/>
              </a:xfrm>
            </p:grpSpPr>
            <p:cxnSp>
              <p:nvCxnSpPr>
                <p:cNvPr id="467" name="Straight Connector 466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Connector 467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4" name="Group 224"/>
              <p:cNvGrpSpPr/>
              <p:nvPr/>
            </p:nvGrpSpPr>
            <p:grpSpPr>
              <a:xfrm>
                <a:off x="3797770" y="4435598"/>
                <a:ext cx="457200" cy="68616"/>
                <a:chOff x="1422980" y="2133600"/>
                <a:chExt cx="378294" cy="68616"/>
              </a:xfrm>
            </p:grpSpPr>
            <p:cxnSp>
              <p:nvCxnSpPr>
                <p:cNvPr id="465" name="Straight Connector 464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1" name="Group 4">
              <a:extLst>
                <a:ext uri="{FF2B5EF4-FFF2-40B4-BE49-F238E27FC236}">
                  <a16:creationId xmlns:a16="http://schemas.microsoft.com/office/drawing/2014/main" id="{29B840FA-6E50-0846-99D7-E574587C4C2E}"/>
                </a:ext>
              </a:extLst>
            </p:cNvPr>
            <p:cNvGrpSpPr/>
            <p:nvPr/>
          </p:nvGrpSpPr>
          <p:grpSpPr>
            <a:xfrm>
              <a:off x="679563" y="1744305"/>
              <a:ext cx="4745619" cy="4493970"/>
              <a:chOff x="679563" y="1744305"/>
              <a:chExt cx="4745619" cy="449397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763E3CED-4522-4E47-93F9-015CA4A232CF}"/>
                  </a:ext>
                </a:extLst>
              </p:cNvPr>
              <p:cNvSpPr/>
              <p:nvPr/>
            </p:nvSpPr>
            <p:spPr>
              <a:xfrm>
                <a:off x="1266613" y="1744305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84197C45-43B6-4F49-A537-FB4CF2790E06}"/>
                  </a:ext>
                </a:extLst>
              </p:cNvPr>
              <p:cNvSpPr/>
              <p:nvPr/>
            </p:nvSpPr>
            <p:spPr>
              <a:xfrm>
                <a:off x="2027687" y="1744305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AC86C46A-B5B1-884E-AE91-CBAE01F18483}"/>
                  </a:ext>
                </a:extLst>
              </p:cNvPr>
              <p:cNvSpPr/>
              <p:nvPr/>
            </p:nvSpPr>
            <p:spPr>
              <a:xfrm>
                <a:off x="2788761" y="1744305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F1D3FF53-2B0D-6C41-836A-378E835A3728}"/>
                  </a:ext>
                </a:extLst>
              </p:cNvPr>
              <p:cNvSpPr/>
              <p:nvPr/>
            </p:nvSpPr>
            <p:spPr>
              <a:xfrm>
                <a:off x="3549835" y="1744305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C794E135-1B4D-6F46-9743-0DBE007B5B07}"/>
                  </a:ext>
                </a:extLst>
              </p:cNvPr>
              <p:cNvSpPr/>
              <p:nvPr/>
            </p:nvSpPr>
            <p:spPr>
              <a:xfrm>
                <a:off x="4310910" y="1744305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9DD2BCFA-4CBC-5240-AA8B-711E708E7739}"/>
                  </a:ext>
                </a:extLst>
              </p:cNvPr>
              <p:cNvSpPr/>
              <p:nvPr/>
            </p:nvSpPr>
            <p:spPr>
              <a:xfrm>
                <a:off x="1266613" y="5964404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17317E43-5EAA-3E45-BFB0-7C04894D30F6}"/>
                  </a:ext>
                </a:extLst>
              </p:cNvPr>
              <p:cNvSpPr/>
              <p:nvPr/>
            </p:nvSpPr>
            <p:spPr>
              <a:xfrm>
                <a:off x="2027687" y="5964404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4ACC9EDB-B59A-2F4D-BFCD-2885206913DE}"/>
                  </a:ext>
                </a:extLst>
              </p:cNvPr>
              <p:cNvSpPr/>
              <p:nvPr/>
            </p:nvSpPr>
            <p:spPr>
              <a:xfrm>
                <a:off x="2788761" y="5964404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44B7DDC6-CFBD-D043-8316-79C8F0A36BD8}"/>
                  </a:ext>
                </a:extLst>
              </p:cNvPr>
              <p:cNvSpPr/>
              <p:nvPr/>
            </p:nvSpPr>
            <p:spPr>
              <a:xfrm>
                <a:off x="3549835" y="5964404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0C59167A-EA00-684D-A3C1-731618424002}"/>
                  </a:ext>
                </a:extLst>
              </p:cNvPr>
              <p:cNvSpPr/>
              <p:nvPr/>
            </p:nvSpPr>
            <p:spPr>
              <a:xfrm>
                <a:off x="4310910" y="5964404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1173EC2A-41CF-C14E-B6D9-A72EFC6DF600}"/>
                  </a:ext>
                </a:extLst>
              </p:cNvPr>
              <p:cNvSpPr/>
              <p:nvPr/>
            </p:nvSpPr>
            <p:spPr>
              <a:xfrm rot="16200000">
                <a:off x="550024" y="2381362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77E18D2B-0099-D54B-86A2-B53F4F0DB4EA}"/>
                  </a:ext>
                </a:extLst>
              </p:cNvPr>
              <p:cNvSpPr/>
              <p:nvPr/>
            </p:nvSpPr>
            <p:spPr>
              <a:xfrm rot="16200000">
                <a:off x="550024" y="3125425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7EF0C5A0-D584-5C4E-8FC2-67BE33B2209F}"/>
                  </a:ext>
                </a:extLst>
              </p:cNvPr>
              <p:cNvSpPr/>
              <p:nvPr/>
            </p:nvSpPr>
            <p:spPr>
              <a:xfrm rot="16200000">
                <a:off x="550024" y="3869488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10AFC1D5-A1D4-6F4B-A171-026F7E816E14}"/>
                  </a:ext>
                </a:extLst>
              </p:cNvPr>
              <p:cNvSpPr/>
              <p:nvPr/>
            </p:nvSpPr>
            <p:spPr>
              <a:xfrm rot="16200000">
                <a:off x="550024" y="4613551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6128A22A-1EED-7247-B3F3-00FCE16341DE}"/>
                  </a:ext>
                </a:extLst>
              </p:cNvPr>
              <p:cNvSpPr/>
              <p:nvPr/>
            </p:nvSpPr>
            <p:spPr>
              <a:xfrm rot="16200000">
                <a:off x="550024" y="5357613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AF8FE4FA-754F-C24E-973A-8DF53362998E}"/>
                  </a:ext>
                </a:extLst>
              </p:cNvPr>
              <p:cNvSpPr/>
              <p:nvPr/>
            </p:nvSpPr>
            <p:spPr>
              <a:xfrm rot="16200000">
                <a:off x="5021772" y="2362485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6F5A2717-034B-1A40-8ADB-7433BBBD836C}"/>
                  </a:ext>
                </a:extLst>
              </p:cNvPr>
              <p:cNvSpPr/>
              <p:nvPr/>
            </p:nvSpPr>
            <p:spPr>
              <a:xfrm rot="16200000">
                <a:off x="5021772" y="3106548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AA8EF6BE-4499-DF41-81ED-EDE87DC662F1}"/>
                  </a:ext>
                </a:extLst>
              </p:cNvPr>
              <p:cNvSpPr/>
              <p:nvPr/>
            </p:nvSpPr>
            <p:spPr>
              <a:xfrm rot="16200000">
                <a:off x="5021772" y="3850611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7AB65E50-A884-C440-9E3C-E23C7971F12E}"/>
                  </a:ext>
                </a:extLst>
              </p:cNvPr>
              <p:cNvSpPr/>
              <p:nvPr/>
            </p:nvSpPr>
            <p:spPr>
              <a:xfrm rot="16200000">
                <a:off x="5021772" y="4594674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CDEECCC1-DC5B-BE42-A009-6EEC6718612E}"/>
                  </a:ext>
                </a:extLst>
              </p:cNvPr>
              <p:cNvSpPr/>
              <p:nvPr/>
            </p:nvSpPr>
            <p:spPr>
              <a:xfrm rot="16200000">
                <a:off x="5021772" y="5338736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28" name="Slide Number Placeholder 22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8643745-6243-4D6B-AF75-DD3085EC8AC8}" type="slidenum">
              <a:rPr lang="en-IN" smtClean="0"/>
              <a:pPr>
                <a:defRPr/>
              </a:pPr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63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2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26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29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2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5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Look-up Table</a:t>
            </a:r>
            <a:endParaRPr lang="en-GB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K</a:t>
            </a:r>
            <a:r>
              <a:rPr lang="en-US" dirty="0"/>
              <a:t> SRAM Cells</a:t>
            </a:r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2</a:t>
            </a:r>
            <a:r>
              <a:rPr lang="en-US" baseline="60000" dirty="0"/>
              <a:t>K  </a:t>
            </a:r>
            <a:r>
              <a:rPr lang="en-US" dirty="0"/>
              <a:t>different functions</a:t>
            </a:r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K</a:t>
            </a:r>
            <a:r>
              <a:rPr lang="en-US" dirty="0"/>
              <a:t>:1 MUX</a:t>
            </a:r>
          </a:p>
          <a:p>
            <a:pPr lvl="1"/>
            <a:r>
              <a:rPr lang="en-US" dirty="0"/>
              <a:t>K-levels of 2:1 </a:t>
            </a:r>
            <a:r>
              <a:rPr lang="en-US" dirty="0" err="1"/>
              <a:t>muxes</a:t>
            </a:r>
            <a:endParaRPr lang="en-US" dirty="0"/>
          </a:p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endParaRPr lang="en-US" dirty="0"/>
          </a:p>
          <a:p>
            <a:pPr marL="118872" indent="0">
              <a:buNone/>
            </a:pPr>
            <a:endParaRPr lang="en-GB" dirty="0"/>
          </a:p>
        </p:txBody>
      </p:sp>
      <p:grpSp>
        <p:nvGrpSpPr>
          <p:cNvPr id="3" name="Group 6"/>
          <p:cNvGrpSpPr/>
          <p:nvPr/>
        </p:nvGrpSpPr>
        <p:grpSpPr>
          <a:xfrm>
            <a:off x="6852356" y="2698221"/>
            <a:ext cx="1812814" cy="2596267"/>
            <a:chOff x="7398051" y="1644765"/>
            <a:chExt cx="1745949" cy="2416098"/>
          </a:xfrm>
        </p:grpSpPr>
        <p:sp>
          <p:nvSpPr>
            <p:cNvPr id="8" name="Trapezoid 7"/>
            <p:cNvSpPr/>
            <p:nvPr/>
          </p:nvSpPr>
          <p:spPr>
            <a:xfrm rot="5400000">
              <a:off x="7664751" y="2292465"/>
              <a:ext cx="1828800" cy="533400"/>
            </a:xfrm>
            <a:prstGeom prst="trapezoid">
              <a:avLst>
                <a:gd name="adj" fmla="val 112805"/>
              </a:avLst>
            </a:prstGeom>
            <a:solidFill>
              <a:srgbClr val="CCEC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</a:t>
              </a:r>
              <a:r>
                <a:rPr lang="en-US" sz="1200" baseline="30000" dirty="0">
                  <a:solidFill>
                    <a:schemeClr val="tx1"/>
                  </a:solidFill>
                </a:rPr>
                <a:t>K</a:t>
              </a:r>
              <a:r>
                <a:rPr lang="en-US" sz="1200" dirty="0">
                  <a:solidFill>
                    <a:schemeClr val="tx1"/>
                  </a:solidFill>
                </a:rPr>
                <a:t>:1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MUX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98051" y="1644765"/>
              <a:ext cx="838200" cy="18288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r>
                <a:rPr lang="en-US" baseline="30000" dirty="0">
                  <a:solidFill>
                    <a:schemeClr val="tx1"/>
                  </a:solidFill>
                </a:rPr>
                <a:t>K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SRAM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16200000">
              <a:off x="8160051" y="3603663"/>
              <a:ext cx="914400" cy="0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8845851" y="2559165"/>
              <a:ext cx="298149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286431" y="3603662"/>
              <a:ext cx="3752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K</a:t>
              </a:r>
              <a:endParaRPr lang="en-GB" sz="1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8541051" y="3603662"/>
              <a:ext cx="152400" cy="23856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8643745-6243-4D6B-AF75-DD3085EC8AC8}" type="slidenum">
              <a:rPr lang="en-IN" smtClean="0"/>
              <a:pPr>
                <a:defRPr/>
              </a:pPr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674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2</a:t>
            </a:r>
            <a:r>
              <a:rPr lang="en-US" dirty="0"/>
              <a:t> SRAM Cells</a:t>
            </a:r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2</a:t>
            </a:r>
            <a:r>
              <a:rPr lang="en-US" baseline="60000" dirty="0"/>
              <a:t>2 </a:t>
            </a:r>
            <a:r>
              <a:rPr lang="en-US" dirty="0"/>
              <a:t>different functions</a:t>
            </a:r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2</a:t>
            </a:r>
            <a:r>
              <a:rPr lang="en-US" dirty="0"/>
              <a:t>:1 MUX</a:t>
            </a:r>
          </a:p>
          <a:p>
            <a:pPr lvl="1"/>
            <a:r>
              <a:rPr lang="en-US" dirty="0"/>
              <a:t>2-levels of 2:1 </a:t>
            </a:r>
            <a:r>
              <a:rPr lang="en-US" dirty="0" err="1"/>
              <a:t>muxes</a:t>
            </a:r>
            <a:endParaRPr lang="en-US" dirty="0"/>
          </a:p>
          <a:p>
            <a:pPr lvl="1"/>
            <a:endParaRPr lang="en-US" dirty="0"/>
          </a:p>
          <a:p>
            <a:pPr marL="118872" indent="0">
              <a:buNone/>
            </a:pP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Look-up Table: 2-inputs </a:t>
            </a:r>
          </a:p>
        </p:txBody>
      </p:sp>
      <p:grpSp>
        <p:nvGrpSpPr>
          <p:cNvPr id="3" name="Group 6"/>
          <p:cNvGrpSpPr/>
          <p:nvPr/>
        </p:nvGrpSpPr>
        <p:grpSpPr>
          <a:xfrm>
            <a:off x="6851474" y="2641778"/>
            <a:ext cx="1761947" cy="2562400"/>
            <a:chOff x="7398051" y="1644765"/>
            <a:chExt cx="1745949" cy="2416098"/>
          </a:xfrm>
        </p:grpSpPr>
        <p:sp>
          <p:nvSpPr>
            <p:cNvPr id="8" name="Trapezoid 7"/>
            <p:cNvSpPr/>
            <p:nvPr/>
          </p:nvSpPr>
          <p:spPr>
            <a:xfrm rot="5400000">
              <a:off x="7664751" y="2292465"/>
              <a:ext cx="1828800" cy="533400"/>
            </a:xfrm>
            <a:prstGeom prst="trapezoid">
              <a:avLst>
                <a:gd name="adj" fmla="val 112805"/>
              </a:avLst>
            </a:prstGeom>
            <a:solidFill>
              <a:srgbClr val="CCEC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</a:t>
              </a:r>
              <a:r>
                <a:rPr lang="en-US" sz="1200" baseline="30000" dirty="0">
                  <a:solidFill>
                    <a:schemeClr val="tx1"/>
                  </a:solidFill>
                </a:rPr>
                <a:t>2</a:t>
              </a:r>
              <a:r>
                <a:rPr lang="en-US" sz="1200" dirty="0">
                  <a:solidFill>
                    <a:schemeClr val="tx1"/>
                  </a:solidFill>
                </a:rPr>
                <a:t>:1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MUX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98051" y="1644765"/>
              <a:ext cx="838200" cy="18288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r>
                <a:rPr lang="en-US" baseline="30000" dirty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SRAM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16200000">
              <a:off x="8160051" y="3603663"/>
              <a:ext cx="914400" cy="0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8845851" y="2559165"/>
              <a:ext cx="298149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286431" y="3603662"/>
              <a:ext cx="3496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GB" sz="1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8541051" y="3603662"/>
              <a:ext cx="152400" cy="23856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3EDFE6F7-ECE4-44FE-AB85-613FF32C9341}" type="slidenum">
              <a:rPr lang="en-IN" smtClean="0"/>
              <a:pPr>
                <a:defRPr/>
              </a:pPr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0722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 SRAM Cells</a:t>
            </a:r>
          </a:p>
          <a:p>
            <a:pPr lvl="1"/>
            <a:r>
              <a:rPr lang="en-US" dirty="0"/>
              <a:t>6 transistors each</a:t>
            </a:r>
          </a:p>
          <a:p>
            <a:endParaRPr lang="en-US" dirty="0"/>
          </a:p>
          <a:p>
            <a:r>
              <a:rPr lang="en-US" dirty="0"/>
              <a:t>4:1 MUX</a:t>
            </a:r>
          </a:p>
          <a:p>
            <a:pPr lvl="1"/>
            <a:r>
              <a:rPr lang="en-US" dirty="0"/>
              <a:t>~12 transistors</a:t>
            </a:r>
          </a:p>
          <a:p>
            <a:endParaRPr lang="en-US" dirty="0"/>
          </a:p>
          <a:p>
            <a:r>
              <a:rPr lang="en-US" dirty="0"/>
              <a:t>~40 Transistors</a:t>
            </a:r>
          </a:p>
          <a:p>
            <a:pPr marL="118872" indent="0">
              <a:buNone/>
            </a:pP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Look-up Table: 2-input NAND </a:t>
            </a:r>
          </a:p>
        </p:txBody>
      </p:sp>
      <p:sp>
        <p:nvSpPr>
          <p:cNvPr id="8" name="Trapezoid 7"/>
          <p:cNvSpPr/>
          <p:nvPr/>
        </p:nvSpPr>
        <p:spPr>
          <a:xfrm rot="5400000">
            <a:off x="6806406" y="3305617"/>
            <a:ext cx="1828800" cy="433388"/>
          </a:xfrm>
          <a:prstGeom prst="trapezoid">
            <a:avLst>
              <a:gd name="adj" fmla="val 112805"/>
            </a:avLst>
          </a:prstGeom>
          <a:solidFill>
            <a:srgbClr val="CCEC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4:1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 MUX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61162" y="2607911"/>
            <a:ext cx="557213" cy="18288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  <a:endParaRPr lang="en-GB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6200000">
            <a:off x="7294563" y="4566809"/>
            <a:ext cx="914400" cy="0"/>
          </a:xfrm>
          <a:prstGeom prst="straightConnector1">
            <a:avLst/>
          </a:prstGeom>
          <a:ln w="571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937501" y="3522311"/>
            <a:ext cx="2422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82971" y="456681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  <a:endParaRPr lang="en-GB" sz="1400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7689850" y="4566808"/>
            <a:ext cx="123825" cy="2385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318375" y="2884311"/>
            <a:ext cx="1645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18375" y="3341511"/>
            <a:ext cx="1645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318375" y="3798711"/>
            <a:ext cx="1645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18375" y="4255911"/>
            <a:ext cx="1645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3EDFE6F7-ECE4-44FE-AB85-613FF32C9341}" type="slidenum">
              <a:rPr lang="en-IN" smtClean="0"/>
              <a:pPr>
                <a:defRPr/>
              </a:pPr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8538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Look-up Table: 2-input NAND </a:t>
            </a:r>
            <a:endParaRPr lang="en-GB" dirty="0"/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386646" y="2924000"/>
            <a:ext cx="1418584" cy="2416098"/>
            <a:chOff x="1295400" y="2924000"/>
            <a:chExt cx="1745949" cy="2416098"/>
          </a:xfrm>
        </p:grpSpPr>
        <p:sp>
          <p:nvSpPr>
            <p:cNvPr id="8" name="Trapezoid 7"/>
            <p:cNvSpPr/>
            <p:nvPr/>
          </p:nvSpPr>
          <p:spPr>
            <a:xfrm rot="5400000">
              <a:off x="1562100" y="3571700"/>
              <a:ext cx="1828800" cy="533400"/>
            </a:xfrm>
            <a:prstGeom prst="trapezoid">
              <a:avLst>
                <a:gd name="adj" fmla="val 112805"/>
              </a:avLst>
            </a:prstGeom>
            <a:solidFill>
              <a:srgbClr val="CCEC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4:1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 MUX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5400" y="2924000"/>
              <a:ext cx="685800" cy="18288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0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16200000">
              <a:off x="2057400" y="4882898"/>
              <a:ext cx="914400" cy="0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743200" y="3838400"/>
              <a:ext cx="298149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183780" y="4882897"/>
              <a:ext cx="3496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GB" sz="1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2438400" y="4882897"/>
              <a:ext cx="152400" cy="23856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981200" y="3200400"/>
              <a:ext cx="2025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981200" y="3657600"/>
              <a:ext cx="2025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981200" y="4114800"/>
              <a:ext cx="2025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981200" y="4572000"/>
              <a:ext cx="2025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5966089" y="5743547"/>
            <a:ext cx="1947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 Transistors</a:t>
            </a:r>
            <a:endParaRPr lang="en-GB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6274263" y="3429000"/>
            <a:ext cx="799459" cy="685800"/>
            <a:chOff x="5895079" y="3429000"/>
            <a:chExt cx="983949" cy="685800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6580879" y="3762200"/>
              <a:ext cx="298149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276079" y="3429000"/>
              <a:ext cx="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Arc 20"/>
            <p:cNvSpPr/>
            <p:nvPr/>
          </p:nvSpPr>
          <p:spPr>
            <a:xfrm>
              <a:off x="5895079" y="3429000"/>
              <a:ext cx="685800" cy="685800"/>
            </a:xfrm>
            <a:prstGeom prst="arc">
              <a:avLst>
                <a:gd name="adj1" fmla="val 16469083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Arc 21"/>
            <p:cNvSpPr/>
            <p:nvPr/>
          </p:nvSpPr>
          <p:spPr>
            <a:xfrm flipV="1">
              <a:off x="5895079" y="3429000"/>
              <a:ext cx="685800" cy="685800"/>
            </a:xfrm>
            <a:prstGeom prst="arc">
              <a:avLst>
                <a:gd name="adj1" fmla="val 16469083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5977930" y="3581400"/>
              <a:ext cx="298149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988811" y="3914600"/>
              <a:ext cx="298149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6553200" y="3705050"/>
              <a:ext cx="100891" cy="1143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679027" y="2057402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HUGE!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24866" y="5743547"/>
            <a:ext cx="2118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40 Transistors</a:t>
            </a:r>
            <a:endParaRPr lang="en-GB" sz="24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8643745-6243-4D6B-AF75-DD3085EC8AC8}" type="slidenum">
              <a:rPr lang="en-IN" smtClean="0"/>
              <a:pPr>
                <a:defRPr/>
              </a:pPr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75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Look-up Table: 2-bit ALU</a:t>
            </a:r>
            <a:endParaRPr lang="en-GB" dirty="0"/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2-bit ALU: Adder, </a:t>
            </a:r>
            <a:r>
              <a:rPr lang="en-US" dirty="0" err="1"/>
              <a:t>Subtractor</a:t>
            </a:r>
            <a:r>
              <a:rPr lang="en-US" dirty="0"/>
              <a:t>, Divider, “anything”…. </a:t>
            </a:r>
          </a:p>
          <a:p>
            <a:r>
              <a:rPr lang="en-US" dirty="0"/>
              <a:t>4-input LUT</a:t>
            </a:r>
          </a:p>
          <a:p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386646" y="3472640"/>
            <a:ext cx="1418584" cy="2416098"/>
            <a:chOff x="1295400" y="2924000"/>
            <a:chExt cx="1745949" cy="2416098"/>
          </a:xfrm>
        </p:grpSpPr>
        <p:sp>
          <p:nvSpPr>
            <p:cNvPr id="8" name="Trapezoid 7"/>
            <p:cNvSpPr/>
            <p:nvPr/>
          </p:nvSpPr>
          <p:spPr>
            <a:xfrm rot="5400000">
              <a:off x="1606257" y="3527542"/>
              <a:ext cx="1828800" cy="621716"/>
            </a:xfrm>
            <a:prstGeom prst="trapezoid">
              <a:avLst>
                <a:gd name="adj" fmla="val 112805"/>
              </a:avLst>
            </a:prstGeom>
            <a:solidFill>
              <a:srgbClr val="CCEC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16:1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MUX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5400" y="2924000"/>
              <a:ext cx="685800" cy="18288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..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..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16200000">
              <a:off x="2127738" y="4882898"/>
              <a:ext cx="914400" cy="0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743200" y="3838400"/>
              <a:ext cx="298149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183780" y="4882897"/>
              <a:ext cx="3496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4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2508739" y="4882897"/>
              <a:ext cx="152400" cy="23856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981200" y="3200400"/>
              <a:ext cx="2025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981200" y="3657600"/>
              <a:ext cx="2025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981200" y="4114800"/>
              <a:ext cx="2025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981200" y="4572000"/>
              <a:ext cx="2025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8643745-6243-4D6B-AF75-DD3085EC8AC8}" type="slidenum">
              <a:rPr lang="en-IN" smtClean="0"/>
              <a:pPr>
                <a:defRPr/>
              </a:pPr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7562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LUT size</a:t>
            </a:r>
          </a:p>
          <a:p>
            <a:r>
              <a:rPr lang="en-US" dirty="0"/>
              <a:t>Number of LUTs per cluster</a:t>
            </a:r>
          </a:p>
          <a:p>
            <a:r>
              <a:rPr lang="en-US" dirty="0"/>
              <a:t>Inputs/Outputs to/from each cluster</a:t>
            </a:r>
          </a:p>
          <a:p>
            <a:r>
              <a:rPr lang="en-US" dirty="0"/>
              <a:t>Area and Speed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D306BC0-7C85-4309-88D9-8AC9642617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427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No. of Logic Blocks vs. Logic Block Functionality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D306BC0-7C85-4309-88D9-8AC96426177A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678" y="1866900"/>
            <a:ext cx="5378648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33551" y="3373221"/>
            <a:ext cx="63642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LUT size increases exponentially with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Routing tracks surrounding logic increases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with the number of input pins</a:t>
            </a:r>
          </a:p>
        </p:txBody>
      </p:sp>
    </p:spTree>
    <p:extLst>
      <p:ext uri="{BB962C8B-B14F-4D97-AF65-F5344CB8AC3E}">
        <p14:creationId xmlns:p14="http://schemas.microsoft.com/office/powerpoint/2010/main" val="153707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7625751" y="1035170"/>
            <a:ext cx="2018581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Computing’s</a:t>
            </a:r>
            <a:r>
              <a:rPr lang="en-US" dirty="0"/>
              <a:t> Energy Problem: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(and what we can do about it)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8643745-6243-4D6B-AF75-DD3085EC8AC8}" type="slidenum">
              <a:rPr lang="en-IN" smtClean="0"/>
              <a:pPr>
                <a:defRPr/>
              </a:pPr>
              <a:t>4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99796"/>
            <a:ext cx="6796895" cy="396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67419" y="6581001"/>
            <a:ext cx="5633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Source Mark Horowitz, ISSCC 2014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27675" y="131121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Algo-tecture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76535" y="18000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 core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09617" y="2176732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BLAS accelerator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49898" y="1917940"/>
            <a:ext cx="138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FFT Engine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E3AD163-A33A-9045-89FE-BEDAED19CF6C}"/>
              </a:ext>
            </a:extLst>
          </p:cNvPr>
          <p:cNvSpPr/>
          <p:nvPr/>
        </p:nvSpPr>
        <p:spPr>
          <a:xfrm>
            <a:off x="7671065" y="2697332"/>
            <a:ext cx="2018581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Processors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FPGA area vs. LUT size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D306BC0-7C85-4309-88D9-8AC96426177A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7" y="1524000"/>
            <a:ext cx="6723956" cy="4894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60974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logic element (BLE)</a:t>
            </a:r>
          </a:p>
          <a:p>
            <a:r>
              <a:rPr lang="en-US" dirty="0"/>
              <a:t>Cluster</a:t>
            </a:r>
          </a:p>
          <a:p>
            <a:pPr lvl="1"/>
            <a:r>
              <a:rPr lang="en-US" dirty="0"/>
              <a:t>Size grows </a:t>
            </a:r>
            <a:r>
              <a:rPr lang="en-US" dirty="0" err="1"/>
              <a:t>quadratically</a:t>
            </a:r>
            <a:endParaRPr lang="en-US" dirty="0"/>
          </a:p>
          <a:p>
            <a:pPr lvl="1"/>
            <a:r>
              <a:rPr lang="en-US" dirty="0"/>
              <a:t>Local interconnect</a:t>
            </a:r>
          </a:p>
          <a:p>
            <a:pPr lvl="1"/>
            <a:r>
              <a:rPr lang="en-US" dirty="0"/>
              <a:t>Fewer inputs (shared)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D306BC0-7C85-4309-88D9-8AC96426177A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725334" y="1609276"/>
            <a:ext cx="1642255" cy="996697"/>
            <a:chOff x="5715000" y="1752600"/>
            <a:chExt cx="2021237" cy="996697"/>
          </a:xfrm>
        </p:grpSpPr>
        <p:sp>
          <p:nvSpPr>
            <p:cNvPr id="5" name="Rectangle 4"/>
            <p:cNvSpPr/>
            <p:nvPr/>
          </p:nvSpPr>
          <p:spPr>
            <a:xfrm>
              <a:off x="5869337" y="1981201"/>
              <a:ext cx="531463" cy="53340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LUT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781800" y="2114551"/>
              <a:ext cx="265731" cy="2667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FF</a:t>
              </a:r>
              <a:endParaRPr lang="en-GB" sz="600" dirty="0"/>
            </a:p>
          </p:txBody>
        </p:sp>
        <p:cxnSp>
          <p:nvCxnSpPr>
            <p:cNvPr id="7" name="Straight Arrow Connector 6"/>
            <p:cNvCxnSpPr>
              <a:stCxn id="5" idx="3"/>
              <a:endCxn id="6" idx="1"/>
            </p:cNvCxnSpPr>
            <p:nvPr/>
          </p:nvCxnSpPr>
          <p:spPr>
            <a:xfrm>
              <a:off x="6400800" y="2247901"/>
              <a:ext cx="38100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591300" y="1981200"/>
              <a:ext cx="0" cy="26670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593237" y="1981200"/>
              <a:ext cx="569563" cy="0"/>
            </a:xfrm>
            <a:prstGeom prst="line">
              <a:avLst/>
            </a:prstGeom>
            <a:ln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3"/>
            </p:cNvCxnSpPr>
            <p:nvPr/>
          </p:nvCxnSpPr>
          <p:spPr>
            <a:xfrm>
              <a:off x="7047531" y="2247901"/>
              <a:ext cx="115269" cy="0"/>
            </a:xfrm>
            <a:prstGeom prst="line">
              <a:avLst/>
            </a:prstGeom>
            <a:ln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rapezoid 10"/>
            <p:cNvSpPr/>
            <p:nvPr/>
          </p:nvSpPr>
          <p:spPr>
            <a:xfrm rot="5400000">
              <a:off x="7007734" y="2025399"/>
              <a:ext cx="500631" cy="190499"/>
            </a:xfrm>
            <a:prstGeom prst="trapezoid">
              <a:avLst>
                <a:gd name="adj" fmla="val 61615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7355237" y="2114550"/>
              <a:ext cx="38100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5715000" y="1752600"/>
              <a:ext cx="1830737" cy="996697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43"/>
          <p:cNvGrpSpPr/>
          <p:nvPr/>
        </p:nvGrpSpPr>
        <p:grpSpPr>
          <a:xfrm>
            <a:off x="5725334" y="2584704"/>
            <a:ext cx="1642255" cy="2977897"/>
            <a:chOff x="5105400" y="2584703"/>
            <a:chExt cx="2021237" cy="2977897"/>
          </a:xfrm>
        </p:grpSpPr>
        <p:grpSp>
          <p:nvGrpSpPr>
            <p:cNvPr id="24" name="Group 13"/>
            <p:cNvGrpSpPr/>
            <p:nvPr/>
          </p:nvGrpSpPr>
          <p:grpSpPr>
            <a:xfrm>
              <a:off x="5105400" y="2584703"/>
              <a:ext cx="2021237" cy="996697"/>
              <a:chOff x="5715000" y="1752600"/>
              <a:chExt cx="2021237" cy="99669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869337" y="1981201"/>
                <a:ext cx="531463" cy="533400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LUT</a:t>
                </a:r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781800" y="2114551"/>
                <a:ext cx="265731" cy="266700"/>
              </a:xfrm>
              <a:prstGeom prst="rect">
                <a:avLst/>
              </a:prstGeom>
              <a:solidFill>
                <a:srgbClr val="0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FF</a:t>
                </a:r>
                <a:endParaRPr lang="en-GB" sz="600" dirty="0"/>
              </a:p>
            </p:txBody>
          </p:sp>
          <p:cxnSp>
            <p:nvCxnSpPr>
              <p:cNvPr id="17" name="Straight Arrow Connector 16"/>
              <p:cNvCxnSpPr>
                <a:stCxn id="15" idx="3"/>
                <a:endCxn id="16" idx="1"/>
              </p:cNvCxnSpPr>
              <p:nvPr/>
            </p:nvCxnSpPr>
            <p:spPr>
              <a:xfrm>
                <a:off x="6400800" y="2247901"/>
                <a:ext cx="381000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591300" y="1981200"/>
                <a:ext cx="0" cy="26670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593237" y="1981200"/>
                <a:ext cx="569563" cy="0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6" idx="3"/>
              </p:cNvCxnSpPr>
              <p:nvPr/>
            </p:nvCxnSpPr>
            <p:spPr>
              <a:xfrm>
                <a:off x="7047531" y="2247901"/>
                <a:ext cx="115269" cy="0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rapezoid 20"/>
              <p:cNvSpPr/>
              <p:nvPr/>
            </p:nvSpPr>
            <p:spPr>
              <a:xfrm rot="5400000">
                <a:off x="7007734" y="2025399"/>
                <a:ext cx="500631" cy="190499"/>
              </a:xfrm>
              <a:prstGeom prst="trapezoid">
                <a:avLst>
                  <a:gd name="adj" fmla="val 61615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7355237" y="2114550"/>
                <a:ext cx="381000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5715000" y="1752600"/>
                <a:ext cx="1830737" cy="996697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4" name="Group 23"/>
            <p:cNvGrpSpPr/>
            <p:nvPr/>
          </p:nvGrpSpPr>
          <p:grpSpPr>
            <a:xfrm>
              <a:off x="5105400" y="3575303"/>
              <a:ext cx="2021237" cy="996697"/>
              <a:chOff x="5715000" y="1752600"/>
              <a:chExt cx="2021237" cy="996697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869337" y="1981201"/>
                <a:ext cx="531463" cy="533400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LUT</a:t>
                </a:r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781800" y="2114551"/>
                <a:ext cx="265731" cy="266700"/>
              </a:xfrm>
              <a:prstGeom prst="rect">
                <a:avLst/>
              </a:prstGeom>
              <a:solidFill>
                <a:srgbClr val="0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FF</a:t>
                </a:r>
                <a:endParaRPr lang="en-GB" sz="600" dirty="0"/>
              </a:p>
            </p:txBody>
          </p:sp>
          <p:cxnSp>
            <p:nvCxnSpPr>
              <p:cNvPr id="27" name="Straight Arrow Connector 26"/>
              <p:cNvCxnSpPr>
                <a:stCxn id="25" idx="3"/>
                <a:endCxn id="26" idx="1"/>
              </p:cNvCxnSpPr>
              <p:nvPr/>
            </p:nvCxnSpPr>
            <p:spPr>
              <a:xfrm>
                <a:off x="6400800" y="2247901"/>
                <a:ext cx="381000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591300" y="1981200"/>
                <a:ext cx="0" cy="26670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6593237" y="1981200"/>
                <a:ext cx="569563" cy="0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26" idx="3"/>
              </p:cNvCxnSpPr>
              <p:nvPr/>
            </p:nvCxnSpPr>
            <p:spPr>
              <a:xfrm>
                <a:off x="7047531" y="2247901"/>
                <a:ext cx="115269" cy="0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rapezoid 30"/>
              <p:cNvSpPr/>
              <p:nvPr/>
            </p:nvSpPr>
            <p:spPr>
              <a:xfrm rot="5400000">
                <a:off x="7007734" y="2025399"/>
                <a:ext cx="500631" cy="190499"/>
              </a:xfrm>
              <a:prstGeom prst="trapezoid">
                <a:avLst>
                  <a:gd name="adj" fmla="val 61615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7355237" y="2114550"/>
                <a:ext cx="381000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5715000" y="1752600"/>
                <a:ext cx="1830737" cy="996697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4" name="Group 33"/>
            <p:cNvGrpSpPr/>
            <p:nvPr/>
          </p:nvGrpSpPr>
          <p:grpSpPr>
            <a:xfrm>
              <a:off x="5105400" y="4565903"/>
              <a:ext cx="2021237" cy="996697"/>
              <a:chOff x="5715000" y="1752600"/>
              <a:chExt cx="2021237" cy="996697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869337" y="1981201"/>
                <a:ext cx="531463" cy="533400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LUT</a:t>
                </a:r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781800" y="2114551"/>
                <a:ext cx="265731" cy="266700"/>
              </a:xfrm>
              <a:prstGeom prst="rect">
                <a:avLst/>
              </a:prstGeom>
              <a:solidFill>
                <a:srgbClr val="0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FF</a:t>
                </a:r>
                <a:endParaRPr lang="en-GB" sz="600" dirty="0"/>
              </a:p>
            </p:txBody>
          </p:sp>
          <p:cxnSp>
            <p:nvCxnSpPr>
              <p:cNvPr id="37" name="Straight Arrow Connector 36"/>
              <p:cNvCxnSpPr>
                <a:stCxn id="35" idx="3"/>
                <a:endCxn id="36" idx="1"/>
              </p:cNvCxnSpPr>
              <p:nvPr/>
            </p:nvCxnSpPr>
            <p:spPr>
              <a:xfrm>
                <a:off x="6400800" y="2247901"/>
                <a:ext cx="381000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591300" y="1981200"/>
                <a:ext cx="0" cy="26670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593237" y="1981200"/>
                <a:ext cx="569563" cy="0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36" idx="3"/>
              </p:cNvCxnSpPr>
              <p:nvPr/>
            </p:nvCxnSpPr>
            <p:spPr>
              <a:xfrm>
                <a:off x="7047531" y="2247901"/>
                <a:ext cx="115269" cy="0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rapezoid 40"/>
              <p:cNvSpPr/>
              <p:nvPr/>
            </p:nvSpPr>
            <p:spPr>
              <a:xfrm rot="5400000">
                <a:off x="7007734" y="2025399"/>
                <a:ext cx="500631" cy="190499"/>
              </a:xfrm>
              <a:prstGeom prst="trapezoid">
                <a:avLst>
                  <a:gd name="adj" fmla="val 61615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>
                <a:off x="7355237" y="2114550"/>
                <a:ext cx="381000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/>
              <p:cNvSpPr/>
              <p:nvPr/>
            </p:nvSpPr>
            <p:spPr>
              <a:xfrm>
                <a:off x="5715000" y="1752600"/>
                <a:ext cx="1830737" cy="996697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602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LUTs on critical path &amp; </a:t>
            </a:r>
            <a:br>
              <a:rPr lang="en-US" dirty="0"/>
            </a:br>
            <a:r>
              <a:rPr lang="en-US" dirty="0"/>
              <a:t>LUT delay v/s LUT size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D306BC0-7C85-4309-88D9-8AC96426177A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2" y="1371602"/>
            <a:ext cx="6889056" cy="5403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23088" y="2271488"/>
            <a:ext cx="8265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Functionality increases=&gt; fewer logic blocks on critical path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		 =&gt; internal delay increases</a:t>
            </a:r>
          </a:p>
        </p:txBody>
      </p:sp>
    </p:spTree>
    <p:extLst>
      <p:ext uri="{BB962C8B-B14F-4D97-AF65-F5344CB8AC3E}">
        <p14:creationId xmlns:p14="http://schemas.microsoft.com/office/powerpoint/2010/main" val="142603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Critical path: Function of LUT and Cluster size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D306BC0-7C85-4309-88D9-8AC96426177A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1647886"/>
            <a:ext cx="6413103" cy="5210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95625" y="2057402"/>
            <a:ext cx="4004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Diminishing returns beyond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LUT6 and cluster size 3,4</a:t>
            </a:r>
          </a:p>
        </p:txBody>
      </p:sp>
    </p:spTree>
    <p:extLst>
      <p:ext uri="{BB962C8B-B14F-4D97-AF65-F5344CB8AC3E}">
        <p14:creationId xmlns:p14="http://schemas.microsoft.com/office/powerpoint/2010/main" val="268218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Logic: Soft</a:t>
            </a:r>
            <a:endParaRPr lang="en-GB" dirty="0"/>
          </a:p>
        </p:txBody>
      </p:sp>
      <p:sp>
        <p:nvSpPr>
          <p:cNvPr id="160" name="Text Placeholder 15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6353816" y="1584402"/>
            <a:ext cx="1564634" cy="1820609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Programmable Logic Blocks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96" name="Straight Arrow Connector 295"/>
          <p:cNvCxnSpPr/>
          <p:nvPr/>
        </p:nvCxnSpPr>
        <p:spPr>
          <a:xfrm rot="16200000">
            <a:off x="6724827" y="3836811"/>
            <a:ext cx="914400" cy="0"/>
          </a:xfrm>
          <a:prstGeom prst="straightConnector1">
            <a:avLst/>
          </a:prstGeom>
          <a:ln w="571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>
            <a:off x="7896934" y="2498802"/>
            <a:ext cx="292739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V="1">
            <a:off x="4848225" y="1595887"/>
            <a:ext cx="1526696" cy="6424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4857750" y="2705100"/>
            <a:ext cx="1505591" cy="6985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/>
          <p:cNvGrpSpPr/>
          <p:nvPr/>
        </p:nvGrpSpPr>
        <p:grpSpPr>
          <a:xfrm>
            <a:off x="679563" y="1744305"/>
            <a:ext cx="4745619" cy="4493970"/>
            <a:chOff x="679563" y="1744305"/>
            <a:chExt cx="4745619" cy="4493970"/>
          </a:xfrm>
        </p:grpSpPr>
        <p:grpSp>
          <p:nvGrpSpPr>
            <p:cNvPr id="161" name="Group 5"/>
            <p:cNvGrpSpPr/>
            <p:nvPr/>
          </p:nvGrpSpPr>
          <p:grpSpPr>
            <a:xfrm>
              <a:off x="1266612" y="2229000"/>
              <a:ext cx="3583193" cy="3490033"/>
              <a:chOff x="868745" y="1972966"/>
              <a:chExt cx="3726304" cy="3490033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868745" y="1972966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1801274" y="2095175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1650119" y="2712507"/>
                <a:ext cx="554235" cy="48883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2452844" y="1972966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87" name="Group 14"/>
              <p:cNvGrpSpPr/>
              <p:nvPr/>
            </p:nvGrpSpPr>
            <p:grpSpPr>
              <a:xfrm>
                <a:off x="1422980" y="2183075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354" name="Straight Connector 8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oup 36"/>
              <p:cNvGrpSpPr/>
              <p:nvPr/>
            </p:nvGrpSpPr>
            <p:grpSpPr>
              <a:xfrm>
                <a:off x="2059251" y="2183075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350" name="Straight Connector 37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8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7"/>
              <p:cNvGrpSpPr/>
              <p:nvPr/>
            </p:nvGrpSpPr>
            <p:grpSpPr>
              <a:xfrm>
                <a:off x="868745" y="2458999"/>
                <a:ext cx="554235" cy="1503401"/>
                <a:chOff x="896073" y="2438400"/>
                <a:chExt cx="554235" cy="1503401"/>
              </a:xfrm>
            </p:grpSpPr>
            <p:grpSp>
              <p:nvGrpSpPr>
                <p:cNvPr id="337" name="Group 15"/>
                <p:cNvGrpSpPr/>
                <p:nvPr/>
              </p:nvGrpSpPr>
              <p:grpSpPr>
                <a:xfrm rot="16200000">
                  <a:off x="665909" y="2823474"/>
                  <a:ext cx="1014565" cy="244417"/>
                  <a:chOff x="1575380" y="2247575"/>
                  <a:chExt cx="1014565" cy="244417"/>
                </a:xfrm>
              </p:grpSpPr>
              <p:sp>
                <p:nvSpPr>
                  <p:cNvPr id="341" name="Rectangle 45"/>
                  <p:cNvSpPr/>
                  <p:nvPr/>
                </p:nvSpPr>
                <p:spPr>
                  <a:xfrm>
                    <a:off x="1953674" y="2247575"/>
                    <a:ext cx="251925" cy="244417"/>
                  </a:xfrm>
                  <a:prstGeom prst="rect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342" name="Group 46"/>
                  <p:cNvGrpSpPr/>
                  <p:nvPr/>
                </p:nvGrpSpPr>
                <p:grpSpPr>
                  <a:xfrm>
                    <a:off x="1575380" y="2335475"/>
                    <a:ext cx="378294" cy="68616"/>
                    <a:chOff x="1422980" y="2133600"/>
                    <a:chExt cx="378294" cy="68616"/>
                  </a:xfrm>
                </p:grpSpPr>
                <p:cxnSp>
                  <p:nvCxnSpPr>
                    <p:cNvPr id="348" name="Straight Connector 347"/>
                    <p:cNvCxnSpPr/>
                    <p:nvPr/>
                  </p:nvCxnSpPr>
                  <p:spPr>
                    <a:xfrm>
                      <a:off x="1422980" y="2133600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9" name="Straight Connector 48"/>
                    <p:cNvCxnSpPr/>
                    <p:nvPr/>
                  </p:nvCxnSpPr>
                  <p:spPr>
                    <a:xfrm>
                      <a:off x="1422980" y="2202216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45" name="Group 49"/>
                  <p:cNvGrpSpPr/>
                  <p:nvPr/>
                </p:nvGrpSpPr>
                <p:grpSpPr>
                  <a:xfrm>
                    <a:off x="2211651" y="2335475"/>
                    <a:ext cx="378294" cy="68616"/>
                    <a:chOff x="1422980" y="2133600"/>
                    <a:chExt cx="378294" cy="68616"/>
                  </a:xfrm>
                </p:grpSpPr>
                <p:cxnSp>
                  <p:nvCxnSpPr>
                    <p:cNvPr id="346" name="Straight Connector 345"/>
                    <p:cNvCxnSpPr/>
                    <p:nvPr/>
                  </p:nvCxnSpPr>
                  <p:spPr>
                    <a:xfrm>
                      <a:off x="1422980" y="2133600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7" name="Straight Connector 346"/>
                    <p:cNvCxnSpPr/>
                    <p:nvPr/>
                  </p:nvCxnSpPr>
                  <p:spPr>
                    <a:xfrm>
                      <a:off x="1422980" y="2202216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39" name="Rectangle 61"/>
                <p:cNvSpPr/>
                <p:nvPr/>
              </p:nvSpPr>
              <p:spPr>
                <a:xfrm>
                  <a:off x="896073" y="3452966"/>
                  <a:ext cx="554235" cy="488835"/>
                </a:xfrm>
                <a:prstGeom prst="rect">
                  <a:avLst/>
                </a:prstGeom>
                <a:solidFill>
                  <a:srgbClr val="CCECFF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90" name="Rectangle 189"/>
              <p:cNvSpPr/>
              <p:nvPr/>
            </p:nvSpPr>
            <p:spPr>
              <a:xfrm rot="16200000">
                <a:off x="2604000" y="2847099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91" name="Group 67"/>
              <p:cNvGrpSpPr/>
              <p:nvPr/>
            </p:nvGrpSpPr>
            <p:grpSpPr>
              <a:xfrm rot="16200000">
                <a:off x="2540815" y="3250109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335" name="Straight Connector 71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72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68"/>
              <p:cNvGrpSpPr/>
              <p:nvPr/>
            </p:nvGrpSpPr>
            <p:grpSpPr>
              <a:xfrm rot="16200000">
                <a:off x="2540815" y="2613838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333" name="Straight Connector 69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70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3" name="Rectangle 192"/>
              <p:cNvSpPr/>
              <p:nvPr/>
            </p:nvSpPr>
            <p:spPr>
              <a:xfrm>
                <a:off x="2452844" y="3473565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1817149" y="3581400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95" name="Group 74"/>
              <p:cNvGrpSpPr/>
              <p:nvPr/>
            </p:nvGrpSpPr>
            <p:grpSpPr>
              <a:xfrm>
                <a:off x="1438855" y="366930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331" name="Straight Connector 75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77"/>
              <p:cNvGrpSpPr/>
              <p:nvPr/>
            </p:nvGrpSpPr>
            <p:grpSpPr>
              <a:xfrm>
                <a:off x="2075126" y="366930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327" name="Straight Connector 78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79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80"/>
              <p:cNvGrpSpPr/>
              <p:nvPr/>
            </p:nvGrpSpPr>
            <p:grpSpPr>
              <a:xfrm rot="16200000">
                <a:off x="1738089" y="2494431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324" name="Straight Connector 81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82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83"/>
              <p:cNvGrpSpPr/>
              <p:nvPr/>
            </p:nvGrpSpPr>
            <p:grpSpPr>
              <a:xfrm rot="16200000">
                <a:off x="1753964" y="3358031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86"/>
              <p:cNvGrpSpPr/>
              <p:nvPr/>
            </p:nvGrpSpPr>
            <p:grpSpPr>
              <a:xfrm>
                <a:off x="1268072" y="2934999"/>
                <a:ext cx="400324" cy="68616"/>
                <a:chOff x="1422980" y="2133600"/>
                <a:chExt cx="378294" cy="68616"/>
              </a:xfrm>
            </p:grpSpPr>
            <p:cxnSp>
              <p:nvCxnSpPr>
                <p:cNvPr id="317" name="Straight Connector 316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89"/>
              <p:cNvGrpSpPr/>
              <p:nvPr/>
            </p:nvGrpSpPr>
            <p:grpSpPr>
              <a:xfrm>
                <a:off x="2209800" y="2934999"/>
                <a:ext cx="457200" cy="68616"/>
                <a:chOff x="1422980" y="2133600"/>
                <a:chExt cx="378294" cy="68616"/>
              </a:xfrm>
            </p:grpSpPr>
            <p:cxnSp>
              <p:nvCxnSpPr>
                <p:cNvPr id="315" name="Straight Connector 314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1" name="Rectangle 200"/>
              <p:cNvSpPr/>
              <p:nvPr/>
            </p:nvSpPr>
            <p:spPr>
              <a:xfrm>
                <a:off x="3389244" y="2095175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3238089" y="2712507"/>
                <a:ext cx="554235" cy="48883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4040814" y="1972966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04" name="Group 99"/>
              <p:cNvGrpSpPr/>
              <p:nvPr/>
            </p:nvGrpSpPr>
            <p:grpSpPr>
              <a:xfrm>
                <a:off x="3010950" y="2183075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311" name="Straight Connector 310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100"/>
              <p:cNvGrpSpPr/>
              <p:nvPr/>
            </p:nvGrpSpPr>
            <p:grpSpPr>
              <a:xfrm>
                <a:off x="3647221" y="2183075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6" name="Rectangle 205"/>
              <p:cNvSpPr/>
              <p:nvPr/>
            </p:nvSpPr>
            <p:spPr>
              <a:xfrm rot="16200000">
                <a:off x="4191970" y="2847099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07" name="Group 113"/>
              <p:cNvGrpSpPr/>
              <p:nvPr/>
            </p:nvGrpSpPr>
            <p:grpSpPr>
              <a:xfrm rot="16200000">
                <a:off x="4128785" y="3250109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114"/>
              <p:cNvGrpSpPr/>
              <p:nvPr/>
            </p:nvGrpSpPr>
            <p:grpSpPr>
              <a:xfrm rot="16200000">
                <a:off x="4128785" y="2613838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9" name="Rectangle 208"/>
              <p:cNvSpPr/>
              <p:nvPr/>
            </p:nvSpPr>
            <p:spPr>
              <a:xfrm>
                <a:off x="4040814" y="3473565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3405119" y="3581400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11" name="Group 117"/>
              <p:cNvGrpSpPr/>
              <p:nvPr/>
            </p:nvGrpSpPr>
            <p:grpSpPr>
              <a:xfrm>
                <a:off x="3026825" y="366930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118"/>
              <p:cNvGrpSpPr/>
              <p:nvPr/>
            </p:nvGrpSpPr>
            <p:grpSpPr>
              <a:xfrm>
                <a:off x="3663096" y="366930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120"/>
              <p:cNvGrpSpPr/>
              <p:nvPr/>
            </p:nvGrpSpPr>
            <p:grpSpPr>
              <a:xfrm rot="16200000">
                <a:off x="3326059" y="2494431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121"/>
              <p:cNvGrpSpPr/>
              <p:nvPr/>
            </p:nvGrpSpPr>
            <p:grpSpPr>
              <a:xfrm rot="16200000">
                <a:off x="3341934" y="3358031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122"/>
              <p:cNvGrpSpPr/>
              <p:nvPr/>
            </p:nvGrpSpPr>
            <p:grpSpPr>
              <a:xfrm>
                <a:off x="2856042" y="2934999"/>
                <a:ext cx="400324" cy="68616"/>
                <a:chOff x="1422980" y="2133600"/>
                <a:chExt cx="378294" cy="68616"/>
              </a:xfrm>
            </p:grpSpPr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123"/>
              <p:cNvGrpSpPr/>
              <p:nvPr/>
            </p:nvGrpSpPr>
            <p:grpSpPr>
              <a:xfrm>
                <a:off x="3797770" y="2934999"/>
                <a:ext cx="457200" cy="68616"/>
                <a:chOff x="1422980" y="2133600"/>
                <a:chExt cx="378294" cy="68616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7" name="Rectangle 216"/>
              <p:cNvSpPr/>
              <p:nvPr/>
            </p:nvSpPr>
            <p:spPr>
              <a:xfrm>
                <a:off x="1650119" y="4213106"/>
                <a:ext cx="554235" cy="48883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18" name="Group 165"/>
              <p:cNvGrpSpPr/>
              <p:nvPr/>
            </p:nvGrpSpPr>
            <p:grpSpPr>
              <a:xfrm>
                <a:off x="868745" y="3959598"/>
                <a:ext cx="554235" cy="1503401"/>
                <a:chOff x="896073" y="2438400"/>
                <a:chExt cx="554235" cy="1503401"/>
              </a:xfrm>
            </p:grpSpPr>
            <p:grpSp>
              <p:nvGrpSpPr>
                <p:cNvPr id="274" name="Group 193"/>
                <p:cNvGrpSpPr/>
                <p:nvPr/>
              </p:nvGrpSpPr>
              <p:grpSpPr>
                <a:xfrm rot="16200000">
                  <a:off x="665909" y="2823474"/>
                  <a:ext cx="1014565" cy="244417"/>
                  <a:chOff x="1575380" y="2247575"/>
                  <a:chExt cx="1014565" cy="244417"/>
                </a:xfrm>
              </p:grpSpPr>
              <p:sp>
                <p:nvSpPr>
                  <p:cNvPr id="276" name="Rectangle 275"/>
                  <p:cNvSpPr/>
                  <p:nvPr/>
                </p:nvSpPr>
                <p:spPr>
                  <a:xfrm>
                    <a:off x="1953674" y="2247575"/>
                    <a:ext cx="251925" cy="244417"/>
                  </a:xfrm>
                  <a:prstGeom prst="rect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277" name="Group 196"/>
                  <p:cNvGrpSpPr/>
                  <p:nvPr/>
                </p:nvGrpSpPr>
                <p:grpSpPr>
                  <a:xfrm>
                    <a:off x="1575380" y="2335475"/>
                    <a:ext cx="378294" cy="68616"/>
                    <a:chOff x="1422980" y="2133600"/>
                    <a:chExt cx="378294" cy="68616"/>
                  </a:xfrm>
                </p:grpSpPr>
                <p:cxnSp>
                  <p:nvCxnSpPr>
                    <p:cNvPr id="281" name="Straight Connector 280"/>
                    <p:cNvCxnSpPr/>
                    <p:nvPr/>
                  </p:nvCxnSpPr>
                  <p:spPr>
                    <a:xfrm>
                      <a:off x="1422980" y="2133600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2" name="Straight Connector 281"/>
                    <p:cNvCxnSpPr/>
                    <p:nvPr/>
                  </p:nvCxnSpPr>
                  <p:spPr>
                    <a:xfrm>
                      <a:off x="1422980" y="2202216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8" name="Group 197"/>
                  <p:cNvGrpSpPr/>
                  <p:nvPr/>
                </p:nvGrpSpPr>
                <p:grpSpPr>
                  <a:xfrm>
                    <a:off x="2211651" y="2335475"/>
                    <a:ext cx="378294" cy="68616"/>
                    <a:chOff x="1422980" y="2133600"/>
                    <a:chExt cx="378294" cy="68616"/>
                  </a:xfrm>
                </p:grpSpPr>
                <p:cxnSp>
                  <p:nvCxnSpPr>
                    <p:cNvPr id="279" name="Straight Connector 278"/>
                    <p:cNvCxnSpPr/>
                    <p:nvPr/>
                  </p:nvCxnSpPr>
                  <p:spPr>
                    <a:xfrm>
                      <a:off x="1422980" y="2133600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0" name="Straight Connector 279"/>
                    <p:cNvCxnSpPr/>
                    <p:nvPr/>
                  </p:nvCxnSpPr>
                  <p:spPr>
                    <a:xfrm>
                      <a:off x="1422980" y="2202216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75" name="Rectangle 274"/>
                <p:cNvSpPr/>
                <p:nvPr/>
              </p:nvSpPr>
              <p:spPr>
                <a:xfrm>
                  <a:off x="896073" y="3452966"/>
                  <a:ext cx="554235" cy="488835"/>
                </a:xfrm>
                <a:prstGeom prst="rect">
                  <a:avLst/>
                </a:prstGeom>
                <a:solidFill>
                  <a:srgbClr val="CCECFF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19" name="Rectangle 218"/>
              <p:cNvSpPr/>
              <p:nvPr/>
            </p:nvSpPr>
            <p:spPr>
              <a:xfrm rot="16200000">
                <a:off x="2604000" y="4347698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20" name="Group 167"/>
              <p:cNvGrpSpPr/>
              <p:nvPr/>
            </p:nvGrpSpPr>
            <p:grpSpPr>
              <a:xfrm rot="16200000">
                <a:off x="2540815" y="4750708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Group 168"/>
              <p:cNvGrpSpPr/>
              <p:nvPr/>
            </p:nvGrpSpPr>
            <p:grpSpPr>
              <a:xfrm rot="16200000">
                <a:off x="2540815" y="4114437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2" name="Rectangle 221"/>
              <p:cNvSpPr/>
              <p:nvPr/>
            </p:nvSpPr>
            <p:spPr>
              <a:xfrm>
                <a:off x="2452844" y="4974164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1817149" y="5081999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24" name="Group 171"/>
              <p:cNvGrpSpPr/>
              <p:nvPr/>
            </p:nvGrpSpPr>
            <p:grpSpPr>
              <a:xfrm>
                <a:off x="1438855" y="5169899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172"/>
              <p:cNvGrpSpPr/>
              <p:nvPr/>
            </p:nvGrpSpPr>
            <p:grpSpPr>
              <a:xfrm>
                <a:off x="2075126" y="5169899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173"/>
              <p:cNvGrpSpPr/>
              <p:nvPr/>
            </p:nvGrpSpPr>
            <p:grpSpPr>
              <a:xfrm rot="16200000">
                <a:off x="1738089" y="399503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174"/>
              <p:cNvGrpSpPr/>
              <p:nvPr/>
            </p:nvGrpSpPr>
            <p:grpSpPr>
              <a:xfrm rot="16200000">
                <a:off x="1753964" y="485863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Group 175"/>
              <p:cNvGrpSpPr/>
              <p:nvPr/>
            </p:nvGrpSpPr>
            <p:grpSpPr>
              <a:xfrm>
                <a:off x="1268072" y="4435598"/>
                <a:ext cx="400324" cy="68616"/>
                <a:chOff x="1422980" y="2133600"/>
                <a:chExt cx="378294" cy="68616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176"/>
              <p:cNvGrpSpPr/>
              <p:nvPr/>
            </p:nvGrpSpPr>
            <p:grpSpPr>
              <a:xfrm>
                <a:off x="2209800" y="4435598"/>
                <a:ext cx="457200" cy="68616"/>
                <a:chOff x="1422980" y="2133600"/>
                <a:chExt cx="378294" cy="68616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0" name="Rectangle 229"/>
              <p:cNvSpPr/>
              <p:nvPr/>
            </p:nvSpPr>
            <p:spPr>
              <a:xfrm>
                <a:off x="3238089" y="4213106"/>
                <a:ext cx="554235" cy="48883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1" name="Rectangle 230"/>
              <p:cNvSpPr/>
              <p:nvPr/>
            </p:nvSpPr>
            <p:spPr>
              <a:xfrm rot="16200000">
                <a:off x="4191970" y="4347698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32" name="Group 215"/>
              <p:cNvGrpSpPr/>
              <p:nvPr/>
            </p:nvGrpSpPr>
            <p:grpSpPr>
              <a:xfrm rot="16200000">
                <a:off x="4128785" y="4750708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16"/>
              <p:cNvGrpSpPr/>
              <p:nvPr/>
            </p:nvGrpSpPr>
            <p:grpSpPr>
              <a:xfrm rot="16200000">
                <a:off x="4128785" y="4114437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4" name="Rectangle 233"/>
              <p:cNvSpPr/>
              <p:nvPr/>
            </p:nvSpPr>
            <p:spPr>
              <a:xfrm>
                <a:off x="4040814" y="4974164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3405119" y="5081999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36" name="Group 219"/>
              <p:cNvGrpSpPr/>
              <p:nvPr/>
            </p:nvGrpSpPr>
            <p:grpSpPr>
              <a:xfrm>
                <a:off x="3026825" y="5169899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20"/>
              <p:cNvGrpSpPr/>
              <p:nvPr/>
            </p:nvGrpSpPr>
            <p:grpSpPr>
              <a:xfrm>
                <a:off x="3663096" y="5169899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21"/>
              <p:cNvGrpSpPr/>
              <p:nvPr/>
            </p:nvGrpSpPr>
            <p:grpSpPr>
              <a:xfrm rot="16200000">
                <a:off x="3326059" y="399503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22"/>
              <p:cNvGrpSpPr/>
              <p:nvPr/>
            </p:nvGrpSpPr>
            <p:grpSpPr>
              <a:xfrm rot="16200000">
                <a:off x="3341934" y="485863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23"/>
              <p:cNvGrpSpPr/>
              <p:nvPr/>
            </p:nvGrpSpPr>
            <p:grpSpPr>
              <a:xfrm>
                <a:off x="2856042" y="4435598"/>
                <a:ext cx="400324" cy="68616"/>
                <a:chOff x="1422980" y="2133600"/>
                <a:chExt cx="378294" cy="68616"/>
              </a:xfrm>
            </p:grpSpPr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24"/>
              <p:cNvGrpSpPr/>
              <p:nvPr/>
            </p:nvGrpSpPr>
            <p:grpSpPr>
              <a:xfrm>
                <a:off x="3797770" y="4435598"/>
                <a:ext cx="457200" cy="68616"/>
                <a:chOff x="1422980" y="2133600"/>
                <a:chExt cx="378294" cy="68616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2" name="Group 4">
              <a:extLst>
                <a:ext uri="{FF2B5EF4-FFF2-40B4-BE49-F238E27FC236}">
                  <a16:creationId xmlns:a16="http://schemas.microsoft.com/office/drawing/2014/main" id="{29B840FA-6E50-0846-99D7-E574587C4C2E}"/>
                </a:ext>
              </a:extLst>
            </p:cNvPr>
            <p:cNvGrpSpPr/>
            <p:nvPr/>
          </p:nvGrpSpPr>
          <p:grpSpPr>
            <a:xfrm>
              <a:off x="679563" y="1744305"/>
              <a:ext cx="4745619" cy="4493970"/>
              <a:chOff x="679563" y="1744305"/>
              <a:chExt cx="4745619" cy="4493970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763E3CED-4522-4E47-93F9-015CA4A232CF}"/>
                  </a:ext>
                </a:extLst>
              </p:cNvPr>
              <p:cNvSpPr/>
              <p:nvPr/>
            </p:nvSpPr>
            <p:spPr>
              <a:xfrm>
                <a:off x="1266613" y="1744305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84197C45-43B6-4F49-A537-FB4CF2790E06}"/>
                  </a:ext>
                </a:extLst>
              </p:cNvPr>
              <p:cNvSpPr/>
              <p:nvPr/>
            </p:nvSpPr>
            <p:spPr>
              <a:xfrm>
                <a:off x="2027687" y="1744305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AC86C46A-B5B1-884E-AE91-CBAE01F18483}"/>
                  </a:ext>
                </a:extLst>
              </p:cNvPr>
              <p:cNvSpPr/>
              <p:nvPr/>
            </p:nvSpPr>
            <p:spPr>
              <a:xfrm>
                <a:off x="2788761" y="1744305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F1D3FF53-2B0D-6C41-836A-378E835A3728}"/>
                  </a:ext>
                </a:extLst>
              </p:cNvPr>
              <p:cNvSpPr/>
              <p:nvPr/>
            </p:nvSpPr>
            <p:spPr>
              <a:xfrm>
                <a:off x="3549835" y="1744305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C794E135-1B4D-6F46-9743-0DBE007B5B07}"/>
                  </a:ext>
                </a:extLst>
              </p:cNvPr>
              <p:cNvSpPr/>
              <p:nvPr/>
            </p:nvSpPr>
            <p:spPr>
              <a:xfrm>
                <a:off x="4310910" y="1744305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9DD2BCFA-4CBC-5240-AA8B-711E708E7739}"/>
                  </a:ext>
                </a:extLst>
              </p:cNvPr>
              <p:cNvSpPr/>
              <p:nvPr/>
            </p:nvSpPr>
            <p:spPr>
              <a:xfrm>
                <a:off x="1266613" y="5964404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17317E43-5EAA-3E45-BFB0-7C04894D30F6}"/>
                  </a:ext>
                </a:extLst>
              </p:cNvPr>
              <p:cNvSpPr/>
              <p:nvPr/>
            </p:nvSpPr>
            <p:spPr>
              <a:xfrm>
                <a:off x="2027687" y="5964404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4ACC9EDB-B59A-2F4D-BFCD-2885206913DE}"/>
                  </a:ext>
                </a:extLst>
              </p:cNvPr>
              <p:cNvSpPr/>
              <p:nvPr/>
            </p:nvSpPr>
            <p:spPr>
              <a:xfrm>
                <a:off x="2788761" y="5964404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44B7DDC6-CFBD-D043-8316-79C8F0A36BD8}"/>
                  </a:ext>
                </a:extLst>
              </p:cNvPr>
              <p:cNvSpPr/>
              <p:nvPr/>
            </p:nvSpPr>
            <p:spPr>
              <a:xfrm>
                <a:off x="3549835" y="5964404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C59167A-EA00-684D-A3C1-731618424002}"/>
                  </a:ext>
                </a:extLst>
              </p:cNvPr>
              <p:cNvSpPr/>
              <p:nvPr/>
            </p:nvSpPr>
            <p:spPr>
              <a:xfrm>
                <a:off x="4310910" y="5964404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1173EC2A-41CF-C14E-B6D9-A72EFC6DF600}"/>
                  </a:ext>
                </a:extLst>
              </p:cNvPr>
              <p:cNvSpPr/>
              <p:nvPr/>
            </p:nvSpPr>
            <p:spPr>
              <a:xfrm rot="16200000">
                <a:off x="550024" y="2381362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77E18D2B-0099-D54B-86A2-B53F4F0DB4EA}"/>
                  </a:ext>
                </a:extLst>
              </p:cNvPr>
              <p:cNvSpPr/>
              <p:nvPr/>
            </p:nvSpPr>
            <p:spPr>
              <a:xfrm rot="16200000">
                <a:off x="550024" y="3125425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EF0C5A0-D584-5C4E-8FC2-67BE33B2209F}"/>
                  </a:ext>
                </a:extLst>
              </p:cNvPr>
              <p:cNvSpPr/>
              <p:nvPr/>
            </p:nvSpPr>
            <p:spPr>
              <a:xfrm rot="16200000">
                <a:off x="550024" y="3869488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10AFC1D5-A1D4-6F4B-A171-026F7E816E14}"/>
                  </a:ext>
                </a:extLst>
              </p:cNvPr>
              <p:cNvSpPr/>
              <p:nvPr/>
            </p:nvSpPr>
            <p:spPr>
              <a:xfrm rot="16200000">
                <a:off x="550024" y="4613551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6128A22A-1EED-7247-B3F3-00FCE16341DE}"/>
                  </a:ext>
                </a:extLst>
              </p:cNvPr>
              <p:cNvSpPr/>
              <p:nvPr/>
            </p:nvSpPr>
            <p:spPr>
              <a:xfrm rot="16200000">
                <a:off x="550024" y="5357613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AF8FE4FA-754F-C24E-973A-8DF53362998E}"/>
                  </a:ext>
                </a:extLst>
              </p:cNvPr>
              <p:cNvSpPr/>
              <p:nvPr/>
            </p:nvSpPr>
            <p:spPr>
              <a:xfrm rot="16200000">
                <a:off x="5021772" y="2362485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6F5A2717-034B-1A40-8ADB-7433BBBD836C}"/>
                  </a:ext>
                </a:extLst>
              </p:cNvPr>
              <p:cNvSpPr/>
              <p:nvPr/>
            </p:nvSpPr>
            <p:spPr>
              <a:xfrm rot="16200000">
                <a:off x="5021772" y="3106548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AA8EF6BE-4499-DF41-81ED-EDE87DC662F1}"/>
                  </a:ext>
                </a:extLst>
              </p:cNvPr>
              <p:cNvSpPr/>
              <p:nvPr/>
            </p:nvSpPr>
            <p:spPr>
              <a:xfrm rot="16200000">
                <a:off x="5021772" y="3850611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7AB65E50-A884-C440-9E3C-E23C7971F12E}"/>
                  </a:ext>
                </a:extLst>
              </p:cNvPr>
              <p:cNvSpPr/>
              <p:nvPr/>
            </p:nvSpPr>
            <p:spPr>
              <a:xfrm rot="16200000">
                <a:off x="5021772" y="4594674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CDEECCC1-DC5B-BE42-A009-6EEC6718612E}"/>
                  </a:ext>
                </a:extLst>
              </p:cNvPr>
              <p:cNvSpPr/>
              <p:nvPr/>
            </p:nvSpPr>
            <p:spPr>
              <a:xfrm rot="16200000">
                <a:off x="5021772" y="5338736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03" name="Slide Number Placeholder 30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8643745-6243-4D6B-AF75-DD3085EC8AC8}" type="slidenum">
              <a:rPr lang="en-IN" smtClean="0"/>
              <a:pPr>
                <a:defRPr/>
              </a:pPr>
              <a:t>44</a:t>
            </a:fld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4046" y="983411"/>
            <a:ext cx="2088931" cy="2428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9095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Logic: Hard Blocks</a:t>
            </a:r>
            <a:endParaRPr lang="en-GB" b="1" dirty="0">
              <a:latin typeface="+mn-lt"/>
            </a:endParaRPr>
          </a:p>
        </p:txBody>
      </p:sp>
      <p:sp>
        <p:nvSpPr>
          <p:cNvPr id="160" name="Text Placeholder 15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Group 25"/>
          <p:cNvGrpSpPr/>
          <p:nvPr/>
        </p:nvGrpSpPr>
        <p:grpSpPr>
          <a:xfrm>
            <a:off x="6258567" y="1317702"/>
            <a:ext cx="1508189" cy="2720898"/>
            <a:chOff x="7398051" y="1644765"/>
            <a:chExt cx="1288749" cy="2720898"/>
          </a:xfrm>
        </p:grpSpPr>
        <p:sp>
          <p:nvSpPr>
            <p:cNvPr id="295" name="Rectangle 294"/>
            <p:cNvSpPr/>
            <p:nvPr/>
          </p:nvSpPr>
          <p:spPr>
            <a:xfrm>
              <a:off x="7398051" y="1644765"/>
              <a:ext cx="990600" cy="18288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Memory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Blocks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296" name="Straight Arrow Connector 295"/>
            <p:cNvCxnSpPr/>
            <p:nvPr/>
          </p:nvCxnSpPr>
          <p:spPr>
            <a:xfrm rot="16200000">
              <a:off x="7391400" y="3908463"/>
              <a:ext cx="914400" cy="0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/>
            <p:nvPr/>
          </p:nvCxnSpPr>
          <p:spPr>
            <a:xfrm>
              <a:off x="8388651" y="2559165"/>
              <a:ext cx="298149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Straight Connector 299"/>
          <p:cNvCxnSpPr/>
          <p:nvPr/>
        </p:nvCxnSpPr>
        <p:spPr>
          <a:xfrm flipV="1">
            <a:off x="4838700" y="1317702"/>
            <a:ext cx="1419866" cy="9016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4848225" y="2705100"/>
            <a:ext cx="1410341" cy="4414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679563" y="1744305"/>
            <a:ext cx="4745619" cy="4493970"/>
            <a:chOff x="679563" y="1744305"/>
            <a:chExt cx="4745619" cy="4493970"/>
          </a:xfrm>
        </p:grpSpPr>
        <p:grpSp>
          <p:nvGrpSpPr>
            <p:cNvPr id="162" name="Group 5"/>
            <p:cNvGrpSpPr/>
            <p:nvPr/>
          </p:nvGrpSpPr>
          <p:grpSpPr>
            <a:xfrm>
              <a:off x="1266612" y="2229000"/>
              <a:ext cx="3583193" cy="3490033"/>
              <a:chOff x="868745" y="1972966"/>
              <a:chExt cx="3726304" cy="3490033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868745" y="1972966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1801274" y="2095175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1650119" y="2712507"/>
                <a:ext cx="554235" cy="48883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2452844" y="1972966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88" name="Group 14"/>
              <p:cNvGrpSpPr/>
              <p:nvPr/>
            </p:nvGrpSpPr>
            <p:grpSpPr>
              <a:xfrm>
                <a:off x="1422980" y="2183075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357" name="Straight Connector 8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36"/>
              <p:cNvGrpSpPr/>
              <p:nvPr/>
            </p:nvGrpSpPr>
            <p:grpSpPr>
              <a:xfrm>
                <a:off x="2059251" y="2183075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353" name="Straight Connector 37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8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7"/>
              <p:cNvGrpSpPr/>
              <p:nvPr/>
            </p:nvGrpSpPr>
            <p:grpSpPr>
              <a:xfrm>
                <a:off x="868745" y="2458999"/>
                <a:ext cx="554235" cy="1503401"/>
                <a:chOff x="896073" y="2438400"/>
                <a:chExt cx="554235" cy="1503401"/>
              </a:xfrm>
            </p:grpSpPr>
            <p:grpSp>
              <p:nvGrpSpPr>
                <p:cNvPr id="339" name="Group 15"/>
                <p:cNvGrpSpPr/>
                <p:nvPr/>
              </p:nvGrpSpPr>
              <p:grpSpPr>
                <a:xfrm rot="16200000">
                  <a:off x="665909" y="2823474"/>
                  <a:ext cx="1014565" cy="244417"/>
                  <a:chOff x="1575380" y="2247575"/>
                  <a:chExt cx="1014565" cy="244417"/>
                </a:xfrm>
              </p:grpSpPr>
              <p:sp>
                <p:nvSpPr>
                  <p:cNvPr id="342" name="Rectangle 45"/>
                  <p:cNvSpPr/>
                  <p:nvPr/>
                </p:nvSpPr>
                <p:spPr>
                  <a:xfrm>
                    <a:off x="1953674" y="2247575"/>
                    <a:ext cx="251925" cy="244417"/>
                  </a:xfrm>
                  <a:prstGeom prst="rect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345" name="Group 46"/>
                  <p:cNvGrpSpPr/>
                  <p:nvPr/>
                </p:nvGrpSpPr>
                <p:grpSpPr>
                  <a:xfrm>
                    <a:off x="1575380" y="2335475"/>
                    <a:ext cx="378294" cy="68616"/>
                    <a:chOff x="1422980" y="2133600"/>
                    <a:chExt cx="378294" cy="68616"/>
                  </a:xfrm>
                </p:grpSpPr>
                <p:cxnSp>
                  <p:nvCxnSpPr>
                    <p:cNvPr id="349" name="Straight Connector 348"/>
                    <p:cNvCxnSpPr/>
                    <p:nvPr/>
                  </p:nvCxnSpPr>
                  <p:spPr>
                    <a:xfrm>
                      <a:off x="1422980" y="2133600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0" name="Straight Connector 48"/>
                    <p:cNvCxnSpPr/>
                    <p:nvPr/>
                  </p:nvCxnSpPr>
                  <p:spPr>
                    <a:xfrm>
                      <a:off x="1422980" y="2202216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46" name="Group 49"/>
                  <p:cNvGrpSpPr/>
                  <p:nvPr/>
                </p:nvGrpSpPr>
                <p:grpSpPr>
                  <a:xfrm>
                    <a:off x="2211651" y="2335475"/>
                    <a:ext cx="378294" cy="68616"/>
                    <a:chOff x="1422980" y="2133600"/>
                    <a:chExt cx="378294" cy="68616"/>
                  </a:xfrm>
                </p:grpSpPr>
                <p:cxnSp>
                  <p:nvCxnSpPr>
                    <p:cNvPr id="347" name="Straight Connector 346"/>
                    <p:cNvCxnSpPr/>
                    <p:nvPr/>
                  </p:nvCxnSpPr>
                  <p:spPr>
                    <a:xfrm>
                      <a:off x="1422980" y="2133600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8" name="Straight Connector 347"/>
                    <p:cNvCxnSpPr/>
                    <p:nvPr/>
                  </p:nvCxnSpPr>
                  <p:spPr>
                    <a:xfrm>
                      <a:off x="1422980" y="2202216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41" name="Rectangle 61"/>
                <p:cNvSpPr/>
                <p:nvPr/>
              </p:nvSpPr>
              <p:spPr>
                <a:xfrm>
                  <a:off x="896073" y="3452966"/>
                  <a:ext cx="554235" cy="488835"/>
                </a:xfrm>
                <a:prstGeom prst="rect">
                  <a:avLst/>
                </a:prstGeom>
                <a:solidFill>
                  <a:srgbClr val="CCECFF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91" name="Rectangle 190"/>
              <p:cNvSpPr/>
              <p:nvPr/>
            </p:nvSpPr>
            <p:spPr>
              <a:xfrm rot="16200000">
                <a:off x="2604000" y="2847099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92" name="Group 67"/>
              <p:cNvGrpSpPr/>
              <p:nvPr/>
            </p:nvGrpSpPr>
            <p:grpSpPr>
              <a:xfrm rot="16200000">
                <a:off x="2540815" y="3250109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336" name="Straight Connector 71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72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3" name="Group 68"/>
              <p:cNvGrpSpPr/>
              <p:nvPr/>
            </p:nvGrpSpPr>
            <p:grpSpPr>
              <a:xfrm rot="16200000">
                <a:off x="2540815" y="2613838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334" name="Straight Connector 69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70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4" name="Rectangle 193"/>
              <p:cNvSpPr/>
              <p:nvPr/>
            </p:nvSpPr>
            <p:spPr>
              <a:xfrm>
                <a:off x="2452844" y="3473565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1817149" y="3581400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96" name="Group 74"/>
              <p:cNvGrpSpPr/>
              <p:nvPr/>
            </p:nvGrpSpPr>
            <p:grpSpPr>
              <a:xfrm>
                <a:off x="1438855" y="366930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332" name="Straight Connector 75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77"/>
              <p:cNvGrpSpPr/>
              <p:nvPr/>
            </p:nvGrpSpPr>
            <p:grpSpPr>
              <a:xfrm>
                <a:off x="2075126" y="366930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328" name="Straight Connector 78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79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80"/>
              <p:cNvGrpSpPr/>
              <p:nvPr/>
            </p:nvGrpSpPr>
            <p:grpSpPr>
              <a:xfrm rot="16200000">
                <a:off x="1738089" y="2494431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325" name="Straight Connector 81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82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83"/>
              <p:cNvGrpSpPr/>
              <p:nvPr/>
            </p:nvGrpSpPr>
            <p:grpSpPr>
              <a:xfrm rot="16200000">
                <a:off x="1753964" y="3358031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86"/>
              <p:cNvGrpSpPr/>
              <p:nvPr/>
            </p:nvGrpSpPr>
            <p:grpSpPr>
              <a:xfrm>
                <a:off x="1268072" y="2934999"/>
                <a:ext cx="400324" cy="68616"/>
                <a:chOff x="1422980" y="2133600"/>
                <a:chExt cx="378294" cy="68616"/>
              </a:xfrm>
            </p:grpSpPr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89"/>
              <p:cNvGrpSpPr/>
              <p:nvPr/>
            </p:nvGrpSpPr>
            <p:grpSpPr>
              <a:xfrm>
                <a:off x="2209800" y="2934999"/>
                <a:ext cx="457200" cy="68616"/>
                <a:chOff x="1422980" y="2133600"/>
                <a:chExt cx="378294" cy="68616"/>
              </a:xfrm>
            </p:grpSpPr>
            <p:cxnSp>
              <p:nvCxnSpPr>
                <p:cNvPr id="316" name="Straight Connector 315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2" name="Rectangle 201"/>
              <p:cNvSpPr/>
              <p:nvPr/>
            </p:nvSpPr>
            <p:spPr>
              <a:xfrm>
                <a:off x="3389244" y="2095175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238089" y="2712507"/>
                <a:ext cx="554235" cy="48883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4040814" y="1972966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05" name="Group 99"/>
              <p:cNvGrpSpPr/>
              <p:nvPr/>
            </p:nvGrpSpPr>
            <p:grpSpPr>
              <a:xfrm>
                <a:off x="3010950" y="2183075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312" name="Straight Connector 311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100"/>
              <p:cNvGrpSpPr/>
              <p:nvPr/>
            </p:nvGrpSpPr>
            <p:grpSpPr>
              <a:xfrm>
                <a:off x="3647221" y="2183075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309" name="Straight Connector 308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7" name="Rectangle 206"/>
              <p:cNvSpPr/>
              <p:nvPr/>
            </p:nvSpPr>
            <p:spPr>
              <a:xfrm rot="16200000">
                <a:off x="4191970" y="2847099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08" name="Group 113"/>
              <p:cNvGrpSpPr/>
              <p:nvPr/>
            </p:nvGrpSpPr>
            <p:grpSpPr>
              <a:xfrm rot="16200000">
                <a:off x="4128785" y="3250109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307" name="Straight Connector 306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114"/>
              <p:cNvGrpSpPr/>
              <p:nvPr/>
            </p:nvGrpSpPr>
            <p:grpSpPr>
              <a:xfrm rot="16200000">
                <a:off x="4128785" y="2613838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0" name="Rectangle 209"/>
              <p:cNvSpPr/>
              <p:nvPr/>
            </p:nvSpPr>
            <p:spPr>
              <a:xfrm>
                <a:off x="4040814" y="3473565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3405119" y="3581400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12" name="Group 117"/>
              <p:cNvGrpSpPr/>
              <p:nvPr/>
            </p:nvGrpSpPr>
            <p:grpSpPr>
              <a:xfrm>
                <a:off x="3026825" y="366930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118"/>
              <p:cNvGrpSpPr/>
              <p:nvPr/>
            </p:nvGrpSpPr>
            <p:grpSpPr>
              <a:xfrm>
                <a:off x="3663096" y="366930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120"/>
              <p:cNvGrpSpPr/>
              <p:nvPr/>
            </p:nvGrpSpPr>
            <p:grpSpPr>
              <a:xfrm rot="16200000">
                <a:off x="3326059" y="2494431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121"/>
              <p:cNvGrpSpPr/>
              <p:nvPr/>
            </p:nvGrpSpPr>
            <p:grpSpPr>
              <a:xfrm rot="16200000">
                <a:off x="3341934" y="3358031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122"/>
              <p:cNvGrpSpPr/>
              <p:nvPr/>
            </p:nvGrpSpPr>
            <p:grpSpPr>
              <a:xfrm>
                <a:off x="2856042" y="2934999"/>
                <a:ext cx="400324" cy="68616"/>
                <a:chOff x="1422980" y="2133600"/>
                <a:chExt cx="378294" cy="68616"/>
              </a:xfrm>
            </p:grpSpPr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123"/>
              <p:cNvGrpSpPr/>
              <p:nvPr/>
            </p:nvGrpSpPr>
            <p:grpSpPr>
              <a:xfrm>
                <a:off x="3797770" y="2934999"/>
                <a:ext cx="457200" cy="68616"/>
                <a:chOff x="1422980" y="2133600"/>
                <a:chExt cx="378294" cy="68616"/>
              </a:xfrm>
            </p:grpSpPr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8" name="Rectangle 217"/>
              <p:cNvSpPr/>
              <p:nvPr/>
            </p:nvSpPr>
            <p:spPr>
              <a:xfrm>
                <a:off x="1650119" y="4213106"/>
                <a:ext cx="554235" cy="48883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19" name="Group 165"/>
              <p:cNvGrpSpPr/>
              <p:nvPr/>
            </p:nvGrpSpPr>
            <p:grpSpPr>
              <a:xfrm>
                <a:off x="868745" y="3959598"/>
                <a:ext cx="554235" cy="1503401"/>
                <a:chOff x="896073" y="2438400"/>
                <a:chExt cx="554235" cy="1503401"/>
              </a:xfrm>
            </p:grpSpPr>
            <p:grpSp>
              <p:nvGrpSpPr>
                <p:cNvPr id="275" name="Group 193"/>
                <p:cNvGrpSpPr/>
                <p:nvPr/>
              </p:nvGrpSpPr>
              <p:grpSpPr>
                <a:xfrm rot="16200000">
                  <a:off x="665909" y="2823474"/>
                  <a:ext cx="1014565" cy="244417"/>
                  <a:chOff x="1575380" y="2247575"/>
                  <a:chExt cx="1014565" cy="244417"/>
                </a:xfrm>
              </p:grpSpPr>
              <p:sp>
                <p:nvSpPr>
                  <p:cNvPr id="277" name="Rectangle 276"/>
                  <p:cNvSpPr/>
                  <p:nvPr/>
                </p:nvSpPr>
                <p:spPr>
                  <a:xfrm>
                    <a:off x="1953674" y="2247575"/>
                    <a:ext cx="251925" cy="244417"/>
                  </a:xfrm>
                  <a:prstGeom prst="rect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278" name="Group 196"/>
                  <p:cNvGrpSpPr/>
                  <p:nvPr/>
                </p:nvGrpSpPr>
                <p:grpSpPr>
                  <a:xfrm>
                    <a:off x="1575380" y="2335475"/>
                    <a:ext cx="378294" cy="68616"/>
                    <a:chOff x="1422980" y="2133600"/>
                    <a:chExt cx="378294" cy="68616"/>
                  </a:xfrm>
                </p:grpSpPr>
                <p:cxnSp>
                  <p:nvCxnSpPr>
                    <p:cNvPr id="282" name="Straight Connector 281"/>
                    <p:cNvCxnSpPr/>
                    <p:nvPr/>
                  </p:nvCxnSpPr>
                  <p:spPr>
                    <a:xfrm>
                      <a:off x="1422980" y="2133600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3" name="Straight Connector 282"/>
                    <p:cNvCxnSpPr/>
                    <p:nvPr/>
                  </p:nvCxnSpPr>
                  <p:spPr>
                    <a:xfrm>
                      <a:off x="1422980" y="2202216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9" name="Group 197"/>
                  <p:cNvGrpSpPr/>
                  <p:nvPr/>
                </p:nvGrpSpPr>
                <p:grpSpPr>
                  <a:xfrm>
                    <a:off x="2211651" y="2335475"/>
                    <a:ext cx="378294" cy="68616"/>
                    <a:chOff x="1422980" y="2133600"/>
                    <a:chExt cx="378294" cy="68616"/>
                  </a:xfrm>
                </p:grpSpPr>
                <p:cxnSp>
                  <p:nvCxnSpPr>
                    <p:cNvPr id="280" name="Straight Connector 279"/>
                    <p:cNvCxnSpPr/>
                    <p:nvPr/>
                  </p:nvCxnSpPr>
                  <p:spPr>
                    <a:xfrm>
                      <a:off x="1422980" y="2133600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1" name="Straight Connector 280"/>
                    <p:cNvCxnSpPr/>
                    <p:nvPr/>
                  </p:nvCxnSpPr>
                  <p:spPr>
                    <a:xfrm>
                      <a:off x="1422980" y="2202216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76" name="Rectangle 275"/>
                <p:cNvSpPr/>
                <p:nvPr/>
              </p:nvSpPr>
              <p:spPr>
                <a:xfrm>
                  <a:off x="896073" y="3452966"/>
                  <a:ext cx="554235" cy="488835"/>
                </a:xfrm>
                <a:prstGeom prst="rect">
                  <a:avLst/>
                </a:prstGeom>
                <a:solidFill>
                  <a:srgbClr val="CCECFF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20" name="Rectangle 219"/>
              <p:cNvSpPr/>
              <p:nvPr/>
            </p:nvSpPr>
            <p:spPr>
              <a:xfrm rot="16200000">
                <a:off x="2604000" y="4347698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21" name="Group 167"/>
              <p:cNvGrpSpPr/>
              <p:nvPr/>
            </p:nvGrpSpPr>
            <p:grpSpPr>
              <a:xfrm rot="16200000">
                <a:off x="2540815" y="4750708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2" name="Group 168"/>
              <p:cNvGrpSpPr/>
              <p:nvPr/>
            </p:nvGrpSpPr>
            <p:grpSpPr>
              <a:xfrm rot="16200000">
                <a:off x="2540815" y="4114437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3" name="Rectangle 222"/>
              <p:cNvSpPr/>
              <p:nvPr/>
            </p:nvSpPr>
            <p:spPr>
              <a:xfrm>
                <a:off x="2452844" y="4974164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1817149" y="5081999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25" name="Group 171"/>
              <p:cNvGrpSpPr/>
              <p:nvPr/>
            </p:nvGrpSpPr>
            <p:grpSpPr>
              <a:xfrm>
                <a:off x="1438855" y="5169899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172"/>
              <p:cNvGrpSpPr/>
              <p:nvPr/>
            </p:nvGrpSpPr>
            <p:grpSpPr>
              <a:xfrm>
                <a:off x="2075126" y="5169899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173"/>
              <p:cNvGrpSpPr/>
              <p:nvPr/>
            </p:nvGrpSpPr>
            <p:grpSpPr>
              <a:xfrm rot="16200000">
                <a:off x="1738089" y="399503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Group 174"/>
              <p:cNvGrpSpPr/>
              <p:nvPr/>
            </p:nvGrpSpPr>
            <p:grpSpPr>
              <a:xfrm rot="16200000">
                <a:off x="1753964" y="485863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175"/>
              <p:cNvGrpSpPr/>
              <p:nvPr/>
            </p:nvGrpSpPr>
            <p:grpSpPr>
              <a:xfrm>
                <a:off x="1268072" y="4435598"/>
                <a:ext cx="400324" cy="68616"/>
                <a:chOff x="1422980" y="2133600"/>
                <a:chExt cx="378294" cy="68616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Group 176"/>
              <p:cNvGrpSpPr/>
              <p:nvPr/>
            </p:nvGrpSpPr>
            <p:grpSpPr>
              <a:xfrm>
                <a:off x="2209800" y="4435598"/>
                <a:ext cx="457200" cy="68616"/>
                <a:chOff x="1422980" y="2133600"/>
                <a:chExt cx="378294" cy="68616"/>
              </a:xfrm>
            </p:grpSpPr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1" name="Rectangle 230"/>
              <p:cNvSpPr/>
              <p:nvPr/>
            </p:nvSpPr>
            <p:spPr>
              <a:xfrm>
                <a:off x="3238089" y="4213106"/>
                <a:ext cx="554235" cy="48883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2" name="Rectangle 231"/>
              <p:cNvSpPr/>
              <p:nvPr/>
            </p:nvSpPr>
            <p:spPr>
              <a:xfrm rot="16200000">
                <a:off x="4191970" y="4347698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33" name="Group 215"/>
              <p:cNvGrpSpPr/>
              <p:nvPr/>
            </p:nvGrpSpPr>
            <p:grpSpPr>
              <a:xfrm rot="16200000">
                <a:off x="4128785" y="4750708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16"/>
              <p:cNvGrpSpPr/>
              <p:nvPr/>
            </p:nvGrpSpPr>
            <p:grpSpPr>
              <a:xfrm rot="16200000">
                <a:off x="4128785" y="4114437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5" name="Rectangle 234"/>
              <p:cNvSpPr/>
              <p:nvPr/>
            </p:nvSpPr>
            <p:spPr>
              <a:xfrm>
                <a:off x="4040814" y="4974164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3405119" y="5081999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37" name="Group 219"/>
              <p:cNvGrpSpPr/>
              <p:nvPr/>
            </p:nvGrpSpPr>
            <p:grpSpPr>
              <a:xfrm>
                <a:off x="3026825" y="5169899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20"/>
              <p:cNvGrpSpPr/>
              <p:nvPr/>
            </p:nvGrpSpPr>
            <p:grpSpPr>
              <a:xfrm>
                <a:off x="3663096" y="5169899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21"/>
              <p:cNvGrpSpPr/>
              <p:nvPr/>
            </p:nvGrpSpPr>
            <p:grpSpPr>
              <a:xfrm rot="16200000">
                <a:off x="3326059" y="399503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22"/>
              <p:cNvGrpSpPr/>
              <p:nvPr/>
            </p:nvGrpSpPr>
            <p:grpSpPr>
              <a:xfrm rot="16200000">
                <a:off x="3341934" y="485863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23"/>
              <p:cNvGrpSpPr/>
              <p:nvPr/>
            </p:nvGrpSpPr>
            <p:grpSpPr>
              <a:xfrm>
                <a:off x="2856042" y="4435598"/>
                <a:ext cx="400324" cy="68616"/>
                <a:chOff x="1422980" y="2133600"/>
                <a:chExt cx="378294" cy="68616"/>
              </a:xfrm>
            </p:grpSpPr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24"/>
              <p:cNvGrpSpPr/>
              <p:nvPr/>
            </p:nvGrpSpPr>
            <p:grpSpPr>
              <a:xfrm>
                <a:off x="3797770" y="4435598"/>
                <a:ext cx="457200" cy="68616"/>
                <a:chOff x="1422980" y="2133600"/>
                <a:chExt cx="378294" cy="68616"/>
              </a:xfrm>
            </p:grpSpPr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3" name="Group 4">
              <a:extLst>
                <a:ext uri="{FF2B5EF4-FFF2-40B4-BE49-F238E27FC236}">
                  <a16:creationId xmlns:a16="http://schemas.microsoft.com/office/drawing/2014/main" id="{29B840FA-6E50-0846-99D7-E574587C4C2E}"/>
                </a:ext>
              </a:extLst>
            </p:cNvPr>
            <p:cNvGrpSpPr/>
            <p:nvPr/>
          </p:nvGrpSpPr>
          <p:grpSpPr>
            <a:xfrm>
              <a:off x="679563" y="1744305"/>
              <a:ext cx="4745619" cy="4493970"/>
              <a:chOff x="679563" y="1744305"/>
              <a:chExt cx="4745619" cy="4493970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763E3CED-4522-4E47-93F9-015CA4A232CF}"/>
                  </a:ext>
                </a:extLst>
              </p:cNvPr>
              <p:cNvSpPr/>
              <p:nvPr/>
            </p:nvSpPr>
            <p:spPr>
              <a:xfrm>
                <a:off x="1266613" y="1744305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84197C45-43B6-4F49-A537-FB4CF2790E06}"/>
                  </a:ext>
                </a:extLst>
              </p:cNvPr>
              <p:cNvSpPr/>
              <p:nvPr/>
            </p:nvSpPr>
            <p:spPr>
              <a:xfrm>
                <a:off x="2027687" y="1744305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AC86C46A-B5B1-884E-AE91-CBAE01F18483}"/>
                  </a:ext>
                </a:extLst>
              </p:cNvPr>
              <p:cNvSpPr/>
              <p:nvPr/>
            </p:nvSpPr>
            <p:spPr>
              <a:xfrm>
                <a:off x="2788761" y="1744305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F1D3FF53-2B0D-6C41-836A-378E835A3728}"/>
                  </a:ext>
                </a:extLst>
              </p:cNvPr>
              <p:cNvSpPr/>
              <p:nvPr/>
            </p:nvSpPr>
            <p:spPr>
              <a:xfrm>
                <a:off x="3549835" y="1744305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C794E135-1B4D-6F46-9743-0DBE007B5B07}"/>
                  </a:ext>
                </a:extLst>
              </p:cNvPr>
              <p:cNvSpPr/>
              <p:nvPr/>
            </p:nvSpPr>
            <p:spPr>
              <a:xfrm>
                <a:off x="4310910" y="1744305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9DD2BCFA-4CBC-5240-AA8B-711E708E7739}"/>
                  </a:ext>
                </a:extLst>
              </p:cNvPr>
              <p:cNvSpPr/>
              <p:nvPr/>
            </p:nvSpPr>
            <p:spPr>
              <a:xfrm>
                <a:off x="1266613" y="5964404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17317E43-5EAA-3E45-BFB0-7C04894D30F6}"/>
                  </a:ext>
                </a:extLst>
              </p:cNvPr>
              <p:cNvSpPr/>
              <p:nvPr/>
            </p:nvSpPr>
            <p:spPr>
              <a:xfrm>
                <a:off x="2027687" y="5964404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4ACC9EDB-B59A-2F4D-BFCD-2885206913DE}"/>
                  </a:ext>
                </a:extLst>
              </p:cNvPr>
              <p:cNvSpPr/>
              <p:nvPr/>
            </p:nvSpPr>
            <p:spPr>
              <a:xfrm>
                <a:off x="2788761" y="5964404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44B7DDC6-CFBD-D043-8316-79C8F0A36BD8}"/>
                  </a:ext>
                </a:extLst>
              </p:cNvPr>
              <p:cNvSpPr/>
              <p:nvPr/>
            </p:nvSpPr>
            <p:spPr>
              <a:xfrm>
                <a:off x="3549835" y="5964404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0C59167A-EA00-684D-A3C1-731618424002}"/>
                  </a:ext>
                </a:extLst>
              </p:cNvPr>
              <p:cNvSpPr/>
              <p:nvPr/>
            </p:nvSpPr>
            <p:spPr>
              <a:xfrm>
                <a:off x="4310910" y="5964404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1173EC2A-41CF-C14E-B6D9-A72EFC6DF600}"/>
                  </a:ext>
                </a:extLst>
              </p:cNvPr>
              <p:cNvSpPr/>
              <p:nvPr/>
            </p:nvSpPr>
            <p:spPr>
              <a:xfrm rot="16200000">
                <a:off x="550024" y="2381362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7E18D2B-0099-D54B-86A2-B53F4F0DB4EA}"/>
                  </a:ext>
                </a:extLst>
              </p:cNvPr>
              <p:cNvSpPr/>
              <p:nvPr/>
            </p:nvSpPr>
            <p:spPr>
              <a:xfrm rot="16200000">
                <a:off x="550024" y="3125425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7EF0C5A0-D584-5C4E-8FC2-67BE33B2209F}"/>
                  </a:ext>
                </a:extLst>
              </p:cNvPr>
              <p:cNvSpPr/>
              <p:nvPr/>
            </p:nvSpPr>
            <p:spPr>
              <a:xfrm rot="16200000">
                <a:off x="550024" y="3869488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10AFC1D5-A1D4-6F4B-A171-026F7E816E14}"/>
                  </a:ext>
                </a:extLst>
              </p:cNvPr>
              <p:cNvSpPr/>
              <p:nvPr/>
            </p:nvSpPr>
            <p:spPr>
              <a:xfrm rot="16200000">
                <a:off x="550024" y="4613551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6128A22A-1EED-7247-B3F3-00FCE16341DE}"/>
                  </a:ext>
                </a:extLst>
              </p:cNvPr>
              <p:cNvSpPr/>
              <p:nvPr/>
            </p:nvSpPr>
            <p:spPr>
              <a:xfrm rot="16200000">
                <a:off x="550024" y="5357613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F8FE4FA-754F-C24E-973A-8DF53362998E}"/>
                  </a:ext>
                </a:extLst>
              </p:cNvPr>
              <p:cNvSpPr/>
              <p:nvPr/>
            </p:nvSpPr>
            <p:spPr>
              <a:xfrm rot="16200000">
                <a:off x="5021772" y="2362485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6F5A2717-034B-1A40-8ADB-7433BBBD836C}"/>
                  </a:ext>
                </a:extLst>
              </p:cNvPr>
              <p:cNvSpPr/>
              <p:nvPr/>
            </p:nvSpPr>
            <p:spPr>
              <a:xfrm rot="16200000">
                <a:off x="5021772" y="3106548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AA8EF6BE-4499-DF41-81ED-EDE87DC662F1}"/>
                  </a:ext>
                </a:extLst>
              </p:cNvPr>
              <p:cNvSpPr/>
              <p:nvPr/>
            </p:nvSpPr>
            <p:spPr>
              <a:xfrm rot="16200000">
                <a:off x="5021772" y="3850611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7AB65E50-A884-C440-9E3C-E23C7971F12E}"/>
                  </a:ext>
                </a:extLst>
              </p:cNvPr>
              <p:cNvSpPr/>
              <p:nvPr/>
            </p:nvSpPr>
            <p:spPr>
              <a:xfrm rot="16200000">
                <a:off x="5021772" y="4594674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CDEECCC1-DC5B-BE42-A009-6EEC6718612E}"/>
                  </a:ext>
                </a:extLst>
              </p:cNvPr>
              <p:cNvSpPr/>
              <p:nvPr/>
            </p:nvSpPr>
            <p:spPr>
              <a:xfrm rot="16200000">
                <a:off x="5021772" y="5338736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61" name="TextBox 360"/>
          <p:cNvSpPr txBox="1"/>
          <p:nvPr/>
        </p:nvSpPr>
        <p:spPr>
          <a:xfrm>
            <a:off x="6336963" y="4217954"/>
            <a:ext cx="2990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 Configurable: Width x Depth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 Dual/ Single Port/FIFO</a:t>
            </a:r>
          </a:p>
        </p:txBody>
      </p:sp>
      <p:sp>
        <p:nvSpPr>
          <p:cNvPr id="303" name="Slide Number Placeholder 30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F32962E-07E1-4AE0-B4D4-1470A90AB52A}" type="slidenum">
              <a:rPr lang="en-IN" smtClean="0"/>
              <a:pPr>
                <a:defRPr/>
              </a:pPr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80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Logic: Hard Blocks</a:t>
            </a:r>
            <a:endParaRPr lang="en-GB" dirty="0"/>
          </a:p>
        </p:txBody>
      </p:sp>
      <p:sp>
        <p:nvSpPr>
          <p:cNvPr id="161" name="Text Placeholder 16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DSP Slice</a:t>
            </a:r>
          </a:p>
        </p:txBody>
      </p:sp>
      <p:sp>
        <p:nvSpPr>
          <p:cNvPr id="295" name="Rectangle 294"/>
          <p:cNvSpPr/>
          <p:nvPr/>
        </p:nvSpPr>
        <p:spPr>
          <a:xfrm>
            <a:off x="6258566" y="1420238"/>
            <a:ext cx="3352362" cy="1624519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DSP Blocks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97" name="Straight Arrow Connector 296"/>
          <p:cNvCxnSpPr/>
          <p:nvPr/>
        </p:nvCxnSpPr>
        <p:spPr>
          <a:xfrm>
            <a:off x="7111120" y="2232102"/>
            <a:ext cx="1192439" cy="161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V="1">
            <a:off x="4848225" y="1410511"/>
            <a:ext cx="1416388" cy="8183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4857750" y="2705100"/>
            <a:ext cx="1367952" cy="3591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679563" y="1744305"/>
            <a:ext cx="4745619" cy="4493970"/>
            <a:chOff x="679563" y="1744305"/>
            <a:chExt cx="4745619" cy="4493970"/>
          </a:xfrm>
        </p:grpSpPr>
        <p:grpSp>
          <p:nvGrpSpPr>
            <p:cNvPr id="162" name="Group 5"/>
            <p:cNvGrpSpPr/>
            <p:nvPr/>
          </p:nvGrpSpPr>
          <p:grpSpPr>
            <a:xfrm>
              <a:off x="1266612" y="2229000"/>
              <a:ext cx="3583193" cy="3490033"/>
              <a:chOff x="868745" y="1972966"/>
              <a:chExt cx="3726304" cy="3490033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868745" y="1972966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1801274" y="2095175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1650119" y="2712507"/>
                <a:ext cx="554235" cy="48883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2452844" y="1972966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88" name="Group 14"/>
              <p:cNvGrpSpPr/>
              <p:nvPr/>
            </p:nvGrpSpPr>
            <p:grpSpPr>
              <a:xfrm>
                <a:off x="1422980" y="2183075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357" name="Straight Connector 8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36"/>
              <p:cNvGrpSpPr/>
              <p:nvPr/>
            </p:nvGrpSpPr>
            <p:grpSpPr>
              <a:xfrm>
                <a:off x="2059251" y="2183075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353" name="Straight Connector 37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8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7"/>
              <p:cNvGrpSpPr/>
              <p:nvPr/>
            </p:nvGrpSpPr>
            <p:grpSpPr>
              <a:xfrm>
                <a:off x="868745" y="2458999"/>
                <a:ext cx="554235" cy="1503401"/>
                <a:chOff x="896073" y="2438400"/>
                <a:chExt cx="554235" cy="1503401"/>
              </a:xfrm>
            </p:grpSpPr>
            <p:grpSp>
              <p:nvGrpSpPr>
                <p:cNvPr id="339" name="Group 15"/>
                <p:cNvGrpSpPr/>
                <p:nvPr/>
              </p:nvGrpSpPr>
              <p:grpSpPr>
                <a:xfrm rot="16200000">
                  <a:off x="665909" y="2823474"/>
                  <a:ext cx="1014565" cy="244417"/>
                  <a:chOff x="1575380" y="2247575"/>
                  <a:chExt cx="1014565" cy="244417"/>
                </a:xfrm>
              </p:grpSpPr>
              <p:sp>
                <p:nvSpPr>
                  <p:cNvPr id="342" name="Rectangle 45"/>
                  <p:cNvSpPr/>
                  <p:nvPr/>
                </p:nvSpPr>
                <p:spPr>
                  <a:xfrm>
                    <a:off x="1953674" y="2247575"/>
                    <a:ext cx="251925" cy="244417"/>
                  </a:xfrm>
                  <a:prstGeom prst="rect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345" name="Group 46"/>
                  <p:cNvGrpSpPr/>
                  <p:nvPr/>
                </p:nvGrpSpPr>
                <p:grpSpPr>
                  <a:xfrm>
                    <a:off x="1575380" y="2335475"/>
                    <a:ext cx="378294" cy="68616"/>
                    <a:chOff x="1422980" y="2133600"/>
                    <a:chExt cx="378294" cy="68616"/>
                  </a:xfrm>
                </p:grpSpPr>
                <p:cxnSp>
                  <p:nvCxnSpPr>
                    <p:cNvPr id="349" name="Straight Connector 348"/>
                    <p:cNvCxnSpPr/>
                    <p:nvPr/>
                  </p:nvCxnSpPr>
                  <p:spPr>
                    <a:xfrm>
                      <a:off x="1422980" y="2133600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0" name="Straight Connector 48"/>
                    <p:cNvCxnSpPr/>
                    <p:nvPr/>
                  </p:nvCxnSpPr>
                  <p:spPr>
                    <a:xfrm>
                      <a:off x="1422980" y="2202216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46" name="Group 49"/>
                  <p:cNvGrpSpPr/>
                  <p:nvPr/>
                </p:nvGrpSpPr>
                <p:grpSpPr>
                  <a:xfrm>
                    <a:off x="2211651" y="2335475"/>
                    <a:ext cx="378294" cy="68616"/>
                    <a:chOff x="1422980" y="2133600"/>
                    <a:chExt cx="378294" cy="68616"/>
                  </a:xfrm>
                </p:grpSpPr>
                <p:cxnSp>
                  <p:nvCxnSpPr>
                    <p:cNvPr id="347" name="Straight Connector 346"/>
                    <p:cNvCxnSpPr/>
                    <p:nvPr/>
                  </p:nvCxnSpPr>
                  <p:spPr>
                    <a:xfrm>
                      <a:off x="1422980" y="2133600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8" name="Straight Connector 347"/>
                    <p:cNvCxnSpPr/>
                    <p:nvPr/>
                  </p:nvCxnSpPr>
                  <p:spPr>
                    <a:xfrm>
                      <a:off x="1422980" y="2202216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41" name="Rectangle 61"/>
                <p:cNvSpPr/>
                <p:nvPr/>
              </p:nvSpPr>
              <p:spPr>
                <a:xfrm>
                  <a:off x="896073" y="3452966"/>
                  <a:ext cx="554235" cy="488835"/>
                </a:xfrm>
                <a:prstGeom prst="rect">
                  <a:avLst/>
                </a:prstGeom>
                <a:solidFill>
                  <a:srgbClr val="CCECFF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91" name="Rectangle 190"/>
              <p:cNvSpPr/>
              <p:nvPr/>
            </p:nvSpPr>
            <p:spPr>
              <a:xfrm rot="16200000">
                <a:off x="2604000" y="2847099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92" name="Group 67"/>
              <p:cNvGrpSpPr/>
              <p:nvPr/>
            </p:nvGrpSpPr>
            <p:grpSpPr>
              <a:xfrm rot="16200000">
                <a:off x="2540815" y="3250109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336" name="Straight Connector 71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72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3" name="Group 68"/>
              <p:cNvGrpSpPr/>
              <p:nvPr/>
            </p:nvGrpSpPr>
            <p:grpSpPr>
              <a:xfrm rot="16200000">
                <a:off x="2540815" y="2613838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334" name="Straight Connector 69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70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4" name="Rectangle 193"/>
              <p:cNvSpPr/>
              <p:nvPr/>
            </p:nvSpPr>
            <p:spPr>
              <a:xfrm>
                <a:off x="2452844" y="3473565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1817149" y="3581400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96" name="Group 74"/>
              <p:cNvGrpSpPr/>
              <p:nvPr/>
            </p:nvGrpSpPr>
            <p:grpSpPr>
              <a:xfrm>
                <a:off x="1438855" y="366930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332" name="Straight Connector 75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77"/>
              <p:cNvGrpSpPr/>
              <p:nvPr/>
            </p:nvGrpSpPr>
            <p:grpSpPr>
              <a:xfrm>
                <a:off x="2075126" y="366930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328" name="Straight Connector 78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79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80"/>
              <p:cNvGrpSpPr/>
              <p:nvPr/>
            </p:nvGrpSpPr>
            <p:grpSpPr>
              <a:xfrm rot="16200000">
                <a:off x="1738089" y="2494431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325" name="Straight Connector 81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82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83"/>
              <p:cNvGrpSpPr/>
              <p:nvPr/>
            </p:nvGrpSpPr>
            <p:grpSpPr>
              <a:xfrm rot="16200000">
                <a:off x="1753964" y="3358031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86"/>
              <p:cNvGrpSpPr/>
              <p:nvPr/>
            </p:nvGrpSpPr>
            <p:grpSpPr>
              <a:xfrm>
                <a:off x="1268072" y="2934999"/>
                <a:ext cx="400324" cy="68616"/>
                <a:chOff x="1422980" y="2133600"/>
                <a:chExt cx="378294" cy="68616"/>
              </a:xfrm>
            </p:grpSpPr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89"/>
              <p:cNvGrpSpPr/>
              <p:nvPr/>
            </p:nvGrpSpPr>
            <p:grpSpPr>
              <a:xfrm>
                <a:off x="2209800" y="2934999"/>
                <a:ext cx="457200" cy="68616"/>
                <a:chOff x="1422980" y="2133600"/>
                <a:chExt cx="378294" cy="68616"/>
              </a:xfrm>
            </p:grpSpPr>
            <p:cxnSp>
              <p:nvCxnSpPr>
                <p:cNvPr id="316" name="Straight Connector 315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2" name="Rectangle 201"/>
              <p:cNvSpPr/>
              <p:nvPr/>
            </p:nvSpPr>
            <p:spPr>
              <a:xfrm>
                <a:off x="3389244" y="2095175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238089" y="2712507"/>
                <a:ext cx="554235" cy="48883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4040814" y="1972966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05" name="Group 99"/>
              <p:cNvGrpSpPr/>
              <p:nvPr/>
            </p:nvGrpSpPr>
            <p:grpSpPr>
              <a:xfrm>
                <a:off x="3010950" y="2183075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312" name="Straight Connector 311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100"/>
              <p:cNvGrpSpPr/>
              <p:nvPr/>
            </p:nvGrpSpPr>
            <p:grpSpPr>
              <a:xfrm>
                <a:off x="3647221" y="2183075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309" name="Straight Connector 308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7" name="Rectangle 206"/>
              <p:cNvSpPr/>
              <p:nvPr/>
            </p:nvSpPr>
            <p:spPr>
              <a:xfrm rot="16200000">
                <a:off x="4191970" y="2847099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08" name="Group 113"/>
              <p:cNvGrpSpPr/>
              <p:nvPr/>
            </p:nvGrpSpPr>
            <p:grpSpPr>
              <a:xfrm rot="16200000">
                <a:off x="4128785" y="3250109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307" name="Straight Connector 306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114"/>
              <p:cNvGrpSpPr/>
              <p:nvPr/>
            </p:nvGrpSpPr>
            <p:grpSpPr>
              <a:xfrm rot="16200000">
                <a:off x="4128785" y="2613838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0" name="Rectangle 209"/>
              <p:cNvSpPr/>
              <p:nvPr/>
            </p:nvSpPr>
            <p:spPr>
              <a:xfrm>
                <a:off x="4040814" y="3473565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3405119" y="3581400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12" name="Group 117"/>
              <p:cNvGrpSpPr/>
              <p:nvPr/>
            </p:nvGrpSpPr>
            <p:grpSpPr>
              <a:xfrm>
                <a:off x="3026825" y="366930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118"/>
              <p:cNvGrpSpPr/>
              <p:nvPr/>
            </p:nvGrpSpPr>
            <p:grpSpPr>
              <a:xfrm>
                <a:off x="3663096" y="366930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120"/>
              <p:cNvGrpSpPr/>
              <p:nvPr/>
            </p:nvGrpSpPr>
            <p:grpSpPr>
              <a:xfrm rot="16200000">
                <a:off x="3326059" y="2494431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121"/>
              <p:cNvGrpSpPr/>
              <p:nvPr/>
            </p:nvGrpSpPr>
            <p:grpSpPr>
              <a:xfrm rot="16200000">
                <a:off x="3341934" y="3358031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122"/>
              <p:cNvGrpSpPr/>
              <p:nvPr/>
            </p:nvGrpSpPr>
            <p:grpSpPr>
              <a:xfrm>
                <a:off x="2856042" y="2934999"/>
                <a:ext cx="400324" cy="68616"/>
                <a:chOff x="1422980" y="2133600"/>
                <a:chExt cx="378294" cy="68616"/>
              </a:xfrm>
            </p:grpSpPr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123"/>
              <p:cNvGrpSpPr/>
              <p:nvPr/>
            </p:nvGrpSpPr>
            <p:grpSpPr>
              <a:xfrm>
                <a:off x="3797770" y="2934999"/>
                <a:ext cx="457200" cy="68616"/>
                <a:chOff x="1422980" y="2133600"/>
                <a:chExt cx="378294" cy="68616"/>
              </a:xfrm>
            </p:grpSpPr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8" name="Rectangle 217"/>
              <p:cNvSpPr/>
              <p:nvPr/>
            </p:nvSpPr>
            <p:spPr>
              <a:xfrm>
                <a:off x="1650119" y="4213106"/>
                <a:ext cx="554235" cy="48883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19" name="Group 165"/>
              <p:cNvGrpSpPr/>
              <p:nvPr/>
            </p:nvGrpSpPr>
            <p:grpSpPr>
              <a:xfrm>
                <a:off x="868745" y="3959598"/>
                <a:ext cx="554235" cy="1503401"/>
                <a:chOff x="896073" y="2438400"/>
                <a:chExt cx="554235" cy="1503401"/>
              </a:xfrm>
            </p:grpSpPr>
            <p:grpSp>
              <p:nvGrpSpPr>
                <p:cNvPr id="275" name="Group 193"/>
                <p:cNvGrpSpPr/>
                <p:nvPr/>
              </p:nvGrpSpPr>
              <p:grpSpPr>
                <a:xfrm rot="16200000">
                  <a:off x="665909" y="2823474"/>
                  <a:ext cx="1014565" cy="244417"/>
                  <a:chOff x="1575380" y="2247575"/>
                  <a:chExt cx="1014565" cy="244417"/>
                </a:xfrm>
              </p:grpSpPr>
              <p:sp>
                <p:nvSpPr>
                  <p:cNvPr id="277" name="Rectangle 276"/>
                  <p:cNvSpPr/>
                  <p:nvPr/>
                </p:nvSpPr>
                <p:spPr>
                  <a:xfrm>
                    <a:off x="1953674" y="2247575"/>
                    <a:ext cx="251925" cy="244417"/>
                  </a:xfrm>
                  <a:prstGeom prst="rect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278" name="Group 196"/>
                  <p:cNvGrpSpPr/>
                  <p:nvPr/>
                </p:nvGrpSpPr>
                <p:grpSpPr>
                  <a:xfrm>
                    <a:off x="1575380" y="2335475"/>
                    <a:ext cx="378294" cy="68616"/>
                    <a:chOff x="1422980" y="2133600"/>
                    <a:chExt cx="378294" cy="68616"/>
                  </a:xfrm>
                </p:grpSpPr>
                <p:cxnSp>
                  <p:nvCxnSpPr>
                    <p:cNvPr id="282" name="Straight Connector 281"/>
                    <p:cNvCxnSpPr/>
                    <p:nvPr/>
                  </p:nvCxnSpPr>
                  <p:spPr>
                    <a:xfrm>
                      <a:off x="1422980" y="2133600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3" name="Straight Connector 282"/>
                    <p:cNvCxnSpPr/>
                    <p:nvPr/>
                  </p:nvCxnSpPr>
                  <p:spPr>
                    <a:xfrm>
                      <a:off x="1422980" y="2202216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9" name="Group 197"/>
                  <p:cNvGrpSpPr/>
                  <p:nvPr/>
                </p:nvGrpSpPr>
                <p:grpSpPr>
                  <a:xfrm>
                    <a:off x="2211651" y="2335475"/>
                    <a:ext cx="378294" cy="68616"/>
                    <a:chOff x="1422980" y="2133600"/>
                    <a:chExt cx="378294" cy="68616"/>
                  </a:xfrm>
                </p:grpSpPr>
                <p:cxnSp>
                  <p:nvCxnSpPr>
                    <p:cNvPr id="280" name="Straight Connector 279"/>
                    <p:cNvCxnSpPr/>
                    <p:nvPr/>
                  </p:nvCxnSpPr>
                  <p:spPr>
                    <a:xfrm>
                      <a:off x="1422980" y="2133600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1" name="Straight Connector 280"/>
                    <p:cNvCxnSpPr/>
                    <p:nvPr/>
                  </p:nvCxnSpPr>
                  <p:spPr>
                    <a:xfrm>
                      <a:off x="1422980" y="2202216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76" name="Rectangle 275"/>
                <p:cNvSpPr/>
                <p:nvPr/>
              </p:nvSpPr>
              <p:spPr>
                <a:xfrm>
                  <a:off x="896073" y="3452966"/>
                  <a:ext cx="554235" cy="488835"/>
                </a:xfrm>
                <a:prstGeom prst="rect">
                  <a:avLst/>
                </a:prstGeom>
                <a:solidFill>
                  <a:srgbClr val="CCECFF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20" name="Rectangle 219"/>
              <p:cNvSpPr/>
              <p:nvPr/>
            </p:nvSpPr>
            <p:spPr>
              <a:xfrm rot="16200000">
                <a:off x="2604000" y="4347698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21" name="Group 167"/>
              <p:cNvGrpSpPr/>
              <p:nvPr/>
            </p:nvGrpSpPr>
            <p:grpSpPr>
              <a:xfrm rot="16200000">
                <a:off x="2540815" y="4750708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2" name="Group 168"/>
              <p:cNvGrpSpPr/>
              <p:nvPr/>
            </p:nvGrpSpPr>
            <p:grpSpPr>
              <a:xfrm rot="16200000">
                <a:off x="2540815" y="4114437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3" name="Rectangle 222"/>
              <p:cNvSpPr/>
              <p:nvPr/>
            </p:nvSpPr>
            <p:spPr>
              <a:xfrm>
                <a:off x="2452844" y="4974164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1817149" y="5081999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25" name="Group 171"/>
              <p:cNvGrpSpPr/>
              <p:nvPr/>
            </p:nvGrpSpPr>
            <p:grpSpPr>
              <a:xfrm>
                <a:off x="1438855" y="5169899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172"/>
              <p:cNvGrpSpPr/>
              <p:nvPr/>
            </p:nvGrpSpPr>
            <p:grpSpPr>
              <a:xfrm>
                <a:off x="2075126" y="5169899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173"/>
              <p:cNvGrpSpPr/>
              <p:nvPr/>
            </p:nvGrpSpPr>
            <p:grpSpPr>
              <a:xfrm rot="16200000">
                <a:off x="1738089" y="399503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Group 174"/>
              <p:cNvGrpSpPr/>
              <p:nvPr/>
            </p:nvGrpSpPr>
            <p:grpSpPr>
              <a:xfrm rot="16200000">
                <a:off x="1753964" y="485863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175"/>
              <p:cNvGrpSpPr/>
              <p:nvPr/>
            </p:nvGrpSpPr>
            <p:grpSpPr>
              <a:xfrm>
                <a:off x="1268072" y="4435598"/>
                <a:ext cx="400324" cy="68616"/>
                <a:chOff x="1422980" y="2133600"/>
                <a:chExt cx="378294" cy="68616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Group 176"/>
              <p:cNvGrpSpPr/>
              <p:nvPr/>
            </p:nvGrpSpPr>
            <p:grpSpPr>
              <a:xfrm>
                <a:off x="2209800" y="4435598"/>
                <a:ext cx="457200" cy="68616"/>
                <a:chOff x="1422980" y="2133600"/>
                <a:chExt cx="378294" cy="68616"/>
              </a:xfrm>
            </p:grpSpPr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1" name="Rectangle 230"/>
              <p:cNvSpPr/>
              <p:nvPr/>
            </p:nvSpPr>
            <p:spPr>
              <a:xfrm>
                <a:off x="3238089" y="4213106"/>
                <a:ext cx="554235" cy="48883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2" name="Rectangle 231"/>
              <p:cNvSpPr/>
              <p:nvPr/>
            </p:nvSpPr>
            <p:spPr>
              <a:xfrm rot="16200000">
                <a:off x="4191970" y="4347698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33" name="Group 215"/>
              <p:cNvGrpSpPr/>
              <p:nvPr/>
            </p:nvGrpSpPr>
            <p:grpSpPr>
              <a:xfrm rot="16200000">
                <a:off x="4128785" y="4750708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16"/>
              <p:cNvGrpSpPr/>
              <p:nvPr/>
            </p:nvGrpSpPr>
            <p:grpSpPr>
              <a:xfrm rot="16200000">
                <a:off x="4128785" y="4114437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5" name="Rectangle 234"/>
              <p:cNvSpPr/>
              <p:nvPr/>
            </p:nvSpPr>
            <p:spPr>
              <a:xfrm>
                <a:off x="4040814" y="4974164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3405119" y="5081999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37" name="Group 219"/>
              <p:cNvGrpSpPr/>
              <p:nvPr/>
            </p:nvGrpSpPr>
            <p:grpSpPr>
              <a:xfrm>
                <a:off x="3026825" y="5169899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20"/>
              <p:cNvGrpSpPr/>
              <p:nvPr/>
            </p:nvGrpSpPr>
            <p:grpSpPr>
              <a:xfrm>
                <a:off x="3663096" y="5169899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21"/>
              <p:cNvGrpSpPr/>
              <p:nvPr/>
            </p:nvGrpSpPr>
            <p:grpSpPr>
              <a:xfrm rot="16200000">
                <a:off x="3326059" y="399503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22"/>
              <p:cNvGrpSpPr/>
              <p:nvPr/>
            </p:nvGrpSpPr>
            <p:grpSpPr>
              <a:xfrm rot="16200000">
                <a:off x="3341934" y="485863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23"/>
              <p:cNvGrpSpPr/>
              <p:nvPr/>
            </p:nvGrpSpPr>
            <p:grpSpPr>
              <a:xfrm>
                <a:off x="2856042" y="4435598"/>
                <a:ext cx="400324" cy="68616"/>
                <a:chOff x="1422980" y="2133600"/>
                <a:chExt cx="378294" cy="68616"/>
              </a:xfrm>
            </p:grpSpPr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24"/>
              <p:cNvGrpSpPr/>
              <p:nvPr/>
            </p:nvGrpSpPr>
            <p:grpSpPr>
              <a:xfrm>
                <a:off x="3797770" y="4435598"/>
                <a:ext cx="457200" cy="68616"/>
                <a:chOff x="1422980" y="2133600"/>
                <a:chExt cx="378294" cy="68616"/>
              </a:xfrm>
            </p:grpSpPr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3" name="Group 4">
              <a:extLst>
                <a:ext uri="{FF2B5EF4-FFF2-40B4-BE49-F238E27FC236}">
                  <a16:creationId xmlns:a16="http://schemas.microsoft.com/office/drawing/2014/main" id="{29B840FA-6E50-0846-99D7-E574587C4C2E}"/>
                </a:ext>
              </a:extLst>
            </p:cNvPr>
            <p:cNvGrpSpPr/>
            <p:nvPr/>
          </p:nvGrpSpPr>
          <p:grpSpPr>
            <a:xfrm>
              <a:off x="679563" y="1744305"/>
              <a:ext cx="4745619" cy="4493970"/>
              <a:chOff x="679563" y="1744305"/>
              <a:chExt cx="4745619" cy="4493970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763E3CED-4522-4E47-93F9-015CA4A232CF}"/>
                  </a:ext>
                </a:extLst>
              </p:cNvPr>
              <p:cNvSpPr/>
              <p:nvPr/>
            </p:nvSpPr>
            <p:spPr>
              <a:xfrm>
                <a:off x="1266613" y="1744305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84197C45-43B6-4F49-A537-FB4CF2790E06}"/>
                  </a:ext>
                </a:extLst>
              </p:cNvPr>
              <p:cNvSpPr/>
              <p:nvPr/>
            </p:nvSpPr>
            <p:spPr>
              <a:xfrm>
                <a:off x="2027687" y="1744305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AC86C46A-B5B1-884E-AE91-CBAE01F18483}"/>
                  </a:ext>
                </a:extLst>
              </p:cNvPr>
              <p:cNvSpPr/>
              <p:nvPr/>
            </p:nvSpPr>
            <p:spPr>
              <a:xfrm>
                <a:off x="2788761" y="1744305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F1D3FF53-2B0D-6C41-836A-378E835A3728}"/>
                  </a:ext>
                </a:extLst>
              </p:cNvPr>
              <p:cNvSpPr/>
              <p:nvPr/>
            </p:nvSpPr>
            <p:spPr>
              <a:xfrm>
                <a:off x="3549835" y="1744305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C794E135-1B4D-6F46-9743-0DBE007B5B07}"/>
                  </a:ext>
                </a:extLst>
              </p:cNvPr>
              <p:cNvSpPr/>
              <p:nvPr/>
            </p:nvSpPr>
            <p:spPr>
              <a:xfrm>
                <a:off x="4310910" y="1744305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9DD2BCFA-4CBC-5240-AA8B-711E708E7739}"/>
                  </a:ext>
                </a:extLst>
              </p:cNvPr>
              <p:cNvSpPr/>
              <p:nvPr/>
            </p:nvSpPr>
            <p:spPr>
              <a:xfrm>
                <a:off x="1266613" y="5964404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17317E43-5EAA-3E45-BFB0-7C04894D30F6}"/>
                  </a:ext>
                </a:extLst>
              </p:cNvPr>
              <p:cNvSpPr/>
              <p:nvPr/>
            </p:nvSpPr>
            <p:spPr>
              <a:xfrm>
                <a:off x="2027687" y="5964404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4ACC9EDB-B59A-2F4D-BFCD-2885206913DE}"/>
                  </a:ext>
                </a:extLst>
              </p:cNvPr>
              <p:cNvSpPr/>
              <p:nvPr/>
            </p:nvSpPr>
            <p:spPr>
              <a:xfrm>
                <a:off x="2788761" y="5964404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44B7DDC6-CFBD-D043-8316-79C8F0A36BD8}"/>
                  </a:ext>
                </a:extLst>
              </p:cNvPr>
              <p:cNvSpPr/>
              <p:nvPr/>
            </p:nvSpPr>
            <p:spPr>
              <a:xfrm>
                <a:off x="3549835" y="5964404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0C59167A-EA00-684D-A3C1-731618424002}"/>
                  </a:ext>
                </a:extLst>
              </p:cNvPr>
              <p:cNvSpPr/>
              <p:nvPr/>
            </p:nvSpPr>
            <p:spPr>
              <a:xfrm>
                <a:off x="4310910" y="5964404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1173EC2A-41CF-C14E-B6D9-A72EFC6DF600}"/>
                  </a:ext>
                </a:extLst>
              </p:cNvPr>
              <p:cNvSpPr/>
              <p:nvPr/>
            </p:nvSpPr>
            <p:spPr>
              <a:xfrm rot="16200000">
                <a:off x="550024" y="2381362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7E18D2B-0099-D54B-86A2-B53F4F0DB4EA}"/>
                  </a:ext>
                </a:extLst>
              </p:cNvPr>
              <p:cNvSpPr/>
              <p:nvPr/>
            </p:nvSpPr>
            <p:spPr>
              <a:xfrm rot="16200000">
                <a:off x="550024" y="3125425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7EF0C5A0-D584-5C4E-8FC2-67BE33B2209F}"/>
                  </a:ext>
                </a:extLst>
              </p:cNvPr>
              <p:cNvSpPr/>
              <p:nvPr/>
            </p:nvSpPr>
            <p:spPr>
              <a:xfrm rot="16200000">
                <a:off x="550024" y="3869488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10AFC1D5-A1D4-6F4B-A171-026F7E816E14}"/>
                  </a:ext>
                </a:extLst>
              </p:cNvPr>
              <p:cNvSpPr/>
              <p:nvPr/>
            </p:nvSpPr>
            <p:spPr>
              <a:xfrm rot="16200000">
                <a:off x="550024" y="4613551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6128A22A-1EED-7247-B3F3-00FCE16341DE}"/>
                  </a:ext>
                </a:extLst>
              </p:cNvPr>
              <p:cNvSpPr/>
              <p:nvPr/>
            </p:nvSpPr>
            <p:spPr>
              <a:xfrm rot="16200000">
                <a:off x="550024" y="5357613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F8FE4FA-754F-C24E-973A-8DF53362998E}"/>
                  </a:ext>
                </a:extLst>
              </p:cNvPr>
              <p:cNvSpPr/>
              <p:nvPr/>
            </p:nvSpPr>
            <p:spPr>
              <a:xfrm rot="16200000">
                <a:off x="5021772" y="2362485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6F5A2717-034B-1A40-8ADB-7433BBBD836C}"/>
                  </a:ext>
                </a:extLst>
              </p:cNvPr>
              <p:cNvSpPr/>
              <p:nvPr/>
            </p:nvSpPr>
            <p:spPr>
              <a:xfrm rot="16200000">
                <a:off x="5021772" y="3106548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AA8EF6BE-4499-DF41-81ED-EDE87DC662F1}"/>
                  </a:ext>
                </a:extLst>
              </p:cNvPr>
              <p:cNvSpPr/>
              <p:nvPr/>
            </p:nvSpPr>
            <p:spPr>
              <a:xfrm rot="16200000">
                <a:off x="5021772" y="3850611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7AB65E50-A884-C440-9E3C-E23C7971F12E}"/>
                  </a:ext>
                </a:extLst>
              </p:cNvPr>
              <p:cNvSpPr/>
              <p:nvPr/>
            </p:nvSpPr>
            <p:spPr>
              <a:xfrm rot="16200000">
                <a:off x="5021772" y="4594674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CDEECCC1-DC5B-BE42-A009-6EEC6718612E}"/>
                  </a:ext>
                </a:extLst>
              </p:cNvPr>
              <p:cNvSpPr/>
              <p:nvPr/>
            </p:nvSpPr>
            <p:spPr>
              <a:xfrm rot="16200000">
                <a:off x="5021772" y="5338736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8345" y="1527243"/>
            <a:ext cx="3224623" cy="143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3" name="TextBox 442"/>
          <p:cNvSpPr txBox="1"/>
          <p:nvPr/>
        </p:nvSpPr>
        <p:spPr>
          <a:xfrm>
            <a:off x="6477000" y="3371850"/>
            <a:ext cx="24962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Multiplier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Pre-adder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Accumulator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AND/OR/NAND/XOR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Pattern detector</a:t>
            </a:r>
          </a:p>
        </p:txBody>
      </p:sp>
      <p:sp>
        <p:nvSpPr>
          <p:cNvPr id="444" name="TextBox 443"/>
          <p:cNvSpPr txBox="1"/>
          <p:nvPr/>
        </p:nvSpPr>
        <p:spPr>
          <a:xfrm>
            <a:off x="266424" y="6581001"/>
            <a:ext cx="6187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Xilinx </a:t>
            </a:r>
            <a:r>
              <a:rPr lang="en-US" sz="1200" dirty="0" err="1"/>
              <a:t>UltraScale</a:t>
            </a:r>
            <a:r>
              <a:rPr lang="en-US" sz="1200" dirty="0"/>
              <a:t> Architecture DSP Slice User Guide UG579 (v1.10) September 22, 2020</a:t>
            </a:r>
          </a:p>
        </p:txBody>
      </p:sp>
      <p:sp>
        <p:nvSpPr>
          <p:cNvPr id="296" name="Slide Number Placeholder 29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8643745-6243-4D6B-AF75-DD3085EC8AC8}" type="slidenum">
              <a:rPr lang="en-IN" smtClean="0"/>
              <a:pPr>
                <a:defRPr/>
              </a:pPr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63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 descr="Intel Stratix 10 NX FPGA AI Tensor Blo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8612" y="1467555"/>
            <a:ext cx="2905008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Logic: Hard Blocks</a:t>
            </a:r>
            <a:endParaRPr lang="en-GB" dirty="0"/>
          </a:p>
        </p:txBody>
      </p:sp>
      <p:sp>
        <p:nvSpPr>
          <p:cNvPr id="161" name="Text Placeholder 16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AI Tensor Block</a:t>
            </a:r>
          </a:p>
        </p:txBody>
      </p:sp>
      <p:sp>
        <p:nvSpPr>
          <p:cNvPr id="295" name="Rectangle 294"/>
          <p:cNvSpPr/>
          <p:nvPr/>
        </p:nvSpPr>
        <p:spPr>
          <a:xfrm>
            <a:off x="6258566" y="1501422"/>
            <a:ext cx="2941878" cy="16450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00" name="Straight Connector 299"/>
          <p:cNvCxnSpPr/>
          <p:nvPr/>
        </p:nvCxnSpPr>
        <p:spPr>
          <a:xfrm flipV="1">
            <a:off x="4848225" y="1478844"/>
            <a:ext cx="1417108" cy="7595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4848225" y="2705100"/>
            <a:ext cx="1410341" cy="4414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6443133" y="3230386"/>
            <a:ext cx="2736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Intel </a:t>
            </a:r>
            <a:r>
              <a:rPr lang="en-US" dirty="0" err="1"/>
              <a:t>Stratix</a:t>
            </a:r>
            <a:r>
              <a:rPr lang="en-US" dirty="0"/>
              <a:t> 10 NX FPGA</a:t>
            </a:r>
          </a:p>
          <a:p>
            <a:r>
              <a:rPr lang="en-US" dirty="0"/>
              <a:t> 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679563" y="1744305"/>
            <a:ext cx="4745619" cy="4493970"/>
            <a:chOff x="679563" y="1744305"/>
            <a:chExt cx="4745619" cy="4493970"/>
          </a:xfrm>
        </p:grpSpPr>
        <p:grpSp>
          <p:nvGrpSpPr>
            <p:cNvPr id="160" name="Group 5"/>
            <p:cNvGrpSpPr/>
            <p:nvPr/>
          </p:nvGrpSpPr>
          <p:grpSpPr>
            <a:xfrm>
              <a:off x="1266612" y="2229000"/>
              <a:ext cx="3583193" cy="3490033"/>
              <a:chOff x="868745" y="1972966"/>
              <a:chExt cx="3726304" cy="3490033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868745" y="1972966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1801274" y="2095175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1650119" y="2712507"/>
                <a:ext cx="554235" cy="48883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2452844" y="1972966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88" name="Group 14"/>
              <p:cNvGrpSpPr/>
              <p:nvPr/>
            </p:nvGrpSpPr>
            <p:grpSpPr>
              <a:xfrm>
                <a:off x="1422980" y="2183075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353" name="Straight Connector 8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36"/>
              <p:cNvGrpSpPr/>
              <p:nvPr/>
            </p:nvGrpSpPr>
            <p:grpSpPr>
              <a:xfrm>
                <a:off x="2059251" y="2183075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349" name="Straight Connector 37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8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7"/>
              <p:cNvGrpSpPr/>
              <p:nvPr/>
            </p:nvGrpSpPr>
            <p:grpSpPr>
              <a:xfrm>
                <a:off x="868745" y="2458999"/>
                <a:ext cx="554235" cy="1503401"/>
                <a:chOff x="896073" y="2438400"/>
                <a:chExt cx="554235" cy="1503401"/>
              </a:xfrm>
            </p:grpSpPr>
            <p:grpSp>
              <p:nvGrpSpPr>
                <p:cNvPr id="336" name="Group 15"/>
                <p:cNvGrpSpPr/>
                <p:nvPr/>
              </p:nvGrpSpPr>
              <p:grpSpPr>
                <a:xfrm rot="16200000">
                  <a:off x="665909" y="2823474"/>
                  <a:ext cx="1014565" cy="244417"/>
                  <a:chOff x="1575380" y="2247575"/>
                  <a:chExt cx="1014565" cy="244417"/>
                </a:xfrm>
              </p:grpSpPr>
              <p:sp>
                <p:nvSpPr>
                  <p:cNvPr id="339" name="Rectangle 45"/>
                  <p:cNvSpPr/>
                  <p:nvPr/>
                </p:nvSpPr>
                <p:spPr>
                  <a:xfrm>
                    <a:off x="1953674" y="2247575"/>
                    <a:ext cx="251925" cy="244417"/>
                  </a:xfrm>
                  <a:prstGeom prst="rect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341" name="Group 46"/>
                  <p:cNvGrpSpPr/>
                  <p:nvPr/>
                </p:nvGrpSpPr>
                <p:grpSpPr>
                  <a:xfrm>
                    <a:off x="1575380" y="2335475"/>
                    <a:ext cx="378294" cy="68616"/>
                    <a:chOff x="1422980" y="2133600"/>
                    <a:chExt cx="378294" cy="68616"/>
                  </a:xfrm>
                </p:grpSpPr>
                <p:cxnSp>
                  <p:nvCxnSpPr>
                    <p:cNvPr id="347" name="Straight Connector 346"/>
                    <p:cNvCxnSpPr/>
                    <p:nvPr/>
                  </p:nvCxnSpPr>
                  <p:spPr>
                    <a:xfrm>
                      <a:off x="1422980" y="2133600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8" name="Straight Connector 48"/>
                    <p:cNvCxnSpPr/>
                    <p:nvPr/>
                  </p:nvCxnSpPr>
                  <p:spPr>
                    <a:xfrm>
                      <a:off x="1422980" y="2202216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42" name="Group 49"/>
                  <p:cNvGrpSpPr/>
                  <p:nvPr/>
                </p:nvGrpSpPr>
                <p:grpSpPr>
                  <a:xfrm>
                    <a:off x="2211651" y="2335475"/>
                    <a:ext cx="378294" cy="68616"/>
                    <a:chOff x="1422980" y="2133600"/>
                    <a:chExt cx="378294" cy="68616"/>
                  </a:xfrm>
                </p:grpSpPr>
                <p:cxnSp>
                  <p:nvCxnSpPr>
                    <p:cNvPr id="345" name="Straight Connector 344"/>
                    <p:cNvCxnSpPr/>
                    <p:nvPr/>
                  </p:nvCxnSpPr>
                  <p:spPr>
                    <a:xfrm>
                      <a:off x="1422980" y="2133600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6" name="Straight Connector 345"/>
                    <p:cNvCxnSpPr/>
                    <p:nvPr/>
                  </p:nvCxnSpPr>
                  <p:spPr>
                    <a:xfrm>
                      <a:off x="1422980" y="2202216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37" name="Rectangle 61"/>
                <p:cNvSpPr/>
                <p:nvPr/>
              </p:nvSpPr>
              <p:spPr>
                <a:xfrm>
                  <a:off x="896073" y="3452966"/>
                  <a:ext cx="554235" cy="488835"/>
                </a:xfrm>
                <a:prstGeom prst="rect">
                  <a:avLst/>
                </a:prstGeom>
                <a:solidFill>
                  <a:srgbClr val="CCECFF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91" name="Rectangle 190"/>
              <p:cNvSpPr/>
              <p:nvPr/>
            </p:nvSpPr>
            <p:spPr>
              <a:xfrm rot="16200000">
                <a:off x="2604000" y="2847099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92" name="Group 67"/>
              <p:cNvGrpSpPr/>
              <p:nvPr/>
            </p:nvGrpSpPr>
            <p:grpSpPr>
              <a:xfrm rot="16200000">
                <a:off x="2540815" y="3250109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334" name="Straight Connector 71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72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3" name="Group 68"/>
              <p:cNvGrpSpPr/>
              <p:nvPr/>
            </p:nvGrpSpPr>
            <p:grpSpPr>
              <a:xfrm rot="16200000">
                <a:off x="2540815" y="2613838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332" name="Straight Connector 69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70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4" name="Rectangle 193"/>
              <p:cNvSpPr/>
              <p:nvPr/>
            </p:nvSpPr>
            <p:spPr>
              <a:xfrm>
                <a:off x="2452844" y="3473565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1817149" y="3581400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96" name="Group 74"/>
              <p:cNvGrpSpPr/>
              <p:nvPr/>
            </p:nvGrpSpPr>
            <p:grpSpPr>
              <a:xfrm>
                <a:off x="1438855" y="366930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328" name="Straight Connector 75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77"/>
              <p:cNvGrpSpPr/>
              <p:nvPr/>
            </p:nvGrpSpPr>
            <p:grpSpPr>
              <a:xfrm>
                <a:off x="2075126" y="366930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325" name="Straight Connector 78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79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80"/>
              <p:cNvGrpSpPr/>
              <p:nvPr/>
            </p:nvGrpSpPr>
            <p:grpSpPr>
              <a:xfrm rot="16200000">
                <a:off x="1738089" y="2494431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320" name="Straight Connector 81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82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83"/>
              <p:cNvGrpSpPr/>
              <p:nvPr/>
            </p:nvGrpSpPr>
            <p:grpSpPr>
              <a:xfrm rot="16200000">
                <a:off x="1753964" y="3358031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86"/>
              <p:cNvGrpSpPr/>
              <p:nvPr/>
            </p:nvGrpSpPr>
            <p:grpSpPr>
              <a:xfrm>
                <a:off x="1268072" y="2934999"/>
                <a:ext cx="400324" cy="68616"/>
                <a:chOff x="1422980" y="2133600"/>
                <a:chExt cx="378294" cy="68616"/>
              </a:xfrm>
            </p:grpSpPr>
            <p:cxnSp>
              <p:nvCxnSpPr>
                <p:cNvPr id="316" name="Straight Connector 315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89"/>
              <p:cNvGrpSpPr/>
              <p:nvPr/>
            </p:nvGrpSpPr>
            <p:grpSpPr>
              <a:xfrm>
                <a:off x="2209800" y="2934999"/>
                <a:ext cx="457200" cy="68616"/>
                <a:chOff x="1422980" y="2133600"/>
                <a:chExt cx="378294" cy="68616"/>
              </a:xfrm>
            </p:grpSpPr>
            <p:cxnSp>
              <p:nvCxnSpPr>
                <p:cNvPr id="312" name="Straight Connector 311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2" name="Rectangle 201"/>
              <p:cNvSpPr/>
              <p:nvPr/>
            </p:nvSpPr>
            <p:spPr>
              <a:xfrm>
                <a:off x="3389244" y="2095175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238089" y="2712507"/>
                <a:ext cx="554235" cy="48883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4040814" y="1972966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05" name="Group 99"/>
              <p:cNvGrpSpPr/>
              <p:nvPr/>
            </p:nvGrpSpPr>
            <p:grpSpPr>
              <a:xfrm>
                <a:off x="3010950" y="2183075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309" name="Straight Connector 308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100"/>
              <p:cNvGrpSpPr/>
              <p:nvPr/>
            </p:nvGrpSpPr>
            <p:grpSpPr>
              <a:xfrm>
                <a:off x="3647221" y="2183075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307" name="Straight Connector 306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7" name="Rectangle 206"/>
              <p:cNvSpPr/>
              <p:nvPr/>
            </p:nvSpPr>
            <p:spPr>
              <a:xfrm rot="16200000">
                <a:off x="4191970" y="2847099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08" name="Group 113"/>
              <p:cNvGrpSpPr/>
              <p:nvPr/>
            </p:nvGrpSpPr>
            <p:grpSpPr>
              <a:xfrm rot="16200000">
                <a:off x="4128785" y="3250109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114"/>
              <p:cNvGrpSpPr/>
              <p:nvPr/>
            </p:nvGrpSpPr>
            <p:grpSpPr>
              <a:xfrm rot="16200000">
                <a:off x="4128785" y="2613838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0" name="Rectangle 209"/>
              <p:cNvSpPr/>
              <p:nvPr/>
            </p:nvSpPr>
            <p:spPr>
              <a:xfrm>
                <a:off x="4040814" y="3473565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3405119" y="3581400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12" name="Group 117"/>
              <p:cNvGrpSpPr/>
              <p:nvPr/>
            </p:nvGrpSpPr>
            <p:grpSpPr>
              <a:xfrm>
                <a:off x="3026825" y="366930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118"/>
              <p:cNvGrpSpPr/>
              <p:nvPr/>
            </p:nvGrpSpPr>
            <p:grpSpPr>
              <a:xfrm>
                <a:off x="3663096" y="366930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120"/>
              <p:cNvGrpSpPr/>
              <p:nvPr/>
            </p:nvGrpSpPr>
            <p:grpSpPr>
              <a:xfrm rot="16200000">
                <a:off x="3326059" y="2494431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121"/>
              <p:cNvGrpSpPr/>
              <p:nvPr/>
            </p:nvGrpSpPr>
            <p:grpSpPr>
              <a:xfrm rot="16200000">
                <a:off x="3341934" y="3358031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122"/>
              <p:cNvGrpSpPr/>
              <p:nvPr/>
            </p:nvGrpSpPr>
            <p:grpSpPr>
              <a:xfrm>
                <a:off x="2856042" y="2934999"/>
                <a:ext cx="400324" cy="68616"/>
                <a:chOff x="1422980" y="2133600"/>
                <a:chExt cx="378294" cy="68616"/>
              </a:xfrm>
            </p:grpSpPr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123"/>
              <p:cNvGrpSpPr/>
              <p:nvPr/>
            </p:nvGrpSpPr>
            <p:grpSpPr>
              <a:xfrm>
                <a:off x="3797770" y="2934999"/>
                <a:ext cx="457200" cy="68616"/>
                <a:chOff x="1422980" y="2133600"/>
                <a:chExt cx="378294" cy="68616"/>
              </a:xfrm>
            </p:grpSpPr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8" name="Rectangle 217"/>
              <p:cNvSpPr/>
              <p:nvPr/>
            </p:nvSpPr>
            <p:spPr>
              <a:xfrm>
                <a:off x="1650119" y="4213106"/>
                <a:ext cx="554235" cy="48883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19" name="Group 165"/>
              <p:cNvGrpSpPr/>
              <p:nvPr/>
            </p:nvGrpSpPr>
            <p:grpSpPr>
              <a:xfrm>
                <a:off x="868745" y="3959598"/>
                <a:ext cx="554235" cy="1503401"/>
                <a:chOff x="896073" y="2438400"/>
                <a:chExt cx="554235" cy="1503401"/>
              </a:xfrm>
            </p:grpSpPr>
            <p:grpSp>
              <p:nvGrpSpPr>
                <p:cNvPr id="275" name="Group 193"/>
                <p:cNvGrpSpPr/>
                <p:nvPr/>
              </p:nvGrpSpPr>
              <p:grpSpPr>
                <a:xfrm rot="16200000">
                  <a:off x="665909" y="2823474"/>
                  <a:ext cx="1014565" cy="244417"/>
                  <a:chOff x="1575380" y="2247575"/>
                  <a:chExt cx="1014565" cy="244417"/>
                </a:xfrm>
              </p:grpSpPr>
              <p:sp>
                <p:nvSpPr>
                  <p:cNvPr id="277" name="Rectangle 276"/>
                  <p:cNvSpPr/>
                  <p:nvPr/>
                </p:nvSpPr>
                <p:spPr>
                  <a:xfrm>
                    <a:off x="1953674" y="2247575"/>
                    <a:ext cx="251925" cy="244417"/>
                  </a:xfrm>
                  <a:prstGeom prst="rect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278" name="Group 196"/>
                  <p:cNvGrpSpPr/>
                  <p:nvPr/>
                </p:nvGrpSpPr>
                <p:grpSpPr>
                  <a:xfrm>
                    <a:off x="1575380" y="2335475"/>
                    <a:ext cx="378294" cy="68616"/>
                    <a:chOff x="1422980" y="2133600"/>
                    <a:chExt cx="378294" cy="68616"/>
                  </a:xfrm>
                </p:grpSpPr>
                <p:cxnSp>
                  <p:nvCxnSpPr>
                    <p:cNvPr id="282" name="Straight Connector 281"/>
                    <p:cNvCxnSpPr/>
                    <p:nvPr/>
                  </p:nvCxnSpPr>
                  <p:spPr>
                    <a:xfrm>
                      <a:off x="1422980" y="2133600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3" name="Straight Connector 282"/>
                    <p:cNvCxnSpPr/>
                    <p:nvPr/>
                  </p:nvCxnSpPr>
                  <p:spPr>
                    <a:xfrm>
                      <a:off x="1422980" y="2202216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9" name="Group 197"/>
                  <p:cNvGrpSpPr/>
                  <p:nvPr/>
                </p:nvGrpSpPr>
                <p:grpSpPr>
                  <a:xfrm>
                    <a:off x="2211651" y="2335475"/>
                    <a:ext cx="378294" cy="68616"/>
                    <a:chOff x="1422980" y="2133600"/>
                    <a:chExt cx="378294" cy="68616"/>
                  </a:xfrm>
                </p:grpSpPr>
                <p:cxnSp>
                  <p:nvCxnSpPr>
                    <p:cNvPr id="280" name="Straight Connector 279"/>
                    <p:cNvCxnSpPr/>
                    <p:nvPr/>
                  </p:nvCxnSpPr>
                  <p:spPr>
                    <a:xfrm>
                      <a:off x="1422980" y="2133600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1" name="Straight Connector 280"/>
                    <p:cNvCxnSpPr/>
                    <p:nvPr/>
                  </p:nvCxnSpPr>
                  <p:spPr>
                    <a:xfrm>
                      <a:off x="1422980" y="2202216"/>
                      <a:ext cx="378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76" name="Rectangle 275"/>
                <p:cNvSpPr/>
                <p:nvPr/>
              </p:nvSpPr>
              <p:spPr>
                <a:xfrm>
                  <a:off x="896073" y="3452966"/>
                  <a:ext cx="554235" cy="488835"/>
                </a:xfrm>
                <a:prstGeom prst="rect">
                  <a:avLst/>
                </a:prstGeom>
                <a:solidFill>
                  <a:srgbClr val="CCECFF"/>
                </a:solidFill>
                <a:ln w="1905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20" name="Rectangle 219"/>
              <p:cNvSpPr/>
              <p:nvPr/>
            </p:nvSpPr>
            <p:spPr>
              <a:xfrm rot="16200000">
                <a:off x="2604000" y="4347698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21" name="Group 167"/>
              <p:cNvGrpSpPr/>
              <p:nvPr/>
            </p:nvGrpSpPr>
            <p:grpSpPr>
              <a:xfrm rot="16200000">
                <a:off x="2540815" y="4750708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2" name="Group 168"/>
              <p:cNvGrpSpPr/>
              <p:nvPr/>
            </p:nvGrpSpPr>
            <p:grpSpPr>
              <a:xfrm rot="16200000">
                <a:off x="2540815" y="4114437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3" name="Rectangle 222"/>
              <p:cNvSpPr/>
              <p:nvPr/>
            </p:nvSpPr>
            <p:spPr>
              <a:xfrm>
                <a:off x="2452844" y="4974164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1817149" y="5081999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25" name="Group 171"/>
              <p:cNvGrpSpPr/>
              <p:nvPr/>
            </p:nvGrpSpPr>
            <p:grpSpPr>
              <a:xfrm>
                <a:off x="1438855" y="5169899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172"/>
              <p:cNvGrpSpPr/>
              <p:nvPr/>
            </p:nvGrpSpPr>
            <p:grpSpPr>
              <a:xfrm>
                <a:off x="2075126" y="5169899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173"/>
              <p:cNvGrpSpPr/>
              <p:nvPr/>
            </p:nvGrpSpPr>
            <p:grpSpPr>
              <a:xfrm rot="16200000">
                <a:off x="1738089" y="399503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Group 174"/>
              <p:cNvGrpSpPr/>
              <p:nvPr/>
            </p:nvGrpSpPr>
            <p:grpSpPr>
              <a:xfrm rot="16200000">
                <a:off x="1753964" y="485863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175"/>
              <p:cNvGrpSpPr/>
              <p:nvPr/>
            </p:nvGrpSpPr>
            <p:grpSpPr>
              <a:xfrm>
                <a:off x="1268072" y="4435598"/>
                <a:ext cx="400324" cy="68616"/>
                <a:chOff x="1422980" y="2133600"/>
                <a:chExt cx="378294" cy="68616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Group 176"/>
              <p:cNvGrpSpPr/>
              <p:nvPr/>
            </p:nvGrpSpPr>
            <p:grpSpPr>
              <a:xfrm>
                <a:off x="2209800" y="4435598"/>
                <a:ext cx="457200" cy="68616"/>
                <a:chOff x="1422980" y="2133600"/>
                <a:chExt cx="378294" cy="68616"/>
              </a:xfrm>
            </p:grpSpPr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1" name="Rectangle 230"/>
              <p:cNvSpPr/>
              <p:nvPr/>
            </p:nvSpPr>
            <p:spPr>
              <a:xfrm>
                <a:off x="3238089" y="4213106"/>
                <a:ext cx="554235" cy="48883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2" name="Rectangle 231"/>
              <p:cNvSpPr/>
              <p:nvPr/>
            </p:nvSpPr>
            <p:spPr>
              <a:xfrm rot="16200000">
                <a:off x="4191970" y="4347698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33" name="Group 215"/>
              <p:cNvGrpSpPr/>
              <p:nvPr/>
            </p:nvGrpSpPr>
            <p:grpSpPr>
              <a:xfrm rot="16200000">
                <a:off x="4128785" y="4750708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16"/>
              <p:cNvGrpSpPr/>
              <p:nvPr/>
            </p:nvGrpSpPr>
            <p:grpSpPr>
              <a:xfrm rot="16200000">
                <a:off x="4128785" y="4114437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5" name="Rectangle 234"/>
              <p:cNvSpPr/>
              <p:nvPr/>
            </p:nvSpPr>
            <p:spPr>
              <a:xfrm>
                <a:off x="4040814" y="4974164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3405119" y="5081999"/>
                <a:ext cx="251925" cy="244417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37" name="Group 219"/>
              <p:cNvGrpSpPr/>
              <p:nvPr/>
            </p:nvGrpSpPr>
            <p:grpSpPr>
              <a:xfrm>
                <a:off x="3026825" y="5169899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20"/>
              <p:cNvGrpSpPr/>
              <p:nvPr/>
            </p:nvGrpSpPr>
            <p:grpSpPr>
              <a:xfrm>
                <a:off x="3663096" y="5169899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21"/>
              <p:cNvGrpSpPr/>
              <p:nvPr/>
            </p:nvGrpSpPr>
            <p:grpSpPr>
              <a:xfrm rot="16200000">
                <a:off x="3326059" y="399503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22"/>
              <p:cNvGrpSpPr/>
              <p:nvPr/>
            </p:nvGrpSpPr>
            <p:grpSpPr>
              <a:xfrm rot="16200000">
                <a:off x="3341934" y="4858630"/>
                <a:ext cx="378294" cy="68616"/>
                <a:chOff x="1422980" y="2133600"/>
                <a:chExt cx="378294" cy="68616"/>
              </a:xfrm>
            </p:grpSpPr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23"/>
              <p:cNvGrpSpPr/>
              <p:nvPr/>
            </p:nvGrpSpPr>
            <p:grpSpPr>
              <a:xfrm>
                <a:off x="2856042" y="4435598"/>
                <a:ext cx="400324" cy="68616"/>
                <a:chOff x="1422980" y="2133600"/>
                <a:chExt cx="378294" cy="68616"/>
              </a:xfrm>
            </p:grpSpPr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24"/>
              <p:cNvGrpSpPr/>
              <p:nvPr/>
            </p:nvGrpSpPr>
            <p:grpSpPr>
              <a:xfrm>
                <a:off x="3797770" y="4435598"/>
                <a:ext cx="457200" cy="68616"/>
                <a:chOff x="1422980" y="2133600"/>
                <a:chExt cx="378294" cy="68616"/>
              </a:xfrm>
            </p:grpSpPr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1422980" y="2133600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1422980" y="2202216"/>
                  <a:ext cx="3782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3" name="Group 4">
              <a:extLst>
                <a:ext uri="{FF2B5EF4-FFF2-40B4-BE49-F238E27FC236}">
                  <a16:creationId xmlns:a16="http://schemas.microsoft.com/office/drawing/2014/main" id="{29B840FA-6E50-0846-99D7-E574587C4C2E}"/>
                </a:ext>
              </a:extLst>
            </p:cNvPr>
            <p:cNvGrpSpPr/>
            <p:nvPr/>
          </p:nvGrpSpPr>
          <p:grpSpPr>
            <a:xfrm>
              <a:off x="679563" y="1744305"/>
              <a:ext cx="4745619" cy="4493970"/>
              <a:chOff x="679563" y="1744305"/>
              <a:chExt cx="4745619" cy="4493970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763E3CED-4522-4E47-93F9-015CA4A232CF}"/>
                  </a:ext>
                </a:extLst>
              </p:cNvPr>
              <p:cNvSpPr/>
              <p:nvPr/>
            </p:nvSpPr>
            <p:spPr>
              <a:xfrm>
                <a:off x="1266613" y="1744305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84197C45-43B6-4F49-A537-FB4CF2790E06}"/>
                  </a:ext>
                </a:extLst>
              </p:cNvPr>
              <p:cNvSpPr/>
              <p:nvPr/>
            </p:nvSpPr>
            <p:spPr>
              <a:xfrm>
                <a:off x="2027687" y="1744305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AC86C46A-B5B1-884E-AE91-CBAE01F18483}"/>
                  </a:ext>
                </a:extLst>
              </p:cNvPr>
              <p:cNvSpPr/>
              <p:nvPr/>
            </p:nvSpPr>
            <p:spPr>
              <a:xfrm>
                <a:off x="2788761" y="1744305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F1D3FF53-2B0D-6C41-836A-378E835A3728}"/>
                  </a:ext>
                </a:extLst>
              </p:cNvPr>
              <p:cNvSpPr/>
              <p:nvPr/>
            </p:nvSpPr>
            <p:spPr>
              <a:xfrm>
                <a:off x="3549835" y="1744305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C794E135-1B4D-6F46-9743-0DBE007B5B07}"/>
                  </a:ext>
                </a:extLst>
              </p:cNvPr>
              <p:cNvSpPr/>
              <p:nvPr/>
            </p:nvSpPr>
            <p:spPr>
              <a:xfrm>
                <a:off x="4310910" y="1744305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9DD2BCFA-4CBC-5240-AA8B-711E708E7739}"/>
                  </a:ext>
                </a:extLst>
              </p:cNvPr>
              <p:cNvSpPr/>
              <p:nvPr/>
            </p:nvSpPr>
            <p:spPr>
              <a:xfrm>
                <a:off x="1266613" y="5964404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17317E43-5EAA-3E45-BFB0-7C04894D30F6}"/>
                  </a:ext>
                </a:extLst>
              </p:cNvPr>
              <p:cNvSpPr/>
              <p:nvPr/>
            </p:nvSpPr>
            <p:spPr>
              <a:xfrm>
                <a:off x="2027687" y="5964404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4ACC9EDB-B59A-2F4D-BFCD-2885206913DE}"/>
                  </a:ext>
                </a:extLst>
              </p:cNvPr>
              <p:cNvSpPr/>
              <p:nvPr/>
            </p:nvSpPr>
            <p:spPr>
              <a:xfrm>
                <a:off x="2788761" y="5964404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44B7DDC6-CFBD-D043-8316-79C8F0A36BD8}"/>
                  </a:ext>
                </a:extLst>
              </p:cNvPr>
              <p:cNvSpPr/>
              <p:nvPr/>
            </p:nvSpPr>
            <p:spPr>
              <a:xfrm>
                <a:off x="3549835" y="5964404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0C59167A-EA00-684D-A3C1-731618424002}"/>
                  </a:ext>
                </a:extLst>
              </p:cNvPr>
              <p:cNvSpPr/>
              <p:nvPr/>
            </p:nvSpPr>
            <p:spPr>
              <a:xfrm>
                <a:off x="4310910" y="5964404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1173EC2A-41CF-C14E-B6D9-A72EFC6DF600}"/>
                  </a:ext>
                </a:extLst>
              </p:cNvPr>
              <p:cNvSpPr/>
              <p:nvPr/>
            </p:nvSpPr>
            <p:spPr>
              <a:xfrm rot="16200000">
                <a:off x="550024" y="2381362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7E18D2B-0099-D54B-86A2-B53F4F0DB4EA}"/>
                  </a:ext>
                </a:extLst>
              </p:cNvPr>
              <p:cNvSpPr/>
              <p:nvPr/>
            </p:nvSpPr>
            <p:spPr>
              <a:xfrm rot="16200000">
                <a:off x="550024" y="3125425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7EF0C5A0-D584-5C4E-8FC2-67BE33B2209F}"/>
                  </a:ext>
                </a:extLst>
              </p:cNvPr>
              <p:cNvSpPr/>
              <p:nvPr/>
            </p:nvSpPr>
            <p:spPr>
              <a:xfrm rot="16200000">
                <a:off x="550024" y="3869488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10AFC1D5-A1D4-6F4B-A171-026F7E816E14}"/>
                  </a:ext>
                </a:extLst>
              </p:cNvPr>
              <p:cNvSpPr/>
              <p:nvPr/>
            </p:nvSpPr>
            <p:spPr>
              <a:xfrm rot="16200000">
                <a:off x="550024" y="4613551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6128A22A-1EED-7247-B3F3-00FCE16341DE}"/>
                  </a:ext>
                </a:extLst>
              </p:cNvPr>
              <p:cNvSpPr/>
              <p:nvPr/>
            </p:nvSpPr>
            <p:spPr>
              <a:xfrm rot="16200000">
                <a:off x="550024" y="5357613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F8FE4FA-754F-C24E-973A-8DF53362998E}"/>
                  </a:ext>
                </a:extLst>
              </p:cNvPr>
              <p:cNvSpPr/>
              <p:nvPr/>
            </p:nvSpPr>
            <p:spPr>
              <a:xfrm rot="16200000">
                <a:off x="5021772" y="2362485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6F5A2717-034B-1A40-8ADB-7433BBBD836C}"/>
                  </a:ext>
                </a:extLst>
              </p:cNvPr>
              <p:cNvSpPr/>
              <p:nvPr/>
            </p:nvSpPr>
            <p:spPr>
              <a:xfrm rot="16200000">
                <a:off x="5021772" y="3106548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AA8EF6BE-4499-DF41-81ED-EDE87DC662F1}"/>
                  </a:ext>
                </a:extLst>
              </p:cNvPr>
              <p:cNvSpPr/>
              <p:nvPr/>
            </p:nvSpPr>
            <p:spPr>
              <a:xfrm rot="16200000">
                <a:off x="5021772" y="3850611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7AB65E50-A884-C440-9E3C-E23C7971F12E}"/>
                  </a:ext>
                </a:extLst>
              </p:cNvPr>
              <p:cNvSpPr/>
              <p:nvPr/>
            </p:nvSpPr>
            <p:spPr>
              <a:xfrm rot="16200000">
                <a:off x="5021772" y="4594674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CDEECCC1-DC5B-BE42-A009-6EEC6718612E}"/>
                  </a:ext>
                </a:extLst>
              </p:cNvPr>
              <p:cNvSpPr/>
              <p:nvPr/>
            </p:nvSpPr>
            <p:spPr>
              <a:xfrm rot="16200000">
                <a:off x="5021772" y="5338736"/>
                <a:ext cx="532949" cy="2738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59" name="TextBox 358"/>
          <p:cNvSpPr txBox="1"/>
          <p:nvPr/>
        </p:nvSpPr>
        <p:spPr>
          <a:xfrm>
            <a:off x="6642340" y="3864634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8 inference</a:t>
            </a:r>
          </a:p>
          <a:p>
            <a:r>
              <a:rPr lang="en-US" dirty="0"/>
              <a:t>MM/MV multiplications</a:t>
            </a:r>
          </a:p>
        </p:txBody>
      </p:sp>
      <p:sp>
        <p:nvSpPr>
          <p:cNvPr id="303" name="Slide Number Placeholder 30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8643745-6243-4D6B-AF75-DD3085EC8AC8}" type="slidenum">
              <a:rPr lang="en-IN" smtClean="0"/>
              <a:pPr>
                <a:defRPr/>
              </a:pPr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63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blocks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FFs (set, reset, enable, load,…), Carry chains</a:t>
            </a:r>
          </a:p>
          <a:p>
            <a:r>
              <a:rPr lang="en-US" sz="2400" dirty="0"/>
              <a:t>ADCs, DACs</a:t>
            </a:r>
          </a:p>
          <a:p>
            <a:r>
              <a:rPr lang="en-US" sz="2400" dirty="0"/>
              <a:t>Security (AES, SHA..)</a:t>
            </a:r>
          </a:p>
          <a:p>
            <a:r>
              <a:rPr lang="en-US" sz="2400" dirty="0"/>
              <a:t>Processors </a:t>
            </a:r>
          </a:p>
          <a:p>
            <a:pPr lvl="1"/>
            <a:r>
              <a:rPr lang="en-US" dirty="0"/>
              <a:t>ZYNQ (Single, Dual, Quad ARM)</a:t>
            </a:r>
          </a:p>
          <a:p>
            <a:r>
              <a:rPr lang="en-US" sz="2400" dirty="0"/>
              <a:t>GPU</a:t>
            </a:r>
          </a:p>
          <a:p>
            <a:pPr lvl="1"/>
            <a:r>
              <a:rPr lang="en-US" dirty="0"/>
              <a:t>ARM Mali</a:t>
            </a:r>
          </a:p>
          <a:p>
            <a:r>
              <a:rPr lang="en-US" sz="2400" dirty="0"/>
              <a:t>..</a:t>
            </a:r>
          </a:p>
          <a:p>
            <a:r>
              <a:rPr lang="en-US" sz="2400" dirty="0"/>
              <a:t>..</a:t>
            </a:r>
          </a:p>
          <a:p>
            <a:r>
              <a:rPr lang="en-US" sz="2400" dirty="0"/>
              <a:t>System-on-chip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8643745-6243-4D6B-AF75-DD3085EC8AC8}" type="slidenum">
              <a:rPr lang="en-IN" smtClean="0"/>
              <a:pPr>
                <a:defRPr/>
              </a:pPr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483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Routing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F7F3537-E3CD-47CF-9C91-82E5C8D59D95}" type="slidenum">
              <a:rPr lang="en-IN" smtClean="0"/>
              <a:pPr>
                <a:defRPr/>
              </a:pPr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863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FPGAs be taken seriously?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61690" y="2800350"/>
            <a:ext cx="8075910" cy="1257300"/>
          </a:xfrm>
        </p:spPr>
        <p:txBody>
          <a:bodyPr/>
          <a:lstStyle/>
          <a:p>
            <a:r>
              <a:rPr lang="en-US" sz="2800" dirty="0"/>
              <a:t>Can FPGAs compete with single and multi-core CPUs?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F7F3537-E3CD-47CF-9C91-82E5C8D59D95}" type="slidenum">
              <a:rPr lang="en-IN" smtClean="0"/>
              <a:pPr>
                <a:defRPr/>
              </a:pPr>
              <a:t>5</a:t>
            </a:fld>
            <a:endParaRPr lang="en-I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FPGA Architecture</a:t>
            </a:r>
            <a:endParaRPr lang="en-GB" b="1" dirty="0">
              <a:latin typeface="+mn-lt"/>
            </a:endParaRPr>
          </a:p>
        </p:txBody>
      </p:sp>
      <p:sp>
        <p:nvSpPr>
          <p:cNvPr id="159" name="Text Placeholder 15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464998" y="2325886"/>
            <a:ext cx="431095" cy="384048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7146037" y="2333244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Programmable Logic</a:t>
            </a:r>
            <a:endParaRPr lang="en-GB" dirty="0"/>
          </a:p>
        </p:txBody>
      </p:sp>
      <p:sp>
        <p:nvSpPr>
          <p:cNvPr id="103" name="Rectangle 102"/>
          <p:cNvSpPr/>
          <p:nvPr/>
        </p:nvSpPr>
        <p:spPr>
          <a:xfrm>
            <a:off x="6464998" y="2892552"/>
            <a:ext cx="431095" cy="384048"/>
          </a:xfrm>
          <a:prstGeom prst="rect">
            <a:avLst/>
          </a:prstGeom>
          <a:solidFill>
            <a:schemeClr val="tx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TextBox 103"/>
          <p:cNvSpPr txBox="1"/>
          <p:nvPr/>
        </p:nvSpPr>
        <p:spPr>
          <a:xfrm>
            <a:off x="7146037" y="2899910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Programmable Routing</a:t>
            </a:r>
            <a:endParaRPr lang="en-GB" dirty="0"/>
          </a:p>
        </p:txBody>
      </p:sp>
      <p:grpSp>
        <p:nvGrpSpPr>
          <p:cNvPr id="4" name="Group 5"/>
          <p:cNvGrpSpPr/>
          <p:nvPr/>
        </p:nvGrpSpPr>
        <p:grpSpPr>
          <a:xfrm>
            <a:off x="1266613" y="2229000"/>
            <a:ext cx="3583194" cy="3490033"/>
            <a:chOff x="868745" y="1972966"/>
            <a:chExt cx="3726304" cy="3490033"/>
          </a:xfrm>
        </p:grpSpPr>
        <p:sp>
          <p:nvSpPr>
            <p:cNvPr id="7" name="Rectangle 6"/>
            <p:cNvSpPr/>
            <p:nvPr/>
          </p:nvSpPr>
          <p:spPr>
            <a:xfrm>
              <a:off x="868745" y="1972966"/>
              <a:ext cx="554235" cy="488835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2" name="Rectangle 2051"/>
            <p:cNvSpPr/>
            <p:nvPr/>
          </p:nvSpPr>
          <p:spPr>
            <a:xfrm>
              <a:off x="1801274" y="2095175"/>
              <a:ext cx="251925" cy="24441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650119" y="2712507"/>
              <a:ext cx="554235" cy="488835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452844" y="1972966"/>
              <a:ext cx="554235" cy="488835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" name="Group 14"/>
            <p:cNvGrpSpPr/>
            <p:nvPr/>
          </p:nvGrpSpPr>
          <p:grpSpPr>
            <a:xfrm>
              <a:off x="1422980" y="2183075"/>
              <a:ext cx="378294" cy="68616"/>
              <a:chOff x="1422980" y="2133600"/>
              <a:chExt cx="378294" cy="68616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36"/>
            <p:cNvGrpSpPr/>
            <p:nvPr/>
          </p:nvGrpSpPr>
          <p:grpSpPr>
            <a:xfrm>
              <a:off x="2059251" y="2183075"/>
              <a:ext cx="378294" cy="68616"/>
              <a:chOff x="1422980" y="2133600"/>
              <a:chExt cx="378294" cy="68616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17"/>
            <p:cNvGrpSpPr/>
            <p:nvPr/>
          </p:nvGrpSpPr>
          <p:grpSpPr>
            <a:xfrm>
              <a:off x="868745" y="2458999"/>
              <a:ext cx="554235" cy="1503401"/>
              <a:chOff x="896073" y="2438400"/>
              <a:chExt cx="554235" cy="1503401"/>
            </a:xfrm>
          </p:grpSpPr>
          <p:grpSp>
            <p:nvGrpSpPr>
              <p:cNvPr id="10" name="Group 15"/>
              <p:cNvGrpSpPr/>
              <p:nvPr/>
            </p:nvGrpSpPr>
            <p:grpSpPr>
              <a:xfrm rot="16200000">
                <a:off x="665909" y="2823474"/>
                <a:ext cx="1014565" cy="244417"/>
                <a:chOff x="1575380" y="2247575"/>
                <a:chExt cx="1014565" cy="244417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1953674" y="2247575"/>
                  <a:ext cx="251925" cy="244417"/>
                </a:xfrm>
                <a:prstGeom prst="rect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1" name="Group 46"/>
                <p:cNvGrpSpPr/>
                <p:nvPr/>
              </p:nvGrpSpPr>
              <p:grpSpPr>
                <a:xfrm>
                  <a:off x="1575380" y="2335475"/>
                  <a:ext cx="378294" cy="68616"/>
                  <a:chOff x="1422980" y="2133600"/>
                  <a:chExt cx="378294" cy="68616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1422980" y="2133600"/>
                    <a:ext cx="37829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1422980" y="2202216"/>
                    <a:ext cx="37829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" name="Group 49"/>
                <p:cNvGrpSpPr/>
                <p:nvPr/>
              </p:nvGrpSpPr>
              <p:grpSpPr>
                <a:xfrm>
                  <a:off x="2211651" y="2335475"/>
                  <a:ext cx="378294" cy="68616"/>
                  <a:chOff x="1422980" y="2133600"/>
                  <a:chExt cx="378294" cy="68616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1422980" y="2133600"/>
                    <a:ext cx="37829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1422980" y="2202216"/>
                    <a:ext cx="37829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2" name="Rectangle 61"/>
              <p:cNvSpPr/>
              <p:nvPr/>
            </p:nvSpPr>
            <p:spPr>
              <a:xfrm>
                <a:off x="896073" y="3452966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7" name="Rectangle 66"/>
            <p:cNvSpPr/>
            <p:nvPr/>
          </p:nvSpPr>
          <p:spPr>
            <a:xfrm rot="16200000">
              <a:off x="2604000" y="2847099"/>
              <a:ext cx="251925" cy="24441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" name="Group 67"/>
            <p:cNvGrpSpPr/>
            <p:nvPr/>
          </p:nvGrpSpPr>
          <p:grpSpPr>
            <a:xfrm rot="16200000">
              <a:off x="2540815" y="3250109"/>
              <a:ext cx="378294" cy="68616"/>
              <a:chOff x="1422980" y="2133600"/>
              <a:chExt cx="378294" cy="68616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68"/>
            <p:cNvGrpSpPr/>
            <p:nvPr/>
          </p:nvGrpSpPr>
          <p:grpSpPr>
            <a:xfrm rot="16200000">
              <a:off x="2540815" y="2613838"/>
              <a:ext cx="378294" cy="68616"/>
              <a:chOff x="1422980" y="2133600"/>
              <a:chExt cx="378294" cy="68616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Rectangle 65"/>
            <p:cNvSpPr/>
            <p:nvPr/>
          </p:nvSpPr>
          <p:spPr>
            <a:xfrm>
              <a:off x="2452844" y="3473565"/>
              <a:ext cx="554235" cy="488835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817149" y="3581400"/>
              <a:ext cx="251925" cy="24441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Group 74"/>
            <p:cNvGrpSpPr/>
            <p:nvPr/>
          </p:nvGrpSpPr>
          <p:grpSpPr>
            <a:xfrm>
              <a:off x="1438855" y="3669300"/>
              <a:ext cx="378294" cy="68616"/>
              <a:chOff x="1422980" y="2133600"/>
              <a:chExt cx="378294" cy="68616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77"/>
            <p:cNvGrpSpPr/>
            <p:nvPr/>
          </p:nvGrpSpPr>
          <p:grpSpPr>
            <a:xfrm>
              <a:off x="2075126" y="3669300"/>
              <a:ext cx="378294" cy="68616"/>
              <a:chOff x="1422980" y="2133600"/>
              <a:chExt cx="378294" cy="68616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80"/>
            <p:cNvGrpSpPr/>
            <p:nvPr/>
          </p:nvGrpSpPr>
          <p:grpSpPr>
            <a:xfrm rot="16200000">
              <a:off x="1738089" y="2494431"/>
              <a:ext cx="378294" cy="68616"/>
              <a:chOff x="1422980" y="2133600"/>
              <a:chExt cx="378294" cy="68616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83"/>
            <p:cNvGrpSpPr/>
            <p:nvPr/>
          </p:nvGrpSpPr>
          <p:grpSpPr>
            <a:xfrm rot="16200000">
              <a:off x="1753964" y="3358031"/>
              <a:ext cx="378294" cy="68616"/>
              <a:chOff x="1422980" y="2133600"/>
              <a:chExt cx="378294" cy="68616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86"/>
            <p:cNvGrpSpPr/>
            <p:nvPr/>
          </p:nvGrpSpPr>
          <p:grpSpPr>
            <a:xfrm>
              <a:off x="1268072" y="2934999"/>
              <a:ext cx="400324" cy="68616"/>
              <a:chOff x="1422980" y="2133600"/>
              <a:chExt cx="378294" cy="68616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89"/>
            <p:cNvGrpSpPr/>
            <p:nvPr/>
          </p:nvGrpSpPr>
          <p:grpSpPr>
            <a:xfrm>
              <a:off x="2209800" y="2934999"/>
              <a:ext cx="457200" cy="68616"/>
              <a:chOff x="1422980" y="2133600"/>
              <a:chExt cx="378294" cy="68616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Rectangle 95"/>
            <p:cNvSpPr/>
            <p:nvPr/>
          </p:nvSpPr>
          <p:spPr>
            <a:xfrm>
              <a:off x="3389244" y="2095175"/>
              <a:ext cx="251925" cy="24441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238089" y="2712507"/>
              <a:ext cx="554235" cy="488835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040814" y="1972966"/>
              <a:ext cx="554235" cy="488835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Group 99"/>
            <p:cNvGrpSpPr/>
            <p:nvPr/>
          </p:nvGrpSpPr>
          <p:grpSpPr>
            <a:xfrm>
              <a:off x="3010950" y="2183075"/>
              <a:ext cx="378294" cy="68616"/>
              <a:chOff x="1422980" y="2133600"/>
              <a:chExt cx="378294" cy="68616"/>
            </a:xfrm>
          </p:grpSpPr>
          <p:cxnSp>
            <p:nvCxnSpPr>
              <p:cNvPr id="157" name="Straight Connector 156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100"/>
            <p:cNvGrpSpPr/>
            <p:nvPr/>
          </p:nvGrpSpPr>
          <p:grpSpPr>
            <a:xfrm>
              <a:off x="3647221" y="2183075"/>
              <a:ext cx="378294" cy="68616"/>
              <a:chOff x="1422980" y="2133600"/>
              <a:chExt cx="378294" cy="68616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Rectangle 112"/>
            <p:cNvSpPr/>
            <p:nvPr/>
          </p:nvSpPr>
          <p:spPr>
            <a:xfrm rot="16200000">
              <a:off x="4191970" y="2847099"/>
              <a:ext cx="251925" cy="24441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3" name="Group 113"/>
            <p:cNvGrpSpPr/>
            <p:nvPr/>
          </p:nvGrpSpPr>
          <p:grpSpPr>
            <a:xfrm rot="16200000">
              <a:off x="4128785" y="3250109"/>
              <a:ext cx="378294" cy="68616"/>
              <a:chOff x="1422980" y="2133600"/>
              <a:chExt cx="378294" cy="68616"/>
            </a:xfrm>
          </p:grpSpPr>
          <p:cxnSp>
            <p:nvCxnSpPr>
              <p:cNvPr id="144" name="Straight Connector 143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114"/>
            <p:cNvGrpSpPr/>
            <p:nvPr/>
          </p:nvGrpSpPr>
          <p:grpSpPr>
            <a:xfrm rot="16200000">
              <a:off x="4128785" y="2613838"/>
              <a:ext cx="378294" cy="68616"/>
              <a:chOff x="1422980" y="2133600"/>
              <a:chExt cx="378294" cy="68616"/>
            </a:xfrm>
          </p:grpSpPr>
          <p:cxnSp>
            <p:nvCxnSpPr>
              <p:cNvPr id="142" name="Straight Connector 141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Rectangle 115"/>
            <p:cNvSpPr/>
            <p:nvPr/>
          </p:nvSpPr>
          <p:spPr>
            <a:xfrm>
              <a:off x="4040814" y="3473565"/>
              <a:ext cx="554235" cy="488835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405119" y="3581400"/>
              <a:ext cx="251925" cy="24441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5" name="Group 117"/>
            <p:cNvGrpSpPr/>
            <p:nvPr/>
          </p:nvGrpSpPr>
          <p:grpSpPr>
            <a:xfrm>
              <a:off x="3026825" y="3669300"/>
              <a:ext cx="378294" cy="68616"/>
              <a:chOff x="1422980" y="2133600"/>
              <a:chExt cx="378294" cy="68616"/>
            </a:xfrm>
          </p:grpSpPr>
          <p:cxnSp>
            <p:nvCxnSpPr>
              <p:cNvPr id="140" name="Straight Connector 139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118"/>
            <p:cNvGrpSpPr/>
            <p:nvPr/>
          </p:nvGrpSpPr>
          <p:grpSpPr>
            <a:xfrm>
              <a:off x="3663096" y="3669300"/>
              <a:ext cx="378294" cy="68616"/>
              <a:chOff x="1422980" y="2133600"/>
              <a:chExt cx="378294" cy="68616"/>
            </a:xfrm>
          </p:grpSpPr>
          <p:cxnSp>
            <p:nvCxnSpPr>
              <p:cNvPr id="138" name="Straight Connector 137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20"/>
            <p:cNvGrpSpPr/>
            <p:nvPr/>
          </p:nvGrpSpPr>
          <p:grpSpPr>
            <a:xfrm rot="16200000">
              <a:off x="3326059" y="2494431"/>
              <a:ext cx="378294" cy="68616"/>
              <a:chOff x="1422980" y="2133600"/>
              <a:chExt cx="378294" cy="68616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21"/>
            <p:cNvGrpSpPr/>
            <p:nvPr/>
          </p:nvGrpSpPr>
          <p:grpSpPr>
            <a:xfrm rot="16200000">
              <a:off x="3341934" y="3358031"/>
              <a:ext cx="378294" cy="68616"/>
              <a:chOff x="1422980" y="2133600"/>
              <a:chExt cx="378294" cy="68616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122"/>
            <p:cNvGrpSpPr/>
            <p:nvPr/>
          </p:nvGrpSpPr>
          <p:grpSpPr>
            <a:xfrm>
              <a:off x="2856042" y="2934999"/>
              <a:ext cx="400324" cy="68616"/>
              <a:chOff x="1422980" y="2133600"/>
              <a:chExt cx="378294" cy="68616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123"/>
            <p:cNvGrpSpPr/>
            <p:nvPr/>
          </p:nvGrpSpPr>
          <p:grpSpPr>
            <a:xfrm>
              <a:off x="3797770" y="2934999"/>
              <a:ext cx="457200" cy="68616"/>
              <a:chOff x="1422980" y="2133600"/>
              <a:chExt cx="378294" cy="68616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Rectangle 161"/>
            <p:cNvSpPr/>
            <p:nvPr/>
          </p:nvSpPr>
          <p:spPr>
            <a:xfrm>
              <a:off x="1650119" y="4213106"/>
              <a:ext cx="554235" cy="488835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1" name="Group 165"/>
            <p:cNvGrpSpPr/>
            <p:nvPr/>
          </p:nvGrpSpPr>
          <p:grpSpPr>
            <a:xfrm>
              <a:off x="868745" y="3959598"/>
              <a:ext cx="554235" cy="1503401"/>
              <a:chOff x="896073" y="2438400"/>
              <a:chExt cx="554235" cy="1503401"/>
            </a:xfrm>
          </p:grpSpPr>
          <p:grpSp>
            <p:nvGrpSpPr>
              <p:cNvPr id="224" name="Group 193"/>
              <p:cNvGrpSpPr/>
              <p:nvPr/>
            </p:nvGrpSpPr>
            <p:grpSpPr>
              <a:xfrm rot="16200000">
                <a:off x="665909" y="2823474"/>
                <a:ext cx="1014565" cy="244417"/>
                <a:chOff x="1575380" y="2247575"/>
                <a:chExt cx="1014565" cy="244417"/>
              </a:xfrm>
            </p:grpSpPr>
            <p:sp>
              <p:nvSpPr>
                <p:cNvPr id="196" name="Rectangle 195"/>
                <p:cNvSpPr/>
                <p:nvPr/>
              </p:nvSpPr>
              <p:spPr>
                <a:xfrm>
                  <a:off x="1953674" y="2247575"/>
                  <a:ext cx="251925" cy="244417"/>
                </a:xfrm>
                <a:prstGeom prst="rect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225" name="Group 196"/>
                <p:cNvGrpSpPr/>
                <p:nvPr/>
              </p:nvGrpSpPr>
              <p:grpSpPr>
                <a:xfrm>
                  <a:off x="1575380" y="2335475"/>
                  <a:ext cx="378294" cy="68616"/>
                  <a:chOff x="1422980" y="2133600"/>
                  <a:chExt cx="378294" cy="68616"/>
                </a:xfrm>
              </p:grpSpPr>
              <p:cxnSp>
                <p:nvCxnSpPr>
                  <p:cNvPr id="201" name="Straight Connector 200"/>
                  <p:cNvCxnSpPr/>
                  <p:nvPr/>
                </p:nvCxnSpPr>
                <p:spPr>
                  <a:xfrm>
                    <a:off x="1422980" y="2133600"/>
                    <a:ext cx="37829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/>
                  <p:cNvCxnSpPr/>
                  <p:nvPr/>
                </p:nvCxnSpPr>
                <p:spPr>
                  <a:xfrm>
                    <a:off x="1422980" y="2202216"/>
                    <a:ext cx="37829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2" name="Group 197"/>
                <p:cNvGrpSpPr/>
                <p:nvPr/>
              </p:nvGrpSpPr>
              <p:grpSpPr>
                <a:xfrm>
                  <a:off x="2211651" y="2335475"/>
                  <a:ext cx="378294" cy="68616"/>
                  <a:chOff x="1422980" y="2133600"/>
                  <a:chExt cx="378294" cy="68616"/>
                </a:xfrm>
              </p:grpSpPr>
              <p:cxnSp>
                <p:nvCxnSpPr>
                  <p:cNvPr id="199" name="Straight Connector 198"/>
                  <p:cNvCxnSpPr/>
                  <p:nvPr/>
                </p:nvCxnSpPr>
                <p:spPr>
                  <a:xfrm>
                    <a:off x="1422980" y="2133600"/>
                    <a:ext cx="37829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>
                    <a:off x="1422980" y="2202216"/>
                    <a:ext cx="37829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95" name="Rectangle 194"/>
              <p:cNvSpPr/>
              <p:nvPr/>
            </p:nvSpPr>
            <p:spPr>
              <a:xfrm>
                <a:off x="896073" y="3452966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67" name="Rectangle 166"/>
            <p:cNvSpPr/>
            <p:nvPr/>
          </p:nvSpPr>
          <p:spPr>
            <a:xfrm rot="16200000">
              <a:off x="2604000" y="4347698"/>
              <a:ext cx="251925" cy="24441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3" name="Group 167"/>
            <p:cNvGrpSpPr/>
            <p:nvPr/>
          </p:nvGrpSpPr>
          <p:grpSpPr>
            <a:xfrm rot="16200000">
              <a:off x="2540815" y="4750708"/>
              <a:ext cx="378294" cy="68616"/>
              <a:chOff x="1422980" y="2133600"/>
              <a:chExt cx="378294" cy="68616"/>
            </a:xfrm>
          </p:grpSpPr>
          <p:cxnSp>
            <p:nvCxnSpPr>
              <p:cNvPr id="192" name="Straight Connector 191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4" name="Group 168"/>
            <p:cNvGrpSpPr/>
            <p:nvPr/>
          </p:nvGrpSpPr>
          <p:grpSpPr>
            <a:xfrm rot="16200000">
              <a:off x="2540815" y="4114437"/>
              <a:ext cx="378294" cy="68616"/>
              <a:chOff x="1422980" y="2133600"/>
              <a:chExt cx="378294" cy="68616"/>
            </a:xfrm>
          </p:grpSpPr>
          <p:cxnSp>
            <p:nvCxnSpPr>
              <p:cNvPr id="190" name="Straight Connector 189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0" name="Rectangle 169"/>
            <p:cNvSpPr/>
            <p:nvPr/>
          </p:nvSpPr>
          <p:spPr>
            <a:xfrm>
              <a:off x="2452844" y="4974164"/>
              <a:ext cx="554235" cy="488835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817149" y="5081999"/>
              <a:ext cx="251925" cy="24441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5" name="Group 171"/>
            <p:cNvGrpSpPr/>
            <p:nvPr/>
          </p:nvGrpSpPr>
          <p:grpSpPr>
            <a:xfrm>
              <a:off x="1438855" y="5169899"/>
              <a:ext cx="378294" cy="68616"/>
              <a:chOff x="1422980" y="2133600"/>
              <a:chExt cx="378294" cy="68616"/>
            </a:xfrm>
          </p:grpSpPr>
          <p:cxnSp>
            <p:nvCxnSpPr>
              <p:cNvPr id="188" name="Straight Connector 187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6" name="Group 172"/>
            <p:cNvGrpSpPr/>
            <p:nvPr/>
          </p:nvGrpSpPr>
          <p:grpSpPr>
            <a:xfrm>
              <a:off x="2075126" y="5169899"/>
              <a:ext cx="378294" cy="68616"/>
              <a:chOff x="1422980" y="2133600"/>
              <a:chExt cx="378294" cy="68616"/>
            </a:xfrm>
          </p:grpSpPr>
          <p:cxnSp>
            <p:nvCxnSpPr>
              <p:cNvPr id="186" name="Straight Connector 185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7" name="Group 173"/>
            <p:cNvGrpSpPr/>
            <p:nvPr/>
          </p:nvGrpSpPr>
          <p:grpSpPr>
            <a:xfrm rot="16200000">
              <a:off x="1738089" y="3995030"/>
              <a:ext cx="378294" cy="68616"/>
              <a:chOff x="1422980" y="2133600"/>
              <a:chExt cx="378294" cy="68616"/>
            </a:xfrm>
          </p:grpSpPr>
          <p:cxnSp>
            <p:nvCxnSpPr>
              <p:cNvPr id="184" name="Straight Connector 183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8" name="Group 174"/>
            <p:cNvGrpSpPr/>
            <p:nvPr/>
          </p:nvGrpSpPr>
          <p:grpSpPr>
            <a:xfrm rot="16200000">
              <a:off x="1753964" y="4858630"/>
              <a:ext cx="378294" cy="68616"/>
              <a:chOff x="1422980" y="2133600"/>
              <a:chExt cx="378294" cy="6861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9" name="Group 175"/>
            <p:cNvGrpSpPr/>
            <p:nvPr/>
          </p:nvGrpSpPr>
          <p:grpSpPr>
            <a:xfrm>
              <a:off x="1268072" y="4435598"/>
              <a:ext cx="400324" cy="68616"/>
              <a:chOff x="1422980" y="2133600"/>
              <a:chExt cx="378294" cy="68616"/>
            </a:xfrm>
          </p:grpSpPr>
          <p:cxnSp>
            <p:nvCxnSpPr>
              <p:cNvPr id="180" name="Straight Connector 179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Group 176"/>
            <p:cNvGrpSpPr/>
            <p:nvPr/>
          </p:nvGrpSpPr>
          <p:grpSpPr>
            <a:xfrm>
              <a:off x="2209800" y="4435598"/>
              <a:ext cx="457200" cy="68616"/>
              <a:chOff x="1422980" y="2133600"/>
              <a:chExt cx="378294" cy="68616"/>
            </a:xfrm>
          </p:grpSpPr>
          <p:cxnSp>
            <p:nvCxnSpPr>
              <p:cNvPr id="178" name="Straight Connector 177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0" name="Rectangle 209"/>
            <p:cNvSpPr/>
            <p:nvPr/>
          </p:nvSpPr>
          <p:spPr>
            <a:xfrm>
              <a:off x="3238089" y="4213106"/>
              <a:ext cx="554235" cy="488835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5" name="Rectangle 214"/>
            <p:cNvSpPr/>
            <p:nvPr/>
          </p:nvSpPr>
          <p:spPr>
            <a:xfrm rot="16200000">
              <a:off x="4191970" y="4347698"/>
              <a:ext cx="251925" cy="24441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51" name="Group 215"/>
            <p:cNvGrpSpPr/>
            <p:nvPr/>
          </p:nvGrpSpPr>
          <p:grpSpPr>
            <a:xfrm rot="16200000">
              <a:off x="4128785" y="4750708"/>
              <a:ext cx="378294" cy="68616"/>
              <a:chOff x="1422980" y="2133600"/>
              <a:chExt cx="378294" cy="68616"/>
            </a:xfrm>
          </p:grpSpPr>
          <p:cxnSp>
            <p:nvCxnSpPr>
              <p:cNvPr id="240" name="Straight Connector 239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2" name="Group 216"/>
            <p:cNvGrpSpPr/>
            <p:nvPr/>
          </p:nvGrpSpPr>
          <p:grpSpPr>
            <a:xfrm rot="16200000">
              <a:off x="4128785" y="4114437"/>
              <a:ext cx="378294" cy="68616"/>
              <a:chOff x="1422980" y="2133600"/>
              <a:chExt cx="378294" cy="68616"/>
            </a:xfrm>
          </p:grpSpPr>
          <p:cxnSp>
            <p:nvCxnSpPr>
              <p:cNvPr id="238" name="Straight Connector 237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8" name="Rectangle 217"/>
            <p:cNvSpPr/>
            <p:nvPr/>
          </p:nvSpPr>
          <p:spPr>
            <a:xfrm>
              <a:off x="4040814" y="4974164"/>
              <a:ext cx="554235" cy="488835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405119" y="5081999"/>
              <a:ext cx="251925" cy="24441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53" name="Group 219"/>
            <p:cNvGrpSpPr/>
            <p:nvPr/>
          </p:nvGrpSpPr>
          <p:grpSpPr>
            <a:xfrm>
              <a:off x="3026825" y="5169899"/>
              <a:ext cx="378294" cy="68616"/>
              <a:chOff x="1422980" y="2133600"/>
              <a:chExt cx="378294" cy="68616"/>
            </a:xfrm>
          </p:grpSpPr>
          <p:cxnSp>
            <p:nvCxnSpPr>
              <p:cNvPr id="236" name="Straight Connector 235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4" name="Group 220"/>
            <p:cNvGrpSpPr/>
            <p:nvPr/>
          </p:nvGrpSpPr>
          <p:grpSpPr>
            <a:xfrm>
              <a:off x="3663096" y="5169899"/>
              <a:ext cx="378294" cy="68616"/>
              <a:chOff x="1422980" y="2133600"/>
              <a:chExt cx="378294" cy="68616"/>
            </a:xfrm>
          </p:grpSpPr>
          <p:cxnSp>
            <p:nvCxnSpPr>
              <p:cNvPr id="234" name="Straight Connector 233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Group 221"/>
            <p:cNvGrpSpPr/>
            <p:nvPr/>
          </p:nvGrpSpPr>
          <p:grpSpPr>
            <a:xfrm rot="16200000">
              <a:off x="3326059" y="3995030"/>
              <a:ext cx="378294" cy="68616"/>
              <a:chOff x="1422980" y="2133600"/>
              <a:chExt cx="378294" cy="68616"/>
            </a:xfrm>
          </p:grpSpPr>
          <p:cxnSp>
            <p:nvCxnSpPr>
              <p:cNvPr id="232" name="Straight Connector 231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8" name="Group 222"/>
            <p:cNvGrpSpPr/>
            <p:nvPr/>
          </p:nvGrpSpPr>
          <p:grpSpPr>
            <a:xfrm rot="16200000">
              <a:off x="3341934" y="4858630"/>
              <a:ext cx="378294" cy="68616"/>
              <a:chOff x="1422980" y="2133600"/>
              <a:chExt cx="378294" cy="6861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9" name="Group 223"/>
            <p:cNvGrpSpPr/>
            <p:nvPr/>
          </p:nvGrpSpPr>
          <p:grpSpPr>
            <a:xfrm>
              <a:off x="2856042" y="4435598"/>
              <a:ext cx="400324" cy="68616"/>
              <a:chOff x="1422980" y="2133600"/>
              <a:chExt cx="378294" cy="68616"/>
            </a:xfrm>
          </p:grpSpPr>
          <p:cxnSp>
            <p:nvCxnSpPr>
              <p:cNvPr id="228" name="Straight Connector 227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0" name="Group 224"/>
            <p:cNvGrpSpPr/>
            <p:nvPr/>
          </p:nvGrpSpPr>
          <p:grpSpPr>
            <a:xfrm>
              <a:off x="3797770" y="4435598"/>
              <a:ext cx="457200" cy="68616"/>
              <a:chOff x="1422980" y="2133600"/>
              <a:chExt cx="378294" cy="68616"/>
            </a:xfrm>
          </p:grpSpPr>
          <p:cxnSp>
            <p:nvCxnSpPr>
              <p:cNvPr id="226" name="Straight Connector 225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51" name="Group 4">
            <a:extLst>
              <a:ext uri="{FF2B5EF4-FFF2-40B4-BE49-F238E27FC236}">
                <a16:creationId xmlns:a16="http://schemas.microsoft.com/office/drawing/2014/main" id="{29B840FA-6E50-0846-99D7-E574587C4C2E}"/>
              </a:ext>
            </a:extLst>
          </p:cNvPr>
          <p:cNvGrpSpPr/>
          <p:nvPr/>
        </p:nvGrpSpPr>
        <p:grpSpPr>
          <a:xfrm>
            <a:off x="679563" y="1744305"/>
            <a:ext cx="4745619" cy="4493970"/>
            <a:chOff x="679563" y="1744305"/>
            <a:chExt cx="4745619" cy="449397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763E3CED-4522-4E47-93F9-015CA4A232CF}"/>
                </a:ext>
              </a:extLst>
            </p:cNvPr>
            <p:cNvSpPr/>
            <p:nvPr/>
          </p:nvSpPr>
          <p:spPr>
            <a:xfrm>
              <a:off x="1266613" y="1744305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84197C45-43B6-4F49-A537-FB4CF2790E06}"/>
                </a:ext>
              </a:extLst>
            </p:cNvPr>
            <p:cNvSpPr/>
            <p:nvPr/>
          </p:nvSpPr>
          <p:spPr>
            <a:xfrm>
              <a:off x="2027687" y="1744305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AC86C46A-B5B1-884E-AE91-CBAE01F18483}"/>
                </a:ext>
              </a:extLst>
            </p:cNvPr>
            <p:cNvSpPr/>
            <p:nvPr/>
          </p:nvSpPr>
          <p:spPr>
            <a:xfrm>
              <a:off x="2788761" y="1744305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F1D3FF53-2B0D-6C41-836A-378E835A3728}"/>
                </a:ext>
              </a:extLst>
            </p:cNvPr>
            <p:cNvSpPr/>
            <p:nvPr/>
          </p:nvSpPr>
          <p:spPr>
            <a:xfrm>
              <a:off x="3549835" y="1744305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C794E135-1B4D-6F46-9743-0DBE007B5B07}"/>
                </a:ext>
              </a:extLst>
            </p:cNvPr>
            <p:cNvSpPr/>
            <p:nvPr/>
          </p:nvSpPr>
          <p:spPr>
            <a:xfrm>
              <a:off x="4310910" y="1744305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9DD2BCFA-4CBC-5240-AA8B-711E708E7739}"/>
                </a:ext>
              </a:extLst>
            </p:cNvPr>
            <p:cNvSpPr/>
            <p:nvPr/>
          </p:nvSpPr>
          <p:spPr>
            <a:xfrm>
              <a:off x="1266613" y="5964404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7317E43-5EAA-3E45-BFB0-7C04894D30F6}"/>
                </a:ext>
              </a:extLst>
            </p:cNvPr>
            <p:cNvSpPr/>
            <p:nvPr/>
          </p:nvSpPr>
          <p:spPr>
            <a:xfrm>
              <a:off x="2027687" y="5964404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4ACC9EDB-B59A-2F4D-BFCD-2885206913DE}"/>
                </a:ext>
              </a:extLst>
            </p:cNvPr>
            <p:cNvSpPr/>
            <p:nvPr/>
          </p:nvSpPr>
          <p:spPr>
            <a:xfrm>
              <a:off x="2788761" y="5964404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44B7DDC6-CFBD-D043-8316-79C8F0A36BD8}"/>
                </a:ext>
              </a:extLst>
            </p:cNvPr>
            <p:cNvSpPr/>
            <p:nvPr/>
          </p:nvSpPr>
          <p:spPr>
            <a:xfrm>
              <a:off x="3549835" y="5964404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0C59167A-EA00-684D-A3C1-731618424002}"/>
                </a:ext>
              </a:extLst>
            </p:cNvPr>
            <p:cNvSpPr/>
            <p:nvPr/>
          </p:nvSpPr>
          <p:spPr>
            <a:xfrm>
              <a:off x="4310910" y="5964404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1173EC2A-41CF-C14E-B6D9-A72EFC6DF600}"/>
                </a:ext>
              </a:extLst>
            </p:cNvPr>
            <p:cNvSpPr/>
            <p:nvPr/>
          </p:nvSpPr>
          <p:spPr>
            <a:xfrm rot="16200000">
              <a:off x="550024" y="2381362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77E18D2B-0099-D54B-86A2-B53F4F0DB4EA}"/>
                </a:ext>
              </a:extLst>
            </p:cNvPr>
            <p:cNvSpPr/>
            <p:nvPr/>
          </p:nvSpPr>
          <p:spPr>
            <a:xfrm rot="16200000">
              <a:off x="550024" y="3125425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EF0C5A0-D584-5C4E-8FC2-67BE33B2209F}"/>
                </a:ext>
              </a:extLst>
            </p:cNvPr>
            <p:cNvSpPr/>
            <p:nvPr/>
          </p:nvSpPr>
          <p:spPr>
            <a:xfrm rot="16200000">
              <a:off x="550024" y="3869488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10AFC1D5-A1D4-6F4B-A171-026F7E816E14}"/>
                </a:ext>
              </a:extLst>
            </p:cNvPr>
            <p:cNvSpPr/>
            <p:nvPr/>
          </p:nvSpPr>
          <p:spPr>
            <a:xfrm rot="16200000">
              <a:off x="550024" y="4613551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128A22A-1EED-7247-B3F3-00FCE16341DE}"/>
                </a:ext>
              </a:extLst>
            </p:cNvPr>
            <p:cNvSpPr/>
            <p:nvPr/>
          </p:nvSpPr>
          <p:spPr>
            <a:xfrm rot="16200000">
              <a:off x="550024" y="5357613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AF8FE4FA-754F-C24E-973A-8DF53362998E}"/>
                </a:ext>
              </a:extLst>
            </p:cNvPr>
            <p:cNvSpPr/>
            <p:nvPr/>
          </p:nvSpPr>
          <p:spPr>
            <a:xfrm rot="16200000">
              <a:off x="5021772" y="2362485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6F5A2717-034B-1A40-8ADB-7433BBBD836C}"/>
                </a:ext>
              </a:extLst>
            </p:cNvPr>
            <p:cNvSpPr/>
            <p:nvPr/>
          </p:nvSpPr>
          <p:spPr>
            <a:xfrm rot="16200000">
              <a:off x="5021772" y="3106548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AA8EF6BE-4499-DF41-81ED-EDE87DC662F1}"/>
                </a:ext>
              </a:extLst>
            </p:cNvPr>
            <p:cNvSpPr/>
            <p:nvPr/>
          </p:nvSpPr>
          <p:spPr>
            <a:xfrm rot="16200000">
              <a:off x="5021772" y="3850611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7AB65E50-A884-C440-9E3C-E23C7971F12E}"/>
                </a:ext>
              </a:extLst>
            </p:cNvPr>
            <p:cNvSpPr/>
            <p:nvPr/>
          </p:nvSpPr>
          <p:spPr>
            <a:xfrm rot="16200000">
              <a:off x="5021772" y="4594674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DEECCC1-DC5B-BE42-A009-6EEC6718612E}"/>
                </a:ext>
              </a:extLst>
            </p:cNvPr>
            <p:cNvSpPr/>
            <p:nvPr/>
          </p:nvSpPr>
          <p:spPr>
            <a:xfrm rot="16200000">
              <a:off x="5021772" y="5338736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6" name="Rectangle 205">
            <a:extLst>
              <a:ext uri="{FF2B5EF4-FFF2-40B4-BE49-F238E27FC236}">
                <a16:creationId xmlns:a16="http://schemas.microsoft.com/office/drawing/2014/main" id="{AA93DB79-CE09-5949-9041-751B0A253988}"/>
              </a:ext>
            </a:extLst>
          </p:cNvPr>
          <p:cNvSpPr/>
          <p:nvPr/>
        </p:nvSpPr>
        <p:spPr>
          <a:xfrm>
            <a:off x="6464998" y="3478319"/>
            <a:ext cx="431095" cy="384048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FA69A2E-736A-B941-BECD-579C85394518}"/>
              </a:ext>
            </a:extLst>
          </p:cNvPr>
          <p:cNvSpPr txBox="1"/>
          <p:nvPr/>
        </p:nvSpPr>
        <p:spPr>
          <a:xfrm>
            <a:off x="7146037" y="348567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Programmable I/O</a:t>
            </a:r>
            <a:endParaRPr lang="en-GB" dirty="0"/>
          </a:p>
        </p:txBody>
      </p:sp>
      <p:sp>
        <p:nvSpPr>
          <p:cNvPr id="208" name="Slide Number Placeholder 20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F32962E-07E1-4AE0-B4D4-1470A90AB52A}" type="slidenum">
              <a:rPr lang="en-IN" smtClean="0"/>
              <a:pPr>
                <a:defRPr/>
              </a:pPr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3764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in FPGAs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Connect logic blocks and I/O</a:t>
            </a:r>
          </a:p>
          <a:p>
            <a:pPr lvl="1"/>
            <a:r>
              <a:rPr lang="en-US" dirty="0"/>
              <a:t>To define a user circuit</a:t>
            </a:r>
          </a:p>
          <a:p>
            <a:r>
              <a:rPr lang="en-US" sz="2400" dirty="0"/>
              <a:t>Flexible</a:t>
            </a:r>
          </a:p>
          <a:p>
            <a:pPr lvl="1"/>
            <a:r>
              <a:rPr lang="en-US" dirty="0"/>
              <a:t>Support local and distant routing demands</a:t>
            </a:r>
          </a:p>
          <a:p>
            <a:r>
              <a:rPr lang="en-US" sz="2400" dirty="0"/>
              <a:t>Locality</a:t>
            </a:r>
          </a:p>
          <a:p>
            <a:pPr lvl="1"/>
            <a:r>
              <a:rPr lang="en-US" dirty="0"/>
              <a:t>Short, Fast, with intermediate long wires</a:t>
            </a:r>
          </a:p>
          <a:p>
            <a:r>
              <a:rPr lang="en-US" sz="2400" dirty="0"/>
              <a:t>Global clocks and resets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8643745-6243-4D6B-AF75-DD3085EC8AC8}" type="slidenum">
              <a:rPr lang="en-IN" smtClean="0"/>
              <a:pPr>
                <a:defRPr/>
              </a:pPr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9270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FPGA Architecture</a:t>
            </a:r>
            <a:endParaRPr lang="en-GB" b="1" dirty="0">
              <a:latin typeface="+mn-lt"/>
            </a:endParaRPr>
          </a:p>
        </p:txBody>
      </p:sp>
      <p:sp>
        <p:nvSpPr>
          <p:cNvPr id="159" name="Text Placeholder 15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grpSp>
        <p:nvGrpSpPr>
          <p:cNvPr id="241" name="Group 240"/>
          <p:cNvGrpSpPr/>
          <p:nvPr/>
        </p:nvGrpSpPr>
        <p:grpSpPr>
          <a:xfrm>
            <a:off x="4583334" y="1508760"/>
            <a:ext cx="4298912" cy="2158621"/>
            <a:chOff x="4583334" y="1508760"/>
            <a:chExt cx="4298912" cy="2158621"/>
          </a:xfrm>
        </p:grpSpPr>
        <p:sp>
          <p:nvSpPr>
            <p:cNvPr id="160" name="Rectangle 159"/>
            <p:cNvSpPr/>
            <p:nvPr/>
          </p:nvSpPr>
          <p:spPr>
            <a:xfrm>
              <a:off x="6743700" y="1508760"/>
              <a:ext cx="2118360" cy="170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C257136-C070-6749-8E7D-D47697AC2263}"/>
                </a:ext>
              </a:extLst>
            </p:cNvPr>
            <p:cNvGrpSpPr/>
            <p:nvPr/>
          </p:nvGrpSpPr>
          <p:grpSpPr>
            <a:xfrm>
              <a:off x="4583334" y="1508760"/>
              <a:ext cx="4298912" cy="2158621"/>
              <a:chOff x="4583334" y="1508760"/>
              <a:chExt cx="4298912" cy="2158621"/>
            </a:xfrm>
          </p:grpSpPr>
          <p:sp>
            <p:nvSpPr>
              <p:cNvPr id="168" name="TextBox 167"/>
              <p:cNvSpPr txBox="1"/>
              <p:nvPr/>
            </p:nvSpPr>
            <p:spPr>
              <a:xfrm>
                <a:off x="6985846" y="3298049"/>
                <a:ext cx="1787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Connection box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2C1A02A-926A-C242-9331-BE4D454A2247}"/>
                  </a:ext>
                </a:extLst>
              </p:cNvPr>
              <p:cNvGrpSpPr/>
              <p:nvPr/>
            </p:nvGrpSpPr>
            <p:grpSpPr>
              <a:xfrm>
                <a:off x="4583334" y="1508760"/>
                <a:ext cx="4298912" cy="1842544"/>
                <a:chOff x="4583334" y="1508760"/>
                <a:chExt cx="4298912" cy="1842544"/>
              </a:xfrm>
            </p:grpSpPr>
            <p:cxnSp>
              <p:nvCxnSpPr>
                <p:cNvPr id="163" name="Straight Connector 162"/>
                <p:cNvCxnSpPr/>
                <p:nvPr/>
              </p:nvCxnSpPr>
              <p:spPr>
                <a:xfrm rot="10800000" flipV="1">
                  <a:off x="4718650" y="1508760"/>
                  <a:ext cx="2025051" cy="15622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>
                  <a:stCxn id="295" idx="1"/>
                </p:cNvCxnSpPr>
                <p:nvPr/>
              </p:nvCxnSpPr>
              <p:spPr>
                <a:xfrm rot="5400000" flipH="1" flipV="1">
                  <a:off x="5679081" y="2121586"/>
                  <a:ext cx="133971" cy="23254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4" name="Group 293"/>
                <p:cNvGrpSpPr/>
                <p:nvPr/>
              </p:nvGrpSpPr>
              <p:grpSpPr>
                <a:xfrm>
                  <a:off x="6736080" y="1516380"/>
                  <a:ext cx="2146166" cy="1686401"/>
                  <a:chOff x="6179820" y="4130040"/>
                  <a:chExt cx="2146166" cy="1686401"/>
                </a:xfrm>
              </p:grpSpPr>
              <p:sp>
                <p:nvSpPr>
                  <p:cNvPr id="172" name="Rectangle 171"/>
                  <p:cNvSpPr/>
                  <p:nvPr/>
                </p:nvSpPr>
                <p:spPr>
                  <a:xfrm>
                    <a:off x="6604000" y="4587240"/>
                    <a:ext cx="863600" cy="85654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4" name="Straight Connector 173"/>
                  <p:cNvCxnSpPr/>
                  <p:nvPr/>
                </p:nvCxnSpPr>
                <p:spPr>
                  <a:xfrm rot="16200000" flipH="1">
                    <a:off x="6179242" y="4976445"/>
                    <a:ext cx="1255103" cy="426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 rot="10800000">
                    <a:off x="6452461" y="5243593"/>
                    <a:ext cx="1017722" cy="158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/>
                  <p:cNvCxnSpPr/>
                  <p:nvPr/>
                </p:nvCxnSpPr>
                <p:spPr>
                  <a:xfrm rot="10800000" flipV="1">
                    <a:off x="6802986" y="5074920"/>
                    <a:ext cx="1037995" cy="103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Connector 211"/>
                  <p:cNvCxnSpPr/>
                  <p:nvPr/>
                </p:nvCxnSpPr>
                <p:spPr>
                  <a:xfrm rot="10800000" flipV="1">
                    <a:off x="7039206" y="4914900"/>
                    <a:ext cx="794155" cy="103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/>
                  <p:cNvCxnSpPr/>
                  <p:nvPr/>
                </p:nvCxnSpPr>
                <p:spPr>
                  <a:xfrm rot="10800000" flipV="1">
                    <a:off x="7252562" y="4762499"/>
                    <a:ext cx="550319" cy="103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7" name="Trapezoid 256"/>
                  <p:cNvSpPr/>
                  <p:nvPr/>
                </p:nvSpPr>
                <p:spPr>
                  <a:xfrm rot="5400000">
                    <a:off x="7528560" y="4777740"/>
                    <a:ext cx="556260" cy="236220"/>
                  </a:xfrm>
                  <a:prstGeom prst="trapezoid">
                    <a:avLst>
                      <a:gd name="adj" fmla="val 71689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2" name="Straight Connector 261"/>
                  <p:cNvCxnSpPr/>
                  <p:nvPr/>
                </p:nvCxnSpPr>
                <p:spPr>
                  <a:xfrm rot="16200000" flipH="1">
                    <a:off x="6407842" y="4976445"/>
                    <a:ext cx="1255103" cy="426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Straight Connector 262"/>
                  <p:cNvCxnSpPr/>
                  <p:nvPr/>
                </p:nvCxnSpPr>
                <p:spPr>
                  <a:xfrm rot="16200000" flipH="1">
                    <a:off x="6636443" y="4976445"/>
                    <a:ext cx="1255103" cy="426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4" name="Oval 263"/>
                  <p:cNvSpPr/>
                  <p:nvPr/>
                </p:nvSpPr>
                <p:spPr>
                  <a:xfrm>
                    <a:off x="7223760" y="4724400"/>
                    <a:ext cx="83820" cy="9906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" name="Oval 264"/>
                  <p:cNvSpPr/>
                  <p:nvPr/>
                </p:nvSpPr>
                <p:spPr>
                  <a:xfrm>
                    <a:off x="6995160" y="4869180"/>
                    <a:ext cx="83820" cy="9906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" name="Oval 265"/>
                  <p:cNvSpPr/>
                  <p:nvPr/>
                </p:nvSpPr>
                <p:spPr>
                  <a:xfrm>
                    <a:off x="6758940" y="5204460"/>
                    <a:ext cx="83820" cy="9906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8" name="Oval 267"/>
                  <p:cNvSpPr/>
                  <p:nvPr/>
                </p:nvSpPr>
                <p:spPr>
                  <a:xfrm>
                    <a:off x="6766560" y="5029200"/>
                    <a:ext cx="83820" cy="9906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Oval 268"/>
                  <p:cNvSpPr/>
                  <p:nvPr/>
                </p:nvSpPr>
                <p:spPr>
                  <a:xfrm>
                    <a:off x="7002780" y="5196840"/>
                    <a:ext cx="83820" cy="9906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" name="Oval 269"/>
                  <p:cNvSpPr/>
                  <p:nvPr/>
                </p:nvSpPr>
                <p:spPr>
                  <a:xfrm>
                    <a:off x="7216140" y="5204460"/>
                    <a:ext cx="83820" cy="9906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5" name="Straight Arrow Connector 274"/>
                  <p:cNvCxnSpPr/>
                  <p:nvPr/>
                </p:nvCxnSpPr>
                <p:spPr>
                  <a:xfrm flipV="1">
                    <a:off x="7924800" y="4884420"/>
                    <a:ext cx="205740" cy="381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4" name="TextBox 283"/>
                  <p:cNvSpPr txBox="1"/>
                  <p:nvPr/>
                </p:nvSpPr>
                <p:spPr>
                  <a:xfrm>
                    <a:off x="8077200" y="4701540"/>
                    <a:ext cx="2487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I</a:t>
                    </a:r>
                  </a:p>
                </p:txBody>
              </p:sp>
              <p:sp>
                <p:nvSpPr>
                  <p:cNvPr id="285" name="TextBox 284"/>
                  <p:cNvSpPr txBox="1"/>
                  <p:nvPr/>
                </p:nvSpPr>
                <p:spPr>
                  <a:xfrm>
                    <a:off x="6179820" y="5082540"/>
                    <a:ext cx="3642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</a:t>
                    </a:r>
                  </a:p>
                </p:txBody>
              </p:sp>
              <p:sp>
                <p:nvSpPr>
                  <p:cNvPr id="286" name="TextBox 285"/>
                  <p:cNvSpPr txBox="1"/>
                  <p:nvPr/>
                </p:nvSpPr>
                <p:spPr>
                  <a:xfrm>
                    <a:off x="6690360" y="5570220"/>
                    <a:ext cx="25519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/>
                      <a:t>1</a:t>
                    </a:r>
                  </a:p>
                </p:txBody>
              </p:sp>
              <p:sp>
                <p:nvSpPr>
                  <p:cNvPr id="287" name="TextBox 286"/>
                  <p:cNvSpPr txBox="1"/>
                  <p:nvPr/>
                </p:nvSpPr>
                <p:spPr>
                  <a:xfrm>
                    <a:off x="6918960" y="5570220"/>
                    <a:ext cx="25519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/>
                      <a:t>2</a:t>
                    </a:r>
                  </a:p>
                </p:txBody>
              </p:sp>
              <p:sp>
                <p:nvSpPr>
                  <p:cNvPr id="288" name="TextBox 287"/>
                  <p:cNvSpPr txBox="1"/>
                  <p:nvPr/>
                </p:nvSpPr>
                <p:spPr>
                  <a:xfrm>
                    <a:off x="7147560" y="5570220"/>
                    <a:ext cx="25519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/>
                      <a:t>3</a:t>
                    </a:r>
                  </a:p>
                </p:txBody>
              </p:sp>
              <p:sp>
                <p:nvSpPr>
                  <p:cNvPr id="291" name="TextBox 290"/>
                  <p:cNvSpPr txBox="1"/>
                  <p:nvPr/>
                </p:nvSpPr>
                <p:spPr>
                  <a:xfrm>
                    <a:off x="6690360" y="4130040"/>
                    <a:ext cx="25519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/>
                      <a:t>1</a:t>
                    </a:r>
                  </a:p>
                </p:txBody>
              </p:sp>
              <p:sp>
                <p:nvSpPr>
                  <p:cNvPr id="292" name="TextBox 291"/>
                  <p:cNvSpPr txBox="1"/>
                  <p:nvPr/>
                </p:nvSpPr>
                <p:spPr>
                  <a:xfrm>
                    <a:off x="6918960" y="4130040"/>
                    <a:ext cx="25519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/>
                      <a:t>2</a:t>
                    </a:r>
                  </a:p>
                </p:txBody>
              </p:sp>
              <p:sp>
                <p:nvSpPr>
                  <p:cNvPr id="293" name="TextBox 292"/>
                  <p:cNvSpPr txBox="1"/>
                  <p:nvPr/>
                </p:nvSpPr>
                <p:spPr>
                  <a:xfrm>
                    <a:off x="7147560" y="4130040"/>
                    <a:ext cx="25519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/>
                      <a:t>3</a:t>
                    </a:r>
                  </a:p>
                </p:txBody>
              </p:sp>
            </p:grpSp>
          </p:grp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21A4007-B2A9-CC4F-8B0E-A7AF877CFD4B}"/>
              </a:ext>
            </a:extLst>
          </p:cNvPr>
          <p:cNvGrpSpPr/>
          <p:nvPr/>
        </p:nvGrpSpPr>
        <p:grpSpPr>
          <a:xfrm>
            <a:off x="4063042" y="4343400"/>
            <a:ext cx="3857876" cy="1907161"/>
            <a:chOff x="4063042" y="4343400"/>
            <a:chExt cx="3857876" cy="1907161"/>
          </a:xfrm>
        </p:grpSpPr>
        <p:grpSp>
          <p:nvGrpSpPr>
            <p:cNvPr id="381" name="Group 380"/>
            <p:cNvGrpSpPr/>
            <p:nvPr/>
          </p:nvGrpSpPr>
          <p:grpSpPr>
            <a:xfrm>
              <a:off x="6210300" y="4343400"/>
              <a:ext cx="1710618" cy="1495901"/>
              <a:chOff x="6210300" y="4343400"/>
              <a:chExt cx="1710618" cy="1495901"/>
            </a:xfrm>
          </p:grpSpPr>
          <p:sp>
            <p:nvSpPr>
              <p:cNvPr id="300" name="Rectangle 299"/>
              <p:cNvSpPr/>
              <p:nvPr/>
            </p:nvSpPr>
            <p:spPr>
              <a:xfrm>
                <a:off x="6626860" y="4724400"/>
                <a:ext cx="863600" cy="7422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1" name="Straight Connector 300"/>
              <p:cNvCxnSpPr/>
              <p:nvPr/>
            </p:nvCxnSpPr>
            <p:spPr>
              <a:xfrm rot="5400000">
                <a:off x="6289730" y="5075956"/>
                <a:ext cx="1087466" cy="335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 rot="10800000">
                <a:off x="6461760" y="5273040"/>
                <a:ext cx="1219202" cy="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8" name="TextBox 317"/>
              <p:cNvSpPr txBox="1"/>
              <p:nvPr/>
            </p:nvSpPr>
            <p:spPr>
              <a:xfrm>
                <a:off x="6713220" y="5593080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319" name="TextBox 318"/>
              <p:cNvSpPr txBox="1"/>
              <p:nvPr/>
            </p:nvSpPr>
            <p:spPr>
              <a:xfrm>
                <a:off x="6941820" y="5593080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2</a:t>
                </a:r>
              </a:p>
            </p:txBody>
          </p:sp>
          <p:sp>
            <p:nvSpPr>
              <p:cNvPr id="320" name="TextBox 319"/>
              <p:cNvSpPr txBox="1"/>
              <p:nvPr/>
            </p:nvSpPr>
            <p:spPr>
              <a:xfrm>
                <a:off x="7170420" y="5593080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3</a:t>
                </a:r>
              </a:p>
            </p:txBody>
          </p:sp>
          <p:sp>
            <p:nvSpPr>
              <p:cNvPr id="321" name="TextBox 320"/>
              <p:cNvSpPr txBox="1"/>
              <p:nvPr/>
            </p:nvSpPr>
            <p:spPr>
              <a:xfrm>
                <a:off x="6713220" y="4343400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322" name="TextBox 321"/>
              <p:cNvSpPr txBox="1"/>
              <p:nvPr/>
            </p:nvSpPr>
            <p:spPr>
              <a:xfrm>
                <a:off x="6941820" y="4343400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2</a:t>
                </a:r>
              </a:p>
            </p:txBody>
          </p:sp>
          <p:sp>
            <p:nvSpPr>
              <p:cNvPr id="323" name="TextBox 322"/>
              <p:cNvSpPr txBox="1"/>
              <p:nvPr/>
            </p:nvSpPr>
            <p:spPr>
              <a:xfrm>
                <a:off x="7170420" y="4343400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3</a:t>
                </a:r>
              </a:p>
            </p:txBody>
          </p:sp>
          <p:cxnSp>
            <p:nvCxnSpPr>
              <p:cNvPr id="326" name="Straight Connector 325"/>
              <p:cNvCxnSpPr/>
              <p:nvPr/>
            </p:nvCxnSpPr>
            <p:spPr>
              <a:xfrm rot="10800000">
                <a:off x="6461760" y="5095240"/>
                <a:ext cx="1219202" cy="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rot="10800000">
                <a:off x="6461760" y="4917440"/>
                <a:ext cx="1219202" cy="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TextBox 328"/>
              <p:cNvSpPr txBox="1"/>
              <p:nvPr/>
            </p:nvSpPr>
            <p:spPr>
              <a:xfrm>
                <a:off x="6210300" y="4800600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330" name="TextBox 329"/>
              <p:cNvSpPr txBox="1"/>
              <p:nvPr/>
            </p:nvSpPr>
            <p:spPr>
              <a:xfrm>
                <a:off x="6210300" y="4983480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2</a:t>
                </a:r>
              </a:p>
            </p:txBody>
          </p:sp>
          <p:sp>
            <p:nvSpPr>
              <p:cNvPr id="331" name="TextBox 330"/>
              <p:cNvSpPr txBox="1"/>
              <p:nvPr/>
            </p:nvSpPr>
            <p:spPr>
              <a:xfrm>
                <a:off x="6210300" y="5166360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3</a:t>
                </a:r>
              </a:p>
            </p:txBody>
          </p:sp>
          <p:cxnSp>
            <p:nvCxnSpPr>
              <p:cNvPr id="334" name="Straight Connector 333"/>
              <p:cNvCxnSpPr/>
              <p:nvPr/>
            </p:nvCxnSpPr>
            <p:spPr>
              <a:xfrm rot="5400000">
                <a:off x="6514520" y="5075956"/>
                <a:ext cx="1087466" cy="335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 rot="5400000">
                <a:off x="6739310" y="5075956"/>
                <a:ext cx="1087466" cy="335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6" name="TextBox 335"/>
              <p:cNvSpPr txBox="1"/>
              <p:nvPr/>
            </p:nvSpPr>
            <p:spPr>
              <a:xfrm>
                <a:off x="7665720" y="4785360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337" name="TextBox 336"/>
              <p:cNvSpPr txBox="1"/>
              <p:nvPr/>
            </p:nvSpPr>
            <p:spPr>
              <a:xfrm>
                <a:off x="7665720" y="4968240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2</a:t>
                </a:r>
              </a:p>
            </p:txBody>
          </p:sp>
          <p:sp>
            <p:nvSpPr>
              <p:cNvPr id="338" name="TextBox 337"/>
              <p:cNvSpPr txBox="1"/>
              <p:nvPr/>
            </p:nvSpPr>
            <p:spPr>
              <a:xfrm>
                <a:off x="7665720" y="5151120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3</a:t>
                </a:r>
              </a:p>
            </p:txBody>
          </p:sp>
          <p:cxnSp>
            <p:nvCxnSpPr>
              <p:cNvPr id="340" name="Straight Connector 339"/>
              <p:cNvCxnSpPr/>
              <p:nvPr/>
            </p:nvCxnSpPr>
            <p:spPr>
              <a:xfrm rot="10800000" flipV="1">
                <a:off x="6621780" y="4716780"/>
                <a:ext cx="213360" cy="19812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/>
              <p:cNvCxnSpPr>
                <a:endCxn id="300" idx="1"/>
              </p:cNvCxnSpPr>
              <p:nvPr/>
            </p:nvCxnSpPr>
            <p:spPr>
              <a:xfrm rot="10800000" flipV="1">
                <a:off x="6626860" y="4732020"/>
                <a:ext cx="429260" cy="36350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/>
              <p:cNvCxnSpPr/>
              <p:nvPr/>
            </p:nvCxnSpPr>
            <p:spPr>
              <a:xfrm rot="10800000" flipV="1">
                <a:off x="6629400" y="4716780"/>
                <a:ext cx="662940" cy="55626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/>
              <p:nvPr/>
            </p:nvCxnSpPr>
            <p:spPr>
              <a:xfrm rot="10800000" flipV="1">
                <a:off x="7277100" y="5273040"/>
                <a:ext cx="213360" cy="19812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>
                <a:endCxn id="300" idx="2"/>
              </p:cNvCxnSpPr>
              <p:nvPr/>
            </p:nvCxnSpPr>
            <p:spPr>
              <a:xfrm rot="10800000" flipV="1">
                <a:off x="7058660" y="5113020"/>
                <a:ext cx="424180" cy="35362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/>
              <p:cNvCxnSpPr/>
              <p:nvPr/>
            </p:nvCxnSpPr>
            <p:spPr>
              <a:xfrm rot="10800000">
                <a:off x="6637020" y="5265420"/>
                <a:ext cx="655320" cy="19812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/>
              <p:nvPr/>
            </p:nvCxnSpPr>
            <p:spPr>
              <a:xfrm rot="16200000" flipV="1">
                <a:off x="7113270" y="4895850"/>
                <a:ext cx="556260" cy="21336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/>
              <p:cNvCxnSpPr>
                <a:stCxn id="300" idx="3"/>
              </p:cNvCxnSpPr>
              <p:nvPr/>
            </p:nvCxnSpPr>
            <p:spPr>
              <a:xfrm flipH="1" flipV="1">
                <a:off x="7071360" y="4724400"/>
                <a:ext cx="419100" cy="37112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/>
              <p:cNvCxnSpPr/>
              <p:nvPr/>
            </p:nvCxnSpPr>
            <p:spPr>
              <a:xfrm flipH="1" flipV="1">
                <a:off x="6621780" y="5082540"/>
                <a:ext cx="419100" cy="37112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0" name="Rectangle 379"/>
              <p:cNvSpPr/>
              <p:nvPr/>
            </p:nvSpPr>
            <p:spPr>
              <a:xfrm>
                <a:off x="6240780" y="4351021"/>
                <a:ext cx="1630680" cy="14859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2" name="Straight Connector 381"/>
            <p:cNvCxnSpPr/>
            <p:nvPr/>
          </p:nvCxnSpPr>
          <p:spPr>
            <a:xfrm rot="10800000" flipV="1">
              <a:off x="4097548" y="4343400"/>
              <a:ext cx="2143233" cy="10783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rot="10800000">
              <a:off x="4063042" y="4942936"/>
              <a:ext cx="2185358" cy="89398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TextBox 385"/>
            <p:cNvSpPr txBox="1"/>
            <p:nvPr/>
          </p:nvSpPr>
          <p:spPr>
            <a:xfrm>
              <a:off x="6475306" y="5881229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Switch box</a:t>
              </a:r>
            </a:p>
          </p:txBody>
        </p:sp>
      </p:grpSp>
      <p:grpSp>
        <p:nvGrpSpPr>
          <p:cNvPr id="220" name="Group 5"/>
          <p:cNvGrpSpPr/>
          <p:nvPr/>
        </p:nvGrpSpPr>
        <p:grpSpPr>
          <a:xfrm>
            <a:off x="1266613" y="2229000"/>
            <a:ext cx="3583194" cy="3490033"/>
            <a:chOff x="868745" y="1972966"/>
            <a:chExt cx="3726304" cy="3490033"/>
          </a:xfrm>
        </p:grpSpPr>
        <p:sp>
          <p:nvSpPr>
            <p:cNvPr id="221" name="Rectangle 220"/>
            <p:cNvSpPr/>
            <p:nvPr/>
          </p:nvSpPr>
          <p:spPr>
            <a:xfrm>
              <a:off x="868745" y="1972966"/>
              <a:ext cx="554235" cy="488835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801274" y="2095175"/>
              <a:ext cx="251925" cy="24441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1650119" y="2712507"/>
              <a:ext cx="554235" cy="488835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2452844" y="1972966"/>
              <a:ext cx="554235" cy="488835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58" name="Group 14"/>
            <p:cNvGrpSpPr/>
            <p:nvPr/>
          </p:nvGrpSpPr>
          <p:grpSpPr>
            <a:xfrm>
              <a:off x="1422980" y="2183075"/>
              <a:ext cx="378294" cy="68616"/>
              <a:chOff x="1422980" y="2133600"/>
              <a:chExt cx="378294" cy="68616"/>
            </a:xfrm>
          </p:grpSpPr>
          <p:cxnSp>
            <p:nvCxnSpPr>
              <p:cNvPr id="452" name="Straight Connector 8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34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9" name="Group 36"/>
            <p:cNvGrpSpPr/>
            <p:nvPr/>
          </p:nvGrpSpPr>
          <p:grpSpPr>
            <a:xfrm>
              <a:off x="2059251" y="2183075"/>
              <a:ext cx="378294" cy="68616"/>
              <a:chOff x="1422980" y="2133600"/>
              <a:chExt cx="378294" cy="68616"/>
            </a:xfrm>
          </p:grpSpPr>
          <p:cxnSp>
            <p:nvCxnSpPr>
              <p:cNvPr id="450" name="Straight Connector 37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0" name="Group 17"/>
            <p:cNvGrpSpPr/>
            <p:nvPr/>
          </p:nvGrpSpPr>
          <p:grpSpPr>
            <a:xfrm>
              <a:off x="868745" y="2458999"/>
              <a:ext cx="554235" cy="1503401"/>
              <a:chOff x="896073" y="2438400"/>
              <a:chExt cx="554235" cy="1503401"/>
            </a:xfrm>
          </p:grpSpPr>
          <p:grpSp>
            <p:nvGrpSpPr>
              <p:cNvPr id="441" name="Group 15"/>
              <p:cNvGrpSpPr/>
              <p:nvPr/>
            </p:nvGrpSpPr>
            <p:grpSpPr>
              <a:xfrm rot="16200000">
                <a:off x="665909" y="2823474"/>
                <a:ext cx="1014565" cy="244417"/>
                <a:chOff x="1575380" y="2247575"/>
                <a:chExt cx="1014565" cy="244417"/>
              </a:xfrm>
            </p:grpSpPr>
            <p:sp>
              <p:nvSpPr>
                <p:cNvPr id="443" name="Rectangle 45"/>
                <p:cNvSpPr/>
                <p:nvPr/>
              </p:nvSpPr>
              <p:spPr>
                <a:xfrm>
                  <a:off x="1953674" y="2247575"/>
                  <a:ext cx="251925" cy="244417"/>
                </a:xfrm>
                <a:prstGeom prst="rect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444" name="Group 46"/>
                <p:cNvGrpSpPr/>
                <p:nvPr/>
              </p:nvGrpSpPr>
              <p:grpSpPr>
                <a:xfrm>
                  <a:off x="1575380" y="2335475"/>
                  <a:ext cx="378294" cy="68616"/>
                  <a:chOff x="1422980" y="2133600"/>
                  <a:chExt cx="378294" cy="68616"/>
                </a:xfrm>
              </p:grpSpPr>
              <p:cxnSp>
                <p:nvCxnSpPr>
                  <p:cNvPr id="448" name="Straight Connector 47"/>
                  <p:cNvCxnSpPr/>
                  <p:nvPr/>
                </p:nvCxnSpPr>
                <p:spPr>
                  <a:xfrm>
                    <a:off x="1422980" y="2133600"/>
                    <a:ext cx="37829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9" name="Straight Connector 48"/>
                  <p:cNvCxnSpPr/>
                  <p:nvPr/>
                </p:nvCxnSpPr>
                <p:spPr>
                  <a:xfrm>
                    <a:off x="1422980" y="2202216"/>
                    <a:ext cx="37829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5" name="Group 49"/>
                <p:cNvGrpSpPr/>
                <p:nvPr/>
              </p:nvGrpSpPr>
              <p:grpSpPr>
                <a:xfrm>
                  <a:off x="2211651" y="2335475"/>
                  <a:ext cx="378294" cy="68616"/>
                  <a:chOff x="1422980" y="2133600"/>
                  <a:chExt cx="378294" cy="68616"/>
                </a:xfrm>
              </p:grpSpPr>
              <p:cxnSp>
                <p:nvCxnSpPr>
                  <p:cNvPr id="446" name="Straight Connector 445"/>
                  <p:cNvCxnSpPr/>
                  <p:nvPr/>
                </p:nvCxnSpPr>
                <p:spPr>
                  <a:xfrm>
                    <a:off x="1422980" y="2133600"/>
                    <a:ext cx="37829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7" name="Straight Connector 51"/>
                  <p:cNvCxnSpPr/>
                  <p:nvPr/>
                </p:nvCxnSpPr>
                <p:spPr>
                  <a:xfrm>
                    <a:off x="1422980" y="2202216"/>
                    <a:ext cx="37829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42" name="Rectangle 441"/>
              <p:cNvSpPr/>
              <p:nvPr/>
            </p:nvSpPr>
            <p:spPr>
              <a:xfrm>
                <a:off x="896073" y="3452966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61" name="Rectangle 260"/>
            <p:cNvSpPr/>
            <p:nvPr/>
          </p:nvSpPr>
          <p:spPr>
            <a:xfrm rot="16200000">
              <a:off x="2604000" y="2847099"/>
              <a:ext cx="251925" cy="24441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7" name="Group 67"/>
            <p:cNvGrpSpPr/>
            <p:nvPr/>
          </p:nvGrpSpPr>
          <p:grpSpPr>
            <a:xfrm rot="16200000">
              <a:off x="2540815" y="3250109"/>
              <a:ext cx="378294" cy="68616"/>
              <a:chOff x="1422980" y="2133600"/>
              <a:chExt cx="378294" cy="68616"/>
            </a:xfrm>
          </p:grpSpPr>
          <p:cxnSp>
            <p:nvCxnSpPr>
              <p:cNvPr id="439" name="Straight Connector 438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1" name="Group 68"/>
            <p:cNvGrpSpPr/>
            <p:nvPr/>
          </p:nvGrpSpPr>
          <p:grpSpPr>
            <a:xfrm rot="16200000">
              <a:off x="2540815" y="2613838"/>
              <a:ext cx="378294" cy="68616"/>
              <a:chOff x="1422980" y="2133600"/>
              <a:chExt cx="378294" cy="68616"/>
            </a:xfrm>
          </p:grpSpPr>
          <p:cxnSp>
            <p:nvCxnSpPr>
              <p:cNvPr id="437" name="Straight Connector 436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2" name="Rectangle 271"/>
            <p:cNvSpPr/>
            <p:nvPr/>
          </p:nvSpPr>
          <p:spPr>
            <a:xfrm>
              <a:off x="2452844" y="3473565"/>
              <a:ext cx="554235" cy="488835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817149" y="3581400"/>
              <a:ext cx="251925" cy="24441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74" name="Group 74"/>
            <p:cNvGrpSpPr/>
            <p:nvPr/>
          </p:nvGrpSpPr>
          <p:grpSpPr>
            <a:xfrm>
              <a:off x="1438855" y="3669300"/>
              <a:ext cx="378294" cy="68616"/>
              <a:chOff x="1422980" y="2133600"/>
              <a:chExt cx="378294" cy="68616"/>
            </a:xfrm>
          </p:grpSpPr>
          <p:cxnSp>
            <p:nvCxnSpPr>
              <p:cNvPr id="435" name="Straight Connector 434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6" name="Group 77"/>
            <p:cNvGrpSpPr/>
            <p:nvPr/>
          </p:nvGrpSpPr>
          <p:grpSpPr>
            <a:xfrm>
              <a:off x="2075126" y="3669300"/>
              <a:ext cx="378294" cy="68616"/>
              <a:chOff x="1422980" y="2133600"/>
              <a:chExt cx="378294" cy="68616"/>
            </a:xfrm>
          </p:grpSpPr>
          <p:cxnSp>
            <p:nvCxnSpPr>
              <p:cNvPr id="433" name="Straight Connector 432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7" name="Group 80"/>
            <p:cNvGrpSpPr/>
            <p:nvPr/>
          </p:nvGrpSpPr>
          <p:grpSpPr>
            <a:xfrm rot="16200000">
              <a:off x="1738089" y="2494431"/>
              <a:ext cx="378294" cy="68616"/>
              <a:chOff x="1422980" y="2133600"/>
              <a:chExt cx="378294" cy="68616"/>
            </a:xfrm>
          </p:grpSpPr>
          <p:cxnSp>
            <p:nvCxnSpPr>
              <p:cNvPr id="431" name="Straight Connector 430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8" name="Group 83"/>
            <p:cNvGrpSpPr/>
            <p:nvPr/>
          </p:nvGrpSpPr>
          <p:grpSpPr>
            <a:xfrm rot="16200000">
              <a:off x="1753964" y="3358031"/>
              <a:ext cx="378294" cy="68616"/>
              <a:chOff x="1422980" y="2133600"/>
              <a:chExt cx="378294" cy="68616"/>
            </a:xfrm>
          </p:grpSpPr>
          <p:cxnSp>
            <p:nvCxnSpPr>
              <p:cNvPr id="429" name="Straight Connector 428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9" name="Group 86"/>
            <p:cNvGrpSpPr/>
            <p:nvPr/>
          </p:nvGrpSpPr>
          <p:grpSpPr>
            <a:xfrm>
              <a:off x="1268072" y="2934999"/>
              <a:ext cx="400324" cy="68616"/>
              <a:chOff x="1422980" y="2133600"/>
              <a:chExt cx="378294" cy="68616"/>
            </a:xfrm>
          </p:grpSpPr>
          <p:cxnSp>
            <p:nvCxnSpPr>
              <p:cNvPr id="427" name="Straight Connector 426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0" name="Group 89"/>
            <p:cNvGrpSpPr/>
            <p:nvPr/>
          </p:nvGrpSpPr>
          <p:grpSpPr>
            <a:xfrm>
              <a:off x="2209800" y="2934999"/>
              <a:ext cx="457200" cy="68616"/>
              <a:chOff x="1422980" y="2133600"/>
              <a:chExt cx="378294" cy="68616"/>
            </a:xfrm>
          </p:grpSpPr>
          <p:cxnSp>
            <p:nvCxnSpPr>
              <p:cNvPr id="425" name="Straight Connector 424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1" name="Rectangle 280"/>
            <p:cNvSpPr/>
            <p:nvPr/>
          </p:nvSpPr>
          <p:spPr>
            <a:xfrm>
              <a:off x="3389244" y="2095175"/>
              <a:ext cx="251925" cy="24441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3238089" y="2712507"/>
              <a:ext cx="554235" cy="488835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4040814" y="1972966"/>
              <a:ext cx="554235" cy="488835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89" name="Group 99"/>
            <p:cNvGrpSpPr/>
            <p:nvPr/>
          </p:nvGrpSpPr>
          <p:grpSpPr>
            <a:xfrm>
              <a:off x="3010950" y="2183075"/>
              <a:ext cx="378294" cy="68616"/>
              <a:chOff x="1422980" y="2133600"/>
              <a:chExt cx="378294" cy="68616"/>
            </a:xfrm>
          </p:grpSpPr>
          <p:cxnSp>
            <p:nvCxnSpPr>
              <p:cNvPr id="423" name="Straight Connector 422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0" name="Group 100"/>
            <p:cNvGrpSpPr/>
            <p:nvPr/>
          </p:nvGrpSpPr>
          <p:grpSpPr>
            <a:xfrm>
              <a:off x="3647221" y="2183075"/>
              <a:ext cx="378294" cy="68616"/>
              <a:chOff x="1422980" y="2133600"/>
              <a:chExt cx="378294" cy="68616"/>
            </a:xfrm>
          </p:grpSpPr>
          <p:cxnSp>
            <p:nvCxnSpPr>
              <p:cNvPr id="421" name="Straight Connector 420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5" name="Rectangle 294"/>
            <p:cNvSpPr/>
            <p:nvPr/>
          </p:nvSpPr>
          <p:spPr>
            <a:xfrm rot="16200000">
              <a:off x="4191970" y="2847099"/>
              <a:ext cx="251925" cy="24441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96" name="Group 113"/>
            <p:cNvGrpSpPr/>
            <p:nvPr/>
          </p:nvGrpSpPr>
          <p:grpSpPr>
            <a:xfrm rot="16200000">
              <a:off x="4128785" y="3250109"/>
              <a:ext cx="378294" cy="68616"/>
              <a:chOff x="1422980" y="2133600"/>
              <a:chExt cx="378294" cy="68616"/>
            </a:xfrm>
          </p:grpSpPr>
          <p:cxnSp>
            <p:nvCxnSpPr>
              <p:cNvPr id="419" name="Straight Connector 418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" name="Group 114"/>
            <p:cNvGrpSpPr/>
            <p:nvPr/>
          </p:nvGrpSpPr>
          <p:grpSpPr>
            <a:xfrm rot="16200000">
              <a:off x="4128785" y="2613838"/>
              <a:ext cx="378294" cy="68616"/>
              <a:chOff x="1422980" y="2133600"/>
              <a:chExt cx="378294" cy="68616"/>
            </a:xfrm>
          </p:grpSpPr>
          <p:cxnSp>
            <p:nvCxnSpPr>
              <p:cNvPr id="417" name="Straight Connector 416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8" name="Rectangle 297"/>
            <p:cNvSpPr/>
            <p:nvPr/>
          </p:nvSpPr>
          <p:spPr>
            <a:xfrm>
              <a:off x="4040814" y="3473565"/>
              <a:ext cx="554235" cy="488835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3405119" y="3581400"/>
              <a:ext cx="251925" cy="24441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03" name="Group 117"/>
            <p:cNvGrpSpPr/>
            <p:nvPr/>
          </p:nvGrpSpPr>
          <p:grpSpPr>
            <a:xfrm>
              <a:off x="3026825" y="3669300"/>
              <a:ext cx="378294" cy="68616"/>
              <a:chOff x="1422980" y="2133600"/>
              <a:chExt cx="378294" cy="68616"/>
            </a:xfrm>
          </p:grpSpPr>
          <p:cxnSp>
            <p:nvCxnSpPr>
              <p:cNvPr id="415" name="Straight Connector 414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4" name="Group 118"/>
            <p:cNvGrpSpPr/>
            <p:nvPr/>
          </p:nvGrpSpPr>
          <p:grpSpPr>
            <a:xfrm>
              <a:off x="3663096" y="3669300"/>
              <a:ext cx="378294" cy="68616"/>
              <a:chOff x="1422980" y="2133600"/>
              <a:chExt cx="378294" cy="68616"/>
            </a:xfrm>
          </p:grpSpPr>
          <p:cxnSp>
            <p:nvCxnSpPr>
              <p:cNvPr id="413" name="Straight Connector 412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5" name="Group 120"/>
            <p:cNvGrpSpPr/>
            <p:nvPr/>
          </p:nvGrpSpPr>
          <p:grpSpPr>
            <a:xfrm rot="16200000">
              <a:off x="3326059" y="2494431"/>
              <a:ext cx="378294" cy="68616"/>
              <a:chOff x="1422980" y="2133600"/>
              <a:chExt cx="378294" cy="68616"/>
            </a:xfrm>
          </p:grpSpPr>
          <p:cxnSp>
            <p:nvCxnSpPr>
              <p:cNvPr id="411" name="Straight Connector 410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121"/>
            <p:cNvGrpSpPr/>
            <p:nvPr/>
          </p:nvGrpSpPr>
          <p:grpSpPr>
            <a:xfrm rot="16200000">
              <a:off x="3341934" y="3358031"/>
              <a:ext cx="378294" cy="68616"/>
              <a:chOff x="1422980" y="2133600"/>
              <a:chExt cx="378294" cy="68616"/>
            </a:xfrm>
          </p:grpSpPr>
          <p:cxnSp>
            <p:nvCxnSpPr>
              <p:cNvPr id="409" name="Straight Connector 408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122"/>
            <p:cNvGrpSpPr/>
            <p:nvPr/>
          </p:nvGrpSpPr>
          <p:grpSpPr>
            <a:xfrm>
              <a:off x="2856042" y="2934999"/>
              <a:ext cx="400324" cy="68616"/>
              <a:chOff x="1422980" y="2133600"/>
              <a:chExt cx="378294" cy="68616"/>
            </a:xfrm>
          </p:grpSpPr>
          <p:cxnSp>
            <p:nvCxnSpPr>
              <p:cNvPr id="407" name="Straight Connector 406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8" name="Group 123"/>
            <p:cNvGrpSpPr/>
            <p:nvPr/>
          </p:nvGrpSpPr>
          <p:grpSpPr>
            <a:xfrm>
              <a:off x="3797770" y="2934999"/>
              <a:ext cx="457200" cy="68616"/>
              <a:chOff x="1422980" y="2133600"/>
              <a:chExt cx="378294" cy="68616"/>
            </a:xfrm>
          </p:grpSpPr>
          <p:cxnSp>
            <p:nvCxnSpPr>
              <p:cNvPr id="405" name="Straight Connector 404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9" name="Rectangle 308"/>
            <p:cNvSpPr/>
            <p:nvPr/>
          </p:nvSpPr>
          <p:spPr>
            <a:xfrm>
              <a:off x="1650119" y="4213106"/>
              <a:ext cx="554235" cy="488835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10" name="Group 165"/>
            <p:cNvGrpSpPr/>
            <p:nvPr/>
          </p:nvGrpSpPr>
          <p:grpSpPr>
            <a:xfrm>
              <a:off x="868745" y="3959598"/>
              <a:ext cx="554235" cy="1503401"/>
              <a:chOff x="896073" y="2438400"/>
              <a:chExt cx="554235" cy="1503401"/>
            </a:xfrm>
          </p:grpSpPr>
          <p:grpSp>
            <p:nvGrpSpPr>
              <p:cNvPr id="396" name="Group 193"/>
              <p:cNvGrpSpPr/>
              <p:nvPr/>
            </p:nvGrpSpPr>
            <p:grpSpPr>
              <a:xfrm rot="16200000">
                <a:off x="665909" y="2823474"/>
                <a:ext cx="1014565" cy="244417"/>
                <a:chOff x="1575380" y="2247575"/>
                <a:chExt cx="1014565" cy="244417"/>
              </a:xfrm>
            </p:grpSpPr>
            <p:sp>
              <p:nvSpPr>
                <p:cNvPr id="398" name="Rectangle 397"/>
                <p:cNvSpPr/>
                <p:nvPr/>
              </p:nvSpPr>
              <p:spPr>
                <a:xfrm>
                  <a:off x="1953674" y="2247575"/>
                  <a:ext cx="251925" cy="244417"/>
                </a:xfrm>
                <a:prstGeom prst="rect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399" name="Group 196"/>
                <p:cNvGrpSpPr/>
                <p:nvPr/>
              </p:nvGrpSpPr>
              <p:grpSpPr>
                <a:xfrm>
                  <a:off x="1575380" y="2335475"/>
                  <a:ext cx="378294" cy="68616"/>
                  <a:chOff x="1422980" y="2133600"/>
                  <a:chExt cx="378294" cy="68616"/>
                </a:xfrm>
              </p:grpSpPr>
              <p:cxnSp>
                <p:nvCxnSpPr>
                  <p:cNvPr id="403" name="Straight Connector 402"/>
                  <p:cNvCxnSpPr/>
                  <p:nvPr/>
                </p:nvCxnSpPr>
                <p:spPr>
                  <a:xfrm>
                    <a:off x="1422980" y="2133600"/>
                    <a:ext cx="37829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Straight Connector 403"/>
                  <p:cNvCxnSpPr/>
                  <p:nvPr/>
                </p:nvCxnSpPr>
                <p:spPr>
                  <a:xfrm>
                    <a:off x="1422980" y="2202216"/>
                    <a:ext cx="37829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0" name="Group 197"/>
                <p:cNvGrpSpPr/>
                <p:nvPr/>
              </p:nvGrpSpPr>
              <p:grpSpPr>
                <a:xfrm>
                  <a:off x="2211651" y="2335475"/>
                  <a:ext cx="378294" cy="68616"/>
                  <a:chOff x="1422980" y="2133600"/>
                  <a:chExt cx="378294" cy="68616"/>
                </a:xfrm>
              </p:grpSpPr>
              <p:cxnSp>
                <p:nvCxnSpPr>
                  <p:cNvPr id="401" name="Straight Connector 400"/>
                  <p:cNvCxnSpPr/>
                  <p:nvPr/>
                </p:nvCxnSpPr>
                <p:spPr>
                  <a:xfrm>
                    <a:off x="1422980" y="2133600"/>
                    <a:ext cx="37829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Straight Connector 401"/>
                  <p:cNvCxnSpPr/>
                  <p:nvPr/>
                </p:nvCxnSpPr>
                <p:spPr>
                  <a:xfrm>
                    <a:off x="1422980" y="2202216"/>
                    <a:ext cx="37829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97" name="Rectangle 396"/>
              <p:cNvSpPr/>
              <p:nvPr/>
            </p:nvSpPr>
            <p:spPr>
              <a:xfrm>
                <a:off x="896073" y="3452966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11" name="Rectangle 310"/>
            <p:cNvSpPr/>
            <p:nvPr/>
          </p:nvSpPr>
          <p:spPr>
            <a:xfrm rot="16200000">
              <a:off x="2604000" y="4347698"/>
              <a:ext cx="251925" cy="24441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12" name="Group 167"/>
            <p:cNvGrpSpPr/>
            <p:nvPr/>
          </p:nvGrpSpPr>
          <p:grpSpPr>
            <a:xfrm rot="16200000">
              <a:off x="2540815" y="4750708"/>
              <a:ext cx="378294" cy="68616"/>
              <a:chOff x="1422980" y="2133600"/>
              <a:chExt cx="378294" cy="68616"/>
            </a:xfrm>
          </p:grpSpPr>
          <p:cxnSp>
            <p:nvCxnSpPr>
              <p:cNvPr id="394" name="Straight Connector 393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3" name="Group 168"/>
            <p:cNvGrpSpPr/>
            <p:nvPr/>
          </p:nvGrpSpPr>
          <p:grpSpPr>
            <a:xfrm rot="16200000">
              <a:off x="2540815" y="4114437"/>
              <a:ext cx="378294" cy="68616"/>
              <a:chOff x="1422980" y="2133600"/>
              <a:chExt cx="378294" cy="68616"/>
            </a:xfrm>
          </p:grpSpPr>
          <p:cxnSp>
            <p:nvCxnSpPr>
              <p:cNvPr id="392" name="Straight Connector 391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4" name="Rectangle 313"/>
            <p:cNvSpPr/>
            <p:nvPr/>
          </p:nvSpPr>
          <p:spPr>
            <a:xfrm>
              <a:off x="2452844" y="4974164"/>
              <a:ext cx="554235" cy="488835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1817149" y="5081999"/>
              <a:ext cx="251925" cy="24441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16" name="Group 171"/>
            <p:cNvGrpSpPr/>
            <p:nvPr/>
          </p:nvGrpSpPr>
          <p:grpSpPr>
            <a:xfrm>
              <a:off x="1438855" y="5169899"/>
              <a:ext cx="378294" cy="68616"/>
              <a:chOff x="1422980" y="2133600"/>
              <a:chExt cx="378294" cy="68616"/>
            </a:xfrm>
          </p:grpSpPr>
          <p:cxnSp>
            <p:nvCxnSpPr>
              <p:cNvPr id="390" name="Straight Connector 389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7" name="Group 172"/>
            <p:cNvGrpSpPr/>
            <p:nvPr/>
          </p:nvGrpSpPr>
          <p:grpSpPr>
            <a:xfrm>
              <a:off x="2075126" y="5169899"/>
              <a:ext cx="378294" cy="68616"/>
              <a:chOff x="1422980" y="2133600"/>
              <a:chExt cx="378294" cy="68616"/>
            </a:xfrm>
          </p:grpSpPr>
          <p:cxnSp>
            <p:nvCxnSpPr>
              <p:cNvPr id="388" name="Straight Connector 387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4" name="Group 173"/>
            <p:cNvGrpSpPr/>
            <p:nvPr/>
          </p:nvGrpSpPr>
          <p:grpSpPr>
            <a:xfrm rot="16200000">
              <a:off x="1738089" y="3995030"/>
              <a:ext cx="378294" cy="68616"/>
              <a:chOff x="1422980" y="2133600"/>
              <a:chExt cx="378294" cy="68616"/>
            </a:xfrm>
          </p:grpSpPr>
          <p:cxnSp>
            <p:nvCxnSpPr>
              <p:cNvPr id="385" name="Straight Connector 384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5" name="Group 174"/>
            <p:cNvGrpSpPr/>
            <p:nvPr/>
          </p:nvGrpSpPr>
          <p:grpSpPr>
            <a:xfrm rot="16200000">
              <a:off x="1753964" y="4858630"/>
              <a:ext cx="378294" cy="68616"/>
              <a:chOff x="1422980" y="2133600"/>
              <a:chExt cx="378294" cy="68616"/>
            </a:xfrm>
          </p:grpSpPr>
          <p:cxnSp>
            <p:nvCxnSpPr>
              <p:cNvPr id="379" name="Straight Connector 378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Group 175"/>
            <p:cNvGrpSpPr/>
            <p:nvPr/>
          </p:nvGrpSpPr>
          <p:grpSpPr>
            <a:xfrm>
              <a:off x="1268072" y="4435598"/>
              <a:ext cx="400324" cy="68616"/>
              <a:chOff x="1422980" y="2133600"/>
              <a:chExt cx="378294" cy="68616"/>
            </a:xfrm>
          </p:grpSpPr>
          <p:cxnSp>
            <p:nvCxnSpPr>
              <p:cNvPr id="377" name="Straight Connector 376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2" name="Group 176"/>
            <p:cNvGrpSpPr/>
            <p:nvPr/>
          </p:nvGrpSpPr>
          <p:grpSpPr>
            <a:xfrm>
              <a:off x="2209800" y="4435598"/>
              <a:ext cx="457200" cy="68616"/>
              <a:chOff x="1422980" y="2133600"/>
              <a:chExt cx="378294" cy="68616"/>
            </a:xfrm>
          </p:grpSpPr>
          <p:cxnSp>
            <p:nvCxnSpPr>
              <p:cNvPr id="375" name="Straight Connector 374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3" name="Rectangle 332"/>
            <p:cNvSpPr/>
            <p:nvPr/>
          </p:nvSpPr>
          <p:spPr>
            <a:xfrm>
              <a:off x="3238089" y="4213106"/>
              <a:ext cx="554235" cy="488835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9" name="Rectangle 338"/>
            <p:cNvSpPr/>
            <p:nvPr/>
          </p:nvSpPr>
          <p:spPr>
            <a:xfrm rot="16200000">
              <a:off x="4191970" y="4347698"/>
              <a:ext cx="251925" cy="24441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42" name="Group 215"/>
            <p:cNvGrpSpPr/>
            <p:nvPr/>
          </p:nvGrpSpPr>
          <p:grpSpPr>
            <a:xfrm rot="16200000">
              <a:off x="4128785" y="4750708"/>
              <a:ext cx="378294" cy="68616"/>
              <a:chOff x="1422980" y="2133600"/>
              <a:chExt cx="378294" cy="68616"/>
            </a:xfrm>
          </p:grpSpPr>
          <p:cxnSp>
            <p:nvCxnSpPr>
              <p:cNvPr id="373" name="Straight Connector 372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4" name="Group 216"/>
            <p:cNvGrpSpPr/>
            <p:nvPr/>
          </p:nvGrpSpPr>
          <p:grpSpPr>
            <a:xfrm rot="16200000">
              <a:off x="4128785" y="4114437"/>
              <a:ext cx="378294" cy="68616"/>
              <a:chOff x="1422980" y="2133600"/>
              <a:chExt cx="378294" cy="68616"/>
            </a:xfrm>
          </p:grpSpPr>
          <p:cxnSp>
            <p:nvCxnSpPr>
              <p:cNvPr id="371" name="Straight Connector 370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7" name="Rectangle 346"/>
            <p:cNvSpPr/>
            <p:nvPr/>
          </p:nvSpPr>
          <p:spPr>
            <a:xfrm>
              <a:off x="4040814" y="4974164"/>
              <a:ext cx="554235" cy="488835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3405119" y="5081999"/>
              <a:ext cx="251925" cy="24441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51" name="Group 219"/>
            <p:cNvGrpSpPr/>
            <p:nvPr/>
          </p:nvGrpSpPr>
          <p:grpSpPr>
            <a:xfrm>
              <a:off x="3026825" y="5169899"/>
              <a:ext cx="378294" cy="68616"/>
              <a:chOff x="1422980" y="2133600"/>
              <a:chExt cx="378294" cy="68616"/>
            </a:xfrm>
          </p:grpSpPr>
          <p:cxnSp>
            <p:nvCxnSpPr>
              <p:cNvPr id="369" name="Straight Connector 368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3" name="Group 220"/>
            <p:cNvGrpSpPr/>
            <p:nvPr/>
          </p:nvGrpSpPr>
          <p:grpSpPr>
            <a:xfrm>
              <a:off x="3663096" y="5169899"/>
              <a:ext cx="378294" cy="68616"/>
              <a:chOff x="1422980" y="2133600"/>
              <a:chExt cx="378294" cy="68616"/>
            </a:xfrm>
          </p:grpSpPr>
          <p:cxnSp>
            <p:nvCxnSpPr>
              <p:cNvPr id="367" name="Straight Connector 366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5" name="Group 221"/>
            <p:cNvGrpSpPr/>
            <p:nvPr/>
          </p:nvGrpSpPr>
          <p:grpSpPr>
            <a:xfrm rot="16200000">
              <a:off x="3326059" y="3995030"/>
              <a:ext cx="378294" cy="68616"/>
              <a:chOff x="1422980" y="2133600"/>
              <a:chExt cx="378294" cy="68616"/>
            </a:xfrm>
          </p:grpSpPr>
          <p:cxnSp>
            <p:nvCxnSpPr>
              <p:cNvPr id="365" name="Straight Connector 364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6" name="Group 222"/>
            <p:cNvGrpSpPr/>
            <p:nvPr/>
          </p:nvGrpSpPr>
          <p:grpSpPr>
            <a:xfrm rot="16200000">
              <a:off x="3341934" y="4858630"/>
              <a:ext cx="378294" cy="68616"/>
              <a:chOff x="1422980" y="2133600"/>
              <a:chExt cx="378294" cy="68616"/>
            </a:xfrm>
          </p:grpSpPr>
          <p:cxnSp>
            <p:nvCxnSpPr>
              <p:cNvPr id="363" name="Straight Connector 362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7" name="Group 223"/>
            <p:cNvGrpSpPr/>
            <p:nvPr/>
          </p:nvGrpSpPr>
          <p:grpSpPr>
            <a:xfrm>
              <a:off x="2856042" y="4435598"/>
              <a:ext cx="400324" cy="68616"/>
              <a:chOff x="1422980" y="2133600"/>
              <a:chExt cx="378294" cy="68616"/>
            </a:xfrm>
          </p:grpSpPr>
          <p:cxnSp>
            <p:nvCxnSpPr>
              <p:cNvPr id="361" name="Straight Connector 360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" name="Group 224"/>
            <p:cNvGrpSpPr/>
            <p:nvPr/>
          </p:nvGrpSpPr>
          <p:grpSpPr>
            <a:xfrm>
              <a:off x="3797770" y="4435598"/>
              <a:ext cx="457200" cy="68616"/>
              <a:chOff x="1422980" y="2133600"/>
              <a:chExt cx="378294" cy="68616"/>
            </a:xfrm>
          </p:grpSpPr>
          <p:cxnSp>
            <p:nvCxnSpPr>
              <p:cNvPr id="359" name="Straight Connector 358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4" name="Group 4">
            <a:extLst>
              <a:ext uri="{FF2B5EF4-FFF2-40B4-BE49-F238E27FC236}">
                <a16:creationId xmlns:a16="http://schemas.microsoft.com/office/drawing/2014/main" id="{29B840FA-6E50-0846-99D7-E574587C4C2E}"/>
              </a:ext>
            </a:extLst>
          </p:cNvPr>
          <p:cNvGrpSpPr/>
          <p:nvPr/>
        </p:nvGrpSpPr>
        <p:grpSpPr>
          <a:xfrm>
            <a:off x="679563" y="1744305"/>
            <a:ext cx="4745619" cy="4493970"/>
            <a:chOff x="679563" y="1744305"/>
            <a:chExt cx="4745619" cy="4493970"/>
          </a:xfrm>
        </p:grpSpPr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763E3CED-4522-4E47-93F9-015CA4A232CF}"/>
                </a:ext>
              </a:extLst>
            </p:cNvPr>
            <p:cNvSpPr/>
            <p:nvPr/>
          </p:nvSpPr>
          <p:spPr>
            <a:xfrm>
              <a:off x="1266613" y="1744305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84197C45-43B6-4F49-A537-FB4CF2790E06}"/>
                </a:ext>
              </a:extLst>
            </p:cNvPr>
            <p:cNvSpPr/>
            <p:nvPr/>
          </p:nvSpPr>
          <p:spPr>
            <a:xfrm>
              <a:off x="2027687" y="1744305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AC86C46A-B5B1-884E-AE91-CBAE01F18483}"/>
                </a:ext>
              </a:extLst>
            </p:cNvPr>
            <p:cNvSpPr/>
            <p:nvPr/>
          </p:nvSpPr>
          <p:spPr>
            <a:xfrm>
              <a:off x="2788761" y="1744305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F1D3FF53-2B0D-6C41-836A-378E835A3728}"/>
                </a:ext>
              </a:extLst>
            </p:cNvPr>
            <p:cNvSpPr/>
            <p:nvPr/>
          </p:nvSpPr>
          <p:spPr>
            <a:xfrm>
              <a:off x="3549835" y="1744305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C794E135-1B4D-6F46-9743-0DBE007B5B07}"/>
                </a:ext>
              </a:extLst>
            </p:cNvPr>
            <p:cNvSpPr/>
            <p:nvPr/>
          </p:nvSpPr>
          <p:spPr>
            <a:xfrm>
              <a:off x="4310910" y="1744305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9DD2BCFA-4CBC-5240-AA8B-711E708E7739}"/>
                </a:ext>
              </a:extLst>
            </p:cNvPr>
            <p:cNvSpPr/>
            <p:nvPr/>
          </p:nvSpPr>
          <p:spPr>
            <a:xfrm>
              <a:off x="1266613" y="5964404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17317E43-5EAA-3E45-BFB0-7C04894D30F6}"/>
                </a:ext>
              </a:extLst>
            </p:cNvPr>
            <p:cNvSpPr/>
            <p:nvPr/>
          </p:nvSpPr>
          <p:spPr>
            <a:xfrm>
              <a:off x="2027687" y="5964404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4ACC9EDB-B59A-2F4D-BFCD-2885206913DE}"/>
                </a:ext>
              </a:extLst>
            </p:cNvPr>
            <p:cNvSpPr/>
            <p:nvPr/>
          </p:nvSpPr>
          <p:spPr>
            <a:xfrm>
              <a:off x="2788761" y="5964404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44B7DDC6-CFBD-D043-8316-79C8F0A36BD8}"/>
                </a:ext>
              </a:extLst>
            </p:cNvPr>
            <p:cNvSpPr/>
            <p:nvPr/>
          </p:nvSpPr>
          <p:spPr>
            <a:xfrm>
              <a:off x="3549835" y="5964404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0C59167A-EA00-684D-A3C1-731618424002}"/>
                </a:ext>
              </a:extLst>
            </p:cNvPr>
            <p:cNvSpPr/>
            <p:nvPr/>
          </p:nvSpPr>
          <p:spPr>
            <a:xfrm>
              <a:off x="4310910" y="5964404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1173EC2A-41CF-C14E-B6D9-A72EFC6DF600}"/>
                </a:ext>
              </a:extLst>
            </p:cNvPr>
            <p:cNvSpPr/>
            <p:nvPr/>
          </p:nvSpPr>
          <p:spPr>
            <a:xfrm rot="16200000">
              <a:off x="550024" y="2381362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77E18D2B-0099-D54B-86A2-B53F4F0DB4EA}"/>
                </a:ext>
              </a:extLst>
            </p:cNvPr>
            <p:cNvSpPr/>
            <p:nvPr/>
          </p:nvSpPr>
          <p:spPr>
            <a:xfrm rot="16200000">
              <a:off x="550024" y="3125425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7EF0C5A0-D584-5C4E-8FC2-67BE33B2209F}"/>
                </a:ext>
              </a:extLst>
            </p:cNvPr>
            <p:cNvSpPr/>
            <p:nvPr/>
          </p:nvSpPr>
          <p:spPr>
            <a:xfrm rot="16200000">
              <a:off x="550024" y="3869488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10AFC1D5-A1D4-6F4B-A171-026F7E816E14}"/>
                </a:ext>
              </a:extLst>
            </p:cNvPr>
            <p:cNvSpPr/>
            <p:nvPr/>
          </p:nvSpPr>
          <p:spPr>
            <a:xfrm rot="16200000">
              <a:off x="550024" y="4613551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6128A22A-1EED-7247-B3F3-00FCE16341DE}"/>
                </a:ext>
              </a:extLst>
            </p:cNvPr>
            <p:cNvSpPr/>
            <p:nvPr/>
          </p:nvSpPr>
          <p:spPr>
            <a:xfrm rot="16200000">
              <a:off x="550024" y="5357613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AF8FE4FA-754F-C24E-973A-8DF53362998E}"/>
                </a:ext>
              </a:extLst>
            </p:cNvPr>
            <p:cNvSpPr/>
            <p:nvPr/>
          </p:nvSpPr>
          <p:spPr>
            <a:xfrm rot="16200000">
              <a:off x="5021772" y="2362485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6F5A2717-034B-1A40-8ADB-7433BBBD836C}"/>
                </a:ext>
              </a:extLst>
            </p:cNvPr>
            <p:cNvSpPr/>
            <p:nvPr/>
          </p:nvSpPr>
          <p:spPr>
            <a:xfrm rot="16200000">
              <a:off x="5021772" y="3106548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AA8EF6BE-4499-DF41-81ED-EDE87DC662F1}"/>
                </a:ext>
              </a:extLst>
            </p:cNvPr>
            <p:cNvSpPr/>
            <p:nvPr/>
          </p:nvSpPr>
          <p:spPr>
            <a:xfrm rot="16200000">
              <a:off x="5021772" y="3850611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7AB65E50-A884-C440-9E3C-E23C7971F12E}"/>
                </a:ext>
              </a:extLst>
            </p:cNvPr>
            <p:cNvSpPr/>
            <p:nvPr/>
          </p:nvSpPr>
          <p:spPr>
            <a:xfrm rot="16200000">
              <a:off x="5021772" y="4594674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CDEECCC1-DC5B-BE42-A009-6EEC6718612E}"/>
                </a:ext>
              </a:extLst>
            </p:cNvPr>
            <p:cNvSpPr/>
            <p:nvPr/>
          </p:nvSpPr>
          <p:spPr>
            <a:xfrm rot="16200000">
              <a:off x="5021772" y="5338736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0" name="Slide Number Placeholder 23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F32962E-07E1-4AE0-B4D4-1470A90AB52A}" type="slidenum">
              <a:rPr lang="en-IN" smtClean="0"/>
              <a:pPr>
                <a:defRPr/>
              </a:pPr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04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+mn-lt"/>
              </a:rPr>
              <a:t>Routing</a:t>
            </a:r>
            <a:endParaRPr lang="en-US" b="1" dirty="0">
              <a:latin typeface="+mn-lt"/>
            </a:endParaRPr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input to any output</a:t>
            </a:r>
          </a:p>
          <a:p>
            <a:r>
              <a:rPr lang="en-US" dirty="0"/>
              <a:t>Program the connectivity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Connection Box</a:t>
            </a:r>
          </a:p>
        </p:txBody>
      </p:sp>
      <p:sp>
        <p:nvSpPr>
          <p:cNvPr id="5" name="Rectangle 4"/>
          <p:cNvSpPr/>
          <p:nvPr/>
        </p:nvSpPr>
        <p:spPr>
          <a:xfrm>
            <a:off x="6743700" y="1508760"/>
            <a:ext cx="2118360" cy="170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736080" y="1516380"/>
            <a:ext cx="2146166" cy="1686401"/>
            <a:chOff x="6179820" y="4130040"/>
            <a:chExt cx="2146166" cy="1686401"/>
          </a:xfrm>
        </p:grpSpPr>
        <p:sp>
          <p:nvSpPr>
            <p:cNvPr id="7" name="Rectangle 6"/>
            <p:cNvSpPr/>
            <p:nvPr/>
          </p:nvSpPr>
          <p:spPr>
            <a:xfrm>
              <a:off x="6604000" y="4587240"/>
              <a:ext cx="863600" cy="8565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rot="16200000" flipH="1">
              <a:off x="6179242" y="4976445"/>
              <a:ext cx="1255103" cy="4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6452461" y="5243593"/>
              <a:ext cx="101772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0800000" flipV="1">
              <a:off x="6802986" y="5074920"/>
              <a:ext cx="1037995" cy="1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 flipV="1">
              <a:off x="7039206" y="4914900"/>
              <a:ext cx="794155" cy="1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 flipV="1">
              <a:off x="7252562" y="4762499"/>
              <a:ext cx="550319" cy="10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rapezoid 12"/>
            <p:cNvSpPr/>
            <p:nvPr/>
          </p:nvSpPr>
          <p:spPr>
            <a:xfrm rot="5400000">
              <a:off x="7528560" y="4777740"/>
              <a:ext cx="556260" cy="236220"/>
            </a:xfrm>
            <a:prstGeom prst="trapezoid">
              <a:avLst>
                <a:gd name="adj" fmla="val 7168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6200000" flipH="1">
              <a:off x="6407842" y="4976445"/>
              <a:ext cx="1255103" cy="4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6636443" y="4976445"/>
              <a:ext cx="1255103" cy="4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7223760" y="4724400"/>
              <a:ext cx="8382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995160" y="4869180"/>
              <a:ext cx="8382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758940" y="5204460"/>
              <a:ext cx="8382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766560" y="5029200"/>
              <a:ext cx="8382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002780" y="5196840"/>
              <a:ext cx="8382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216140" y="5204460"/>
              <a:ext cx="83820" cy="99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7924800" y="4884420"/>
              <a:ext cx="205740" cy="38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8077200" y="470154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79820" y="508254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90360" y="557022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18960" y="557022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47560" y="557022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90360" y="413004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18960" y="413004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47560" y="413004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</p:grpSp>
      <p:sp>
        <p:nvSpPr>
          <p:cNvPr id="32" name="Slide Number Placeholder 3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8643745-6243-4D6B-AF75-DD3085EC8AC8}" type="slidenum">
              <a:rPr lang="en-IN" smtClean="0"/>
              <a:pPr>
                <a:defRPr/>
              </a:pPr>
              <a:t>53</a:t>
            </a:fld>
            <a:endParaRPr lang="en-I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Routing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Routes in X-Y direction</a:t>
            </a:r>
          </a:p>
          <a:p>
            <a:r>
              <a:rPr lang="en-IN" dirty="0"/>
              <a:t>Uni- or Bi-directional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Switch Box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147560" y="2004060"/>
            <a:ext cx="1710618" cy="1495901"/>
            <a:chOff x="6210300" y="4343400"/>
            <a:chExt cx="1710618" cy="1495901"/>
          </a:xfrm>
        </p:grpSpPr>
        <p:sp>
          <p:nvSpPr>
            <p:cNvPr id="33" name="Rectangle 32"/>
            <p:cNvSpPr/>
            <p:nvPr/>
          </p:nvSpPr>
          <p:spPr>
            <a:xfrm>
              <a:off x="6626860" y="4724400"/>
              <a:ext cx="863600" cy="7422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/>
            <p:nvPr/>
          </p:nvCxnSpPr>
          <p:spPr>
            <a:xfrm rot="5400000">
              <a:off x="6289730" y="5075956"/>
              <a:ext cx="1087466" cy="335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0800000">
              <a:off x="6461760" y="5273040"/>
              <a:ext cx="1219202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713220" y="559308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941820" y="559308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170420" y="559308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13220" y="434340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941820" y="434340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170420" y="434340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 rot="10800000">
              <a:off x="6461760" y="5095240"/>
              <a:ext cx="1219202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10800000">
              <a:off x="6461760" y="4917440"/>
              <a:ext cx="1219202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210300" y="480060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10300" y="498348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10300" y="516636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 rot="5400000">
              <a:off x="6514520" y="5075956"/>
              <a:ext cx="1087466" cy="335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6739310" y="5075956"/>
              <a:ext cx="1087466" cy="335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665720" y="478536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65720" y="496824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665720" y="515112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 rot="10800000" flipV="1">
              <a:off x="6621780" y="4716780"/>
              <a:ext cx="213360" cy="19812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33" idx="1"/>
            </p:cNvCxnSpPr>
            <p:nvPr/>
          </p:nvCxnSpPr>
          <p:spPr>
            <a:xfrm rot="10800000" flipV="1">
              <a:off x="6626860" y="4732020"/>
              <a:ext cx="429260" cy="363502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0800000" flipV="1">
              <a:off x="6629400" y="4716780"/>
              <a:ext cx="662940" cy="55626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0800000" flipV="1">
              <a:off x="7277100" y="5273040"/>
              <a:ext cx="213360" cy="19812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33" idx="2"/>
            </p:cNvCxnSpPr>
            <p:nvPr/>
          </p:nvCxnSpPr>
          <p:spPr>
            <a:xfrm rot="10800000" flipV="1">
              <a:off x="7058660" y="5113020"/>
              <a:ext cx="424180" cy="35362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0800000">
              <a:off x="6637020" y="5265420"/>
              <a:ext cx="655320" cy="19812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6200000" flipV="1">
              <a:off x="7113270" y="4895850"/>
              <a:ext cx="556260" cy="21336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33" idx="3"/>
            </p:cNvCxnSpPr>
            <p:nvPr/>
          </p:nvCxnSpPr>
          <p:spPr>
            <a:xfrm flipH="1" flipV="1">
              <a:off x="7071360" y="4724400"/>
              <a:ext cx="419100" cy="371122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6621780" y="5082540"/>
              <a:ext cx="419100" cy="371122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6240780" y="4351021"/>
              <a:ext cx="1630680" cy="14859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Slide Number Placeholder 6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8643745-6243-4D6B-AF75-DD3085EC8AC8}" type="slidenum">
              <a:rPr lang="en-IN" smtClean="0"/>
              <a:pPr>
                <a:defRPr/>
              </a:pPr>
              <a:t>54</a:t>
            </a:fld>
            <a:endParaRPr lang="en-I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Short wires:  1 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Long wires: Multiple blocks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AA188E-C049-B54A-8693-DB1AFC83F4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Wires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672" y="3076832"/>
            <a:ext cx="4564657" cy="1418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8643745-6243-4D6B-AF75-DD3085EC8AC8}" type="slidenum">
              <a:rPr lang="en-IN" smtClean="0"/>
              <a:pPr>
                <a:defRPr/>
              </a:pPr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8919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094F-30E5-104C-8DF4-2788F1FC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I/O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21434-1466-0A4C-AF6D-5FC64CFB5D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4CC17-316A-0848-B177-2B41692BAB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F7F3537-E3CD-47CF-9C91-82E5C8D59D95}" type="slidenum">
              <a:rPr lang="en-IN" smtClean="0"/>
              <a:pPr>
                <a:defRPr/>
              </a:pPr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0563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FPGA Architecture</a:t>
            </a:r>
            <a:endParaRPr lang="en-GB" b="1" dirty="0">
              <a:latin typeface="+mn-lt"/>
            </a:endParaRPr>
          </a:p>
        </p:txBody>
      </p:sp>
      <p:sp>
        <p:nvSpPr>
          <p:cNvPr id="159" name="Text Placeholder 15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464998" y="2325886"/>
            <a:ext cx="431095" cy="384048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7146037" y="2333244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Programmable Logic</a:t>
            </a:r>
            <a:endParaRPr lang="en-GB" dirty="0"/>
          </a:p>
        </p:txBody>
      </p:sp>
      <p:sp>
        <p:nvSpPr>
          <p:cNvPr id="103" name="Rectangle 102"/>
          <p:cNvSpPr/>
          <p:nvPr/>
        </p:nvSpPr>
        <p:spPr>
          <a:xfrm>
            <a:off x="6464998" y="2892552"/>
            <a:ext cx="431095" cy="384048"/>
          </a:xfrm>
          <a:prstGeom prst="rect">
            <a:avLst/>
          </a:prstGeom>
          <a:solidFill>
            <a:schemeClr val="tx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TextBox 103"/>
          <p:cNvSpPr txBox="1"/>
          <p:nvPr/>
        </p:nvSpPr>
        <p:spPr>
          <a:xfrm>
            <a:off x="7146037" y="2899910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Programmable Routing</a:t>
            </a:r>
            <a:endParaRPr lang="en-GB" dirty="0"/>
          </a:p>
        </p:txBody>
      </p:sp>
      <p:grpSp>
        <p:nvGrpSpPr>
          <p:cNvPr id="4" name="Group 5"/>
          <p:cNvGrpSpPr/>
          <p:nvPr/>
        </p:nvGrpSpPr>
        <p:grpSpPr>
          <a:xfrm>
            <a:off x="1266613" y="2229000"/>
            <a:ext cx="3583194" cy="3490033"/>
            <a:chOff x="868745" y="1972966"/>
            <a:chExt cx="3726304" cy="3490033"/>
          </a:xfrm>
        </p:grpSpPr>
        <p:sp>
          <p:nvSpPr>
            <p:cNvPr id="7" name="Rectangle 6"/>
            <p:cNvSpPr/>
            <p:nvPr/>
          </p:nvSpPr>
          <p:spPr>
            <a:xfrm>
              <a:off x="868745" y="1972966"/>
              <a:ext cx="554235" cy="488835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2" name="Rectangle 2051"/>
            <p:cNvSpPr/>
            <p:nvPr/>
          </p:nvSpPr>
          <p:spPr>
            <a:xfrm>
              <a:off x="1801274" y="2095175"/>
              <a:ext cx="251925" cy="24441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650119" y="2712507"/>
              <a:ext cx="554235" cy="488835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452844" y="1972966"/>
              <a:ext cx="554235" cy="488835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oup 14"/>
            <p:cNvGrpSpPr/>
            <p:nvPr/>
          </p:nvGrpSpPr>
          <p:grpSpPr>
            <a:xfrm>
              <a:off x="1422980" y="2183075"/>
              <a:ext cx="378294" cy="68616"/>
              <a:chOff x="1422980" y="2133600"/>
              <a:chExt cx="378294" cy="68616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36"/>
            <p:cNvGrpSpPr/>
            <p:nvPr/>
          </p:nvGrpSpPr>
          <p:grpSpPr>
            <a:xfrm>
              <a:off x="2059251" y="2183075"/>
              <a:ext cx="378294" cy="68616"/>
              <a:chOff x="1422980" y="2133600"/>
              <a:chExt cx="378294" cy="68616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17"/>
            <p:cNvGrpSpPr/>
            <p:nvPr/>
          </p:nvGrpSpPr>
          <p:grpSpPr>
            <a:xfrm>
              <a:off x="868745" y="2458999"/>
              <a:ext cx="554235" cy="1503401"/>
              <a:chOff x="896073" y="2438400"/>
              <a:chExt cx="554235" cy="1503401"/>
            </a:xfrm>
          </p:grpSpPr>
          <p:grpSp>
            <p:nvGrpSpPr>
              <p:cNvPr id="11" name="Group 15"/>
              <p:cNvGrpSpPr/>
              <p:nvPr/>
            </p:nvGrpSpPr>
            <p:grpSpPr>
              <a:xfrm rot="16200000">
                <a:off x="665909" y="2823474"/>
                <a:ext cx="1014565" cy="244417"/>
                <a:chOff x="1575380" y="2247575"/>
                <a:chExt cx="1014565" cy="244417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1953674" y="2247575"/>
                  <a:ext cx="251925" cy="244417"/>
                </a:xfrm>
                <a:prstGeom prst="rect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2" name="Group 46"/>
                <p:cNvGrpSpPr/>
                <p:nvPr/>
              </p:nvGrpSpPr>
              <p:grpSpPr>
                <a:xfrm>
                  <a:off x="1575380" y="2335475"/>
                  <a:ext cx="378294" cy="68616"/>
                  <a:chOff x="1422980" y="2133600"/>
                  <a:chExt cx="378294" cy="68616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1422980" y="2133600"/>
                    <a:ext cx="37829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1422980" y="2202216"/>
                    <a:ext cx="37829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" name="Group 49"/>
                <p:cNvGrpSpPr/>
                <p:nvPr/>
              </p:nvGrpSpPr>
              <p:grpSpPr>
                <a:xfrm>
                  <a:off x="2211651" y="2335475"/>
                  <a:ext cx="378294" cy="68616"/>
                  <a:chOff x="1422980" y="2133600"/>
                  <a:chExt cx="378294" cy="68616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1422980" y="2133600"/>
                    <a:ext cx="37829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1422980" y="2202216"/>
                    <a:ext cx="37829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2" name="Rectangle 61"/>
              <p:cNvSpPr/>
              <p:nvPr/>
            </p:nvSpPr>
            <p:spPr>
              <a:xfrm>
                <a:off x="896073" y="3452966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7" name="Rectangle 66"/>
            <p:cNvSpPr/>
            <p:nvPr/>
          </p:nvSpPr>
          <p:spPr>
            <a:xfrm rot="16200000">
              <a:off x="2604000" y="2847099"/>
              <a:ext cx="251925" cy="24441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Group 67"/>
            <p:cNvGrpSpPr/>
            <p:nvPr/>
          </p:nvGrpSpPr>
          <p:grpSpPr>
            <a:xfrm rot="16200000">
              <a:off x="2540815" y="3250109"/>
              <a:ext cx="378294" cy="68616"/>
              <a:chOff x="1422980" y="2133600"/>
              <a:chExt cx="378294" cy="68616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68"/>
            <p:cNvGrpSpPr/>
            <p:nvPr/>
          </p:nvGrpSpPr>
          <p:grpSpPr>
            <a:xfrm rot="16200000">
              <a:off x="2540815" y="2613838"/>
              <a:ext cx="378294" cy="68616"/>
              <a:chOff x="1422980" y="2133600"/>
              <a:chExt cx="378294" cy="68616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Rectangle 65"/>
            <p:cNvSpPr/>
            <p:nvPr/>
          </p:nvSpPr>
          <p:spPr>
            <a:xfrm>
              <a:off x="2452844" y="3473565"/>
              <a:ext cx="554235" cy="488835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817149" y="3581400"/>
              <a:ext cx="251925" cy="24441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6" name="Group 74"/>
            <p:cNvGrpSpPr/>
            <p:nvPr/>
          </p:nvGrpSpPr>
          <p:grpSpPr>
            <a:xfrm>
              <a:off x="1438855" y="3669300"/>
              <a:ext cx="378294" cy="68616"/>
              <a:chOff x="1422980" y="2133600"/>
              <a:chExt cx="378294" cy="68616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77"/>
            <p:cNvGrpSpPr/>
            <p:nvPr/>
          </p:nvGrpSpPr>
          <p:grpSpPr>
            <a:xfrm>
              <a:off x="2075126" y="3669300"/>
              <a:ext cx="378294" cy="68616"/>
              <a:chOff x="1422980" y="2133600"/>
              <a:chExt cx="378294" cy="68616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80"/>
            <p:cNvGrpSpPr/>
            <p:nvPr/>
          </p:nvGrpSpPr>
          <p:grpSpPr>
            <a:xfrm rot="16200000">
              <a:off x="1738089" y="2494431"/>
              <a:ext cx="378294" cy="68616"/>
              <a:chOff x="1422980" y="2133600"/>
              <a:chExt cx="378294" cy="68616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83"/>
            <p:cNvGrpSpPr/>
            <p:nvPr/>
          </p:nvGrpSpPr>
          <p:grpSpPr>
            <a:xfrm rot="16200000">
              <a:off x="1753964" y="3358031"/>
              <a:ext cx="378294" cy="68616"/>
              <a:chOff x="1422980" y="2133600"/>
              <a:chExt cx="378294" cy="68616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86"/>
            <p:cNvGrpSpPr/>
            <p:nvPr/>
          </p:nvGrpSpPr>
          <p:grpSpPr>
            <a:xfrm>
              <a:off x="1268072" y="2934999"/>
              <a:ext cx="400324" cy="68616"/>
              <a:chOff x="1422980" y="2133600"/>
              <a:chExt cx="378294" cy="68616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89"/>
            <p:cNvGrpSpPr/>
            <p:nvPr/>
          </p:nvGrpSpPr>
          <p:grpSpPr>
            <a:xfrm>
              <a:off x="2209800" y="2934999"/>
              <a:ext cx="457200" cy="68616"/>
              <a:chOff x="1422980" y="2133600"/>
              <a:chExt cx="378294" cy="68616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Rectangle 95"/>
            <p:cNvSpPr/>
            <p:nvPr/>
          </p:nvSpPr>
          <p:spPr>
            <a:xfrm>
              <a:off x="3389244" y="2095175"/>
              <a:ext cx="251925" cy="24441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238089" y="2712507"/>
              <a:ext cx="554235" cy="488835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040814" y="1972966"/>
              <a:ext cx="554235" cy="488835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2" name="Group 99"/>
            <p:cNvGrpSpPr/>
            <p:nvPr/>
          </p:nvGrpSpPr>
          <p:grpSpPr>
            <a:xfrm>
              <a:off x="3010950" y="2183075"/>
              <a:ext cx="378294" cy="68616"/>
              <a:chOff x="1422980" y="2133600"/>
              <a:chExt cx="378294" cy="68616"/>
            </a:xfrm>
          </p:grpSpPr>
          <p:cxnSp>
            <p:nvCxnSpPr>
              <p:cNvPr id="157" name="Straight Connector 156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100"/>
            <p:cNvGrpSpPr/>
            <p:nvPr/>
          </p:nvGrpSpPr>
          <p:grpSpPr>
            <a:xfrm>
              <a:off x="3647221" y="2183075"/>
              <a:ext cx="378294" cy="68616"/>
              <a:chOff x="1422980" y="2133600"/>
              <a:chExt cx="378294" cy="68616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Rectangle 112"/>
            <p:cNvSpPr/>
            <p:nvPr/>
          </p:nvSpPr>
          <p:spPr>
            <a:xfrm rot="16200000">
              <a:off x="4191970" y="2847099"/>
              <a:ext cx="251925" cy="24441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" name="Group 113"/>
            <p:cNvGrpSpPr/>
            <p:nvPr/>
          </p:nvGrpSpPr>
          <p:grpSpPr>
            <a:xfrm rot="16200000">
              <a:off x="4128785" y="3250109"/>
              <a:ext cx="378294" cy="68616"/>
              <a:chOff x="1422980" y="2133600"/>
              <a:chExt cx="378294" cy="68616"/>
            </a:xfrm>
          </p:grpSpPr>
          <p:cxnSp>
            <p:nvCxnSpPr>
              <p:cNvPr id="144" name="Straight Connector 143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114"/>
            <p:cNvGrpSpPr/>
            <p:nvPr/>
          </p:nvGrpSpPr>
          <p:grpSpPr>
            <a:xfrm rot="16200000">
              <a:off x="4128785" y="2613838"/>
              <a:ext cx="378294" cy="68616"/>
              <a:chOff x="1422980" y="2133600"/>
              <a:chExt cx="378294" cy="68616"/>
            </a:xfrm>
          </p:grpSpPr>
          <p:cxnSp>
            <p:nvCxnSpPr>
              <p:cNvPr id="142" name="Straight Connector 141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Rectangle 115"/>
            <p:cNvSpPr/>
            <p:nvPr/>
          </p:nvSpPr>
          <p:spPr>
            <a:xfrm>
              <a:off x="4040814" y="3473565"/>
              <a:ext cx="554235" cy="488835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405119" y="3581400"/>
              <a:ext cx="251925" cy="24441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" name="Group 117"/>
            <p:cNvGrpSpPr/>
            <p:nvPr/>
          </p:nvGrpSpPr>
          <p:grpSpPr>
            <a:xfrm>
              <a:off x="3026825" y="3669300"/>
              <a:ext cx="378294" cy="68616"/>
              <a:chOff x="1422980" y="2133600"/>
              <a:chExt cx="378294" cy="68616"/>
            </a:xfrm>
          </p:grpSpPr>
          <p:cxnSp>
            <p:nvCxnSpPr>
              <p:cNvPr id="140" name="Straight Connector 139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18"/>
            <p:cNvGrpSpPr/>
            <p:nvPr/>
          </p:nvGrpSpPr>
          <p:grpSpPr>
            <a:xfrm>
              <a:off x="3663096" y="3669300"/>
              <a:ext cx="378294" cy="68616"/>
              <a:chOff x="1422980" y="2133600"/>
              <a:chExt cx="378294" cy="68616"/>
            </a:xfrm>
          </p:grpSpPr>
          <p:cxnSp>
            <p:nvCxnSpPr>
              <p:cNvPr id="138" name="Straight Connector 137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20"/>
            <p:cNvGrpSpPr/>
            <p:nvPr/>
          </p:nvGrpSpPr>
          <p:grpSpPr>
            <a:xfrm rot="16200000">
              <a:off x="3326059" y="2494431"/>
              <a:ext cx="378294" cy="68616"/>
              <a:chOff x="1422980" y="2133600"/>
              <a:chExt cx="378294" cy="68616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121"/>
            <p:cNvGrpSpPr/>
            <p:nvPr/>
          </p:nvGrpSpPr>
          <p:grpSpPr>
            <a:xfrm rot="16200000">
              <a:off x="3341934" y="3358031"/>
              <a:ext cx="378294" cy="68616"/>
              <a:chOff x="1422980" y="2133600"/>
              <a:chExt cx="378294" cy="68616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122"/>
            <p:cNvGrpSpPr/>
            <p:nvPr/>
          </p:nvGrpSpPr>
          <p:grpSpPr>
            <a:xfrm>
              <a:off x="2856042" y="2934999"/>
              <a:ext cx="400324" cy="68616"/>
              <a:chOff x="1422980" y="2133600"/>
              <a:chExt cx="378294" cy="68616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123"/>
            <p:cNvGrpSpPr/>
            <p:nvPr/>
          </p:nvGrpSpPr>
          <p:grpSpPr>
            <a:xfrm>
              <a:off x="3797770" y="2934999"/>
              <a:ext cx="457200" cy="68616"/>
              <a:chOff x="1422980" y="2133600"/>
              <a:chExt cx="378294" cy="68616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Rectangle 161"/>
            <p:cNvSpPr/>
            <p:nvPr/>
          </p:nvSpPr>
          <p:spPr>
            <a:xfrm>
              <a:off x="1650119" y="4213106"/>
              <a:ext cx="554235" cy="488835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24" name="Group 165"/>
            <p:cNvGrpSpPr/>
            <p:nvPr/>
          </p:nvGrpSpPr>
          <p:grpSpPr>
            <a:xfrm>
              <a:off x="868745" y="3959598"/>
              <a:ext cx="554235" cy="1503401"/>
              <a:chOff x="896073" y="2438400"/>
              <a:chExt cx="554235" cy="1503401"/>
            </a:xfrm>
          </p:grpSpPr>
          <p:grpSp>
            <p:nvGrpSpPr>
              <p:cNvPr id="225" name="Group 193"/>
              <p:cNvGrpSpPr/>
              <p:nvPr/>
            </p:nvGrpSpPr>
            <p:grpSpPr>
              <a:xfrm rot="16200000">
                <a:off x="665909" y="2823474"/>
                <a:ext cx="1014565" cy="244417"/>
                <a:chOff x="1575380" y="2247575"/>
                <a:chExt cx="1014565" cy="244417"/>
              </a:xfrm>
            </p:grpSpPr>
            <p:sp>
              <p:nvSpPr>
                <p:cNvPr id="196" name="Rectangle 195"/>
                <p:cNvSpPr/>
                <p:nvPr/>
              </p:nvSpPr>
              <p:spPr>
                <a:xfrm>
                  <a:off x="1953674" y="2247575"/>
                  <a:ext cx="251925" cy="244417"/>
                </a:xfrm>
                <a:prstGeom prst="rect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242" name="Group 196"/>
                <p:cNvGrpSpPr/>
                <p:nvPr/>
              </p:nvGrpSpPr>
              <p:grpSpPr>
                <a:xfrm>
                  <a:off x="1575380" y="2335475"/>
                  <a:ext cx="378294" cy="68616"/>
                  <a:chOff x="1422980" y="2133600"/>
                  <a:chExt cx="378294" cy="68616"/>
                </a:xfrm>
              </p:grpSpPr>
              <p:cxnSp>
                <p:nvCxnSpPr>
                  <p:cNvPr id="201" name="Straight Connector 200"/>
                  <p:cNvCxnSpPr/>
                  <p:nvPr/>
                </p:nvCxnSpPr>
                <p:spPr>
                  <a:xfrm>
                    <a:off x="1422980" y="2133600"/>
                    <a:ext cx="37829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/>
                  <p:cNvCxnSpPr/>
                  <p:nvPr/>
                </p:nvCxnSpPr>
                <p:spPr>
                  <a:xfrm>
                    <a:off x="1422980" y="2202216"/>
                    <a:ext cx="37829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3" name="Group 197"/>
                <p:cNvGrpSpPr/>
                <p:nvPr/>
              </p:nvGrpSpPr>
              <p:grpSpPr>
                <a:xfrm>
                  <a:off x="2211651" y="2335475"/>
                  <a:ext cx="378294" cy="68616"/>
                  <a:chOff x="1422980" y="2133600"/>
                  <a:chExt cx="378294" cy="68616"/>
                </a:xfrm>
              </p:grpSpPr>
              <p:cxnSp>
                <p:nvCxnSpPr>
                  <p:cNvPr id="199" name="Straight Connector 198"/>
                  <p:cNvCxnSpPr/>
                  <p:nvPr/>
                </p:nvCxnSpPr>
                <p:spPr>
                  <a:xfrm>
                    <a:off x="1422980" y="2133600"/>
                    <a:ext cx="37829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>
                    <a:off x="1422980" y="2202216"/>
                    <a:ext cx="37829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95" name="Rectangle 194"/>
              <p:cNvSpPr/>
              <p:nvPr/>
            </p:nvSpPr>
            <p:spPr>
              <a:xfrm>
                <a:off x="896073" y="3452966"/>
                <a:ext cx="554235" cy="488835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67" name="Rectangle 166"/>
            <p:cNvSpPr/>
            <p:nvPr/>
          </p:nvSpPr>
          <p:spPr>
            <a:xfrm rot="16200000">
              <a:off x="2604000" y="4347698"/>
              <a:ext cx="251925" cy="24441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4" name="Group 167"/>
            <p:cNvGrpSpPr/>
            <p:nvPr/>
          </p:nvGrpSpPr>
          <p:grpSpPr>
            <a:xfrm rot="16200000">
              <a:off x="2540815" y="4750708"/>
              <a:ext cx="378294" cy="68616"/>
              <a:chOff x="1422980" y="2133600"/>
              <a:chExt cx="378294" cy="68616"/>
            </a:xfrm>
          </p:grpSpPr>
          <p:cxnSp>
            <p:nvCxnSpPr>
              <p:cNvPr id="192" name="Straight Connector 191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" name="Group 168"/>
            <p:cNvGrpSpPr/>
            <p:nvPr/>
          </p:nvGrpSpPr>
          <p:grpSpPr>
            <a:xfrm rot="16200000">
              <a:off x="2540815" y="4114437"/>
              <a:ext cx="378294" cy="68616"/>
              <a:chOff x="1422980" y="2133600"/>
              <a:chExt cx="378294" cy="68616"/>
            </a:xfrm>
          </p:grpSpPr>
          <p:cxnSp>
            <p:nvCxnSpPr>
              <p:cNvPr id="190" name="Straight Connector 189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0" name="Rectangle 169"/>
            <p:cNvSpPr/>
            <p:nvPr/>
          </p:nvSpPr>
          <p:spPr>
            <a:xfrm>
              <a:off x="2452844" y="4974164"/>
              <a:ext cx="554235" cy="488835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817149" y="5081999"/>
              <a:ext cx="251925" cy="24441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6" name="Group 171"/>
            <p:cNvGrpSpPr/>
            <p:nvPr/>
          </p:nvGrpSpPr>
          <p:grpSpPr>
            <a:xfrm>
              <a:off x="1438855" y="5169899"/>
              <a:ext cx="378294" cy="68616"/>
              <a:chOff x="1422980" y="2133600"/>
              <a:chExt cx="378294" cy="68616"/>
            </a:xfrm>
          </p:grpSpPr>
          <p:cxnSp>
            <p:nvCxnSpPr>
              <p:cNvPr id="188" name="Straight Connector 187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7" name="Group 172"/>
            <p:cNvGrpSpPr/>
            <p:nvPr/>
          </p:nvGrpSpPr>
          <p:grpSpPr>
            <a:xfrm>
              <a:off x="2075126" y="5169899"/>
              <a:ext cx="378294" cy="68616"/>
              <a:chOff x="1422980" y="2133600"/>
              <a:chExt cx="378294" cy="68616"/>
            </a:xfrm>
          </p:grpSpPr>
          <p:cxnSp>
            <p:nvCxnSpPr>
              <p:cNvPr id="186" name="Straight Connector 185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8" name="Group 173"/>
            <p:cNvGrpSpPr/>
            <p:nvPr/>
          </p:nvGrpSpPr>
          <p:grpSpPr>
            <a:xfrm rot="16200000">
              <a:off x="1738089" y="3995030"/>
              <a:ext cx="378294" cy="68616"/>
              <a:chOff x="1422980" y="2133600"/>
              <a:chExt cx="378294" cy="68616"/>
            </a:xfrm>
          </p:grpSpPr>
          <p:cxnSp>
            <p:nvCxnSpPr>
              <p:cNvPr id="184" name="Straight Connector 183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9" name="Group 174"/>
            <p:cNvGrpSpPr/>
            <p:nvPr/>
          </p:nvGrpSpPr>
          <p:grpSpPr>
            <a:xfrm rot="16200000">
              <a:off x="1753964" y="4858630"/>
              <a:ext cx="378294" cy="68616"/>
              <a:chOff x="1422980" y="2133600"/>
              <a:chExt cx="378294" cy="6861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Group 175"/>
            <p:cNvGrpSpPr/>
            <p:nvPr/>
          </p:nvGrpSpPr>
          <p:grpSpPr>
            <a:xfrm>
              <a:off x="1268072" y="4435598"/>
              <a:ext cx="400324" cy="68616"/>
              <a:chOff x="1422980" y="2133600"/>
              <a:chExt cx="378294" cy="68616"/>
            </a:xfrm>
          </p:grpSpPr>
          <p:cxnSp>
            <p:nvCxnSpPr>
              <p:cNvPr id="180" name="Straight Connector 179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1" name="Group 176"/>
            <p:cNvGrpSpPr/>
            <p:nvPr/>
          </p:nvGrpSpPr>
          <p:grpSpPr>
            <a:xfrm>
              <a:off x="2209800" y="4435598"/>
              <a:ext cx="457200" cy="68616"/>
              <a:chOff x="1422980" y="2133600"/>
              <a:chExt cx="378294" cy="68616"/>
            </a:xfrm>
          </p:grpSpPr>
          <p:cxnSp>
            <p:nvCxnSpPr>
              <p:cNvPr id="178" name="Straight Connector 177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0" name="Rectangle 209"/>
            <p:cNvSpPr/>
            <p:nvPr/>
          </p:nvSpPr>
          <p:spPr>
            <a:xfrm>
              <a:off x="3238089" y="4213106"/>
              <a:ext cx="554235" cy="488835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5" name="Rectangle 214"/>
            <p:cNvSpPr/>
            <p:nvPr/>
          </p:nvSpPr>
          <p:spPr>
            <a:xfrm rot="16200000">
              <a:off x="4191970" y="4347698"/>
              <a:ext cx="251925" cy="24441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52" name="Group 215"/>
            <p:cNvGrpSpPr/>
            <p:nvPr/>
          </p:nvGrpSpPr>
          <p:grpSpPr>
            <a:xfrm rot="16200000">
              <a:off x="4128785" y="4750708"/>
              <a:ext cx="378294" cy="68616"/>
              <a:chOff x="1422980" y="2133600"/>
              <a:chExt cx="378294" cy="68616"/>
            </a:xfrm>
          </p:grpSpPr>
          <p:cxnSp>
            <p:nvCxnSpPr>
              <p:cNvPr id="240" name="Straight Connector 239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Group 216"/>
            <p:cNvGrpSpPr/>
            <p:nvPr/>
          </p:nvGrpSpPr>
          <p:grpSpPr>
            <a:xfrm rot="16200000">
              <a:off x="4128785" y="4114437"/>
              <a:ext cx="378294" cy="68616"/>
              <a:chOff x="1422980" y="2133600"/>
              <a:chExt cx="378294" cy="68616"/>
            </a:xfrm>
          </p:grpSpPr>
          <p:cxnSp>
            <p:nvCxnSpPr>
              <p:cNvPr id="238" name="Straight Connector 237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8" name="Rectangle 217"/>
            <p:cNvSpPr/>
            <p:nvPr/>
          </p:nvSpPr>
          <p:spPr>
            <a:xfrm>
              <a:off x="4040814" y="4974164"/>
              <a:ext cx="554235" cy="488835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405119" y="5081999"/>
              <a:ext cx="251925" cy="24441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54" name="Group 219"/>
            <p:cNvGrpSpPr/>
            <p:nvPr/>
          </p:nvGrpSpPr>
          <p:grpSpPr>
            <a:xfrm>
              <a:off x="3026825" y="5169899"/>
              <a:ext cx="378294" cy="68616"/>
              <a:chOff x="1422980" y="2133600"/>
              <a:chExt cx="378294" cy="68616"/>
            </a:xfrm>
          </p:grpSpPr>
          <p:cxnSp>
            <p:nvCxnSpPr>
              <p:cNvPr id="236" name="Straight Connector 235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Group 220"/>
            <p:cNvGrpSpPr/>
            <p:nvPr/>
          </p:nvGrpSpPr>
          <p:grpSpPr>
            <a:xfrm>
              <a:off x="3663096" y="5169899"/>
              <a:ext cx="378294" cy="68616"/>
              <a:chOff x="1422980" y="2133600"/>
              <a:chExt cx="378294" cy="68616"/>
            </a:xfrm>
          </p:grpSpPr>
          <p:cxnSp>
            <p:nvCxnSpPr>
              <p:cNvPr id="234" name="Straight Connector 233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8" name="Group 221"/>
            <p:cNvGrpSpPr/>
            <p:nvPr/>
          </p:nvGrpSpPr>
          <p:grpSpPr>
            <a:xfrm rot="16200000">
              <a:off x="3326059" y="3995030"/>
              <a:ext cx="378294" cy="68616"/>
              <a:chOff x="1422980" y="2133600"/>
              <a:chExt cx="378294" cy="68616"/>
            </a:xfrm>
          </p:grpSpPr>
          <p:cxnSp>
            <p:nvCxnSpPr>
              <p:cNvPr id="232" name="Straight Connector 231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9" name="Group 222"/>
            <p:cNvGrpSpPr/>
            <p:nvPr/>
          </p:nvGrpSpPr>
          <p:grpSpPr>
            <a:xfrm rot="16200000">
              <a:off x="3341934" y="4858630"/>
              <a:ext cx="378294" cy="68616"/>
              <a:chOff x="1422980" y="2133600"/>
              <a:chExt cx="378294" cy="6861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0" name="Group 223"/>
            <p:cNvGrpSpPr/>
            <p:nvPr/>
          </p:nvGrpSpPr>
          <p:grpSpPr>
            <a:xfrm>
              <a:off x="2856042" y="4435598"/>
              <a:ext cx="400324" cy="68616"/>
              <a:chOff x="1422980" y="2133600"/>
              <a:chExt cx="378294" cy="68616"/>
            </a:xfrm>
          </p:grpSpPr>
          <p:cxnSp>
            <p:nvCxnSpPr>
              <p:cNvPr id="228" name="Straight Connector 227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1" name="Group 224"/>
            <p:cNvGrpSpPr/>
            <p:nvPr/>
          </p:nvGrpSpPr>
          <p:grpSpPr>
            <a:xfrm>
              <a:off x="3797770" y="4435598"/>
              <a:ext cx="457200" cy="68616"/>
              <a:chOff x="1422980" y="2133600"/>
              <a:chExt cx="378294" cy="68616"/>
            </a:xfrm>
          </p:grpSpPr>
          <p:cxnSp>
            <p:nvCxnSpPr>
              <p:cNvPr id="226" name="Straight Connector 225"/>
              <p:cNvCxnSpPr/>
              <p:nvPr/>
            </p:nvCxnSpPr>
            <p:spPr>
              <a:xfrm>
                <a:off x="1422980" y="2133600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1422980" y="2202216"/>
                <a:ext cx="3782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9B840FA-6E50-0846-99D7-E574587C4C2E}"/>
              </a:ext>
            </a:extLst>
          </p:cNvPr>
          <p:cNvGrpSpPr/>
          <p:nvPr/>
        </p:nvGrpSpPr>
        <p:grpSpPr>
          <a:xfrm>
            <a:off x="679563" y="1744305"/>
            <a:ext cx="4745619" cy="4493970"/>
            <a:chOff x="679563" y="1744305"/>
            <a:chExt cx="4745619" cy="449397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763E3CED-4522-4E47-93F9-015CA4A232CF}"/>
                </a:ext>
              </a:extLst>
            </p:cNvPr>
            <p:cNvSpPr/>
            <p:nvPr/>
          </p:nvSpPr>
          <p:spPr>
            <a:xfrm>
              <a:off x="1266613" y="1744305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84197C45-43B6-4F49-A537-FB4CF2790E06}"/>
                </a:ext>
              </a:extLst>
            </p:cNvPr>
            <p:cNvSpPr/>
            <p:nvPr/>
          </p:nvSpPr>
          <p:spPr>
            <a:xfrm>
              <a:off x="2027687" y="1744305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AC86C46A-B5B1-884E-AE91-CBAE01F18483}"/>
                </a:ext>
              </a:extLst>
            </p:cNvPr>
            <p:cNvSpPr/>
            <p:nvPr/>
          </p:nvSpPr>
          <p:spPr>
            <a:xfrm>
              <a:off x="2788761" y="1744305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F1D3FF53-2B0D-6C41-836A-378E835A3728}"/>
                </a:ext>
              </a:extLst>
            </p:cNvPr>
            <p:cNvSpPr/>
            <p:nvPr/>
          </p:nvSpPr>
          <p:spPr>
            <a:xfrm>
              <a:off x="3549835" y="1744305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C794E135-1B4D-6F46-9743-0DBE007B5B07}"/>
                </a:ext>
              </a:extLst>
            </p:cNvPr>
            <p:cNvSpPr/>
            <p:nvPr/>
          </p:nvSpPr>
          <p:spPr>
            <a:xfrm>
              <a:off x="4310910" y="1744305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9DD2BCFA-4CBC-5240-AA8B-711E708E7739}"/>
                </a:ext>
              </a:extLst>
            </p:cNvPr>
            <p:cNvSpPr/>
            <p:nvPr/>
          </p:nvSpPr>
          <p:spPr>
            <a:xfrm>
              <a:off x="1266613" y="5964404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7317E43-5EAA-3E45-BFB0-7C04894D30F6}"/>
                </a:ext>
              </a:extLst>
            </p:cNvPr>
            <p:cNvSpPr/>
            <p:nvPr/>
          </p:nvSpPr>
          <p:spPr>
            <a:xfrm>
              <a:off x="2027687" y="5964404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4ACC9EDB-B59A-2F4D-BFCD-2885206913DE}"/>
                </a:ext>
              </a:extLst>
            </p:cNvPr>
            <p:cNvSpPr/>
            <p:nvPr/>
          </p:nvSpPr>
          <p:spPr>
            <a:xfrm>
              <a:off x="2788761" y="5964404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44B7DDC6-CFBD-D043-8316-79C8F0A36BD8}"/>
                </a:ext>
              </a:extLst>
            </p:cNvPr>
            <p:cNvSpPr/>
            <p:nvPr/>
          </p:nvSpPr>
          <p:spPr>
            <a:xfrm>
              <a:off x="3549835" y="5964404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0C59167A-EA00-684D-A3C1-731618424002}"/>
                </a:ext>
              </a:extLst>
            </p:cNvPr>
            <p:cNvSpPr/>
            <p:nvPr/>
          </p:nvSpPr>
          <p:spPr>
            <a:xfrm>
              <a:off x="4310910" y="5964404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1173EC2A-41CF-C14E-B6D9-A72EFC6DF600}"/>
                </a:ext>
              </a:extLst>
            </p:cNvPr>
            <p:cNvSpPr/>
            <p:nvPr/>
          </p:nvSpPr>
          <p:spPr>
            <a:xfrm rot="16200000">
              <a:off x="550024" y="2381362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77E18D2B-0099-D54B-86A2-B53F4F0DB4EA}"/>
                </a:ext>
              </a:extLst>
            </p:cNvPr>
            <p:cNvSpPr/>
            <p:nvPr/>
          </p:nvSpPr>
          <p:spPr>
            <a:xfrm rot="16200000">
              <a:off x="550024" y="3125425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EF0C5A0-D584-5C4E-8FC2-67BE33B2209F}"/>
                </a:ext>
              </a:extLst>
            </p:cNvPr>
            <p:cNvSpPr/>
            <p:nvPr/>
          </p:nvSpPr>
          <p:spPr>
            <a:xfrm rot="16200000">
              <a:off x="550024" y="3869488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10AFC1D5-A1D4-6F4B-A171-026F7E816E14}"/>
                </a:ext>
              </a:extLst>
            </p:cNvPr>
            <p:cNvSpPr/>
            <p:nvPr/>
          </p:nvSpPr>
          <p:spPr>
            <a:xfrm rot="16200000">
              <a:off x="550024" y="4613551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128A22A-1EED-7247-B3F3-00FCE16341DE}"/>
                </a:ext>
              </a:extLst>
            </p:cNvPr>
            <p:cNvSpPr/>
            <p:nvPr/>
          </p:nvSpPr>
          <p:spPr>
            <a:xfrm rot="16200000">
              <a:off x="550024" y="5357613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AF8FE4FA-754F-C24E-973A-8DF53362998E}"/>
                </a:ext>
              </a:extLst>
            </p:cNvPr>
            <p:cNvSpPr/>
            <p:nvPr/>
          </p:nvSpPr>
          <p:spPr>
            <a:xfrm rot="16200000">
              <a:off x="5021772" y="2362485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6F5A2717-034B-1A40-8ADB-7433BBBD836C}"/>
                </a:ext>
              </a:extLst>
            </p:cNvPr>
            <p:cNvSpPr/>
            <p:nvPr/>
          </p:nvSpPr>
          <p:spPr>
            <a:xfrm rot="16200000">
              <a:off x="5021772" y="3106548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AA8EF6BE-4499-DF41-81ED-EDE87DC662F1}"/>
                </a:ext>
              </a:extLst>
            </p:cNvPr>
            <p:cNvSpPr/>
            <p:nvPr/>
          </p:nvSpPr>
          <p:spPr>
            <a:xfrm rot="16200000">
              <a:off x="5021772" y="3850611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7AB65E50-A884-C440-9E3C-E23C7971F12E}"/>
                </a:ext>
              </a:extLst>
            </p:cNvPr>
            <p:cNvSpPr/>
            <p:nvPr/>
          </p:nvSpPr>
          <p:spPr>
            <a:xfrm rot="16200000">
              <a:off x="5021772" y="4594674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DEECCC1-DC5B-BE42-A009-6EEC6718612E}"/>
                </a:ext>
              </a:extLst>
            </p:cNvPr>
            <p:cNvSpPr/>
            <p:nvPr/>
          </p:nvSpPr>
          <p:spPr>
            <a:xfrm rot="16200000">
              <a:off x="5021772" y="5338736"/>
              <a:ext cx="532949" cy="273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6" name="Rectangle 205">
            <a:extLst>
              <a:ext uri="{FF2B5EF4-FFF2-40B4-BE49-F238E27FC236}">
                <a16:creationId xmlns:a16="http://schemas.microsoft.com/office/drawing/2014/main" id="{AA93DB79-CE09-5949-9041-751B0A253988}"/>
              </a:ext>
            </a:extLst>
          </p:cNvPr>
          <p:cNvSpPr/>
          <p:nvPr/>
        </p:nvSpPr>
        <p:spPr>
          <a:xfrm>
            <a:off x="6464998" y="3478319"/>
            <a:ext cx="431095" cy="384048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FA69A2E-736A-B941-BECD-579C85394518}"/>
              </a:ext>
            </a:extLst>
          </p:cNvPr>
          <p:cNvSpPr txBox="1"/>
          <p:nvPr/>
        </p:nvSpPr>
        <p:spPr>
          <a:xfrm>
            <a:off x="7146037" y="348567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Programmable I/O</a:t>
            </a:r>
            <a:endParaRPr lang="en-GB" dirty="0"/>
          </a:p>
        </p:txBody>
      </p:sp>
      <p:sp>
        <p:nvSpPr>
          <p:cNvPr id="208" name="Slide Number Placeholder 20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F32962E-07E1-4AE0-B4D4-1470A90AB52A}" type="slidenum">
              <a:rPr lang="en-IN" smtClean="0"/>
              <a:pPr>
                <a:defRPr/>
              </a:pPr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3764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8A9BA7-2803-1949-9F56-5652E0BE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High-performance I/O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F8F9B4-4399-314E-BC5B-9AA3249B5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DDR on all I/Os</a:t>
            </a:r>
          </a:p>
          <a:p>
            <a:r>
              <a:rPr lang="en-IN" sz="2400" dirty="0"/>
              <a:t>DDR4 up to 2,667Mb/s, DDR3, DDR3L, RLDRAM3, and QDR IV.</a:t>
            </a:r>
          </a:p>
          <a:p>
            <a:r>
              <a:rPr lang="en-US" sz="2400" dirty="0"/>
              <a:t>Gigabit Ethernet TX/RX</a:t>
            </a:r>
          </a:p>
          <a:p>
            <a:r>
              <a:rPr lang="en-US" sz="2400" dirty="0"/>
              <a:t>Integrated </a:t>
            </a:r>
            <a:r>
              <a:rPr lang="en-US" sz="2400" dirty="0" err="1"/>
              <a:t>PCIe</a:t>
            </a:r>
            <a:r>
              <a:rPr lang="en-US" sz="2400" dirty="0"/>
              <a:t> Gen3 x16</a:t>
            </a:r>
          </a:p>
          <a:p>
            <a:r>
              <a:rPr lang="en-US" sz="2400" dirty="0"/>
              <a:t>Transceivers transfer data up to 58.0Gb/s</a:t>
            </a:r>
          </a:p>
          <a:p>
            <a:pPr lvl="1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D78CCD-AA56-9146-98FA-A378DC70BA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8643745-6243-4D6B-AF75-DD3085EC8AC8}" type="slidenum">
              <a:rPr lang="en-IN" smtClean="0"/>
              <a:pPr>
                <a:defRPr/>
              </a:pPr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67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 check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8643745-6243-4D6B-AF75-DD3085EC8AC8}" type="slidenum">
              <a:rPr lang="en-IN" smtClean="0"/>
              <a:pPr>
                <a:defRPr/>
              </a:pPr>
              <a:t>59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5994" y="1754839"/>
            <a:ext cx="7832784" cy="4174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67419" y="6581001"/>
            <a:ext cx="2953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Xilinx </a:t>
            </a:r>
            <a:r>
              <a:rPr lang="en-US" sz="1200" dirty="0" err="1">
                <a:latin typeface="+mn-lt"/>
              </a:rPr>
              <a:t>Ultrascale</a:t>
            </a:r>
            <a:r>
              <a:rPr lang="en-US" sz="1200" dirty="0">
                <a:latin typeface="+mn-lt"/>
              </a:rPr>
              <a:t> Datasheet, September 2020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custom hardware?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972" y="1373717"/>
            <a:ext cx="6562725" cy="13335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449" y="2668588"/>
            <a:ext cx="9105900" cy="111442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5689" y="1548060"/>
            <a:ext cx="3900311" cy="782313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1244" y="3864251"/>
            <a:ext cx="2972330" cy="763839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2467" y="4631422"/>
            <a:ext cx="5276850" cy="1819275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65334" y="4063232"/>
            <a:ext cx="2767894" cy="1576451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8643745-6243-4D6B-AF75-DD3085EC8AC8}" type="slidenum">
              <a:rPr lang="en-IN" smtClean="0"/>
              <a:pPr>
                <a:defRPr/>
              </a:pPr>
              <a:t>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CPU/GPU/FPGA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F7F3537-E3CD-47CF-9C91-82E5C8D59D95}" type="slidenum">
              <a:rPr lang="en-IN" smtClean="0"/>
              <a:pPr>
                <a:defRPr/>
              </a:pPr>
              <a:t>60</a:t>
            </a:fld>
            <a:endParaRPr lang="en-IN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Neural Networks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FPGAs beat GPUs?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408" y="1628138"/>
            <a:ext cx="4864081" cy="175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0" name="Group 19"/>
          <p:cNvGrpSpPr/>
          <p:nvPr/>
        </p:nvGrpSpPr>
        <p:grpSpPr>
          <a:xfrm>
            <a:off x="6038490" y="1720229"/>
            <a:ext cx="3335278" cy="1896362"/>
            <a:chOff x="6038490" y="1720229"/>
            <a:chExt cx="3335278" cy="1896362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38490" y="1720229"/>
              <a:ext cx="3335278" cy="1533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TextBox 11"/>
            <p:cNvSpPr txBox="1"/>
            <p:nvPr/>
          </p:nvSpPr>
          <p:spPr>
            <a:xfrm>
              <a:off x="6996022" y="3278037"/>
              <a:ext cx="14779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n-lt"/>
                </a:rPr>
                <a:t>Dense Matrices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4504" y="3725416"/>
            <a:ext cx="5011949" cy="2668881"/>
            <a:chOff x="34504" y="3725416"/>
            <a:chExt cx="5011949" cy="2668881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504" y="3725416"/>
              <a:ext cx="5011949" cy="2348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TextBox 12"/>
            <p:cNvSpPr txBox="1"/>
            <p:nvPr/>
          </p:nvSpPr>
          <p:spPr>
            <a:xfrm>
              <a:off x="1567132" y="6055743"/>
              <a:ext cx="19120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n-lt"/>
                </a:rPr>
                <a:t>85% Sparse Matrices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43463" y="6596390"/>
            <a:ext cx="9213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n-lt"/>
              </a:rPr>
              <a:t>Can FPGAs Beat GPUs in Accelerating Next-Generation Deep Neural Networks?, Intel Programmable Solutions Group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812880" y="3941011"/>
            <a:ext cx="4049430" cy="2257755"/>
            <a:chOff x="3812880" y="3941011"/>
            <a:chExt cx="4049430" cy="2257755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12880" y="3941011"/>
              <a:ext cx="4049430" cy="184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TextBox 15"/>
            <p:cNvSpPr txBox="1"/>
            <p:nvPr/>
          </p:nvSpPr>
          <p:spPr>
            <a:xfrm>
              <a:off x="5109713" y="5860212"/>
              <a:ext cx="12159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n-lt"/>
                </a:rPr>
                <a:t>6-bit Integer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364966" y="3687172"/>
            <a:ext cx="5220840" cy="2180906"/>
            <a:chOff x="4364966" y="3488774"/>
            <a:chExt cx="5220840" cy="2180906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364966" y="3488774"/>
              <a:ext cx="5220840" cy="1919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" name="TextBox 17"/>
            <p:cNvSpPr txBox="1"/>
            <p:nvPr/>
          </p:nvSpPr>
          <p:spPr>
            <a:xfrm>
              <a:off x="6495690" y="5331126"/>
              <a:ext cx="14766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+mn-lt"/>
                </a:rPr>
                <a:t>Binarised</a:t>
              </a:r>
              <a:r>
                <a:rPr lang="en-US" sz="1600" dirty="0">
                  <a:latin typeface="+mn-lt"/>
                </a:rPr>
                <a:t> DNNs</a:t>
              </a:r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8643745-6243-4D6B-AF75-DD3085EC8AC8}" type="slidenum">
              <a:rPr lang="en-IN" smtClean="0"/>
              <a:pPr>
                <a:defRPr/>
              </a:pPr>
              <a:t>61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Ternary CNN</a:t>
            </a:r>
          </a:p>
          <a:p>
            <a:pPr lvl="1"/>
            <a:r>
              <a:rPr lang="en-US" dirty="0"/>
              <a:t>~40 TOPS</a:t>
            </a:r>
          </a:p>
          <a:p>
            <a:pPr lvl="1"/>
            <a:endParaRPr lang="en-US" dirty="0"/>
          </a:p>
          <a:p>
            <a:r>
              <a:rPr lang="en-US" dirty="0"/>
              <a:t>Genomics</a:t>
            </a:r>
          </a:p>
          <a:p>
            <a:pPr lvl="1"/>
            <a:r>
              <a:rPr lang="en-US" dirty="0"/>
              <a:t>Sequence Alignment: 70x over CPUs</a:t>
            </a:r>
          </a:p>
          <a:p>
            <a:pPr lvl="1"/>
            <a:r>
              <a:rPr lang="en-US" dirty="0"/>
              <a:t>K-</a:t>
            </a:r>
            <a:r>
              <a:rPr lang="en-US" dirty="0" err="1"/>
              <a:t>mer</a:t>
            </a:r>
            <a:r>
              <a:rPr lang="en-US" dirty="0"/>
              <a:t> counter: 6x with HLS</a:t>
            </a:r>
          </a:p>
          <a:p>
            <a:pPr lvl="1"/>
            <a:endParaRPr lang="en-US" dirty="0"/>
          </a:p>
          <a:p>
            <a:r>
              <a:rPr lang="en-US" dirty="0"/>
              <a:t>Graph processing</a:t>
            </a:r>
          </a:p>
          <a:p>
            <a:pPr lvl="1"/>
            <a:r>
              <a:rPr lang="en-US" dirty="0"/>
              <a:t>2-3x better performance/watt</a:t>
            </a:r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8643745-6243-4D6B-AF75-DD3085EC8AC8}" type="slidenum">
              <a:rPr lang="en-IN" smtClean="0"/>
              <a:pPr>
                <a:defRPr/>
              </a:pPr>
              <a:t>62</a:t>
            </a:fld>
            <a:endParaRPr lang="en-IN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Heterogeneous Architectures</a:t>
            </a:r>
          </a:p>
          <a:p>
            <a:pPr lvl="1"/>
            <a:r>
              <a:rPr lang="en-US" sz="2000" dirty="0"/>
              <a:t>Co-operation between CPUs, GPUs and FPGAs</a:t>
            </a:r>
          </a:p>
          <a:p>
            <a:r>
              <a:rPr lang="en-US" sz="2400" dirty="0"/>
              <a:t>FPGAs with custom structures</a:t>
            </a:r>
          </a:p>
          <a:p>
            <a:pPr lvl="1"/>
            <a:r>
              <a:rPr lang="en-US" sz="2000" dirty="0"/>
              <a:t>AI, Multi-cores, ..?</a:t>
            </a:r>
          </a:p>
          <a:p>
            <a:r>
              <a:rPr lang="en-US" sz="2400" dirty="0"/>
              <a:t>Data centers</a:t>
            </a:r>
          </a:p>
          <a:p>
            <a:r>
              <a:rPr lang="en-US" sz="2400" dirty="0"/>
              <a:t>Compression/Decompression</a:t>
            </a:r>
          </a:p>
          <a:p>
            <a:r>
              <a:rPr lang="en-US" sz="2400" dirty="0"/>
              <a:t>Alternative to LUTs</a:t>
            </a:r>
          </a:p>
          <a:p>
            <a:pPr lvl="1"/>
            <a:r>
              <a:rPr lang="en-US" sz="2000" dirty="0"/>
              <a:t>AICs :Rethinking FPGAs (EPFL)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8643745-6243-4D6B-AF75-DD3085EC8AC8}" type="slidenum">
              <a:rPr lang="en-IN" smtClean="0"/>
              <a:pPr>
                <a:defRPr/>
              </a:pPr>
              <a:t>63</a:t>
            </a:fld>
            <a:endParaRPr lang="en-IN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get started with FPGAs?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5B736F-0C1A-2441-AA06-A88EE93AF7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1FAD3-E8E0-BA4C-98B6-6E8D263E3E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F7F3537-E3CD-47CF-9C91-82E5C8D59D95}" type="slidenum">
              <a:rPr lang="en-IN" smtClean="0"/>
              <a:pPr>
                <a:defRPr/>
              </a:pPr>
              <a:t>64</a:t>
            </a:fld>
            <a:endParaRPr lang="en-IN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513A12-C912-3E4B-BB5B-FCF033A2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54BDF4-4FF5-AB44-91D4-4493F77A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Opensource</a:t>
            </a:r>
          </a:p>
          <a:p>
            <a:pPr lvl="1"/>
            <a:r>
              <a:rPr lang="en-US" dirty="0"/>
              <a:t>VTR: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verilogtorouting.org</a:t>
            </a:r>
            <a:r>
              <a:rPr lang="en-US" dirty="0">
                <a:hlinkClick r:id="rId2"/>
              </a:rPr>
              <a:t>/</a:t>
            </a:r>
            <a:endParaRPr lang="en-US" dirty="0"/>
          </a:p>
          <a:p>
            <a:pPr lvl="1"/>
            <a:r>
              <a:rPr lang="en-US" dirty="0"/>
              <a:t>PP4FPGAs: </a:t>
            </a:r>
            <a:r>
              <a:rPr lang="en-US" sz="1800" dirty="0">
                <a:hlinkClick r:id="rId3"/>
              </a:rPr>
              <a:t>https://</a:t>
            </a:r>
            <a:r>
              <a:rPr lang="en-US" sz="1800" dirty="0" err="1">
                <a:hlinkClick r:id="rId3"/>
              </a:rPr>
              <a:t>github.com</a:t>
            </a:r>
            <a:r>
              <a:rPr lang="en-US" sz="1800" dirty="0">
                <a:hlinkClick r:id="rId3"/>
              </a:rPr>
              <a:t>/</a:t>
            </a:r>
            <a:r>
              <a:rPr lang="en-US" sz="1800" dirty="0" err="1">
                <a:hlinkClick r:id="rId3"/>
              </a:rPr>
              <a:t>KastnerRG</a:t>
            </a:r>
            <a:r>
              <a:rPr lang="en-US" sz="1800" dirty="0">
                <a:hlinkClick r:id="rId3"/>
              </a:rPr>
              <a:t>/pp4fpgas/tree/master/examples</a:t>
            </a:r>
            <a:endParaRPr lang="en-US" sz="1800" dirty="0"/>
          </a:p>
          <a:p>
            <a:pPr lvl="1"/>
            <a:endParaRPr lang="en-US" dirty="0"/>
          </a:p>
          <a:p>
            <a:r>
              <a:rPr lang="en-US" dirty="0"/>
              <a:t>Xilinx VITIS (free)</a:t>
            </a:r>
          </a:p>
          <a:p>
            <a:pPr lvl="1"/>
            <a:r>
              <a:rPr lang="en-US" sz="2000" dirty="0">
                <a:hlinkClick r:id="rId4"/>
              </a:rPr>
              <a:t>https://www.xilinx.com/products/design-tools/vitis.html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dirty="0"/>
              <a:t>Intel </a:t>
            </a:r>
            <a:r>
              <a:rPr lang="en-US" dirty="0" err="1"/>
              <a:t>Devcloud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software.intel.com</a:t>
            </a:r>
            <a:r>
              <a:rPr lang="en-US" dirty="0">
                <a:hlinkClick r:id="rId5"/>
              </a:rPr>
              <a:t>/content/www/us/</a:t>
            </a:r>
            <a:r>
              <a:rPr lang="en-US" dirty="0" err="1">
                <a:hlinkClick r:id="rId5"/>
              </a:rPr>
              <a:t>en</a:t>
            </a:r>
            <a:r>
              <a:rPr lang="en-US" dirty="0">
                <a:hlinkClick r:id="rId5"/>
              </a:rPr>
              <a:t>/develop/tools/</a:t>
            </a:r>
            <a:r>
              <a:rPr lang="en-US" dirty="0" err="1">
                <a:hlinkClick r:id="rId5"/>
              </a:rPr>
              <a:t>devcloud.html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AFDAAED-93F8-2A4A-B2AF-A77B0ADA73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8643745-6243-4D6B-AF75-DD3085EC8AC8}" type="slidenum">
              <a:rPr lang="en-IN" smtClean="0"/>
              <a:pPr>
                <a:defRPr/>
              </a:pPr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9905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FPGA Architecture: Survey and Challenges</a:t>
            </a:r>
          </a:p>
          <a:p>
            <a:pPr lvl="1"/>
            <a:r>
              <a:rPr lang="en-US" dirty="0"/>
              <a:t>Ian </a:t>
            </a:r>
            <a:r>
              <a:rPr lang="en-US" dirty="0" err="1"/>
              <a:t>Kuon</a:t>
            </a:r>
            <a:r>
              <a:rPr lang="en-US" dirty="0"/>
              <a:t>,  Russell </a:t>
            </a:r>
            <a:r>
              <a:rPr lang="en-US" dirty="0" err="1"/>
              <a:t>Tessier</a:t>
            </a:r>
            <a:r>
              <a:rPr lang="en-US" dirty="0"/>
              <a:t>, Jonathan Rose</a:t>
            </a:r>
          </a:p>
          <a:p>
            <a:r>
              <a:rPr lang="en-US" dirty="0"/>
              <a:t>Datasheets from Xilinx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AB520-43B6-044E-AB76-31996BEB8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8643745-6243-4D6B-AF75-DD3085EC8AC8}" type="slidenum">
              <a:rPr lang="en-IN" smtClean="0"/>
              <a:pPr>
                <a:defRPr/>
              </a:pPr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8945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4426744" y="2887663"/>
            <a:ext cx="3722489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2"/>
          <p:cNvGrpSpPr/>
          <p:nvPr/>
        </p:nvGrpSpPr>
        <p:grpSpPr>
          <a:xfrm>
            <a:off x="254999" y="349466"/>
            <a:ext cx="9358706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  <p:sp>
          <p:nvSpPr>
            <p:cNvPr id="15" name="Rectangle 14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madhurap@pes.edu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661690" y="2800350"/>
            <a:ext cx="5834803" cy="1257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F7F3537-E3CD-47CF-9C91-82E5C8D59D95}" type="slidenum">
              <a:rPr lang="en-IN" smtClean="0"/>
              <a:pPr>
                <a:defRPr/>
              </a:pPr>
              <a:t>67</a:t>
            </a:fld>
            <a:endParaRPr lang="en-IN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F7F3537-E3CD-47CF-9C91-82E5C8D59D95}" type="slidenum">
              <a:rPr lang="en-IN" smtClean="0"/>
              <a:pPr>
                <a:defRPr/>
              </a:pPr>
              <a:t>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174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924050" y="5143500"/>
            <a:ext cx="3514725" cy="16573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This presentation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</a:t>
            </a:r>
          </a:p>
          <a:p>
            <a:pPr lvl="1"/>
            <a:r>
              <a:rPr lang="en-US" dirty="0"/>
              <a:t>ARM/Intel/AMD etc.</a:t>
            </a:r>
          </a:p>
          <a:p>
            <a:pPr lvl="1"/>
            <a:endParaRPr lang="en-US" dirty="0"/>
          </a:p>
          <a:p>
            <a:r>
              <a:rPr lang="en-US" dirty="0"/>
              <a:t>FPGA</a:t>
            </a:r>
          </a:p>
          <a:p>
            <a:pPr lvl="1"/>
            <a:r>
              <a:rPr lang="en-US" dirty="0"/>
              <a:t>Intel/AMD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CPU versus FPGA</a:t>
            </a:r>
          </a:p>
        </p:txBody>
      </p:sp>
      <p:pic>
        <p:nvPicPr>
          <p:cNvPr id="9228" name="Picture 12" descr="http://blog.hostonnet.com/wp-content/uploads/2014/08/Intel-Core-CPU-Process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635" y="5303880"/>
            <a:ext cx="1100372" cy="97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 rot="16200000">
            <a:off x="847836" y="5677440"/>
            <a:ext cx="171078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Target Devices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81390" y="4628977"/>
            <a:ext cx="78739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CPUs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14072" y="4628976"/>
            <a:ext cx="92845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FPGAs</a:t>
            </a:r>
          </a:p>
        </p:txBody>
      </p:sp>
      <p:pic>
        <p:nvPicPr>
          <p:cNvPr id="20" name="Picture 19" descr="intel-fpg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8810" y="5346356"/>
            <a:ext cx="1005017" cy="1005017"/>
          </a:xfrm>
          <a:prstGeom prst="rect">
            <a:avLst/>
          </a:prstGeom>
        </p:spPr>
      </p:pic>
      <p:pic>
        <p:nvPicPr>
          <p:cNvPr id="21" name="Picture 20" descr="xilin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010" y="5661907"/>
            <a:ext cx="1205299" cy="988345"/>
          </a:xfrm>
          <a:prstGeom prst="rect">
            <a:avLst/>
          </a:prstGeom>
        </p:spPr>
      </p:pic>
      <p:pic>
        <p:nvPicPr>
          <p:cNvPr id="22" name="Picture 21" descr="ryzen_7_3700x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69495" y="5347928"/>
            <a:ext cx="1289222" cy="843366"/>
          </a:xfrm>
          <a:prstGeom prst="rect">
            <a:avLst/>
          </a:prstGeom>
        </p:spPr>
      </p:pic>
      <p:pic>
        <p:nvPicPr>
          <p:cNvPr id="9230" name="Picture 14" descr="http://static.techspot.com/images/teaser/arm-chip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466" y="5682036"/>
            <a:ext cx="1155200" cy="109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5657850" y="5162549"/>
            <a:ext cx="3152775" cy="16287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8643745-6243-4D6B-AF75-DD3085EC8AC8}" type="slidenum">
              <a:rPr lang="en-IN" smtClean="0"/>
              <a:pPr>
                <a:defRPr/>
              </a:pPr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667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two domains ...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086" y="2999300"/>
            <a:ext cx="1230511" cy="3333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54" name="Picture 6" descr="Xilinx 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868" y="2438402"/>
            <a:ext cx="1253728" cy="44767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056" name="Picture 8" descr="AR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242" y="2884714"/>
            <a:ext cx="866775" cy="31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244" y="3600450"/>
            <a:ext cx="2391370" cy="514350"/>
          </a:xfrm>
          <a:prstGeom prst="rect">
            <a:avLst/>
          </a:prstGeom>
          <a:solidFill>
            <a:srgbClr val="7030A0">
              <a:alpha val="0"/>
            </a:srgbClr>
          </a:solidFill>
          <a:ln>
            <a:noFill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1" y="3911505"/>
            <a:ext cx="1673346" cy="66049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243" y="4953002"/>
            <a:ext cx="1177585" cy="1101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243" y="4326153"/>
            <a:ext cx="1656159" cy="772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jpeg;base64,/9j/4AAQSkZJRgABAQAAAQABAAD/2wCEAAkGBhQPEREPEBQQFRAUEBcWGBYWFhcVFxYVFBYVFRYYFRcYHSYeFxkkGxITHy8kIycpLCwsFh8xNTAqNSYtLCkBCQoKDgwOGg8PGjQlHyUsMCwqKiwuLCksKTQsLCksLC8sKSwsLCkpLCwsLCwsLDQpLCwsLCopLCwsKSw0LCwsLP/AABEIAHIBuwMBIgACEQEDEQH/xAAcAAEAAgMBAQEAAAAAAAAAAAAABgcEBQgBAgP/xABMEAABAwIBBwULCAgGAgMAAAABAAIDBBEFBgcSITFBURNhcXSyIjI1UlRygZGTsdIUFiM0QmJzoRckQ4KSwcPRU2Ois+HwFTNEo8L/xAAaAQADAQEBAQAAAAAAAAAAAAAABAUDAgEG/8QALBEAAgICAAQFBQACAwAAAAAAAAECAwQREiExMyJBUXGBEzJCYcGRsRRSof/aAAwDAQACEQMRAD8A9REUA+bCIiACIiACIiACIiACsbIzJfkGiomH0zhqB+w0/wD6O/hs4rXZEZLX0auYatsbTv8Avn+Xr4KdqhjUfnL4KeJj68cvgLVZTZRxYfTvqJjqGprR3z3nY1vObegAncszEcRjponzzODI2N0nOO4fzJ2AbyVznltljJidQZHXbCy4ij8VvE8XmwJPQNgVjHodsv0NX3Ktfs1+UGPS1876mc3c46gO9Y0bGtG4D+52la5EVpJJaRIbbe2eK9cyHg5/W39iNUUr1zIeDn9bf2I0pmdsZxO4WEiIo5VCIiACIiACIiACIiACIiACofPZ4Rb1WPtSK+FQ+ezwi3qsfakTmH3PgVy+2QFERWCUX/mc8Fx/jS9sqbqEZnPBcf40vbKm6gXdyXuW6vsXsERFkaBERABERABERABERABERAHKuNfWajrEnbcsNZmNfWajrEnbcsNfRLoQZdWeO2HoK6zp+8b5o9y5MdsPQV1nT943zR7lPzvx+f4P4fmYOUWOsoaaWql72Nuze5x1NaOckgfmqsxCufMY5cYrKunE8fKRUtK1/cxkkAvIB18xBPEjYJTnjb+oxON+TbWxGTzLPBv6S1a/LBs8mMUHyJ8TJjRyFj3jSZo/SE6gDtbsWNKSW/XfP2NbW29e3/ppsPxF0GnNg9dUVIhbpy0lSH6RibbSczSAva472x6dhtDAso4qyniqWOAbI29nEAtIJDmnoII9Cg2QDJKmsqa+vlYKmmY6nfEGBmg25dpuI1Fup9vTwCgOG4XVyxh9NpiBz36AAOzTdz8brSVcbG03rWufv/jZnGxwSaXXyN4iIvkCSEREAEREAEREAFJcj8mPlLuWlH0DTs8dw3eaN/q42wcmsn3VkltYibre7m8UfeP5bVatPTtja1jAGtaLADYAE5j0cT4pdB3Fx+N8cun+z7AtqGxeSSBoLnEBoFyTqAA1kk7gvpU1nYzg8qXYdSu+jabTPB78j9m0+KN/E6tgN7FVTslpFOyxVx2zS5y8vjiMvIwkijjd3O7lXDVpnm26I9O06oQiK5CChHhRGnNze2ERF2cnivXMh4Of1t/YjVFK9cyHg5/W39iNJ5nbGsTuFhIiKOVQiKE5S52aSjJjjJqJh9mMjQB4Ok2eq67hCU3qKOZTjFbbJsiofFM9FdKTyPIwN3aLdN3pc+4P8IWhlzg4g43NXP6CGj1NATSwpvqLPLguh0si5sp84uIxm4q5j52i8epwKkWE57quMgVEcMzd5A5J/rF2/wClEsKxdOYLLg+peKKKZMZy6SvIja8xTn9nLZpJ4Md3rugG/MpWlJRcXqSGYyUltBEUbzi1r4cNqpYnuZI1rbOaSHC8jAbEbNRKIx4mkeyfCmySKh89nhFvVY+1Io3896/yyr9q7+612IYnLUv5SeSSR9gNJ7i42F7C53ayqlGM65cTZNuyFZHSRjIiJ4TL+zOeC4/xpe2VOFy3QZTVVOwRwVE8cYJOix7mi51k2C32SeV9ZJXUcb6qpcx1VE1zTI4ggvAIIvrCmW4km3Lf7KFeTFJR0dDIiKcPhF+NXWMhY6SV7WRtFy5xDQBzkqt8oM90MZLKOMzO/wAR92R+gd84fwrSFUp/ajidkYfcyzkXPWIZ28RmJtK2IcI2NH5uDnfmtYcvcQvf5XU/xfyTSwp+bQs8yHodMIudaLOpiMX/AMjTHCRjHX9Ng781MMCz5gkNrYLf5kJuPTG439Tj0LiWJZHpzO45Vb/RbSLBwjG4ayPlaaRkjOLTrB4OB1tPMQs5KtNcmMJ76BEReHpyrjX1mo6xJ23LDWZjX1mo6xJ23LDX0S6EGXVnjth6Cus6fvG+aPcuTHbD0FdZ0/eN80e5T878fn+D+H5n4YthcdVDJTzC8cjdEjfzEHcQQCDxAVeU2FYhhUjLUsWIRRNLIZQQyeKM37i512sTqAI17QNSs5EjCxxWuqG5QUufmVhUYPX4rI+9LDh8UrQ2eW4dUSxi3cXFjbuW6iBs2kalYmF4Yylhjp4RoxxtDWjo3niSbkniVloidjkteQRgo8/Mo9ERfOHz4REQAREQAWbhGEvqpWxR79ZO5rd5P/da/CkpHTPbFGLvcbAf92BWtk9gTaOLQFi863u8Y/2G5MUUux/oZx6HbLn0MnDMNZTRtijFmjfvJ3k85WWih+cXLpuGQ6MZBq5AeTbt0RsMjhwG4bz0FWYQcmoxLDcYR/SNPnVzhfJWuoaZ36w9v0jwdcTDuHB5HqBvtIVIr7nndI5z3kue5xc5xNySTcknebr4VympVR0iRba7JbYX60dI+Z7Ioml0j3BrWjaSdgX5AX1Dar2zX5v/AJDGKqob+tyN1A/sWH7Pnned2zjfy61VR2wqqdktFX5b5JDDHUsJdpSvp9OQ7tMvcLN5gABz7eYRlWTn0+uU/Vf6j1Wy9pk5QTYXRUZtI8V65kPBz+tv7EaopXrmQ8HP62/sRrHM7ZridwsJfjV1bIWOlkcGxsaXOcTYADaSv2VIZ3ctjUTGghd9BE76Qj9pKN3O1p1edfgFNpqdstIoW2KuOzDy8zoS1xdBTF0VJs4Pl538G/d9fAQREVuEIwWokic3N7YRFkU2HSy6445Xj7jHO9wXWzjWzHRftUUMkX/sjkZ57HN94X4oAKysgM7D6ctpq9znwbGym5fHw0jtez8xzjUq1RcWVxsWpHcLJQe0daRyBwDmkFpFwQbgg6wQd4UXzo+CqzzGf7sahOZ3LctcMNnd3JuYHE7DtMfQdZHPcbwrBy7wqSrw+op4Gh0r2tDRcNvaRjjrOoagVHdbqtSfqiqpqyttehzQimH6JMS/wG+1i+JR/HcAmoZeQqWhkmgHWDmu7kkgG7SR9kqxGyEnpMlOEo82jXoiLQ4C3ORfhGh63F22rJwXN/W1sQnp4muiLiATIxutpsdTiDtUhyZzYYhBWUs0kLRHHURvceVjNmtcCTYOudQWFlsNNbRrCue09F5rT5UZUQ4bAZ5jzMYO+kd4rf5nYFsa2tZBG+aUhscbC5xO4NFyubMscqpMSqXTvuGDuY2bmMvqHnHaTx5gFLx6Pqy59Clfd9NcuoyqyyqMSk05nWjB7iJveMHMN7vvHX0DUtGiKzGKitIkuTk9sIt3gWRdZXDSp4XuZ45sxnoc6wPoupK3MlXkX0qQc3KPv+UdvzXErYRemzuNU5c0iv0UjxvN3XUbS+WBxjG18ZEjQOJ0dbRzkBRxdxkpLaZzKLjyaM7BccmopRNTvcx4222OHivbscOYq/shMvI8UjOoMqWD6SO+7Zps4sJ9I2HcTzmszB8WkpJo6iF2jIx1xwI3tcN7SLgjnWF9CtX7NabnW/0dVItXk1j7K+miqo9QeNbdpY8anNPQfWLHetoorTT0yummto5Vxr6zUdYk7blhrMxr6zUdYk7blhr6FdCFLqzx2w9BXWdP3jfNHuXJjth6Cus6fvG+aPcp+d+Pz/B/D8z9ERFNHwiIgCj0RFAPmwiIgAvWMLiAASSbADWSTsAXisDIrJbkwKqYfSEdw0/YB+0fvH8h06tKq3ZLSNaqnbLSM/JLJkUjNN9jO8a9+iPFH8+J6FIUWDjOMRUcL6id2jGwXPEnc1o3uJ1AKzCCilGJcjGNcdLoYOV+VceG07p5NbzqjjvYvfuHMBtJ3D0A844vi8lZM+ondpSPNydw4Bo3NA1ALOytypkxKodPLqbsjZe4jZuA4neTvPoA0quY9H01t9SXfd9R6XQIi2mTdTTRVDJKxkskLNfJsDTpuGwO0iO548diZb0tmCW3osfNNm97zEapvPAw/lK4dn18FbarUZ9KQauQq/VF8afp1pf8Cr/+r41HtruslxNFSudVcdJkcz6fXKfqv9R6rZSvOLlfHik8U0LJGNZDoEP0bk6TnXGiTq1qKKnRFxrSZPualNtHivXMh4Of1t/YjVFK9cyHg5/W39iNY5nbNcTuEky5x/5BQz1DT9Jo6Mf4j+5b6r6X7q5nc65ubkned/Srgz74hZlJTg6nPfIR5gDG/wC49U+vMOGq9+p7ly3PXoF6xhcQ1oJJIAA1kk6gAN5XisHMxk+KisdUvF2UzQRf/FfcMPoAeemyZsmoRcmLwhxyUUS7IXNLFTsZPXNbLUEA8m7XHFzEbHu431cOJsVkYaA1oAAFgBqAHMF9IoU7JTe5FmEIwWkfEkQcC1wBaRYgi4PSCq6y4zSRTsdPQtbFOATyY1RycwGxjuFtXHiLIRewslB7iE4RmtM5KkjLSWuBDgSCCLEEaiCNxXiv3KPNJTV1Q+pMksbn2Lms0dEuAsXaxtOq/r3rWfoJpvKKn1R/CqizK9cya8WzfIpinndG9sjCWvY4OaRtDmm4I9IC6gyZxkVtLBVD9pGCRweNTx6HBwUG/QTTeUVPqj+FTLJPJluGwfJmSSSM5RzgX2uNK1wLAargn0lK5NtdiXD1GMeqdbe+hulQ+ezwi3qsfakV8Kh89nhFvVY+1IucPufB3l9sgKIisEov/M54Lj/Gl7ZU3UIzOeC4/wAaXtlTdQLu5L3LdX2L2Kuz4ZQlkUVCw65TyknmMNmA8xcCf3FTSlWc/EeXxOpO6NwiHMI2gH/Vpn0qKqvjw4K0iVfPimwrFzV5vm1pNZVNvTMdZjDsleNpdxYPzOrcQa6VzYBnYw+kpoKZraq0cTWm0bdbgO6Pf73XPpXmQ58OoLme0KHFuZZ0cYaA1oAAFgALAAbABuC+lX36bqDxar2bfjT9N1B4tV7NvxqV9Cz/AKlP61fqWCqlzrZumBj8QpGhpbrmjaLAjfI0DYR9obxr3G+5/TdQeLVezb8a+Js9GHva5jmVRa4EEGNtiCLEHu+C1qhdXLaRnZOqcdNlGovufR0naF9DSOjfbo37m/Pay+FYJJZeZLKAx1ElE49xM0vYOEjBrt0sB/gCutctZN4j8mq6af8Aw52E+bpAOH8JK6kUnNhqe/UqYktw16HK2NfWajrEnbcsNZmNfWajrEnbcsNVV0JkurPHbD0FdZ0/eN80e5cmO2HoK6zp+8b5o9yn534/P8H8PzP0REU0fCIiAKPREUA+bCIt/klk0at+m8EQMOv7x8Ufz/5XUYub0jqEHN8KNhkTkvypFTMPowe4aftEfaP3R+Z/OwV8sYGgAAAAWAGoADYAvpWKq1XHSLtVSqjpH51FQ2NjpJHBrGtLnOJsAALkk8Fz1nDy5dic2iy4pYyeTbs0jsMjhxO4bh0lbjOpnB+VvNFTO/VmO7tw/avadgO9gPrOvcFXStYuPw+OXUSyb+Lwx6BEWVh2EzVLiyniklcBchjS4gbLm2wJ5vQklsxUW6+ZNd5HV+yf/ZPmTXeR1fsn/wBlzxx9Trgl6GlRbr5k13kdX7J/9k+ZNd5HV+yf/ZHHH1Dgl6GlRZWI4TNTODKiKSJxFwHtLSRe1wDuuCsVdJ76HLWjxXrmQ8HP62/sRqileuZDwc/rb+xGlMztjWJ3CKZ9HfrlONwpb+uR9/cFWytPPxR2lo5tzo5GeljmuHbPqVWLTG7SOMjuMK6sxUQFJUv3mpsehsbCO0VSqtrMRiY/W6Unuu5laOI7x/q+j9a5y1upnWM9WItxERRSsEREAEREAEREAFQ+ezwi3qsfakV8Kh89nhFvVY+1InMPufArl9sgKIisEov/ADOeC4/xpe2VN1CMznguP8aXtlTdQLu5L3LdX2L2OW8p3Xrawnb8rm/3XrWrdZaUpixCtYfKZD6HuLx+TgtKrkPtRGn9zCItkzJqqIBFNVEEXBEMhBB2EHRXTaXU8Sb6GtRbP5r1fktX7GT4U+a9X5LV+xk+FecUfU94X6GsRbP5r1fktX7GT4U+a9X5LV+xk+FHFH1DhfoaxFs/mvV+S1fsZPhT5r1fktX7GT4UcUfUOF+hqyd66xpH3jYeLGn1gLmNuStWSB8lqtZt/wCmTf8Aurp+KPRa1vAAerUp2c0+HX7HsNNb2csY19ZqOsSdtyw1mY19ZqOsSdtyw1RXQQl1Z47YegrrOn7xvmj3Lkx2w9BXWdP3jfNHuU/O/H5/g/h+Z+iIimj4REQBR6IsrDMNfUyNijF3HfuaN7jzBQUm3pHzaTb0jJyfwJ1ZKGNuGDW93ijm+8d3/CtejpGwsbFGAGNFgP8Au0rHwfCGUsQij3ayd7nbyVnKtRSq1+y3j0Kpc+oVV52c4PJh2HUru7ItM8HvQf2bT4xG3gNW0m27zmZfjD4uQgINXI3Vv5Jh1aZ5/FHp3a6De8uJJJJJuSdZJOskneVYxcffjl8GeTfrwRPERfUURe5rGguc4gAAXJJNgAN5JVMmmRheGSVUrKeFpdK91gPeSdwAuSdwC6MyLyQjwynETLOkdYySW1vd/Jo2AfzJWrzb5BDDYuVlANXI3uzt0G7eTafVc7zzAKaKRk5HG+GPT/ZUx6OBcT6hERJjYREQBSWfT65T9V/qPVbKyc+n1yn6r/Ueq2VzH7USNf3GeK9cyHg5/W39iNUUr1zIeDn9bf2I1nmds0xO4ZWeDBflGHukaLvp3iX9zW1/os7S/dVArrOaEPa5jgC1zSCDsIIsQeaxXNGWeTDsOq5Kc35O+lG7xoz3vpHennCywrOTgzTLr58aNGtnk3jz6Cpiqo9ZYdbdgcw6nNPSPUbHctYioNJrTEk2ntHUuA49DXQtqKdwcxw1j7TXb2vG5w/7qWxXLOCZQT0L+VppHRu321tcBuc06nDpU+oc+s7QBNTwvPFj3R39BDlKsw5p+DmilDLi14uRdCwcaxqKjhfUTuDY2j0k7mtG9x3BVPW59pnC0NNEw8XvdJb0ANUCx3KWor38pUyOeRsGxrfNaNQ96K8Obfi5IJ5cUvDzM7KHLmpq6iScSzRsce5jZI5oYwamizTYnid5JWu+cNT5TU+1k+Ja9FTUIpaSJznJvezYfOGp8pqfbSfEr7zZUUseHxOnfI+Wa8p03FxDX20BdxuBohptxJVM5AZJnEqtkZB5Blnyn7gOpt+Ljq6LncukGtsABYAbgp+ZNLUEPYkW9yZ6qHz2eEW9Vj7UivhUPns8It6rH2pFlh9z4NcvtkBREVglF/5nPBcf40vbKm6hGZzwXH+NL2ypuoF3cl7lur7F7FGZ7MGMVaypA7iojFz/AJkVmn/Tyf5qvF0nl7kv/wCRo3wi3Kt7uI/5jQbAng4Et9N9y5uliLHFjgQ5pIIIsQQbEEbiCFUxLOKGvNE3Jr4Z79T5XQma7KltbRRxkjl4GCN7d5DRZj+cEAekFc9rMwjGJaOVs9O8skbvG8bw4HU4HgV3fT9WOvM4pt+nLZ1Uiq7AM+ETwG1sT4373xjTYefR75vQNJSZmdLDSL/KWjmLJAfVoqTKiyL00VI3Ql5krWrxnKemotEVMzIy++iDe5ttNgCba1C8fz2U0bSKRr5pLanOBjjHOb907oAHSqexnGZayZ1RUPL5Hb9gAGxrRuaOC3pxJS5y5IxtyYx5R5s6C/SXh3lUXqf8KfpLw7yqL1P+Fc4L1rSTYXJO7+yY/wCFD1Yv/wAyfodPYNlXS1rnMppmyOa3ScGh2oE2FyQAtuolm1yS/wDHUgEgtUS2fJzau5Z+6D6y5S1TbFFSaj0KEG3FOXU5Vxr6zUdYk7blhrMxr6zUdYk7blhq+uhEl1Z47YegrrOn7xvmj3Lkx2w9BXWdP3jfNHuU/O/H5/g/h+Z+iIimj4REQBSdPTukc2NgLnuNgBvJVqZNZPNo47ajK6xe7n4D7o/5WDkfkv8AJm8tKPp3DZ4jTu6ePq6ZMk8ejhXFLqI4uPwLil1/0FHMucsmYXTmQ2dM+4ij8Z3E/cFxf0Detxi2I/J4XzaEsmi24ZGxz3uO4Na0E6z6BtK58ykpcRxCofUzUtZpHU1ogl0WMGxre52D8ySd6q49Sm9y6G19rgtR6kfxCvfUSvnmcXyPcXOcd5PuG4DcAsdbT5qVnklZ7CX4U+alZ5JWewl+FWOKK8yVwy9DVq6c1Ob35O1tfVN+ncLxMI/9bSO+I3PI9QPE6tPmwzaudIKyujc1kbvo4pGlpc8fbe12sNG4HaeYa7lU/KyPwj8j2NR+cvgIiKcPhERABERAFJZ9PrlP1X+o9VsrTz04VNNVwOiimkaKaxLI3vAPKPNiWg61XvzcqvJqr2Mnwq3jyX00SL4v6j5GtV65kPBz+tv7Eapv5uVXk1V7GT4VdWZuikhoHtlZIx3yp5s9rmG2hHrs4A21FZ5bTrO8VNWE8Udy2yOjxSDknWbKy5jktfRdvB4tNgCOg7QpEilRk4vaKcoqS0zlXGMHlo5X087CyRp2biNzmne07isNdOZTZJU+Ix8nUM1jvZG6nsP3XcOY3B4Kmspc0lXSEuhb8oh3GMd2B96Pb/Df0KtTlRmtS5Ml240oc1zRCEXr2FpLXAhw2gixHSDsXibFQiL7ggdI4MY1znnY1oLiegDWUAfC2WT+T01fM2np26TjrJ+yxu9zzuHv2DWpbkxmdqqkh9V+rw8DrlI5mfZ/e9RVyYBk5BQRCGmYGt2k7XPPF7tpPu3WSd2VGHKPNjdWNKXOXJH4ZJZKxYbTtgi1na95Fi9+8ngNwG4LdIiktuT2ymkktIKh89nhFvVY+1Ir4VJZ4sInmxBr4oZ3t+TMF2RvcLh0mq7QRfWE1hvVgtlLdZWyLY/Nyq8mqvYyfCnzcqvJqr2MnwqvxL1JnC/Qu7M54Lj/ABpe2VN1Dc0tI+LDY2SMex/KynRe0tOt5tqIupkoV3cl7lmr7F7BVjnRzbGo0q6jbee30sY/aAfbYPHA2j7XTts5F5XY65cSPZwU1pnJJFtSLoDLTNdBiBdNGRDVHWXgXa8/5jeP3hr43VO4/kNWUBPLQu0B+0Z3cZ/eHe/vWKsVZELPf0JVlEoexoUREwYBEW1wPJaprnaNNC94vrfazB0vPcj3rltJbZ6k3yRqlbuavNuWlmIVjbEd1DE4axwkeDsPij08FuMis0sVGWz1RbNUDWBb6OM8QD37uc+gb1YKm5GVtcMP8lCjG14phERTx45Vxr6zUdYk7blhreYvk9UmonIp6kgzyEEQyEEF7rEdysT5uVXk1V7GT4V9CpLXUhyi99DWu2HoK6zp+8b5o9y5ddk5VWP6tVbD+xk+FdRwDuW+aPcp+c0+HX7/AIO4aa3s+0RFOHwiIgAiIgAiIgAiIgAiIgAiIgAiIgAiIgDxERABeoiACIiACIiANTlBhMM0T3TQwyEN1F7GvI6C4alz1lVTMjlIY1rRfY0ADfwRFQwm9sRy1yMnIyjZLKBIxjxpbHNDuHFdBYPhkUEbeRiiju0X0GNZfp0QLoi8zG+LR7iLkbBERIDoREQAXiIgAiIgD1ERABERABeFEQBA84mBU4j5QQU+mQSXcmzSJ5za6oyqaA8gAAX/ALIirYbbiS8peItnNjglPLYyQQPOvW6Njj+YVqsYALAAAbANQHQiJHIb42O0LwH0iIlzcIiIA8REQAXqIgAiIgAiIgD/2Q=="/>
          <p:cNvSpPr>
            <a:spLocks noChangeAspect="1" noChangeArrowheads="1"/>
          </p:cNvSpPr>
          <p:nvPr/>
        </p:nvSpPr>
        <p:spPr bwMode="auto">
          <a:xfrm>
            <a:off x="1364655" y="-144463"/>
            <a:ext cx="24765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8" name="Picture 4" descr="https://encrypted-tbn3.gstatic.com/images?q=tbn:ANd9GcSMr-5VakGzHqFAeAi7UZpTFbESpORr0GrZq_rITvTEwW0aUdq_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656" y="5029200"/>
            <a:ext cx="1454941" cy="461738"/>
          </a:xfrm>
          <a:prstGeom prst="rect">
            <a:avLst/>
          </a:prstGeom>
          <a:noFill/>
        </p:spPr>
      </p:pic>
      <p:pic>
        <p:nvPicPr>
          <p:cNvPr id="1032" name="Picture 8" descr="http://www.mips.com/global/newimages/mips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244" y="2276959"/>
            <a:ext cx="152459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attice Semiconductor Corporati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827" y="3419474"/>
            <a:ext cx="1578769" cy="314326"/>
          </a:xfrm>
          <a:prstGeom prst="rect">
            <a:avLst/>
          </a:prstGeom>
          <a:solidFill>
            <a:schemeClr val="tx1">
              <a:alpha val="64000"/>
            </a:schemeClr>
          </a:solidFill>
        </p:spPr>
      </p:pic>
      <p:sp>
        <p:nvSpPr>
          <p:cNvPr id="6" name="Rectangle 5"/>
          <p:cNvSpPr/>
          <p:nvPr/>
        </p:nvSpPr>
        <p:spPr>
          <a:xfrm>
            <a:off x="1795463" y="1905000"/>
            <a:ext cx="2971800" cy="4343400"/>
          </a:xfrm>
          <a:prstGeom prst="rect">
            <a:avLst/>
          </a:prstGeom>
          <a:solidFill>
            <a:srgbClr val="FF0000">
              <a:alpha val="11000"/>
            </a:srgb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5262563" y="1905000"/>
            <a:ext cx="2971800" cy="4343400"/>
          </a:xfrm>
          <a:prstGeom prst="rect">
            <a:avLst/>
          </a:prstGeom>
          <a:solidFill>
            <a:srgbClr val="0066FF">
              <a:alpha val="15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8643745-6243-4D6B-AF75-DD3085EC8AC8}" type="slidenum">
              <a:rPr lang="en-IN" smtClean="0"/>
              <a:pPr>
                <a:defRPr/>
              </a:pPr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389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5014912" y="1825625"/>
            <a:ext cx="4712017" cy="4351338"/>
          </a:xfrm>
        </p:spPr>
        <p:txBody>
          <a:bodyPr/>
          <a:lstStyle/>
          <a:p>
            <a:r>
              <a:rPr lang="en-US" dirty="0"/>
              <a:t>Temporal computing</a:t>
            </a:r>
          </a:p>
          <a:p>
            <a:r>
              <a:rPr lang="en-US" dirty="0"/>
              <a:t>Instruction-level parallelism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Processors</a:t>
            </a:r>
          </a:p>
        </p:txBody>
      </p:sp>
      <p:pic>
        <p:nvPicPr>
          <p:cNvPr id="45" name="Picture 8" descr="A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242" y="2884714"/>
            <a:ext cx="866775" cy="31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244" y="3600450"/>
            <a:ext cx="2391370" cy="514350"/>
          </a:xfrm>
          <a:prstGeom prst="rect">
            <a:avLst/>
          </a:prstGeom>
          <a:solidFill>
            <a:srgbClr val="7030A0">
              <a:alpha val="0"/>
            </a:srgbClr>
          </a:solidFill>
          <a:ln>
            <a:noFill/>
          </a:ln>
          <a:effectLst/>
        </p:spPr>
      </p:pic>
      <p:pic>
        <p:nvPicPr>
          <p:cNvPr id="4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243" y="4953002"/>
            <a:ext cx="1177585" cy="1101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243" y="4326153"/>
            <a:ext cx="1656159" cy="772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8" descr="http://www.mips.com/global/newimages/mips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244" y="2276959"/>
            <a:ext cx="152459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63"/>
          <p:cNvSpPr/>
          <p:nvPr/>
        </p:nvSpPr>
        <p:spPr>
          <a:xfrm>
            <a:off x="1795463" y="1905000"/>
            <a:ext cx="2971800" cy="4343400"/>
          </a:xfrm>
          <a:prstGeom prst="rect">
            <a:avLst/>
          </a:prstGeom>
          <a:solidFill>
            <a:srgbClr val="FF0000">
              <a:alpha val="11000"/>
            </a:srgb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5262562" y="4707374"/>
            <a:ext cx="63350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ALU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262564" y="4143494"/>
            <a:ext cx="115929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262564" y="3015734"/>
            <a:ext cx="214674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Instruction Memory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262564" y="3579614"/>
            <a:ext cx="10567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Decoder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5262562" y="5271254"/>
            <a:ext cx="156966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Memory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262564" y="5835134"/>
            <a:ext cx="115929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3EDFE6F7-ECE4-44FE-AB85-613FF32C9341}" type="slidenum">
              <a:rPr lang="en-IN" smtClean="0"/>
              <a:pPr>
                <a:defRPr/>
              </a:pPr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0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P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1B9504CAF1AF42A2C68C1C3308E6DE" ma:contentTypeVersion="0" ma:contentTypeDescription="Create a new document." ma:contentTypeScope="" ma:versionID="1dec9917a31ccacc6f89a56f64e5018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688847-E75A-47CE-8BA1-4985EFF0F02C}"/>
</file>

<file path=customXml/itemProps2.xml><?xml version="1.0" encoding="utf-8"?>
<ds:datastoreItem xmlns:ds="http://schemas.openxmlformats.org/officeDocument/2006/customXml" ds:itemID="{B4AE94B8-9262-4E52-A66D-E48A14588465}"/>
</file>

<file path=customXml/itemProps3.xml><?xml version="1.0" encoding="utf-8"?>
<ds:datastoreItem xmlns:ds="http://schemas.openxmlformats.org/officeDocument/2006/customXml" ds:itemID="{7A68A2DB-9D08-4F55-AD0E-32EA10CBA60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3433</TotalTime>
  <Words>1451</Words>
  <Application>Microsoft Macintosh PowerPoint</Application>
  <PresentationFormat>A4 Paper (210x297 mm)</PresentationFormat>
  <Paragraphs>582</Paragraphs>
  <Slides>68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Arial</vt:lpstr>
      <vt:lpstr>Calibri</vt:lpstr>
      <vt:lpstr>Calibri Light</vt:lpstr>
      <vt:lpstr>Comic Sans MS</vt:lpstr>
      <vt:lpstr>Wingdings</vt:lpstr>
      <vt:lpstr>PES</vt:lpstr>
      <vt:lpstr>Computer Architecture Winter School 2020   FPGAs and Parallel Computing</vt:lpstr>
      <vt:lpstr>Moore’s Law</vt:lpstr>
      <vt:lpstr>Its Melting!</vt:lpstr>
      <vt:lpstr>Computing’s Energy Problem:</vt:lpstr>
      <vt:lpstr>Should FPGAs be taken seriously?</vt:lpstr>
      <vt:lpstr>Towards custom hardware?</vt:lpstr>
      <vt:lpstr>This presentation</vt:lpstr>
      <vt:lpstr>The two domains ...</vt:lpstr>
      <vt:lpstr>PowerPoint Presentation</vt:lpstr>
      <vt:lpstr>FPGAs</vt:lpstr>
      <vt:lpstr>Application Mapping</vt:lpstr>
      <vt:lpstr>Temporal v/s Spatial Computing</vt:lpstr>
      <vt:lpstr>Application Mapping</vt:lpstr>
      <vt:lpstr>Design Effort: ASIC</vt:lpstr>
      <vt:lpstr>Design Effort: FPGA</vt:lpstr>
      <vt:lpstr>Design Effort: Processor</vt:lpstr>
      <vt:lpstr>Application-to-Algorithm</vt:lpstr>
      <vt:lpstr>Algorithm-to-Architecture</vt:lpstr>
      <vt:lpstr>Application-to-Architecture</vt:lpstr>
      <vt:lpstr>Application-to-Architecture</vt:lpstr>
      <vt:lpstr>Design time versus Performance</vt:lpstr>
      <vt:lpstr>Design time versus Performance</vt:lpstr>
      <vt:lpstr>HLS Pragmas</vt:lpstr>
      <vt:lpstr>Unique to FPGAs</vt:lpstr>
      <vt:lpstr>FPGA Fabric: User configurable</vt:lpstr>
      <vt:lpstr>FPGA Fabric: User configurable</vt:lpstr>
      <vt:lpstr>FPGA Fabric: User configurable</vt:lpstr>
      <vt:lpstr>Processor v/s FPGA</vt:lpstr>
      <vt:lpstr>FPGA Architecture</vt:lpstr>
      <vt:lpstr>FPGA Architecture</vt:lpstr>
      <vt:lpstr>Programmable Logic</vt:lpstr>
      <vt:lpstr>Logic: Lookup Tables</vt:lpstr>
      <vt:lpstr>Look-up Table</vt:lpstr>
      <vt:lpstr>PowerPoint Presentation</vt:lpstr>
      <vt:lpstr>PowerPoint Presentation</vt:lpstr>
      <vt:lpstr>Look-up Table: 2-input NAND </vt:lpstr>
      <vt:lpstr>Look-up Table: 2-bit ALU</vt:lpstr>
      <vt:lpstr>Design decisions</vt:lpstr>
      <vt:lpstr>No. of Logic Blocks vs. Logic Block Functionality</vt:lpstr>
      <vt:lpstr>Total FPGA area vs. LUT size</vt:lpstr>
      <vt:lpstr>Terminology</vt:lpstr>
      <vt:lpstr>LUTs on critical path &amp;  LUT delay v/s LUT size</vt:lpstr>
      <vt:lpstr>Critical path: Function of LUT and Cluster size</vt:lpstr>
      <vt:lpstr>Logic: Soft</vt:lpstr>
      <vt:lpstr>Logic: Hard Blocks</vt:lpstr>
      <vt:lpstr>Logic: Hard Blocks</vt:lpstr>
      <vt:lpstr>Logic: Hard Blocks</vt:lpstr>
      <vt:lpstr>Hard blocks</vt:lpstr>
      <vt:lpstr>Programmable Routing</vt:lpstr>
      <vt:lpstr>FPGA Architecture</vt:lpstr>
      <vt:lpstr>Routing in FPGAs</vt:lpstr>
      <vt:lpstr>FPGA Architecture</vt:lpstr>
      <vt:lpstr>Routing</vt:lpstr>
      <vt:lpstr>Routing</vt:lpstr>
      <vt:lpstr>Routing</vt:lpstr>
      <vt:lpstr>Programmable I/O</vt:lpstr>
      <vt:lpstr>FPGA Architecture</vt:lpstr>
      <vt:lpstr>High-performance I/O</vt:lpstr>
      <vt:lpstr>Reality check</vt:lpstr>
      <vt:lpstr>Some examples …</vt:lpstr>
      <vt:lpstr>Deep Neural Networks</vt:lpstr>
      <vt:lpstr>Other algorithms</vt:lpstr>
      <vt:lpstr>What next?</vt:lpstr>
      <vt:lpstr>How do I get started with FPGAs?</vt:lpstr>
      <vt:lpstr>Tools</vt:lpstr>
      <vt:lpstr>References</vt:lpstr>
      <vt:lpstr>Thank you!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FPGAs</dc:title>
  <dc:creator>Madhura</dc:creator>
  <cp:lastModifiedBy>Dr. Madhura Purnaprajna</cp:lastModifiedBy>
  <cp:revision>285</cp:revision>
  <dcterms:created xsi:type="dcterms:W3CDTF">2020-12-14T06:45:28Z</dcterms:created>
  <dcterms:modified xsi:type="dcterms:W3CDTF">2020-12-23T06:09:44Z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0x010100A61B9504CAF1AF42A2C68C1C3308E6DE</vt:lpwstr>
  </property>
</Properties>
</file>