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0"/>
  </p:notesMasterIdLst>
  <p:sldIdLst>
    <p:sldId id="256" r:id="rId3"/>
    <p:sldId id="257" r:id="rId4"/>
    <p:sldId id="258" r:id="rId5"/>
    <p:sldId id="259" r:id="rId6"/>
    <p:sldId id="260" r:id="rId7"/>
    <p:sldId id="261"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98" y="58"/>
      </p:cViewPr>
      <p:guideLst/>
    </p:cSldViewPr>
  </p:slideViewPr>
  <p:notesTextViewPr>
    <p:cViewPr>
      <p:scale>
        <a:sx n="1" d="1"/>
        <a:sy n="1" d="1"/>
      </p:scale>
      <p:origin x="0" y="-237"/>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Shashi Kumar" userId="5417cf3f-3f88-4e79-914c-06fcd944f0aa" providerId="ADAL" clId="{EBEFC6D5-B321-4E2D-AA32-7C94C56D1B4F}"/>
    <pc:docChg chg="modSld">
      <pc:chgData name="Rajesh Shashi Kumar" userId="5417cf3f-3f88-4e79-914c-06fcd944f0aa" providerId="ADAL" clId="{EBEFC6D5-B321-4E2D-AA32-7C94C56D1B4F}" dt="2022-05-01T06:46:41.918" v="24"/>
      <pc:docMkLst>
        <pc:docMk/>
      </pc:docMkLst>
      <pc:sldChg chg="modNotesTx">
        <pc:chgData name="Rajesh Shashi Kumar" userId="5417cf3f-3f88-4e79-914c-06fcd944f0aa" providerId="ADAL" clId="{EBEFC6D5-B321-4E2D-AA32-7C94C56D1B4F}" dt="2022-05-01T06:46:09.188" v="10"/>
        <pc:sldMkLst>
          <pc:docMk/>
          <pc:sldMk cId="0" sldId="259"/>
        </pc:sldMkLst>
      </pc:sldChg>
      <pc:sldChg chg="modNotesTx">
        <pc:chgData name="Rajesh Shashi Kumar" userId="5417cf3f-3f88-4e79-914c-06fcd944f0aa" providerId="ADAL" clId="{EBEFC6D5-B321-4E2D-AA32-7C94C56D1B4F}" dt="2022-05-01T06:46:31.925" v="20"/>
        <pc:sldMkLst>
          <pc:docMk/>
          <pc:sldMk cId="0" sldId="260"/>
        </pc:sldMkLst>
      </pc:sldChg>
      <pc:sldChg chg="modNotesTx">
        <pc:chgData name="Rajesh Shashi Kumar" userId="5417cf3f-3f88-4e79-914c-06fcd944f0aa" providerId="ADAL" clId="{EBEFC6D5-B321-4E2D-AA32-7C94C56D1B4F}" dt="2022-05-01T06:46:41.918" v="24"/>
        <pc:sldMkLst>
          <pc:docMk/>
          <pc:sldMk cId="0"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vidia.com/content/dam/en-zz/Solutions/Data-Center/a100/pdf/PB-10577-001_v02.pdf"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intel.com/content/www/us/en/support/articles/000055611/processors.html" TargetMode="External"/><Relationship Id="rId4" Type="http://schemas.openxmlformats.org/officeDocument/2006/relationships/hyperlink" Target="https://twitter.com/Krewell/status/1301226753701027843/photo/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harm.cs.illinois.edu/newPapers/18-06/thesis.pdf"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l.acm.org/doi/pdf/10.1145/3330345.3330372" TargetMode="External"/><Relationship Id="rId4" Type="http://schemas.openxmlformats.org/officeDocument/2006/relationships/hyperlink" Target="https://images.nvidia.com/aem-dam/Solutions/Data-Center/nvidia-dgx-a100-infographic.pdf"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eeexplore.ieee.org/abstract/document/599364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a:t>Source: Performance Heterogeneity in High Performance GPUs. A Guliani et. al.</a:t>
            </a:r>
            <a:endParaRPr sz="1400"/>
          </a:p>
          <a:p>
            <a:pPr marL="0" lvl="0" indent="0" algn="l" rtl="0">
              <a:spcBef>
                <a:spcPts val="0"/>
              </a:spcBef>
              <a:spcAft>
                <a:spcPts val="0"/>
              </a:spcAft>
              <a:buNone/>
            </a:pPr>
            <a:endParaRPr/>
          </a:p>
        </p:txBody>
      </p:sp>
      <p:sp>
        <p:nvSpPr>
          <p:cNvPr id="107" name="Google Shape;10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R. Nath, D. Tullsen, Chapter 18 - Accurately modeling GPGPU frequency scaling with the CRISP performance model, In Emerging Trends in Computer Science and Applied Computing, Advances in GPU Research and Practice</a:t>
            </a:r>
            <a:endParaRPr/>
          </a:p>
          <a:p>
            <a:pPr marL="0" lvl="0" indent="0" algn="l" rtl="0">
              <a:spcBef>
                <a:spcPts val="0"/>
              </a:spcBef>
              <a:spcAft>
                <a:spcPts val="0"/>
              </a:spcAft>
              <a:buNone/>
            </a:pPr>
            <a:r>
              <a:rPr lang="en-US"/>
              <a:t>Image credits - https://upload.wikimedia.org/wikipedia/commons/thumb/1/1c/SMP_-_Symmetric_Multiprocessor_System.svg/880px-SMP_-_Symmetric_Multiprocessor_System.svg.png</a:t>
            </a:r>
            <a:endParaRPr/>
          </a:p>
        </p:txBody>
      </p:sp>
      <p:sp>
        <p:nvSpPr>
          <p:cNvPr id="114" name="Google Shape;11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7d339967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117d339967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u="sng" dirty="0">
              <a:solidFill>
                <a:schemeClr val="hlink"/>
              </a:solidFill>
              <a:hlinkClick r:id="rId3"/>
            </a:endParaRPr>
          </a:p>
          <a:p>
            <a:r>
              <a:rPr lang="en-US" b="0" dirty="0">
                <a:solidFill>
                  <a:srgbClr val="ABB2BF"/>
                </a:solidFill>
                <a:effectLst/>
                <a:latin typeface="Fira Code" panose="020B0809050000020004" pitchFamily="49" charset="0"/>
              </a:rPr>
              <a:t>Like Ashwin mentioned, variability gets worse with scale which is concerning for massively parallel workloads</a:t>
            </a:r>
          </a:p>
          <a:p>
            <a:br>
              <a:rPr lang="en-US" b="0" dirty="0">
                <a:solidFill>
                  <a:srgbClr val="ABB2BF"/>
                </a:solidFill>
                <a:effectLst/>
                <a:latin typeface="Fira Code" panose="020B0809050000020004" pitchFamily="49" charset="0"/>
              </a:rPr>
            </a:br>
            <a:r>
              <a:rPr lang="en-US" b="0" dirty="0">
                <a:solidFill>
                  <a:srgbClr val="ABB2BF"/>
                </a:solidFill>
                <a:effectLst/>
                <a:latin typeface="Fira Code" panose="020B0809050000020004" pitchFamily="49" charset="0"/>
              </a:rPr>
              <a:t>We plan to approach this in 3 steps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en-US" b="0" dirty="0">
                <a:solidFill>
                  <a:srgbClr val="ABB2BF"/>
                </a:solidFill>
                <a:effectLst/>
                <a:latin typeface="Fira Code" panose="020B0809050000020004" pitchFamily="49" charset="0"/>
              </a:rPr>
            </a:br>
            <a:r>
              <a:rPr lang="en-US" b="0" dirty="0">
                <a:solidFill>
                  <a:srgbClr val="ABB2BF"/>
                </a:solidFill>
                <a:effectLst/>
                <a:latin typeface="Fira Code" panose="020B0809050000020004" pitchFamily="49" charset="0"/>
              </a:rPr>
              <a:t>The first one is profiling at the device level to identify measurable factors that can impact variability. This is important because a lot of detail on </a:t>
            </a:r>
            <a:r>
              <a:rPr lang="en-US" b="0" dirty="0" err="1">
                <a:solidFill>
                  <a:srgbClr val="ABB2BF"/>
                </a:solidFill>
                <a:effectLst/>
                <a:latin typeface="Fira Code" panose="020B0809050000020004" pitchFamily="49" charset="0"/>
              </a:rPr>
              <a:t>dvfs</a:t>
            </a:r>
            <a:r>
              <a:rPr lang="en-US" b="0" dirty="0">
                <a:solidFill>
                  <a:srgbClr val="ABB2BF"/>
                </a:solidFill>
                <a:effectLst/>
                <a:latin typeface="Fira Code" panose="020B0809050000020004" pitchFamily="49" charset="0"/>
              </a:rPr>
              <a:t>, and variability is usually hidden in fine print.</a:t>
            </a:r>
          </a:p>
          <a:p>
            <a:endParaRPr lang="en-US" u="sng" dirty="0">
              <a:solidFill>
                <a:schemeClr val="hlink"/>
              </a:solidFill>
              <a:hlinkClick r:id="rId3"/>
            </a:endParaRPr>
          </a:p>
          <a:p>
            <a:pPr marL="0" lvl="0" indent="0" algn="l" rtl="0">
              <a:spcBef>
                <a:spcPts val="0"/>
              </a:spcBef>
              <a:spcAft>
                <a:spcPts val="0"/>
              </a:spcAft>
              <a:buNone/>
            </a:pPr>
            <a:r>
              <a:rPr lang="en-US" u="sng" dirty="0">
                <a:solidFill>
                  <a:schemeClr val="hlink"/>
                </a:solidFill>
                <a:hlinkClick r:id="rId3"/>
              </a:rPr>
              <a:t>https://www.nvidia.com/content/dam/en-zz/Solutions/Data-Center/a100/pdf/PB-10577-001_v02.pdf</a:t>
            </a:r>
            <a:endParaRPr dirty="0"/>
          </a:p>
          <a:p>
            <a:pPr marL="0" lvl="0" indent="0" algn="l" rtl="0">
              <a:spcBef>
                <a:spcPts val="0"/>
              </a:spcBef>
              <a:spcAft>
                <a:spcPts val="0"/>
              </a:spcAft>
              <a:buNone/>
            </a:pPr>
            <a:r>
              <a:rPr lang="en-US" u="sng" dirty="0">
                <a:solidFill>
                  <a:schemeClr val="hlink"/>
                </a:solidFill>
                <a:hlinkClick r:id="rId4"/>
              </a:rPr>
              <a:t>https://twitter.com/Krewell/status/1301226753701027843/photo/1</a:t>
            </a:r>
            <a:endParaRPr dirty="0"/>
          </a:p>
          <a:p>
            <a:pPr marL="0" lvl="0" indent="0" algn="l" rtl="0">
              <a:spcBef>
                <a:spcPts val="0"/>
              </a:spcBef>
              <a:spcAft>
                <a:spcPts val="0"/>
              </a:spcAft>
              <a:buNone/>
            </a:pPr>
            <a:r>
              <a:rPr lang="en-US" u="sng" dirty="0">
                <a:solidFill>
                  <a:schemeClr val="hlink"/>
                </a:solidFill>
                <a:hlinkClick r:id="rId5"/>
              </a:rPr>
              <a:t>https://www.intel.com/content/www/us/en/support/articles/000055611/processors.html</a:t>
            </a:r>
            <a:endParaRPr dirty="0"/>
          </a:p>
          <a:p>
            <a:pPr marL="0" lvl="0" indent="0" algn="l" rtl="0">
              <a:spcBef>
                <a:spcPts val="0"/>
              </a:spcBef>
              <a:spcAft>
                <a:spcPts val="0"/>
              </a:spcAft>
              <a:buNone/>
            </a:pPr>
            <a:endParaRPr dirty="0"/>
          </a:p>
        </p:txBody>
      </p:sp>
      <p:sp>
        <p:nvSpPr>
          <p:cNvPr id="122" name="Google Shape;122;g117d3399673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sz="2000" b="0" dirty="0">
                <a:solidFill>
                  <a:srgbClr val="ABB2BF"/>
                </a:solidFill>
                <a:effectLst/>
                <a:latin typeface="Fira Code" panose="020B0809050000020004" pitchFamily="49" charset="0"/>
              </a:rPr>
              <a:t>Like we see here for the a100 GPU power is shown as a constant but it almost never is and it makes performance unpredictable.  So as an example that there's more to system </a:t>
            </a:r>
            <a:r>
              <a:rPr lang="en-US" sz="2000" b="0" dirty="0" err="1">
                <a:solidFill>
                  <a:srgbClr val="ABB2BF"/>
                </a:solidFill>
                <a:effectLst/>
                <a:latin typeface="Fira Code" panose="020B0809050000020004" pitchFamily="49" charset="0"/>
              </a:rPr>
              <a:t>perfomance</a:t>
            </a:r>
            <a:r>
              <a:rPr lang="en-US" sz="2000" b="0" dirty="0">
                <a:solidFill>
                  <a:srgbClr val="ABB2BF"/>
                </a:solidFill>
                <a:effectLst/>
                <a:latin typeface="Fira Code" panose="020B0809050000020004" pitchFamily="49" charset="0"/>
              </a:rPr>
              <a:t> than just TDP, this shows the control state logic for an Intel CPU here and similarly factors that affect boost on a GPU. </a:t>
            </a:r>
            <a:r>
              <a:rPr lang="en-US" sz="3200" b="0" dirty="0">
                <a:solidFill>
                  <a:srgbClr val="ABB2BF"/>
                </a:solidFill>
                <a:effectLst/>
                <a:latin typeface="Fira Code" panose="020B0809050000020004" pitchFamily="49" charset="0"/>
              </a:rPr>
              <a:t>Once we've identified the factors, we want to characterize workloads that exhibit these variations. Benchmarks today don't account for them. To fundamentally understand variations by correlation we want to cover something we call  the ABC's of characterization to include applications, bottlenecks and system configuration. </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sz="2000" b="0" dirty="0">
              <a:solidFill>
                <a:srgbClr val="ABB2BF"/>
              </a:solidFill>
              <a:effectLst/>
              <a:latin typeface="Fira Code" panose="020B0809050000020004" pitchFamily="49" charset="0"/>
            </a:endParaRP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Source: Nvidia A100, Performance Heterogeneity in High Performance GPUs. A </a:t>
            </a:r>
            <a:r>
              <a:rPr lang="en-US" sz="1400" dirty="0" err="1"/>
              <a:t>Guliani</a:t>
            </a:r>
            <a:r>
              <a:rPr lang="en-US" sz="1400" dirty="0"/>
              <a:t> et. al.</a:t>
            </a:r>
            <a:endParaRPr sz="1400" dirty="0"/>
          </a:p>
          <a:p>
            <a:pPr marL="0" marR="0" lvl="0" indent="0" algn="l" rtl="0">
              <a:lnSpc>
                <a:spcPct val="100000"/>
              </a:lnSpc>
              <a:spcBef>
                <a:spcPts val="0"/>
              </a:spcBef>
              <a:spcAft>
                <a:spcPts val="0"/>
              </a:spcAft>
              <a:buClr>
                <a:schemeClr val="dk1"/>
              </a:buClr>
              <a:buSzPts val="1200"/>
              <a:buFont typeface="Calibri"/>
              <a:buNone/>
            </a:pPr>
            <a:endParaRPr dirty="0"/>
          </a:p>
          <a:p>
            <a:pPr marL="457200" lvl="1" indent="0" algn="l" rtl="0">
              <a:spcBef>
                <a:spcPts val="0"/>
              </a:spcBef>
              <a:spcAft>
                <a:spcPts val="0"/>
              </a:spcAft>
              <a:buNone/>
            </a:pPr>
            <a:endParaRPr dirty="0"/>
          </a:p>
          <a:p>
            <a:pPr marL="0" lvl="0" indent="0" algn="l" rtl="0">
              <a:spcBef>
                <a:spcPts val="0"/>
              </a:spcBef>
              <a:spcAft>
                <a:spcPts val="0"/>
              </a:spcAft>
              <a:buNone/>
            </a:pPr>
            <a:endParaRPr dirty="0"/>
          </a:p>
        </p:txBody>
      </p:sp>
      <p:sp>
        <p:nvSpPr>
          <p:cNvPr id="132" name="Google Shape;13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7d339967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117d3399673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dirty="0">
                <a:solidFill>
                  <a:srgbClr val="ABB2BF"/>
                </a:solidFill>
                <a:effectLst/>
                <a:latin typeface="Fira Code" panose="020B0809050000020004" pitchFamily="49" charset="0"/>
              </a:rPr>
              <a:t>From previous work, we think that there are two ways to deal with variability. One is a variability aware scheduling that </a:t>
            </a:r>
            <a:r>
              <a:rPr lang="en-US" b="0" dirty="0" err="1">
                <a:solidFill>
                  <a:srgbClr val="ABB2BF"/>
                </a:solidFill>
                <a:effectLst/>
                <a:latin typeface="Fira Code" panose="020B0809050000020004" pitchFamily="49" charset="0"/>
              </a:rPr>
              <a:t>minizes</a:t>
            </a:r>
            <a:r>
              <a:rPr lang="en-US" b="0" dirty="0">
                <a:solidFill>
                  <a:srgbClr val="ABB2BF"/>
                </a:solidFill>
                <a:effectLst/>
                <a:latin typeface="Fira Code" panose="020B0809050000020004" pitchFamily="49" charset="0"/>
              </a:rPr>
              <a:t> the effect of variations by considering factors we discussed earlier. The other one is interesting because the variations we've been talking about can also affect neighboring GPUs. </a:t>
            </a:r>
            <a:r>
              <a:rPr lang="en-US" b="0">
                <a:solidFill>
                  <a:srgbClr val="ABB2BF"/>
                </a:solidFill>
                <a:effectLst/>
                <a:latin typeface="Fira Code" panose="020B0809050000020004" pitchFamily="49" charset="0"/>
              </a:rPr>
              <a:t>Here we see a single node of DGX that is clearly packed to the brim and this is where variability guidance for spatial effects maybe useful.</a:t>
            </a:r>
          </a:p>
          <a:p>
            <a:pPr marL="0" lvl="0" indent="0" algn="l" rtl="0">
              <a:spcBef>
                <a:spcPts val="0"/>
              </a:spcBef>
              <a:spcAft>
                <a:spcPts val="0"/>
              </a:spcAft>
              <a:buNone/>
            </a:pPr>
            <a:endParaRPr lang="en-US" u="sng" dirty="0">
              <a:solidFill>
                <a:schemeClr val="hlink"/>
              </a:solidFill>
              <a:hlinkClick r:id="rId3"/>
            </a:endParaRPr>
          </a:p>
          <a:p>
            <a:pPr marL="0" lvl="0" indent="0" algn="l" rtl="0">
              <a:spcBef>
                <a:spcPts val="0"/>
              </a:spcBef>
              <a:spcAft>
                <a:spcPts val="0"/>
              </a:spcAft>
              <a:buNone/>
            </a:pPr>
            <a:endParaRPr lang="en-US" u="sng" dirty="0">
              <a:solidFill>
                <a:schemeClr val="hlink"/>
              </a:solidFill>
              <a:hlinkClick r:id="rId3"/>
            </a:endParaRPr>
          </a:p>
          <a:p>
            <a:pPr marL="0" lvl="0" indent="0" algn="l" rtl="0">
              <a:spcBef>
                <a:spcPts val="0"/>
              </a:spcBef>
              <a:spcAft>
                <a:spcPts val="0"/>
              </a:spcAft>
              <a:buNone/>
            </a:pPr>
            <a:endParaRPr lang="en-US" u="sng" dirty="0">
              <a:solidFill>
                <a:schemeClr val="hlink"/>
              </a:solidFill>
              <a:hlinkClick r:id="rId3"/>
            </a:endParaRPr>
          </a:p>
          <a:p>
            <a:pPr marL="0" lvl="0" indent="0" algn="l" rtl="0">
              <a:spcBef>
                <a:spcPts val="0"/>
              </a:spcBef>
              <a:spcAft>
                <a:spcPts val="0"/>
              </a:spcAft>
              <a:buNone/>
            </a:pPr>
            <a:r>
              <a:rPr lang="en-US" u="sng" dirty="0">
                <a:solidFill>
                  <a:schemeClr val="hlink"/>
                </a:solidFill>
                <a:hlinkClick r:id="rId3"/>
              </a:rPr>
              <a:t>http://charm.cs.illinois.edu/newPapers/18-06/thesis.pdf</a:t>
            </a:r>
            <a:endParaRPr dirty="0"/>
          </a:p>
          <a:p>
            <a:pPr marL="0" lvl="0" indent="0" algn="l" rtl="0">
              <a:spcBef>
                <a:spcPts val="0"/>
              </a:spcBef>
              <a:spcAft>
                <a:spcPts val="0"/>
              </a:spcAft>
              <a:buNone/>
            </a:pPr>
            <a:r>
              <a:rPr lang="en-US" u="sng" dirty="0">
                <a:solidFill>
                  <a:schemeClr val="hlink"/>
                </a:solidFill>
                <a:hlinkClick r:id="rId4"/>
              </a:rPr>
              <a:t>https://images.nvidia.com/aem-dam/Solutions/Data-Center/nvidia-dgx-a100-infographic.pdf</a:t>
            </a:r>
            <a:endParaRPr dirty="0"/>
          </a:p>
          <a:p>
            <a:pPr marL="0" lvl="0" indent="0" algn="l" rtl="0">
              <a:spcBef>
                <a:spcPts val="0"/>
              </a:spcBef>
              <a:spcAft>
                <a:spcPts val="0"/>
              </a:spcAft>
              <a:buNone/>
            </a:pPr>
            <a:r>
              <a:rPr lang="en-US" u="sng" dirty="0">
                <a:solidFill>
                  <a:schemeClr val="hlink"/>
                </a:solidFill>
                <a:hlinkClick r:id="rId5"/>
              </a:rPr>
              <a:t>https://dl.acm.org/doi/pdf/10.1145/3330345.3330372</a:t>
            </a:r>
            <a:endParaRPr dirty="0"/>
          </a:p>
          <a:p>
            <a:pPr marL="0" lvl="0" indent="0" algn="l" rtl="0">
              <a:spcBef>
                <a:spcPts val="0"/>
              </a:spcBef>
              <a:spcAft>
                <a:spcPts val="0"/>
              </a:spcAft>
              <a:buNone/>
            </a:pPr>
            <a:endParaRPr dirty="0"/>
          </a:p>
        </p:txBody>
      </p:sp>
      <p:sp>
        <p:nvSpPr>
          <p:cNvPr id="145" name="Google Shape;145;g117d3399673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 </a:t>
            </a:r>
            <a:r>
              <a:rPr lang="en-US" u="sng">
                <a:solidFill>
                  <a:schemeClr val="hlink"/>
                </a:solidFill>
                <a:hlinkClick r:id="rId3"/>
              </a:rPr>
              <a:t>https://ieeexplore.ieee.org/abstract/document/5993645</a:t>
            </a:r>
            <a:endParaRPr/>
          </a:p>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a:spLocks noGrp="1"/>
          </p:cNvSpPr>
          <p:nvPr>
            <p:ph type="pic" idx="2"/>
          </p:nvPr>
        </p:nvSpPr>
        <p:spPr>
          <a:xfrm>
            <a:off x="5183188" y="987425"/>
            <a:ext cx="6172200" cy="4873625"/>
          </a:xfrm>
          <a:prstGeom prst="rect">
            <a:avLst/>
          </a:prstGeom>
          <a:noFill/>
          <a:ln>
            <a:noFill/>
          </a:ln>
        </p:spPr>
      </p:sp>
      <p:sp>
        <p:nvSpPr>
          <p:cNvPr id="80" name="Google Shape;80;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9"/>
        <p:cNvGrpSpPr/>
        <p:nvPr/>
      </p:nvGrpSpPr>
      <p:grpSpPr>
        <a:xfrm>
          <a:off x="0" y="0"/>
          <a:ext cx="0" cy="0"/>
          <a:chOff x="0" y="0"/>
          <a:chExt cx="0" cy="0"/>
        </a:xfrm>
      </p:grpSpPr>
      <p:sp>
        <p:nvSpPr>
          <p:cNvPr id="100" name="Google Shape;100;p15"/>
          <p:cNvSpPr/>
          <p:nvPr/>
        </p:nvSpPr>
        <p:spPr>
          <a:xfrm>
            <a:off x="0" y="0"/>
            <a:ext cx="12192000" cy="6857999"/>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1" name="Google Shape;101;p15"/>
          <p:cNvPicPr preferRelativeResize="0"/>
          <p:nvPr/>
        </p:nvPicPr>
        <p:blipFill rotWithShape="1">
          <a:blip r:embed="rId3">
            <a:alphaModFix amt="50000"/>
          </a:blip>
          <a:srcRect/>
          <a:stretch/>
        </p:blipFill>
        <p:spPr>
          <a:xfrm>
            <a:off x="20" y="1"/>
            <a:ext cx="12191980" cy="6857999"/>
          </a:xfrm>
          <a:prstGeom prst="rect">
            <a:avLst/>
          </a:prstGeom>
          <a:noFill/>
          <a:ln>
            <a:noFill/>
          </a:ln>
        </p:spPr>
      </p:pic>
      <p:sp>
        <p:nvSpPr>
          <p:cNvPr id="102" name="Google Shape;102;p15"/>
          <p:cNvSpPr txBox="1">
            <a:spLocks noGrp="1"/>
          </p:cNvSpPr>
          <p:nvPr>
            <p:ph type="ctrTitle"/>
          </p:nvPr>
        </p:nvSpPr>
        <p:spPr>
          <a:xfrm>
            <a:off x="1524000" y="1122362"/>
            <a:ext cx="9144000" cy="29005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US">
                <a:solidFill>
                  <a:srgbClr val="FFFFFF"/>
                </a:solidFill>
              </a:rPr>
              <a:t>GPU power variability in ML Systems</a:t>
            </a:r>
            <a:endParaRPr>
              <a:solidFill>
                <a:srgbClr val="FFFFFF"/>
              </a:solidFill>
            </a:endParaRPr>
          </a:p>
        </p:txBody>
      </p:sp>
      <p:sp>
        <p:nvSpPr>
          <p:cNvPr id="103" name="Google Shape;103;p15"/>
          <p:cNvSpPr txBox="1">
            <a:spLocks noGrp="1"/>
          </p:cNvSpPr>
          <p:nvPr>
            <p:ph type="subTitle" idx="1"/>
          </p:nvPr>
        </p:nvSpPr>
        <p:spPr>
          <a:xfrm>
            <a:off x="1524000" y="4159404"/>
            <a:ext cx="9144000" cy="109839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4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pic>
        <p:nvPicPr>
          <p:cNvPr id="109" name="Google Shape;109;p16" descr="Chart, scatter chart&#10;&#10;Description automatically generated"/>
          <p:cNvPicPr preferRelativeResize="0">
            <a:picLocks noGrp="1"/>
          </p:cNvPicPr>
          <p:nvPr>
            <p:ph type="body" idx="1"/>
          </p:nvPr>
        </p:nvPicPr>
        <p:blipFill rotWithShape="1">
          <a:blip r:embed="rId3">
            <a:alphaModFix/>
          </a:blip>
          <a:srcRect/>
          <a:stretch/>
        </p:blipFill>
        <p:spPr>
          <a:xfrm>
            <a:off x="2144889" y="643466"/>
            <a:ext cx="7902222" cy="5571067"/>
          </a:xfrm>
          <a:prstGeom prst="rect">
            <a:avLst/>
          </a:prstGeom>
          <a:noFill/>
          <a:ln>
            <a:noFill/>
          </a:ln>
        </p:spPr>
      </p:pic>
      <p:sp>
        <p:nvSpPr>
          <p:cNvPr id="110" name="Google Shape;110;p16"/>
          <p:cNvSpPr txBox="1"/>
          <p:nvPr/>
        </p:nvSpPr>
        <p:spPr>
          <a:xfrm>
            <a:off x="5959800" y="6457800"/>
            <a:ext cx="623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Prior Work</a:t>
            </a:r>
            <a:endParaRPr/>
          </a:p>
        </p:txBody>
      </p:sp>
      <p:sp>
        <p:nvSpPr>
          <p:cNvPr id="117" name="Google Shape;117;p17"/>
          <p:cNvSpPr txBox="1">
            <a:spLocks noGrp="1"/>
          </p:cNvSpPr>
          <p:nvPr>
            <p:ph type="body" idx="1"/>
          </p:nvPr>
        </p:nvSpPr>
        <p:spPr>
          <a:xfrm>
            <a:off x="838200" y="1825625"/>
            <a:ext cx="5689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Focus mainly on CPUs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Studies often at device level rather than system level</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Proposed solutions assume symmetry in operation of all participating nodes</a:t>
            </a:r>
            <a:endParaRPr/>
          </a:p>
          <a:p>
            <a:pPr marL="685800" lvl="1" indent="-228600" algn="l" rtl="0">
              <a:lnSpc>
                <a:spcPct val="90000"/>
              </a:lnSpc>
              <a:spcBef>
                <a:spcPts val="500"/>
              </a:spcBef>
              <a:spcAft>
                <a:spcPts val="0"/>
              </a:spcAft>
              <a:buClr>
                <a:schemeClr val="dk1"/>
              </a:buClr>
              <a:buSzPts val="2400"/>
              <a:buChar char="•"/>
            </a:pPr>
            <a:r>
              <a:rPr lang="en-US"/>
              <a:t>unlike real world systems</a:t>
            </a:r>
            <a:endParaRPr/>
          </a:p>
        </p:txBody>
      </p:sp>
      <p:pic>
        <p:nvPicPr>
          <p:cNvPr id="118" name="Google Shape;118;p17"/>
          <p:cNvPicPr preferRelativeResize="0"/>
          <p:nvPr/>
        </p:nvPicPr>
        <p:blipFill rotWithShape="1">
          <a:blip r:embed="rId3">
            <a:alphaModFix/>
          </a:blip>
          <a:srcRect/>
          <a:stretch/>
        </p:blipFill>
        <p:spPr>
          <a:xfrm>
            <a:off x="6764262" y="2081212"/>
            <a:ext cx="4191000" cy="269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838200" y="365125"/>
            <a:ext cx="10515600" cy="638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33783"/>
              <a:buFont typeface="Calibri"/>
              <a:buNone/>
            </a:pPr>
            <a:r>
              <a:rPr lang="en-US"/>
              <a:t>Plan </a:t>
            </a:r>
            <a:r>
              <a:rPr lang="en-US" sz="3288"/>
              <a:t>(</a:t>
            </a:r>
            <a:r>
              <a:rPr lang="en-US" sz="3288" b="1">
                <a:solidFill>
                  <a:srgbClr val="0000FF"/>
                </a:solidFill>
              </a:rPr>
              <a:t>Profiling</a:t>
            </a:r>
            <a:r>
              <a:rPr lang="en-US" sz="3288"/>
              <a:t>, Characterization, Mitigation)</a:t>
            </a:r>
            <a:endParaRPr sz="3288"/>
          </a:p>
        </p:txBody>
      </p:sp>
      <p:sp>
        <p:nvSpPr>
          <p:cNvPr id="125" name="Google Shape;125;p18"/>
          <p:cNvSpPr txBox="1">
            <a:spLocks noGrp="1"/>
          </p:cNvSpPr>
          <p:nvPr>
            <p:ph type="body" idx="1"/>
          </p:nvPr>
        </p:nvSpPr>
        <p:spPr>
          <a:xfrm>
            <a:off x="838200" y="1115125"/>
            <a:ext cx="10932000" cy="5420700"/>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t>Identify measurable </a:t>
            </a:r>
            <a:r>
              <a:rPr lang="en-US" b="1"/>
              <a:t>factors </a:t>
            </a:r>
            <a:r>
              <a:rPr lang="en-US"/>
              <a:t>that affect variability at </a:t>
            </a:r>
            <a:r>
              <a:rPr lang="en-US" b="1"/>
              <a:t>device </a:t>
            </a:r>
            <a:r>
              <a:rPr lang="en-US"/>
              <a:t>level</a:t>
            </a:r>
            <a:endParaRPr/>
          </a:p>
        </p:txBody>
      </p:sp>
      <p:pic>
        <p:nvPicPr>
          <p:cNvPr id="126" name="Google Shape;126;p18"/>
          <p:cNvPicPr preferRelativeResize="0"/>
          <p:nvPr/>
        </p:nvPicPr>
        <p:blipFill>
          <a:blip r:embed="rId3">
            <a:alphaModFix/>
          </a:blip>
          <a:stretch>
            <a:fillRect/>
          </a:stretch>
        </p:blipFill>
        <p:spPr>
          <a:xfrm>
            <a:off x="2410838" y="2149913"/>
            <a:ext cx="7067550" cy="2676525"/>
          </a:xfrm>
          <a:prstGeom prst="rect">
            <a:avLst/>
          </a:prstGeom>
          <a:noFill/>
          <a:ln>
            <a:noFill/>
          </a:ln>
        </p:spPr>
      </p:pic>
      <p:pic>
        <p:nvPicPr>
          <p:cNvPr id="127" name="Google Shape;127;p18"/>
          <p:cNvPicPr preferRelativeResize="0"/>
          <p:nvPr/>
        </p:nvPicPr>
        <p:blipFill rotWithShape="1">
          <a:blip r:embed="rId4">
            <a:alphaModFix/>
          </a:blip>
          <a:srcRect l="1030" r="-1029"/>
          <a:stretch/>
        </p:blipFill>
        <p:spPr>
          <a:xfrm>
            <a:off x="1740763" y="1600113"/>
            <a:ext cx="8407725" cy="4595401"/>
          </a:xfrm>
          <a:prstGeom prst="rect">
            <a:avLst/>
          </a:prstGeom>
          <a:noFill/>
          <a:ln>
            <a:noFill/>
          </a:ln>
        </p:spPr>
      </p:pic>
      <p:pic>
        <p:nvPicPr>
          <p:cNvPr id="128" name="Google Shape;128;p18"/>
          <p:cNvPicPr preferRelativeResize="0"/>
          <p:nvPr/>
        </p:nvPicPr>
        <p:blipFill rotWithShape="1">
          <a:blip r:embed="rId5">
            <a:alphaModFix/>
          </a:blip>
          <a:srcRect l="-2210" t="-9170" r="2209" b="9169"/>
          <a:stretch/>
        </p:blipFill>
        <p:spPr>
          <a:xfrm>
            <a:off x="1340675" y="2861565"/>
            <a:ext cx="8589401" cy="2072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838200" y="365125"/>
            <a:ext cx="10515600" cy="63848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33783"/>
              <a:buFont typeface="Calibri"/>
              <a:buNone/>
            </a:pPr>
            <a:r>
              <a:rPr lang="en-US"/>
              <a:t>Plan </a:t>
            </a:r>
            <a:r>
              <a:rPr lang="en-US" sz="3288"/>
              <a:t>(Profiling, </a:t>
            </a:r>
            <a:r>
              <a:rPr lang="en-US" sz="3288" b="1">
                <a:solidFill>
                  <a:srgbClr val="0000FF"/>
                </a:solidFill>
              </a:rPr>
              <a:t>Characterization</a:t>
            </a:r>
            <a:r>
              <a:rPr lang="en-US" sz="3288"/>
              <a:t>, Mitigation)</a:t>
            </a:r>
            <a:endParaRPr sz="3288"/>
          </a:p>
        </p:txBody>
      </p:sp>
      <p:sp>
        <p:nvSpPr>
          <p:cNvPr id="135" name="Google Shape;135;p19"/>
          <p:cNvSpPr txBox="1">
            <a:spLocks noGrp="1"/>
          </p:cNvSpPr>
          <p:nvPr>
            <p:ph type="body" idx="1"/>
          </p:nvPr>
        </p:nvSpPr>
        <p:spPr>
          <a:xfrm>
            <a:off x="838200" y="1115125"/>
            <a:ext cx="10134600" cy="1116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None/>
            </a:pPr>
            <a:r>
              <a:rPr lang="en-US"/>
              <a:t>2. Characterization of ML [Systems + Workloads]</a:t>
            </a:r>
            <a:endParaRPr/>
          </a:p>
          <a:p>
            <a:pPr marL="0" lvl="0" indent="0" algn="l" rtl="0">
              <a:lnSpc>
                <a:spcPct val="90000"/>
              </a:lnSpc>
              <a:spcBef>
                <a:spcPts val="1000"/>
              </a:spcBef>
              <a:spcAft>
                <a:spcPts val="0"/>
              </a:spcAft>
              <a:buNone/>
            </a:pPr>
            <a:endParaRPr/>
          </a:p>
        </p:txBody>
      </p:sp>
      <p:pic>
        <p:nvPicPr>
          <p:cNvPr id="136" name="Google Shape;136;p19"/>
          <p:cNvPicPr preferRelativeResize="0"/>
          <p:nvPr/>
        </p:nvPicPr>
        <p:blipFill>
          <a:blip r:embed="rId3">
            <a:alphaModFix/>
          </a:blip>
          <a:stretch>
            <a:fillRect/>
          </a:stretch>
        </p:blipFill>
        <p:spPr>
          <a:xfrm>
            <a:off x="340300" y="1952937"/>
            <a:ext cx="5548325" cy="4285500"/>
          </a:xfrm>
          <a:prstGeom prst="rect">
            <a:avLst/>
          </a:prstGeom>
          <a:noFill/>
          <a:ln>
            <a:noFill/>
          </a:ln>
        </p:spPr>
      </p:pic>
      <p:sp>
        <p:nvSpPr>
          <p:cNvPr id="137" name="Google Shape;137;p19"/>
          <p:cNvSpPr txBox="1"/>
          <p:nvPr/>
        </p:nvSpPr>
        <p:spPr>
          <a:xfrm>
            <a:off x="5197925" y="6457800"/>
            <a:ext cx="68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38" name="Google Shape;138;p19"/>
          <p:cNvPicPr preferRelativeResize="0"/>
          <p:nvPr/>
        </p:nvPicPr>
        <p:blipFill>
          <a:blip r:embed="rId4">
            <a:alphaModFix/>
          </a:blip>
          <a:stretch>
            <a:fillRect/>
          </a:stretch>
        </p:blipFill>
        <p:spPr>
          <a:xfrm>
            <a:off x="6150100" y="2053325"/>
            <a:ext cx="5731550" cy="4084724"/>
          </a:xfrm>
          <a:prstGeom prst="rect">
            <a:avLst/>
          </a:prstGeom>
          <a:noFill/>
          <a:ln>
            <a:noFill/>
          </a:ln>
        </p:spPr>
      </p:pic>
      <p:sp>
        <p:nvSpPr>
          <p:cNvPr id="139" name="Google Shape;139;p19"/>
          <p:cNvSpPr txBox="1"/>
          <p:nvPr/>
        </p:nvSpPr>
        <p:spPr>
          <a:xfrm>
            <a:off x="2967275" y="1606925"/>
            <a:ext cx="7837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rgbClr val="FF0000"/>
                </a:solidFill>
                <a:latin typeface="Calibri"/>
                <a:ea typeface="Calibri"/>
                <a:cs typeface="Calibri"/>
                <a:sym typeface="Calibri"/>
              </a:rPr>
              <a:t>Benchmark numbers today do not account for variations</a:t>
            </a:r>
            <a:endParaRPr sz="1700">
              <a:solidFill>
                <a:srgbClr val="FF0000"/>
              </a:solidFill>
              <a:latin typeface="Calibri"/>
              <a:ea typeface="Calibri"/>
              <a:cs typeface="Calibri"/>
              <a:sym typeface="Calibri"/>
            </a:endParaRPr>
          </a:p>
        </p:txBody>
      </p:sp>
      <p:sp>
        <p:nvSpPr>
          <p:cNvPr id="140" name="Google Shape;140;p19"/>
          <p:cNvSpPr/>
          <p:nvPr/>
        </p:nvSpPr>
        <p:spPr>
          <a:xfrm>
            <a:off x="5705400" y="3602600"/>
            <a:ext cx="781200" cy="44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txBox="1"/>
          <p:nvPr/>
        </p:nvSpPr>
        <p:spPr>
          <a:xfrm>
            <a:off x="650850" y="2513750"/>
            <a:ext cx="10890300" cy="2891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3300">
                <a:solidFill>
                  <a:schemeClr val="dk1"/>
                </a:solidFill>
                <a:latin typeface="Calibri"/>
                <a:ea typeface="Calibri"/>
                <a:cs typeface="Calibri"/>
                <a:sym typeface="Calibri"/>
              </a:rPr>
              <a:t>Systems characterization for variation that covers:</a:t>
            </a:r>
            <a:endParaRPr sz="3300">
              <a:solidFill>
                <a:schemeClr val="dk1"/>
              </a:solidFill>
              <a:latin typeface="Calibri"/>
              <a:ea typeface="Calibri"/>
              <a:cs typeface="Calibri"/>
              <a:sym typeface="Calibri"/>
            </a:endParaRPr>
          </a:p>
          <a:p>
            <a:pPr marL="914400" lvl="0" indent="-374650" algn="l" rtl="0">
              <a:lnSpc>
                <a:spcPct val="90000"/>
              </a:lnSpc>
              <a:spcBef>
                <a:spcPts val="1000"/>
              </a:spcBef>
              <a:spcAft>
                <a:spcPts val="0"/>
              </a:spcAft>
              <a:buClr>
                <a:schemeClr val="dk1"/>
              </a:buClr>
              <a:buSzPts val="2300"/>
              <a:buChar char="•"/>
            </a:pPr>
            <a:r>
              <a:rPr lang="en-US" sz="3300" b="1" u="sng">
                <a:solidFill>
                  <a:schemeClr val="dk1"/>
                </a:solidFill>
                <a:latin typeface="Calibri"/>
                <a:ea typeface="Calibri"/>
                <a:cs typeface="Calibri"/>
                <a:sym typeface="Calibri"/>
              </a:rPr>
              <a:t>A</a:t>
            </a:r>
            <a:r>
              <a:rPr lang="en-US" sz="3300">
                <a:solidFill>
                  <a:schemeClr val="dk1"/>
                </a:solidFill>
                <a:latin typeface="Calibri"/>
                <a:ea typeface="Calibri"/>
                <a:cs typeface="Calibri"/>
                <a:sym typeface="Calibri"/>
              </a:rPr>
              <a:t>pplications: Training, Inference</a:t>
            </a:r>
            <a:endParaRPr sz="3300">
              <a:solidFill>
                <a:schemeClr val="dk1"/>
              </a:solidFill>
              <a:latin typeface="Calibri"/>
              <a:ea typeface="Calibri"/>
              <a:cs typeface="Calibri"/>
              <a:sym typeface="Calibri"/>
            </a:endParaRPr>
          </a:p>
          <a:p>
            <a:pPr marL="914400" lvl="0" indent="-374650" algn="l" rtl="0">
              <a:lnSpc>
                <a:spcPct val="90000"/>
              </a:lnSpc>
              <a:spcBef>
                <a:spcPts val="0"/>
              </a:spcBef>
              <a:spcAft>
                <a:spcPts val="0"/>
              </a:spcAft>
              <a:buClr>
                <a:schemeClr val="dk1"/>
              </a:buClr>
              <a:buSzPts val="2300"/>
              <a:buChar char="•"/>
            </a:pPr>
            <a:r>
              <a:rPr lang="en-US" sz="3300" b="1" u="sng">
                <a:solidFill>
                  <a:schemeClr val="dk1"/>
                </a:solidFill>
                <a:latin typeface="Calibri"/>
                <a:ea typeface="Calibri"/>
                <a:cs typeface="Calibri"/>
                <a:sym typeface="Calibri"/>
              </a:rPr>
              <a:t>B</a:t>
            </a:r>
            <a:r>
              <a:rPr lang="en-US" sz="3300">
                <a:solidFill>
                  <a:schemeClr val="dk1"/>
                </a:solidFill>
                <a:latin typeface="Calibri"/>
                <a:ea typeface="Calibri"/>
                <a:cs typeface="Calibri"/>
                <a:sym typeface="Calibri"/>
              </a:rPr>
              <a:t>ottlenecks:  Compute, Memory</a:t>
            </a:r>
            <a:endParaRPr sz="3300">
              <a:solidFill>
                <a:schemeClr val="dk1"/>
              </a:solidFill>
              <a:latin typeface="Calibri"/>
              <a:ea typeface="Calibri"/>
              <a:cs typeface="Calibri"/>
              <a:sym typeface="Calibri"/>
            </a:endParaRPr>
          </a:p>
          <a:p>
            <a:pPr marL="914400" lvl="0" indent="-374650" algn="l" rtl="0">
              <a:lnSpc>
                <a:spcPct val="90000"/>
              </a:lnSpc>
              <a:spcBef>
                <a:spcPts val="0"/>
              </a:spcBef>
              <a:spcAft>
                <a:spcPts val="0"/>
              </a:spcAft>
              <a:buClr>
                <a:schemeClr val="dk1"/>
              </a:buClr>
              <a:buSzPts val="2300"/>
              <a:buChar char="•"/>
            </a:pPr>
            <a:r>
              <a:rPr lang="en-US" sz="3300" b="1" u="sng">
                <a:solidFill>
                  <a:schemeClr val="dk1"/>
                </a:solidFill>
                <a:latin typeface="Calibri"/>
                <a:ea typeface="Calibri"/>
                <a:cs typeface="Calibri"/>
                <a:sym typeface="Calibri"/>
              </a:rPr>
              <a:t>C</a:t>
            </a:r>
            <a:r>
              <a:rPr lang="en-US" sz="3300">
                <a:solidFill>
                  <a:schemeClr val="dk1"/>
                </a:solidFill>
                <a:latin typeface="Calibri"/>
                <a:ea typeface="Calibri"/>
                <a:cs typeface="Calibri"/>
                <a:sym typeface="Calibri"/>
              </a:rPr>
              <a:t>onfigurations: Multi-GPU over NVLink to warehouse-scale systems</a:t>
            </a:r>
            <a:endParaRPr sz="3300">
              <a:solidFill>
                <a:schemeClr val="dk1"/>
              </a:solidFill>
              <a:latin typeface="Calibri"/>
              <a:ea typeface="Calibri"/>
              <a:cs typeface="Calibri"/>
              <a:sym typeface="Calibri"/>
            </a:endParaRPr>
          </a:p>
          <a:p>
            <a:pPr marL="0" lvl="0" indent="0" algn="l" rtl="0">
              <a:spcBef>
                <a:spcPts val="0"/>
              </a:spcBef>
              <a:spcAft>
                <a:spcPts val="0"/>
              </a:spcAft>
              <a:buNone/>
            </a:pPr>
            <a:endParaRPr sz="190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3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3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4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838200" y="365125"/>
            <a:ext cx="10515600" cy="638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33783"/>
              <a:buFont typeface="Calibri"/>
              <a:buNone/>
            </a:pPr>
            <a:r>
              <a:rPr lang="en-US"/>
              <a:t>Plan </a:t>
            </a:r>
            <a:r>
              <a:rPr lang="en-US" sz="3288"/>
              <a:t>(Profiling, Characterization, </a:t>
            </a:r>
            <a:r>
              <a:rPr lang="en-US" sz="3288" b="1">
                <a:solidFill>
                  <a:srgbClr val="0000FF"/>
                </a:solidFill>
              </a:rPr>
              <a:t>Mitigation</a:t>
            </a:r>
            <a:r>
              <a:rPr lang="en-US" sz="3288"/>
              <a:t>)</a:t>
            </a:r>
            <a:endParaRPr sz="3288"/>
          </a:p>
        </p:txBody>
      </p:sp>
      <p:sp>
        <p:nvSpPr>
          <p:cNvPr id="148" name="Google Shape;148;p20"/>
          <p:cNvSpPr txBox="1">
            <a:spLocks noGrp="1"/>
          </p:cNvSpPr>
          <p:nvPr>
            <p:ph type="body" idx="1"/>
          </p:nvPr>
        </p:nvSpPr>
        <p:spPr>
          <a:xfrm>
            <a:off x="838200" y="1115122"/>
            <a:ext cx="10134600" cy="4926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None/>
            </a:pPr>
            <a:r>
              <a:rPr lang="en-US"/>
              <a:t>3. Investigate variability mitigation at the </a:t>
            </a:r>
            <a:r>
              <a:rPr lang="en-US" b="1"/>
              <a:t>systems-</a:t>
            </a:r>
            <a:r>
              <a:rPr lang="en-US"/>
              <a:t>level</a:t>
            </a:r>
            <a:endParaRPr/>
          </a:p>
        </p:txBody>
      </p:sp>
      <p:pic>
        <p:nvPicPr>
          <p:cNvPr id="149" name="Google Shape;149;p20"/>
          <p:cNvPicPr preferRelativeResize="0"/>
          <p:nvPr/>
        </p:nvPicPr>
        <p:blipFill>
          <a:blip r:embed="rId3">
            <a:alphaModFix/>
          </a:blip>
          <a:stretch>
            <a:fillRect/>
          </a:stretch>
        </p:blipFill>
        <p:spPr>
          <a:xfrm>
            <a:off x="6300000" y="2180075"/>
            <a:ext cx="6305475" cy="3590975"/>
          </a:xfrm>
          <a:prstGeom prst="rect">
            <a:avLst/>
          </a:prstGeom>
          <a:noFill/>
          <a:ln>
            <a:noFill/>
          </a:ln>
        </p:spPr>
      </p:pic>
      <p:pic>
        <p:nvPicPr>
          <p:cNvPr id="150" name="Google Shape;150;p20"/>
          <p:cNvPicPr preferRelativeResize="0"/>
          <p:nvPr/>
        </p:nvPicPr>
        <p:blipFill>
          <a:blip r:embed="rId4">
            <a:alphaModFix/>
          </a:blip>
          <a:stretch>
            <a:fillRect/>
          </a:stretch>
        </p:blipFill>
        <p:spPr>
          <a:xfrm>
            <a:off x="291025" y="1909125"/>
            <a:ext cx="6213050" cy="4132900"/>
          </a:xfrm>
          <a:prstGeom prst="rect">
            <a:avLst/>
          </a:prstGeom>
          <a:noFill/>
          <a:ln>
            <a:noFill/>
          </a:ln>
        </p:spPr>
      </p:pic>
      <p:pic>
        <p:nvPicPr>
          <p:cNvPr id="151" name="Google Shape;151;p20"/>
          <p:cNvPicPr preferRelativeResize="0"/>
          <p:nvPr/>
        </p:nvPicPr>
        <p:blipFill>
          <a:blip r:embed="rId5">
            <a:alphaModFix/>
          </a:blip>
          <a:stretch>
            <a:fillRect/>
          </a:stretch>
        </p:blipFill>
        <p:spPr>
          <a:xfrm>
            <a:off x="2573238" y="1632425"/>
            <a:ext cx="6524625" cy="4686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Expected output</a:t>
            </a:r>
            <a:endParaRPr/>
          </a:p>
        </p:txBody>
      </p:sp>
      <p:sp>
        <p:nvSpPr>
          <p:cNvPr id="157" name="Google Shape;15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514350" lvl="0" indent="-501650" algn="l" rtl="0">
              <a:lnSpc>
                <a:spcPct val="90000"/>
              </a:lnSpc>
              <a:spcBef>
                <a:spcPts val="0"/>
              </a:spcBef>
              <a:spcAft>
                <a:spcPts val="0"/>
              </a:spcAft>
              <a:buClr>
                <a:schemeClr val="dk1"/>
              </a:buClr>
              <a:buSzPts val="2600"/>
              <a:buFont typeface="Calibri"/>
              <a:buAutoNum type="arabicPeriod"/>
            </a:pPr>
            <a:r>
              <a:rPr lang="en-US" sz="2600"/>
              <a:t>Profiling</a:t>
            </a:r>
            <a:endParaRPr sz="2600"/>
          </a:p>
          <a:p>
            <a:pPr marL="685800" lvl="1" indent="-279400" algn="l" rtl="0">
              <a:lnSpc>
                <a:spcPct val="90000"/>
              </a:lnSpc>
              <a:spcBef>
                <a:spcPts val="0"/>
              </a:spcBef>
              <a:spcAft>
                <a:spcPts val="0"/>
              </a:spcAft>
              <a:buSzPts val="2600"/>
              <a:buChar char="•"/>
            </a:pPr>
            <a:r>
              <a:rPr lang="en-US" sz="2600"/>
              <a:t>Analysis model for variability and defined assumptions</a:t>
            </a:r>
            <a:endParaRPr sz="2600"/>
          </a:p>
          <a:p>
            <a:pPr marL="685800" lvl="1" indent="-279400" algn="l" rtl="0">
              <a:lnSpc>
                <a:spcPct val="90000"/>
              </a:lnSpc>
              <a:spcBef>
                <a:spcPts val="0"/>
              </a:spcBef>
              <a:spcAft>
                <a:spcPts val="0"/>
              </a:spcAft>
              <a:buSzPts val="2600"/>
              <a:buChar char="•"/>
            </a:pPr>
            <a:r>
              <a:rPr lang="en-US" sz="2600"/>
              <a:t>Gather documented insights into Boost/DVFS</a:t>
            </a:r>
            <a:endParaRPr sz="2600"/>
          </a:p>
          <a:p>
            <a:pPr marL="228600" lvl="0" indent="-279400" algn="l" rtl="0">
              <a:lnSpc>
                <a:spcPct val="90000"/>
              </a:lnSpc>
              <a:spcBef>
                <a:spcPts val="500"/>
              </a:spcBef>
              <a:spcAft>
                <a:spcPts val="0"/>
              </a:spcAft>
              <a:buClr>
                <a:schemeClr val="dk1"/>
              </a:buClr>
              <a:buSzPts val="2600"/>
              <a:buAutoNum type="arabicPeriod"/>
            </a:pPr>
            <a:r>
              <a:rPr lang="en-US" sz="2600"/>
              <a:t>Characterization</a:t>
            </a:r>
            <a:endParaRPr sz="2600"/>
          </a:p>
          <a:p>
            <a:pPr marL="685800" lvl="1" indent="-279400" algn="l" rtl="0">
              <a:lnSpc>
                <a:spcPct val="90000"/>
              </a:lnSpc>
              <a:spcBef>
                <a:spcPts val="500"/>
              </a:spcBef>
              <a:spcAft>
                <a:spcPts val="0"/>
              </a:spcAft>
              <a:buClr>
                <a:schemeClr val="dk1"/>
              </a:buClr>
              <a:buSzPts val="2600"/>
              <a:buChar char="•"/>
            </a:pPr>
            <a:r>
              <a:rPr lang="en-US" sz="2600"/>
              <a:t>Defining a </a:t>
            </a:r>
            <a:r>
              <a:rPr lang="en-US" sz="2600" i="1"/>
              <a:t>stressmark</a:t>
            </a:r>
            <a:r>
              <a:rPr lang="en-US" sz="2600"/>
              <a:t>ª suite</a:t>
            </a:r>
            <a:r>
              <a:rPr lang="en-US" sz="2600" i="1"/>
              <a:t> </a:t>
            </a:r>
            <a:r>
              <a:rPr lang="en-US" sz="2600"/>
              <a:t>for ML workloads that demonstrate variability</a:t>
            </a:r>
            <a:endParaRPr sz="2500"/>
          </a:p>
          <a:p>
            <a:pPr marL="514350" lvl="0" indent="-501650" algn="l" rtl="0">
              <a:lnSpc>
                <a:spcPct val="90000"/>
              </a:lnSpc>
              <a:spcBef>
                <a:spcPts val="1000"/>
              </a:spcBef>
              <a:spcAft>
                <a:spcPts val="0"/>
              </a:spcAft>
              <a:buClr>
                <a:schemeClr val="dk1"/>
              </a:buClr>
              <a:buSzPts val="2600"/>
              <a:buFont typeface="Calibri"/>
              <a:buAutoNum type="arabicPeriod"/>
            </a:pPr>
            <a:r>
              <a:rPr lang="en-US" sz="2600"/>
              <a:t>Mitigation</a:t>
            </a:r>
            <a:endParaRPr sz="2600"/>
          </a:p>
          <a:p>
            <a:pPr marL="685800" lvl="1" indent="-279400" algn="l" rtl="0">
              <a:lnSpc>
                <a:spcPct val="90000"/>
              </a:lnSpc>
              <a:spcBef>
                <a:spcPts val="1000"/>
              </a:spcBef>
              <a:spcAft>
                <a:spcPts val="0"/>
              </a:spcAft>
              <a:buClr>
                <a:schemeClr val="dk1"/>
              </a:buClr>
              <a:buSzPts val="2600"/>
              <a:buFont typeface="Calibri"/>
              <a:buChar char="•"/>
            </a:pPr>
            <a:r>
              <a:rPr lang="en-US" sz="2600"/>
              <a:t>Feasibility study of variability-aware scheduler/spatial assembly</a:t>
            </a:r>
            <a:endParaRPr sz="2600"/>
          </a:p>
          <a:p>
            <a:pPr marL="685800" lvl="1" indent="-76200" algn="l" rtl="0">
              <a:lnSpc>
                <a:spcPct val="90000"/>
              </a:lnSpc>
              <a:spcBef>
                <a:spcPts val="500"/>
              </a:spcBef>
              <a:spcAft>
                <a:spcPts val="0"/>
              </a:spcAft>
              <a:buClr>
                <a:schemeClr val="dk1"/>
              </a:buClr>
              <a:buSzPts val="2400"/>
              <a:buNone/>
            </a:pPr>
            <a:endParaRPr sz="2600"/>
          </a:p>
          <a:p>
            <a:pPr marL="685800" lvl="1" indent="-76200" algn="l" rtl="0">
              <a:lnSpc>
                <a:spcPct val="90000"/>
              </a:lnSpc>
              <a:spcBef>
                <a:spcPts val="500"/>
              </a:spcBef>
              <a:spcAft>
                <a:spcPts val="0"/>
              </a:spcAft>
              <a:buClr>
                <a:schemeClr val="dk1"/>
              </a:buClr>
              <a:buSzPts val="2400"/>
              <a:buNone/>
            </a:pPr>
            <a:endParaRPr sz="26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658</Words>
  <Application>Microsoft Office PowerPoint</Application>
  <PresentationFormat>Widescreen</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Fira Code</vt:lpstr>
      <vt:lpstr>office theme</vt:lpstr>
      <vt:lpstr>office theme</vt:lpstr>
      <vt:lpstr>GPU power variability in ML Systems</vt:lpstr>
      <vt:lpstr>PowerPoint Presentation</vt:lpstr>
      <vt:lpstr>Prior Work</vt:lpstr>
      <vt:lpstr>Plan (Profiling, Characterization, Mitigation)</vt:lpstr>
      <vt:lpstr>Plan (Profiling, Characterization, Mitigation)</vt:lpstr>
      <vt:lpstr>Plan (Profiling, Characterization, Mitigation)</vt:lpstr>
      <vt:lpstr>Expected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GPU power variability in ML Systems</dc:title>
  <cp:lastModifiedBy>Rajesh Shashi Kumar</cp:lastModifiedBy>
  <cp:revision>1</cp:revision>
  <dcterms:modified xsi:type="dcterms:W3CDTF">2022-05-01T06:46:44Z</dcterms:modified>
</cp:coreProperties>
</file>