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vidia.com/content/dam/en-zz/Solutions/Data-Center/a100/pdf/PB-10577-001_v02.pdf" TargetMode="External"/><Relationship Id="rId3" Type="http://schemas.openxmlformats.org/officeDocument/2006/relationships/hyperlink" Target="https://twitter.com/Krewell/status/1301226753701027843/photo/1" TargetMode="External"/><Relationship Id="rId4" Type="http://schemas.openxmlformats.org/officeDocument/2006/relationships/hyperlink" Target="https://www.intel.com/content/www/us/en/support/articles/000055611/processors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harm.cs.illinois.edu/newPapers/18-06/thesis.pdf" TargetMode="External"/><Relationship Id="rId3" Type="http://schemas.openxmlformats.org/officeDocument/2006/relationships/hyperlink" Target="https://images.nvidia.com/aem-dam/Solutions/Data-Center/nvidia-dgx-a100-infographic.pdf" TargetMode="External"/><Relationship Id="rId4" Type="http://schemas.openxmlformats.org/officeDocument/2006/relationships/hyperlink" Target="https://dl.acm.org/doi/pdf/10.1145/3330345.333037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abstract/document/59936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Source: Performance Heterogeneity in High Performance GPUs. A Guliani et. 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[a] R. Nath, D. Tullsen, Chapter 18 - Accurately modeling GPGPU frequency scaling with the CRISP performance model, In Emerging Trends in Computer Science and Applied Computing, Advances in GPU Research and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credits - https://upload.wikimedia.org/wikipedia/commons/thumb/1/1c/SMP_-_Symmetric_Multiprocessor_System.svg/880px-SMP_-_Symmetric_Multiprocessor_System.svg.png</a:t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d33996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7d33996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https://www.nvidia.com/content/dam/en-zz/Solutions/Data-Center/a100/pdf/PB-10577-001_v02.pdf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https://twitter.com/Krewell/status/1301226753701027843/photo/1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https://www.intel.com/content/www/us/en/support/articles/000055611/processors.html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7d33996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Source: Nvidia A100, Performance Heterogeneity in High Performance GPUs. A Guliani et. al.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d339967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7d339967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http://charm.cs.illinois.edu/newPapers/18-06/thesis.pdf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https://images.nvidia.com/aem-dam/Solutions/Data-Center/nvidia-dgx-a100-infographic.pdf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https://dl.acm.org/doi/pdf/10.1145/3330345.3330372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17d339967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[a]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https://ieeexplore.ieee.org/abstract/document/5993645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GPU p</a:t>
            </a:r>
            <a:r>
              <a:rPr lang="en-US">
                <a:solidFill>
                  <a:srgbClr val="FFFFFF"/>
                </a:solidFill>
              </a:rPr>
              <a:t>ower variability in ML Systems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109" name="Google Shape;1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889" y="643466"/>
            <a:ext cx="7902222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959800" y="6457800"/>
            <a:ext cx="62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 Work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5689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Focus mainly on CPUs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Studies often at device level rather than system level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solutions assume symmetry in operation of all participating nodes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unlike real world systems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262" y="2081212"/>
            <a:ext cx="4191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783"/>
              <a:buFont typeface="Calibri"/>
              <a:buNone/>
            </a:pPr>
            <a:r>
              <a:rPr lang="en-US"/>
              <a:t>Plan </a:t>
            </a:r>
            <a:r>
              <a:rPr lang="en-US" sz="3288"/>
              <a:t>(</a:t>
            </a:r>
            <a:r>
              <a:rPr b="1" lang="en-US" sz="3288">
                <a:solidFill>
                  <a:srgbClr val="0000FF"/>
                </a:solidFill>
              </a:rPr>
              <a:t>Profiling</a:t>
            </a:r>
            <a:r>
              <a:rPr lang="en-US" sz="3288"/>
              <a:t>, Characterization, Mitigation)</a:t>
            </a:r>
            <a:endParaRPr sz="3288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115125"/>
            <a:ext cx="10932000" cy="5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Identify measurable </a:t>
            </a:r>
            <a:r>
              <a:rPr b="1" lang="en-US"/>
              <a:t>factors </a:t>
            </a:r>
            <a:r>
              <a:rPr lang="en-US"/>
              <a:t>that affect variability at </a:t>
            </a:r>
            <a:r>
              <a:rPr b="1" lang="en-US"/>
              <a:t>device </a:t>
            </a:r>
            <a:r>
              <a:rPr lang="en-US"/>
              <a:t>level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38" y="2149913"/>
            <a:ext cx="70675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1030" r="-1029" t="0"/>
          <a:stretch/>
        </p:blipFill>
        <p:spPr>
          <a:xfrm>
            <a:off x="1740763" y="1600113"/>
            <a:ext cx="8407725" cy="45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b="9169" l="-2210" r="2209" t="-9170"/>
          <a:stretch/>
        </p:blipFill>
        <p:spPr>
          <a:xfrm>
            <a:off x="1340675" y="2861565"/>
            <a:ext cx="8589401" cy="2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638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783"/>
              <a:buFont typeface="Calibri"/>
              <a:buNone/>
            </a:pPr>
            <a:r>
              <a:rPr lang="en-US"/>
              <a:t>Plan </a:t>
            </a:r>
            <a:r>
              <a:rPr lang="en-US" sz="3288"/>
              <a:t>(Profiling, </a:t>
            </a:r>
            <a:r>
              <a:rPr b="1" lang="en-US" sz="3288">
                <a:solidFill>
                  <a:srgbClr val="0000FF"/>
                </a:solidFill>
              </a:rPr>
              <a:t>Characterization</a:t>
            </a:r>
            <a:r>
              <a:rPr lang="en-US" sz="3288"/>
              <a:t>, Mitigation)</a:t>
            </a:r>
            <a:endParaRPr sz="3288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115125"/>
            <a:ext cx="101346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Characterization of ML [Systems + Workloads]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00" y="1952937"/>
            <a:ext cx="5548325" cy="4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5197925" y="6457800"/>
            <a:ext cx="68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100" y="2053325"/>
            <a:ext cx="5731550" cy="408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2967275" y="1606925"/>
            <a:ext cx="78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Benchmark numbers today do not account for variations</a:t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705400" y="3602600"/>
            <a:ext cx="781200" cy="44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50850" y="2513750"/>
            <a:ext cx="108903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characterization for variation that covers: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3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pplications: Training, Inference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3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ottlenecks:  Compute, Memory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3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onfigurations: Multi-GPU over NVLink to warehouse-scale systems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783"/>
              <a:buFont typeface="Calibri"/>
              <a:buNone/>
            </a:pPr>
            <a:r>
              <a:rPr lang="en-US"/>
              <a:t>Plan </a:t>
            </a:r>
            <a:r>
              <a:rPr lang="en-US" sz="3288"/>
              <a:t>(Profiling, Characterization, </a:t>
            </a:r>
            <a:r>
              <a:rPr b="1" lang="en-US" sz="3288">
                <a:solidFill>
                  <a:srgbClr val="0000FF"/>
                </a:solidFill>
              </a:rPr>
              <a:t>Mitigation</a:t>
            </a:r>
            <a:r>
              <a:rPr lang="en-US" sz="3288"/>
              <a:t>)</a:t>
            </a:r>
            <a:endParaRPr sz="3288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200" y="1115122"/>
            <a:ext cx="101346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Investigate </a:t>
            </a:r>
            <a:r>
              <a:rPr lang="en-US"/>
              <a:t>variability mitigation at the </a:t>
            </a:r>
            <a:r>
              <a:rPr b="1" lang="en-US"/>
              <a:t>systems-</a:t>
            </a:r>
            <a:r>
              <a:rPr lang="en-US"/>
              <a:t>level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0" y="2180075"/>
            <a:ext cx="6305475" cy="3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25" y="1909125"/>
            <a:ext cx="6213050" cy="4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238" y="1632425"/>
            <a:ext cx="65246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Expected output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Profiling</a:t>
            </a:r>
            <a:endParaRPr sz="26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Analysis model for variability and defined assumptions</a:t>
            </a:r>
            <a:endParaRPr sz="26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Gather documented insights into Boost/DVFS</a:t>
            </a:r>
            <a:endParaRPr sz="2600"/>
          </a:p>
          <a:p>
            <a:pPr indent="-2794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/>
              <a:t>Characterization</a:t>
            </a:r>
            <a:endParaRPr sz="2600"/>
          </a:p>
          <a:p>
            <a:pPr indent="-279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Defining a </a:t>
            </a:r>
            <a:r>
              <a:rPr i="1" lang="en-US" sz="2600"/>
              <a:t>stressmark</a:t>
            </a:r>
            <a:r>
              <a:rPr lang="en-US" sz="2600"/>
              <a:t>ª</a:t>
            </a:r>
            <a:r>
              <a:rPr lang="en-US" sz="2600"/>
              <a:t> suite</a:t>
            </a:r>
            <a:r>
              <a:rPr i="1" lang="en-US" sz="2600"/>
              <a:t> </a:t>
            </a:r>
            <a:r>
              <a:rPr lang="en-US" sz="2600"/>
              <a:t>for ML workloads that demonstrate variability</a:t>
            </a:r>
            <a:endParaRPr sz="2500"/>
          </a:p>
          <a:p>
            <a:pPr indent="-5016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Mitigation</a:t>
            </a:r>
            <a:endParaRPr sz="2600"/>
          </a:p>
          <a:p>
            <a:pPr indent="-2794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Feasibility study of variability-aware scheduler/spatial assembly</a:t>
            </a:r>
            <a:endParaRPr sz="26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