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slides/slide115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8"/>
  </p:notesMasterIdLst>
  <p:sldIdLst>
    <p:sldId id="356" r:id="rId2"/>
    <p:sldId id="359" r:id="rId3"/>
    <p:sldId id="357" r:id="rId4"/>
    <p:sldId id="35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4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7" r:id="rId74"/>
    <p:sldId id="328" r:id="rId75"/>
    <p:sldId id="329" r:id="rId76"/>
    <p:sldId id="326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68" r:id="rId104"/>
    <p:sldId id="363" r:id="rId105"/>
    <p:sldId id="364" r:id="rId106"/>
    <p:sldId id="366" r:id="rId107"/>
    <p:sldId id="365" r:id="rId108"/>
    <p:sldId id="367" r:id="rId109"/>
    <p:sldId id="360" r:id="rId110"/>
    <p:sldId id="361" r:id="rId111"/>
    <p:sldId id="362" r:id="rId112"/>
    <p:sldId id="369" r:id="rId113"/>
    <p:sldId id="370" r:id="rId114"/>
    <p:sldId id="373" r:id="rId115"/>
    <p:sldId id="371" r:id="rId116"/>
    <p:sldId id="372" r:id="rId117"/>
  </p:sldIdLst>
  <p:sldSz cx="9144000" cy="5143500" type="screen16x9"/>
  <p:notesSz cx="6858000" cy="9144000"/>
  <p:embeddedFontLst>
    <p:embeddedFont>
      <p:font typeface="Calibri" pitchFamily="34" charset="0"/>
      <p:regular r:id="rId119"/>
      <p:bold r:id="rId120"/>
      <p:italic r:id="rId121"/>
      <p:boldItalic r:id="rId122"/>
    </p:embeddedFont>
    <p:embeddedFont>
      <p:font typeface="Proxima Nova" charset="0"/>
      <p:regular r:id="rId123"/>
      <p:bold r:id="rId124"/>
      <p:italic r:id="rId125"/>
      <p:boldItalic r:id="rId126"/>
    </p:embeddedFont>
    <p:embeddedFont>
      <p:font typeface="Alfa Slab One" charset="0"/>
      <p:regular r:id="rId127"/>
    </p:embeddedFont>
    <p:embeddedFont>
      <p:font typeface="Roboto Light" charset="0"/>
      <p:regular r:id="rId128"/>
      <p:bold r:id="rId129"/>
      <p:italic r:id="rId130"/>
      <p:boldItalic r:id="rId1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07" autoAdjust="0"/>
  </p:normalViewPr>
  <p:slideViewPr>
    <p:cSldViewPr snapToGrid="0"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5.fntdata"/><Relationship Id="rId128" Type="http://schemas.openxmlformats.org/officeDocument/2006/relationships/font" Target="fonts/font10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126" Type="http://schemas.openxmlformats.org/officeDocument/2006/relationships/font" Target="fonts/font8.fntdata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font" Target="fonts/font6.fntdata"/><Relationship Id="rId129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font" Target="fonts/font1.fntdata"/><Relationship Id="rId127" Type="http://schemas.openxmlformats.org/officeDocument/2006/relationships/font" Target="fonts/font9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4.fntdata"/><Relationship Id="rId130" Type="http://schemas.openxmlformats.org/officeDocument/2006/relationships/font" Target="fonts/font12.fntdata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2.fntdata"/><Relationship Id="rId125" Type="http://schemas.openxmlformats.org/officeDocument/2006/relationships/font" Target="fonts/font7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programming is a programs using functions as the primary building blocks, focusing on expressions and immutable data</a:t>
            </a:r>
            <a:endParaRPr lang="en-US" sz="11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ctr"/>
            <a:endParaRPr lang="en-US" sz="11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ctr"/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as First-Class Citizens: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Functions can be treated like any other data, meaning they can be assigned to variables, passed as arguments to other functions, and returned from functions. </a:t>
            </a:r>
          </a:p>
          <a:p>
            <a:pPr fontAlgn="ctr"/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Data is not modified after it's created</a:t>
            </a:r>
          </a:p>
          <a:p>
            <a:pPr fontAlgn="ctr"/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Pure Functions: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Functions that always return the same output for the same input</a:t>
            </a:r>
          </a:p>
          <a:p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Instead of using loops, functional programming often uses recursion (functions calling themselves) to repeat operations. 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fdfe031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fdfe031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bfdfe031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bfdfe031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17a63a7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17a63a77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17a63a7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17a63a77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fe989a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bfe989a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bff8d2a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bff8d2a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bff8d2a3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bff8d2a3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102533f1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102533f1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17b78bd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17b78bd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147ad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147ad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180222c2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180222c2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0587c85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c0587c85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207c5bf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207c5bf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220bbcf4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220bbcf4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22f057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22f057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222f057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222f057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222f057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222f057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22c8eaee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22c8eaee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c09596f5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c09596f5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066d40b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066d40b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3a54c19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3a54c19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226deac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226deac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c09910fb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c09910fb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c09910f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c09910f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09910fd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09910fd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231646ad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231646ad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32464f59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32464f59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341f76a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3341f76a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29a0360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429a03604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429a0360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429a0360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429a0360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429a0360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173dfb6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173dfb6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429a037e0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429a037e0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429a037e0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429a037e0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0979650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0979650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4410cb17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4410cb17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47e4a97d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47e4a97d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47e4a98e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47e4a98e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71148613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71148613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48b0a304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48b0a3048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7141c970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7141c970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71745139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71745139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173dfb62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173dfb62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71745139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71745139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71cea50b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71cea50b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1cea50b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1cea50b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70ceabe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70ceabe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718098bd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718098bd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718098bd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718098bd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d62d1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d62d1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26ea4f0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26ea4f0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26ea4f0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26ea4f0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107613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107613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2cb4c3e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2cb4c3e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107613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1076134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81076134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81076134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95fb690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95fb690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2e51644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2e51644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2e51644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2e51644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82e51644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82e51644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3e0f2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3e0f2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3c67cf8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3c67cf8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3c67cf8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3c67cf8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87cef445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87cef445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2cb4c3e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2cb4c3e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cb8ea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cb8ea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7fb75d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7fb75d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7fb75d8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87fb75d8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87fb75d8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87fb75d8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98053312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98053312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98053312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98053312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37da9a3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37da9a38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37da9a38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37da9a38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37da9a38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37da9a38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37da9a4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37da9a4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17847f93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17847f93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37da9a4e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37da9a4e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da9a4e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37da9a4e0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98e9245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98e9245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98e924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398e9245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8d85ea4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8d85ea4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d85ea4a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8d85ea4a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bfdfe03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bfdfe03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828944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is a high-level, general-purpose programming language that fuses functional and object-oriented</a:t>
            </a:r>
          </a:p>
          <a:p>
            <a:r>
              <a:rPr lang="en-US" dirty="0" smtClean="0"/>
              <a:t>programming 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Created by Martin </a:t>
            </a:r>
            <a:r>
              <a:rPr lang="en-US" dirty="0" err="1" smtClean="0"/>
              <a:t>Odersky</a:t>
            </a:r>
            <a:r>
              <a:rPr lang="en-US" dirty="0" smtClean="0"/>
              <a:t> and released in 2003.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Runs on the Java Virtual Machine (JVM) and is compatible with Java.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Key Features: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Statically typed, yet allows for type inference.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Supports both object-oriented and functional programming styles.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Compact and expressive syntax.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Interoperable with Java.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string contains double quotes, they need to be </a:t>
            </a:r>
            <a:r>
              <a:rPr lang="en" b="1"/>
              <a:t>escaped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character is </a:t>
            </a:r>
            <a:r>
              <a:rPr lang="en" b="1"/>
              <a:t>escaped</a:t>
            </a:r>
            <a:r>
              <a:rPr lang="en"/>
              <a:t> with a backslash </a:t>
            </a:r>
            <a:r>
              <a:rPr lang="en" b="1"/>
              <a:t>\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string contains a backslash, it needs to be escaped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double backslash in a string is interpreted as a single backslash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655750" y="2383050"/>
            <a:ext cx="3832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"The answer is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so you can proceed"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655750" y="3438300"/>
            <a:ext cx="3832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 like to put a backslash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 my code"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759200" y="1229950"/>
            <a:ext cx="56256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personalisedGreeting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(person: String): String 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s"Are you ok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'W'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s"What's up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759200" y="2767750"/>
            <a:ext cx="56256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"William"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(client &lt;- clients)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greeting = personalisedGreeting(client)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(greeting)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666750"/>
            <a:ext cx="6337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Overloading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Two functions can have the same name</a:t>
            </a:r>
            <a:br>
              <a:rPr lang="en"/>
            </a:br>
            <a:r>
              <a:rPr lang="en"/>
              <a:t>	if they have the different numbers or types of parameters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16350" y="2026650"/>
            <a:ext cx="49113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 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 number 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 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multiplier: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= number * multiplier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16350" y="2964150"/>
            <a:ext cx="49113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(multiply(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(multiply(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Overloading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739752" y="3980340"/>
            <a:ext cx="51378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sayHello(List(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"Carol"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483732" y="1445084"/>
            <a:ext cx="5137800" cy="158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 dirty="0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(person: String): </a:t>
            </a: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 dirty="0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 dirty="0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(people: Iterable[String]): </a:t>
            </a: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 &lt;- people)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 i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 dirty="0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7062" y="1491521"/>
            <a:ext cx="77873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Exception </a:t>
            </a:r>
            <a:r>
              <a:rPr lang="en-US" dirty="0" err="1" smtClean="0"/>
              <a:t>Hanlding</a:t>
            </a:r>
            <a:r>
              <a:rPr lang="en-US" dirty="0" smtClean="0"/>
              <a:t> mechanism that allows a program to gracefully respond to and recover from unexpected errors or events (called exceptions) that occur during runtime, preventing crashes and ensuring continued operation. </a:t>
            </a: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448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try {</a:t>
            </a:r>
          </a:p>
          <a:p>
            <a:r>
              <a:rPr lang="en-US" dirty="0" smtClean="0"/>
              <a:t>  // Code that might throw an exception</a:t>
            </a:r>
          </a:p>
          <a:p>
            <a:r>
              <a:rPr lang="en-US" dirty="0" smtClean="0"/>
              <a:t>} catch {</a:t>
            </a:r>
          </a:p>
          <a:p>
            <a:r>
              <a:rPr lang="en-US" dirty="0" smtClean="0"/>
              <a:t>  case ex: ExceptionType1 =&gt; // Handle exception type 1</a:t>
            </a:r>
          </a:p>
          <a:p>
            <a:r>
              <a:rPr lang="en-US" dirty="0" smtClean="0"/>
              <a:t>  case ex: ExceptionType2 =&gt; // Handle exception type 2</a:t>
            </a:r>
          </a:p>
          <a:p>
            <a:r>
              <a:rPr lang="en-US" dirty="0" smtClean="0"/>
              <a:t>} finally {</a:t>
            </a:r>
          </a:p>
          <a:p>
            <a:r>
              <a:rPr lang="en-US" dirty="0" smtClean="0"/>
              <a:t>  // Code that always runs (optional)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with Exception 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3908" y="1045706"/>
            <a:ext cx="563630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ExceptionExample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def main(</a:t>
            </a:r>
            <a:r>
              <a:rPr lang="en-US" dirty="0" err="1" smtClean="0"/>
              <a:t>args</a:t>
            </a:r>
            <a:r>
              <a:rPr lang="en-US" dirty="0" smtClean="0"/>
              <a:t>: Array[String]): Unit = {</a:t>
            </a:r>
          </a:p>
          <a:p>
            <a:r>
              <a:rPr lang="en-US" dirty="0" smtClean="0"/>
              <a:t>    try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numerator = 10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denominator = 0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result = numerator / denominator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s"Result</a:t>
            </a:r>
            <a:r>
              <a:rPr lang="en-US" dirty="0" smtClean="0"/>
              <a:t>: $result")</a:t>
            </a:r>
          </a:p>
          <a:p>
            <a:r>
              <a:rPr lang="en-US" dirty="0" smtClean="0"/>
              <a:t>    } catch {</a:t>
            </a:r>
          </a:p>
          <a:p>
            <a:r>
              <a:rPr lang="en-US" dirty="0" smtClean="0"/>
              <a:t>      case ex: </a:t>
            </a:r>
            <a:r>
              <a:rPr lang="en-US" dirty="0" err="1" smtClean="0"/>
              <a:t>ArithmeticException</a:t>
            </a:r>
            <a:r>
              <a:rPr lang="en-US" dirty="0" smtClean="0"/>
              <a:t>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s"Caught</a:t>
            </a:r>
            <a:r>
              <a:rPr lang="en-US" dirty="0" smtClean="0"/>
              <a:t> an arithmetic exception: ${</a:t>
            </a:r>
            <a:r>
              <a:rPr lang="en-US" dirty="0" err="1" smtClean="0"/>
              <a:t>ex.getMessage</a:t>
            </a:r>
            <a:r>
              <a:rPr lang="en-US" dirty="0" smtClean="0"/>
              <a:t>}")</a:t>
            </a:r>
          </a:p>
          <a:p>
            <a:r>
              <a:rPr lang="en-US" dirty="0" smtClean="0"/>
              <a:t>      case ex: Exception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s"Some</a:t>
            </a:r>
            <a:r>
              <a:rPr lang="en-US" dirty="0" smtClean="0"/>
              <a:t> other exception occurred: ${</a:t>
            </a:r>
            <a:r>
              <a:rPr lang="en-US" dirty="0" err="1" smtClean="0"/>
              <a:t>ex.getMessage</a:t>
            </a:r>
            <a:r>
              <a:rPr lang="en-US" dirty="0" smtClean="0"/>
              <a:t>}")</a:t>
            </a:r>
          </a:p>
          <a:p>
            <a:r>
              <a:rPr lang="en-US" dirty="0" smtClean="0"/>
              <a:t>    } finally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println</a:t>
            </a:r>
            <a:r>
              <a:rPr lang="en-US" dirty="0" smtClean="0"/>
              <a:t>("This block always runs (e.g., clean up resources).")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802035"/>
            <a:ext cx="602604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try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Array(1, 2, 3)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(5)) // </a:t>
            </a:r>
            <a:r>
              <a:rPr lang="en-US" dirty="0" err="1" smtClean="0"/>
              <a:t>ArrayIndexOutOfBoundsException</a:t>
            </a:r>
            <a:endParaRPr lang="en-US" dirty="0" smtClean="0"/>
          </a:p>
          <a:p>
            <a:r>
              <a:rPr lang="en-US" dirty="0" smtClean="0"/>
              <a:t>    } catch {</a:t>
            </a:r>
          </a:p>
          <a:p>
            <a:r>
              <a:rPr lang="en-US" dirty="0" smtClean="0"/>
              <a:t>      case ex: </a:t>
            </a:r>
            <a:r>
              <a:rPr lang="en-US" dirty="0" err="1" smtClean="0"/>
              <a:t>ArithmeticException</a:t>
            </a:r>
            <a:r>
              <a:rPr lang="en-US" dirty="0" smtClean="0"/>
              <a:t>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("Arithmetic exception: " + </a:t>
            </a:r>
            <a:r>
              <a:rPr lang="en-US" dirty="0" err="1" smtClean="0"/>
              <a:t>ex.getMessage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case ex: 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("Array index out of bounds: " + </a:t>
            </a:r>
            <a:r>
              <a:rPr lang="en-US" dirty="0" err="1" smtClean="0"/>
              <a:t>ex.getMessage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case ex: Exception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("General exception: " + </a:t>
            </a:r>
            <a:r>
              <a:rPr lang="en-US" dirty="0" err="1" smtClean="0"/>
              <a:t>ex.getMessage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}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909757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scala.util</a:t>
            </a:r>
            <a:r>
              <a:rPr lang="en-US" dirty="0" smtClean="0"/>
              <a:t>.{Try, Success, Failure}</a:t>
            </a:r>
          </a:p>
          <a:p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 err="1" smtClean="0"/>
              <a:t>TryExample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def divide(x: </a:t>
            </a:r>
            <a:r>
              <a:rPr lang="en-US" dirty="0" err="1" smtClean="0"/>
              <a:t>Int</a:t>
            </a:r>
            <a:r>
              <a:rPr lang="en-US" dirty="0" smtClean="0"/>
              <a:t>, y: </a:t>
            </a:r>
            <a:r>
              <a:rPr lang="en-US" dirty="0" err="1" smtClean="0"/>
              <a:t>Int</a:t>
            </a:r>
            <a:r>
              <a:rPr lang="en-US" dirty="0" smtClean="0"/>
              <a:t>): Try[</a:t>
            </a:r>
            <a:r>
              <a:rPr lang="en-US" dirty="0" err="1" smtClean="0"/>
              <a:t>Int</a:t>
            </a:r>
            <a:r>
              <a:rPr lang="en-US" dirty="0" smtClean="0"/>
              <a:t>] = Try(x / y)</a:t>
            </a:r>
          </a:p>
          <a:p>
            <a:endParaRPr lang="en-US" dirty="0" smtClean="0"/>
          </a:p>
          <a:p>
            <a:r>
              <a:rPr lang="en-US" dirty="0" smtClean="0"/>
              <a:t>  def main(</a:t>
            </a:r>
            <a:r>
              <a:rPr lang="en-US" dirty="0" err="1" smtClean="0"/>
              <a:t>args</a:t>
            </a:r>
            <a:r>
              <a:rPr lang="en-US" dirty="0" smtClean="0"/>
              <a:t>: Array[String]): Unit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result = divide(10, 0)</a:t>
            </a:r>
          </a:p>
          <a:p>
            <a:endParaRPr lang="en-US" dirty="0" smtClean="0"/>
          </a:p>
          <a:p>
            <a:r>
              <a:rPr lang="en-US" dirty="0" smtClean="0"/>
              <a:t>    result match {</a:t>
            </a:r>
          </a:p>
          <a:p>
            <a:r>
              <a:rPr lang="en-US" dirty="0" smtClean="0"/>
              <a:t>      case Success(value) =&gt;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s"Result</a:t>
            </a:r>
            <a:r>
              <a:rPr lang="en-US" dirty="0" smtClean="0"/>
              <a:t>: $value")</a:t>
            </a:r>
          </a:p>
          <a:p>
            <a:r>
              <a:rPr lang="en-US" dirty="0" smtClean="0"/>
              <a:t>      case Failure(exception) =&gt;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s"Failed</a:t>
            </a:r>
            <a:r>
              <a:rPr lang="en-US" dirty="0" smtClean="0"/>
              <a:t> with exception: ${</a:t>
            </a:r>
            <a:r>
              <a:rPr lang="en-US" dirty="0" err="1" smtClean="0"/>
              <a:t>exception.getMessage</a:t>
            </a:r>
            <a:r>
              <a:rPr lang="en-US" dirty="0" smtClean="0"/>
              <a:t>}")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58659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ThrowExample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def </a:t>
            </a:r>
            <a:r>
              <a:rPr lang="en-US" dirty="0" err="1" smtClean="0"/>
              <a:t>getAge</a:t>
            </a:r>
            <a:r>
              <a:rPr lang="en-US" dirty="0" smtClean="0"/>
              <a:t>(age: </a:t>
            </a:r>
            <a:r>
              <a:rPr lang="en-US" dirty="0" err="1" smtClean="0"/>
              <a:t>Int</a:t>
            </a:r>
            <a:r>
              <a:rPr lang="en-US" dirty="0" smtClean="0"/>
              <a:t>): String = {</a:t>
            </a:r>
          </a:p>
          <a:p>
            <a:r>
              <a:rPr lang="en-US" dirty="0" smtClean="0"/>
              <a:t>    if (age &lt; 0)</a:t>
            </a:r>
          </a:p>
          <a:p>
            <a:r>
              <a:rPr lang="en-US" dirty="0" smtClean="0"/>
              <a:t>      throw new </a:t>
            </a:r>
            <a:r>
              <a:rPr lang="en-US" dirty="0" err="1" smtClean="0"/>
              <a:t>IllegalArgumentException</a:t>
            </a:r>
            <a:r>
              <a:rPr lang="en-US" dirty="0" smtClean="0"/>
              <a:t>("Age cannot be negative")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s"Your</a:t>
            </a:r>
            <a:r>
              <a:rPr lang="en-US" dirty="0" smtClean="0"/>
              <a:t> age is $age"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def main(</a:t>
            </a:r>
            <a:r>
              <a:rPr lang="en-US" dirty="0" err="1" smtClean="0"/>
              <a:t>args</a:t>
            </a:r>
            <a:r>
              <a:rPr lang="en-US" dirty="0" smtClean="0"/>
              <a:t>: Array[String]): Unit = {</a:t>
            </a:r>
          </a:p>
          <a:p>
            <a:r>
              <a:rPr lang="en-US" dirty="0" smtClean="0"/>
              <a:t>    try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getAge</a:t>
            </a:r>
            <a:r>
              <a:rPr lang="en-US" dirty="0" smtClean="0"/>
              <a:t>(-5))</a:t>
            </a:r>
          </a:p>
          <a:p>
            <a:r>
              <a:rPr lang="en-US" dirty="0" smtClean="0"/>
              <a:t>    } catch {</a:t>
            </a:r>
          </a:p>
          <a:p>
            <a:r>
              <a:rPr lang="en-US" dirty="0" smtClean="0"/>
              <a:t>      case ex: </a:t>
            </a:r>
            <a:r>
              <a:rPr lang="en-US" dirty="0" err="1" smtClean="0"/>
              <a:t>IllegalArgumentException</a:t>
            </a:r>
            <a:r>
              <a:rPr lang="en-US" dirty="0" smtClean="0"/>
              <a:t>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("Invalid argument: " + </a:t>
            </a:r>
            <a:r>
              <a:rPr lang="en-US" dirty="0" err="1" smtClean="0"/>
              <a:t>ex.getMessage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7995" y="469141"/>
            <a:ext cx="25122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accent3"/>
              </a:buClr>
              <a:buSzPts val="3000"/>
            </a:pPr>
            <a:r>
              <a:rPr lang="en-US" sz="3000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Pure Functions</a:t>
            </a:r>
            <a:endParaRPr lang="en-US" sz="30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615" y="1086787"/>
            <a:ext cx="680553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b="1" dirty="0" smtClean="0"/>
              <a:t>pure function</a:t>
            </a:r>
            <a:r>
              <a:rPr lang="en-US" dirty="0" smtClean="0"/>
              <a:t> is a function that: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Always returns the same output</a:t>
            </a:r>
            <a:r>
              <a:rPr lang="en-US" dirty="0" smtClean="0"/>
              <a:t> for the same input.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Has no side effects</a:t>
            </a:r>
            <a:r>
              <a:rPr lang="en-US" dirty="0" smtClean="0"/>
              <a:t> (does not modify variables, files, databases, etc.)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def add(a: </a:t>
            </a:r>
            <a:r>
              <a:rPr lang="en-US" dirty="0" err="1" smtClean="0"/>
              <a:t>Int</a:t>
            </a:r>
            <a:r>
              <a:rPr lang="en-US" dirty="0" smtClean="0"/>
              <a:t>, b: 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en-US" dirty="0" err="1" smtClean="0"/>
              <a:t>Int</a:t>
            </a:r>
            <a:r>
              <a:rPr lang="en-US" dirty="0" smtClean="0"/>
              <a:t> = a + b.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Why is this pure?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The function </a:t>
            </a:r>
            <a:r>
              <a:rPr lang="en-US" b="1" dirty="0" smtClean="0"/>
              <a:t>only depends on its input arguments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There are </a:t>
            </a:r>
            <a:r>
              <a:rPr lang="en-US" b="1" dirty="0" smtClean="0"/>
              <a:t>no side effects</a:t>
            </a:r>
            <a:r>
              <a:rPr lang="en-US" dirty="0" smtClean="0"/>
              <a:t> (e.g., printing to console, modifying a global variable).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2669913" y="1619250"/>
          <a:ext cx="3804175" cy="190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7100"/>
                <a:gridCol w="31470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\b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Backspace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 line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\”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Quote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\\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Forward slash</a:t>
                      </a: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25" y="242658"/>
            <a:ext cx="8520600" cy="572700"/>
          </a:xfrm>
        </p:spPr>
        <p:txBody>
          <a:bodyPr/>
          <a:lstStyle/>
          <a:p>
            <a:r>
              <a:rPr lang="en-US" dirty="0" smtClean="0"/>
              <a:t>Impure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171" y="914400"/>
            <a:ext cx="82071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An </a:t>
            </a:r>
            <a:r>
              <a:rPr lang="en-US" b="1" dirty="0" smtClean="0"/>
              <a:t>impure function</a:t>
            </a:r>
            <a:r>
              <a:rPr lang="en-US" dirty="0" smtClean="0"/>
              <a:t> does one or both of the following: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Produces </a:t>
            </a:r>
            <a:r>
              <a:rPr lang="en-US" b="1" dirty="0" smtClean="0"/>
              <a:t>different outputs</a:t>
            </a:r>
            <a:r>
              <a:rPr lang="en-US" dirty="0" smtClean="0"/>
              <a:t> for the same input due to external factors.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Causes </a:t>
            </a:r>
            <a:r>
              <a:rPr lang="en-US" b="1" dirty="0" smtClean="0"/>
              <a:t>side effects</a:t>
            </a:r>
            <a:r>
              <a:rPr lang="en-US" dirty="0" smtClean="0"/>
              <a:t>, such as modifying a global variable, writing to a file, or printing to the console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9312" y="2158485"/>
            <a:ext cx="74126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counter = 0</a:t>
            </a:r>
          </a:p>
          <a:p>
            <a:endParaRPr lang="en-US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incrementAndPrint</a:t>
            </a:r>
            <a:r>
              <a:rPr lang="en-US" dirty="0" smtClean="0"/>
              <a:t>(): </a:t>
            </a:r>
            <a:r>
              <a:rPr lang="en-US" dirty="0" err="1" smtClean="0"/>
              <a:t>Int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counter += 1  // Modifies a global variable (side effect)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s"Counter</a:t>
            </a:r>
            <a:r>
              <a:rPr lang="en-US" dirty="0" smtClean="0"/>
              <a:t> is now: $counter")  // Prints output (side effect)</a:t>
            </a:r>
          </a:p>
          <a:p>
            <a:r>
              <a:rPr lang="en-US" dirty="0" smtClean="0"/>
              <a:t>  counter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249" y="3717562"/>
            <a:ext cx="78548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is this impure?</a:t>
            </a:r>
          </a:p>
          <a:p>
            <a:endParaRPr lang="en-US" dirty="0" smtClean="0"/>
          </a:p>
          <a:p>
            <a:pPr lvl="3">
              <a:spcAft>
                <a:spcPts val="600"/>
              </a:spcAft>
            </a:pPr>
            <a:r>
              <a:rPr lang="en-US" dirty="0" smtClean="0"/>
              <a:t>       The function modifies </a:t>
            </a:r>
            <a:r>
              <a:rPr lang="en-US" b="1" dirty="0" smtClean="0"/>
              <a:t>external state</a:t>
            </a:r>
            <a:r>
              <a:rPr lang="en-US" dirty="0" smtClean="0"/>
              <a:t> (counter changes).</a:t>
            </a:r>
          </a:p>
          <a:p>
            <a:pPr lvl="3">
              <a:spcAft>
                <a:spcPts val="600"/>
              </a:spcAft>
            </a:pPr>
            <a:r>
              <a:rPr lang="en-US" dirty="0" smtClean="0"/>
              <a:t>        It has a </a:t>
            </a:r>
            <a:r>
              <a:rPr lang="en-US" b="1" dirty="0" smtClean="0"/>
              <a:t>side effect</a:t>
            </a:r>
            <a:r>
              <a:rPr lang="en-US" dirty="0" smtClean="0"/>
              <a:t> (printing to the console).</a:t>
            </a:r>
          </a:p>
          <a:p>
            <a:pPr lvl="3">
              <a:spcAft>
                <a:spcPts val="600"/>
              </a:spcAft>
            </a:pPr>
            <a:r>
              <a:rPr lang="en-US" dirty="0" smtClean="0"/>
              <a:t>        Calling it multiple times </a:t>
            </a:r>
            <a:r>
              <a:rPr lang="en-US" b="1" dirty="0" smtClean="0"/>
              <a:t>returns different results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66" y="212677"/>
            <a:ext cx="8520600" cy="572700"/>
          </a:xfrm>
        </p:spPr>
        <p:txBody>
          <a:bodyPr/>
          <a:lstStyle/>
          <a:p>
            <a:r>
              <a:rPr lang="en-US" dirty="0" smtClean="0"/>
              <a:t>Higher-Order Functions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675" y="1019331"/>
            <a:ext cx="636332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b="1" dirty="0" smtClean="0"/>
              <a:t>Higher-Order Function (HOF)</a:t>
            </a:r>
            <a:r>
              <a:rPr lang="en-US" dirty="0" smtClean="0"/>
              <a:t> is a function that either: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Takes one or more functions as arguments</a:t>
            </a:r>
            <a:r>
              <a:rPr lang="en-US" dirty="0" smtClean="0"/>
              <a:t>, or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Returns a function as a result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This allows for more </a:t>
            </a:r>
            <a:r>
              <a:rPr lang="en-US" b="1" dirty="0" smtClean="0"/>
              <a:t>flexible</a:t>
            </a:r>
            <a:r>
              <a:rPr lang="en-US" dirty="0" smtClean="0"/>
              <a:t>, </a:t>
            </a:r>
            <a:r>
              <a:rPr lang="en-US" b="1" dirty="0" smtClean="0"/>
              <a:t>reusable</a:t>
            </a:r>
            <a:r>
              <a:rPr lang="en-US" dirty="0" smtClean="0"/>
              <a:t>, and </a:t>
            </a:r>
            <a:r>
              <a:rPr lang="en-US" b="1" dirty="0" smtClean="0"/>
              <a:t>concise</a:t>
            </a:r>
            <a:r>
              <a:rPr lang="en-US" dirty="0" smtClean="0"/>
              <a:t> code.</a:t>
            </a:r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 err="1" smtClean="0"/>
              <a:t>calss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447" y="1123627"/>
            <a:ext cx="23022621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, a </a:t>
            </a:r>
            <a:r>
              <a:rPr lang="en-US" b="1" dirty="0" smtClean="0"/>
              <a:t>case class</a:t>
            </a:r>
            <a:r>
              <a:rPr lang="en-US" dirty="0" smtClean="0"/>
              <a:t> is a special kind of class that comes with a lot of built-in functionality, </a:t>
            </a:r>
          </a:p>
          <a:p>
            <a:r>
              <a:rPr lang="en-US" dirty="0" smtClean="0"/>
              <a:t>making it easier and more concise to use for modeling immutable data.</a:t>
            </a:r>
          </a:p>
          <a:p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Features of a Case Class: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Immutable</a:t>
            </a:r>
            <a:r>
              <a:rPr lang="en-US" dirty="0" smtClean="0"/>
              <a:t> by default (if you don’t use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Automatically provides: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copy() method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apply() method in companion object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Pattern matching support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person3 = person1.copy(age = 31)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3869" y="613781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 Define a case class</a:t>
            </a:r>
          </a:p>
          <a:p>
            <a:r>
              <a:rPr lang="en-US" dirty="0" smtClean="0"/>
              <a:t>case class Person(name: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// Creating instances (no need for 'new')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person1 = Person("Alice", 30)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person2 = Person("Bob", 25)</a:t>
            </a:r>
          </a:p>
          <a:p>
            <a:endParaRPr lang="en-US" dirty="0" smtClean="0"/>
          </a:p>
          <a:p>
            <a:r>
              <a:rPr lang="en-US" dirty="0" smtClean="0"/>
              <a:t>// Access fields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(person1.name)  // Output: Alice</a:t>
            </a:r>
          </a:p>
          <a:p>
            <a:endParaRPr lang="en-US" dirty="0" smtClean="0"/>
          </a:p>
          <a:p>
            <a:r>
              <a:rPr lang="en-US" dirty="0" smtClean="0"/>
              <a:t>// Use copy method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person3 = person1.copy(age = 31)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(person3)       // Output: Person(Alice,31)</a:t>
            </a:r>
          </a:p>
          <a:p>
            <a:endParaRPr lang="en-US" dirty="0" smtClean="0"/>
          </a:p>
          <a:p>
            <a:r>
              <a:rPr lang="en-US" dirty="0" smtClean="0"/>
              <a:t>// Pattern matching</a:t>
            </a:r>
          </a:p>
          <a:p>
            <a:r>
              <a:rPr lang="en-US" dirty="0" smtClean="0"/>
              <a:t>person2 match {</a:t>
            </a:r>
          </a:p>
          <a:p>
            <a:r>
              <a:rPr lang="en-US" dirty="0" smtClean="0"/>
              <a:t>  case Person(name, age) =&gt;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s"Name</a:t>
            </a:r>
            <a:r>
              <a:rPr lang="en-US" dirty="0" smtClean="0"/>
              <a:t>: $name, Age: $age")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754" y="1401580"/>
            <a:ext cx="9273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 </a:t>
            </a:r>
            <a:r>
              <a:rPr lang="en-US" b="1" dirty="0" smtClean="0"/>
              <a:t>classes</a:t>
            </a:r>
          </a:p>
          <a:p>
            <a:r>
              <a:rPr lang="en-US" dirty="0" smtClean="0"/>
              <a:t>You </a:t>
            </a:r>
            <a:r>
              <a:rPr lang="en-US" b="1" dirty="0" smtClean="0"/>
              <a:t>can't create an object</a:t>
            </a:r>
            <a:r>
              <a:rPr lang="en-US" dirty="0" smtClean="0"/>
              <a:t> of an abstract class directly because it might have unimplemented members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have:</a:t>
            </a:r>
          </a:p>
          <a:p>
            <a:r>
              <a:rPr lang="en-US" b="1" dirty="0" smtClean="0"/>
              <a:t>	Abstract </a:t>
            </a:r>
            <a:r>
              <a:rPr lang="en-US" b="1" dirty="0" smtClean="0"/>
              <a:t>members</a:t>
            </a:r>
            <a:r>
              <a:rPr lang="en-US" dirty="0" smtClean="0"/>
              <a:t> (methods or </a:t>
            </a:r>
            <a:r>
              <a:rPr lang="en-US" dirty="0" smtClean="0"/>
              <a:t>fields </a:t>
            </a:r>
            <a:r>
              <a:rPr lang="en-US" dirty="0" smtClean="0"/>
              <a:t>with no body)</a:t>
            </a:r>
          </a:p>
          <a:p>
            <a:r>
              <a:rPr lang="en-US" b="1" dirty="0" smtClean="0"/>
              <a:t>	Concrete </a:t>
            </a:r>
            <a:r>
              <a:rPr lang="en-US" b="1" dirty="0" smtClean="0"/>
              <a:t>members</a:t>
            </a:r>
            <a:r>
              <a:rPr lang="en-US" dirty="0" smtClean="0"/>
              <a:t> (methods or fields with a body)</a:t>
            </a:r>
          </a:p>
          <a:p>
            <a:r>
              <a:rPr lang="en-US" dirty="0" smtClean="0"/>
              <a:t>	Is </a:t>
            </a:r>
            <a:r>
              <a:rPr lang="en-US" dirty="0" smtClean="0"/>
              <a:t>meant to be </a:t>
            </a:r>
            <a:r>
              <a:rPr lang="en-US" b="1" dirty="0" smtClean="0"/>
              <a:t>extended</a:t>
            </a:r>
            <a:r>
              <a:rPr lang="en-US" dirty="0" smtClean="0"/>
              <a:t> by other classes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2131" y="1364105"/>
            <a:ext cx="8042223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b="1" dirty="0" smtClean="0"/>
              <a:t>trait</a:t>
            </a:r>
            <a:r>
              <a:rPr lang="en-US" dirty="0" smtClean="0"/>
              <a:t> in </a:t>
            </a:r>
            <a:r>
              <a:rPr lang="en-US" dirty="0" err="1" smtClean="0"/>
              <a:t>Scala</a:t>
            </a:r>
            <a:r>
              <a:rPr lang="en-US" dirty="0" smtClean="0"/>
              <a:t> is like a </a:t>
            </a:r>
            <a:r>
              <a:rPr lang="en-US" b="1" dirty="0" err="1" smtClean="0"/>
              <a:t>mixin</a:t>
            </a:r>
            <a:r>
              <a:rPr lang="en-US" dirty="0" smtClean="0"/>
              <a:t> or an </a:t>
            </a:r>
            <a:r>
              <a:rPr lang="en-US" b="1" dirty="0" smtClean="0"/>
              <a:t>interface with optional implementation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Can define </a:t>
            </a:r>
            <a:r>
              <a:rPr lang="en-US" b="1" dirty="0" smtClean="0"/>
              <a:t>abstract members</a:t>
            </a:r>
            <a:r>
              <a:rPr lang="en-US" dirty="0" smtClean="0"/>
              <a:t> (just method signatures)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Can define </a:t>
            </a:r>
            <a:r>
              <a:rPr lang="en-US" b="1" dirty="0" smtClean="0"/>
              <a:t>concrete members</a:t>
            </a:r>
            <a:r>
              <a:rPr lang="en-US" dirty="0" smtClean="0"/>
              <a:t> (with actual code)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Classes can </a:t>
            </a:r>
            <a:r>
              <a:rPr lang="en-US" b="1" dirty="0" smtClean="0"/>
              <a:t>extend multiple traits</a:t>
            </a:r>
            <a:endParaRPr lang="en-US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Pattern Matching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4734" y="1349115"/>
            <a:ext cx="8087194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 smtClean="0"/>
              <a:t>What is Pattern Matching?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Pattern matching is like a </a:t>
            </a:r>
            <a:r>
              <a:rPr lang="en-US" b="1" dirty="0" smtClean="0"/>
              <a:t>switch statement </a:t>
            </a:r>
            <a:r>
              <a:rPr lang="en-US" dirty="0" smtClean="0"/>
              <a:t>. but way more flexible. You can match</a:t>
            </a:r>
            <a:r>
              <a:rPr lang="en-US" dirty="0" smtClean="0"/>
              <a:t>: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r>
              <a:rPr lang="en-US" dirty="0" smtClean="0"/>
              <a:t>Values</a:t>
            </a:r>
          </a:p>
          <a:p>
            <a:r>
              <a:rPr lang="en-US" dirty="0" smtClean="0"/>
              <a:t>Types</a:t>
            </a:r>
          </a:p>
          <a:p>
            <a:r>
              <a:rPr lang="en-US" dirty="0" smtClean="0"/>
              <a:t>Case classes</a:t>
            </a:r>
          </a:p>
          <a:p>
            <a:r>
              <a:rPr lang="en-US" dirty="0" smtClean="0"/>
              <a:t>Lists</a:t>
            </a:r>
          </a:p>
          <a:p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And even extract data while matching!</a:t>
            </a:r>
            <a:endParaRPr lang="en-US" smtClean="0"/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like a container for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(assigning) a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Changing a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Cannot change variable’s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072000" y="238307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tvShowsWatched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"many"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072000" y="3361450"/>
            <a:ext cx="3000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26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newAge = age +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072000" y="438177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"many"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75" y="1782150"/>
            <a:ext cx="1297750" cy="12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693" y="1421100"/>
            <a:ext cx="2064225" cy="16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893564" y="3249825"/>
            <a:ext cx="23865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Changeable (mutable)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638954" y="3249825"/>
            <a:ext cx="2707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Read only (immutable)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072000" y="161745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color1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color1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Practice Variables </a:t>
            </a:r>
            <a:r>
              <a:rPr lang="en" dirty="0"/>
              <a:t>and Strings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immutable variable and print it to the console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outcome should be 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521525" y="1936600"/>
            <a:ext cx="3000000" cy="32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My cat's name is "Fluffy"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6" name="Google Shape;78;p16"/>
          <p:cNvSpPr txBox="1">
            <a:spLocks/>
          </p:cNvSpPr>
          <p:nvPr/>
        </p:nvSpPr>
        <p:spPr>
          <a:xfrm>
            <a:off x="1124656" y="2311604"/>
            <a:ext cx="7315500" cy="142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The outcome should be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79;p16"/>
          <p:cNvSpPr txBox="1"/>
          <p:nvPr/>
        </p:nvSpPr>
        <p:spPr>
          <a:xfrm>
            <a:off x="4492264" y="266032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2"/>
                </a:solidFill>
                <a:highlight>
                  <a:srgbClr val="000000"/>
                </a:highlight>
              </a:rPr>
              <a:t>Two types of slashes: \ and /</a:t>
            </a:r>
            <a:endParaRPr sz="1000">
              <a:solidFill>
                <a:schemeClr val="lt2"/>
              </a:solidFill>
              <a:highlight>
                <a:srgbClr val="000000"/>
              </a:highligh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7710" y="3193273"/>
            <a:ext cx="2153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dirty="0" smtClean="0"/>
              <a:t>The outcome should be  </a:t>
            </a:r>
            <a:endParaRPr lang="en-US" dirty="0"/>
          </a:p>
        </p:txBody>
      </p:sp>
      <p:sp>
        <p:nvSpPr>
          <p:cNvPr id="10" name="Google Shape;87;p17"/>
          <p:cNvSpPr txBox="1"/>
          <p:nvPr/>
        </p:nvSpPr>
        <p:spPr>
          <a:xfrm>
            <a:off x="4461784" y="317848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2"/>
                </a:solidFill>
                <a:highlight>
                  <a:srgbClr val="000000"/>
                </a:highlight>
              </a:rPr>
              <a:t>http://www.google.com</a:t>
            </a:r>
            <a:endParaRPr sz="1000">
              <a:solidFill>
                <a:schemeClr val="l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8475"/>
            <a:ext cx="5505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8475"/>
            <a:ext cx="5505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8475"/>
            <a:ext cx="5505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character</a:t>
            </a:r>
            <a:br>
              <a:rPr lang="en"/>
            </a:br>
            <a:r>
              <a:rPr lang="en"/>
              <a:t>	positions always start at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way to get a character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part of a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725600" y="14536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725600" y="234035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myPet.charAt(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25600" y="32271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codile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25600" y="39129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3, 6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73075" y="1376850"/>
            <a:ext cx="808902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a character</a:t>
            </a:r>
            <a:br>
              <a:rPr lang="en" dirty="0"/>
            </a:br>
            <a:r>
              <a:rPr lang="en" dirty="0"/>
              <a:t>	positions always start at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Another way to get a character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Get part of a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725600" y="14536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725600" y="234035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myPet.charAt(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25600" y="32271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codile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25600" y="39129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3, 6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907085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24654" y="1018405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Print out the length of this variable</a:t>
            </a:r>
            <a:endParaRPr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38300" y="1879900"/>
            <a:ext cx="40674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catName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"My cat’s name is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Fluffy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78;p16"/>
          <p:cNvSpPr txBox="1">
            <a:spLocks/>
          </p:cNvSpPr>
          <p:nvPr/>
        </p:nvSpPr>
        <p:spPr>
          <a:xfrm>
            <a:off x="1102709" y="2377440"/>
            <a:ext cx="7315500" cy="112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Extract the string “car” from this variable and print it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9;p16"/>
          <p:cNvSpPr txBox="1"/>
          <p:nvPr/>
        </p:nvSpPr>
        <p:spPr>
          <a:xfrm>
            <a:off x="2494409" y="2823560"/>
            <a:ext cx="40674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myCar = </a:t>
            </a:r>
            <a:r>
              <a:rPr lang="en" sz="10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"My car won’t start"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1404" y="3268432"/>
            <a:ext cx="6111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print a </a:t>
            </a:r>
            <a:r>
              <a:rPr lang="en-US" dirty="0" err="1" smtClean="0"/>
              <a:t>personalised</a:t>
            </a:r>
            <a:r>
              <a:rPr lang="en-US" dirty="0" smtClean="0"/>
              <a:t> message for that customer to the console</a:t>
            </a:r>
            <a:endParaRPr lang="en-US" dirty="0"/>
          </a:p>
        </p:txBody>
      </p:sp>
      <p:sp>
        <p:nvSpPr>
          <p:cNvPr id="10" name="Google Shape;87;p17"/>
          <p:cNvSpPr txBox="1"/>
          <p:nvPr/>
        </p:nvSpPr>
        <p:spPr>
          <a:xfrm>
            <a:off x="2574876" y="3804407"/>
            <a:ext cx="40674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94;p18"/>
          <p:cNvSpPr txBox="1">
            <a:spLocks/>
          </p:cNvSpPr>
          <p:nvPr/>
        </p:nvSpPr>
        <p:spPr>
          <a:xfrm>
            <a:off x="1066133" y="4067252"/>
            <a:ext cx="7315500" cy="176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Print to the console the amount of fruit available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95;p18"/>
          <p:cNvSpPr txBox="1"/>
          <p:nvPr/>
        </p:nvSpPr>
        <p:spPr>
          <a:xfrm>
            <a:off x="2552621" y="4544914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apples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oranges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Scala</a:t>
            </a:r>
            <a:r>
              <a:rPr lang="en-US" b="1" dirty="0" smtClean="0"/>
              <a:t> in the Real World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77394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Use Cases:</a:t>
            </a:r>
            <a:endParaRPr lang="en-US" sz="1200" dirty="0" smtClean="0"/>
          </a:p>
          <a:p>
            <a:pPr lvl="1"/>
            <a:r>
              <a:rPr lang="en-US" dirty="0" smtClean="0"/>
              <a:t>Web development (via frameworks like Play).</a:t>
            </a:r>
            <a:endParaRPr lang="en-US" sz="1200" dirty="0" smtClean="0"/>
          </a:p>
          <a:p>
            <a:pPr lvl="1"/>
            <a:r>
              <a:rPr lang="en-US" dirty="0" smtClean="0"/>
              <a:t>Big Data processing (Apache Spark is written in </a:t>
            </a:r>
            <a:r>
              <a:rPr lang="en-US" dirty="0" err="1" smtClean="0"/>
              <a:t>Scala</a:t>
            </a:r>
            <a:r>
              <a:rPr lang="en-US" dirty="0" smtClean="0"/>
              <a:t>).</a:t>
            </a:r>
            <a:endParaRPr lang="en-US" sz="1200" dirty="0" smtClean="0"/>
          </a:p>
          <a:p>
            <a:pPr lvl="1"/>
            <a:r>
              <a:rPr lang="en-US" dirty="0" smtClean="0"/>
              <a:t>Distributed systems (</a:t>
            </a:r>
            <a:r>
              <a:rPr lang="en-US" dirty="0" err="1" smtClean="0"/>
              <a:t>Akka</a:t>
            </a:r>
            <a:r>
              <a:rPr lang="en-US" dirty="0" smtClean="0"/>
              <a:t>).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endParaRPr lang="en-US" b="1" smtClean="0"/>
          </a:p>
          <a:p>
            <a:pPr lvl="0"/>
            <a:r>
              <a:rPr lang="en-US" b="1" smtClean="0"/>
              <a:t>Advantages</a:t>
            </a:r>
            <a:r>
              <a:rPr lang="en-US" b="1" dirty="0" smtClean="0"/>
              <a:t>:</a:t>
            </a:r>
            <a:endParaRPr lang="en-US" sz="1200" dirty="0" smtClean="0"/>
          </a:p>
          <a:p>
            <a:pPr lvl="1"/>
            <a:r>
              <a:rPr lang="en-US" dirty="0" smtClean="0"/>
              <a:t>Combines the best of object-oriented and functional programming.</a:t>
            </a:r>
            <a:endParaRPr lang="en-US" sz="1200" dirty="0" smtClean="0"/>
          </a:p>
          <a:p>
            <a:pPr lvl="1"/>
            <a:r>
              <a:rPr lang="en-US" dirty="0" smtClean="0"/>
              <a:t>Concise and expressive syntax.</a:t>
            </a:r>
            <a:endParaRPr lang="en-US" sz="1200" dirty="0" smtClean="0"/>
          </a:p>
          <a:p>
            <a:pPr lvl="1"/>
            <a:r>
              <a:rPr lang="en-US" dirty="0" smtClean="0"/>
              <a:t>Scalable and powerful for both small applications and large systems.</a:t>
            </a:r>
            <a:endParaRPr lang="en-US" sz="1200" dirty="0" smtClean="0"/>
          </a:p>
          <a:p>
            <a:pPr lvl="0"/>
            <a:r>
              <a:rPr lang="en-US" b="1" dirty="0" smtClean="0"/>
              <a:t>Popular Companies Using </a:t>
            </a:r>
            <a:r>
              <a:rPr lang="en-US" b="1" dirty="0" err="1" smtClean="0"/>
              <a:t>Scala</a:t>
            </a:r>
            <a:r>
              <a:rPr lang="en-US" b="1" dirty="0" smtClean="0"/>
              <a:t>:</a:t>
            </a:r>
            <a:endParaRPr lang="en-US" sz="1200" dirty="0" smtClean="0"/>
          </a:p>
          <a:p>
            <a:pPr lvl="1"/>
            <a:r>
              <a:rPr lang="en-US" dirty="0" smtClean="0"/>
              <a:t>Twitter, LinkedIn, Netflix, and </a:t>
            </a:r>
            <a:r>
              <a:rPr lang="en-US" dirty="0" err="1" smtClean="0"/>
              <a:t>Airbnb</a:t>
            </a:r>
            <a:r>
              <a:rPr lang="en-US" dirty="0" smtClean="0"/>
              <a:t>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interpolation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Interpolators: </a:t>
            </a:r>
            <a:r>
              <a:rPr lang="en" b="1"/>
              <a:t>s</a:t>
            </a:r>
            <a:r>
              <a:rPr lang="en"/>
              <a:t>, </a:t>
            </a:r>
            <a:r>
              <a:rPr lang="en" b="1"/>
              <a:t>f</a:t>
            </a:r>
            <a:r>
              <a:rPr lang="en"/>
              <a:t> and </a:t>
            </a:r>
            <a:r>
              <a:rPr lang="en" b="1"/>
              <a:t>raw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in Scala can contain expressions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expression is evaluated and inserted (concatenated) into the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expression starts with a </a:t>
            </a:r>
            <a:r>
              <a:rPr lang="en" b="1"/>
              <a:t>$</a:t>
            </a:r>
            <a:r>
              <a:rPr lang="en"/>
              <a:t> sign and can have braces </a:t>
            </a:r>
            <a:r>
              <a:rPr lang="en" b="1"/>
              <a:t>{ 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2498342" y="3752224"/>
            <a:ext cx="42351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"Teddy"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s"My dog’s name is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dogName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454450" y="4419169"/>
            <a:ext cx="42351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s"I have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cats"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interpolation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Raw interpolator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1629900" y="1900850"/>
            <a:ext cx="58842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raw"This is a \n new \\line"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This is a \n new \\line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 strings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\n separator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Using the </a:t>
            </a:r>
            <a:r>
              <a:rPr lang="en" sz="15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lang="en"/>
              <a:t> operator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Using stripMargin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360100" y="1830975"/>
            <a:ext cx="44238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"This is a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multiline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360100" y="2671625"/>
            <a:ext cx="44238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str2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"""This is a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multiline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"""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360100" y="3992850"/>
            <a:ext cx="44238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str3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"""This is a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|multiline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|string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|"""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.stripMargin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can come from many sources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source is command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072000" y="2390050"/>
            <a:ext cx="3000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scala.io.StdIn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 = StdIn.readLine()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number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read as a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converted into a number (integer)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072000" y="2425000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 = StdIn.readLine()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input.toInt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00" dirty="0" smtClean="0"/>
              <a:t>Create a program that asks a user’s birth year.</a:t>
            </a:r>
            <a:br>
              <a:rPr lang="en-US" sz="1600" dirty="0" smtClean="0"/>
            </a:br>
            <a:r>
              <a:rPr lang="en-US" sz="1600" dirty="0" smtClean="0"/>
              <a:t>Then prints out the user’s estimated age</a:t>
            </a:r>
            <a:br>
              <a:rPr lang="en-US" sz="1600" dirty="0" smtClean="0"/>
            </a:br>
            <a:r>
              <a:rPr lang="en-US" sz="1600" dirty="0" smtClean="0"/>
              <a:t>                (</a:t>
            </a:r>
            <a:r>
              <a:rPr lang="en-US" sz="1600" dirty="0" err="1" smtClean="0"/>
              <a:t>currentYear</a:t>
            </a:r>
            <a:r>
              <a:rPr lang="en-US" sz="1600" dirty="0" smtClean="0"/>
              <a:t> - </a:t>
            </a:r>
            <a:r>
              <a:rPr lang="en-US" sz="1600" dirty="0" err="1" smtClean="0"/>
              <a:t>birthYear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085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types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913500" y="1258550"/>
          <a:ext cx="7327375" cy="2194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200"/>
                <a:gridCol w="974125"/>
                <a:gridCol w="2790025"/>
                <a:gridCol w="27900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Min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Byte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-128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Short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-32768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32767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-2147483648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</a:t>
                      </a:r>
                      <a:r>
                        <a:rPr lang="en" baseline="30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2147483647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baseline="30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Long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-9,223,372,036,854,775,808 (-2</a:t>
                      </a:r>
                      <a:r>
                        <a:rPr lang="en" baseline="30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9,223,372,036,854,775,807 (2</a:t>
                      </a:r>
                      <a:r>
                        <a:rPr lang="en" baseline="30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graphicFrame>
        <p:nvGraphicFramePr>
          <p:cNvPr id="86" name="Google Shape;86;p18"/>
          <p:cNvGraphicFramePr/>
          <p:nvPr/>
        </p:nvGraphicFramePr>
        <p:xfrm>
          <a:off x="913500" y="3605075"/>
          <a:ext cx="4137225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200"/>
                <a:gridCol w="974125"/>
                <a:gridCol w="2389900"/>
              </a:tblGrid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Decimal digits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Float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6-7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Double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15-16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7590" y="671535"/>
            <a:ext cx="628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Different types that are stored in memory in different ways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int variable and print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Confirm by printing its class</a:t>
            </a:r>
            <a:r>
              <a:rPr lang="en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Create a float variable and print it.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Confirm by printing its class.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0042" y="1338682"/>
            <a:ext cx="60679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Ask the user to input a number and read it into a variable.</a:t>
            </a:r>
          </a:p>
          <a:p>
            <a:r>
              <a:rPr lang="en-US" dirty="0" smtClean="0"/>
              <a:t>Convert it to an integer.</a:t>
            </a:r>
          </a:p>
          <a:p>
            <a:r>
              <a:rPr lang="en-US" dirty="0" smtClean="0"/>
              <a:t>Multiply that value with a double variable that you created.</a:t>
            </a:r>
          </a:p>
          <a:p>
            <a:r>
              <a:rPr lang="en-US" dirty="0" smtClean="0"/>
              <a:t>What is the type of the new variable?</a:t>
            </a:r>
          </a:p>
          <a:p>
            <a:r>
              <a:rPr lang="en-US" dirty="0" smtClean="0"/>
              <a:t>Print it to the console.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instruct Scala to assign a different type to our variables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072000" y="2067250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cats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dogs: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Byte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072000" y="27072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days: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Short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30000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Short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072000" y="31983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meals: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72000" y="36894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life: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42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072000" y="41805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life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42L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Object-Oriented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81271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Classes and Objects:</a:t>
            </a:r>
            <a:endParaRPr lang="en-US" sz="1200" dirty="0" smtClean="0"/>
          </a:p>
          <a:p>
            <a:pPr lvl="5"/>
            <a:endParaRPr lang="en-US" dirty="0" smtClean="0"/>
          </a:p>
          <a:p>
            <a:pPr lvl="5"/>
            <a:r>
              <a:rPr lang="en-US" dirty="0" smtClean="0"/>
              <a:t>Like Java, </a:t>
            </a:r>
            <a:r>
              <a:rPr lang="en-US" dirty="0" err="1" smtClean="0"/>
              <a:t>Scala</a:t>
            </a:r>
            <a:r>
              <a:rPr lang="en-US" dirty="0" smtClean="0"/>
              <a:t> supports classes and objects, but with concise syntax.</a:t>
            </a:r>
            <a:endParaRPr lang="en-US" sz="1200" dirty="0" smtClean="0"/>
          </a:p>
          <a:p>
            <a:pPr lvl="5"/>
            <a:r>
              <a:rPr lang="en-US" dirty="0" smtClean="0"/>
              <a:t>Every value in </a:t>
            </a:r>
            <a:r>
              <a:rPr lang="en-US" dirty="0" err="1" smtClean="0"/>
              <a:t>Scala</a:t>
            </a:r>
            <a:r>
              <a:rPr lang="en-US" dirty="0" smtClean="0"/>
              <a:t> is an object.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Traits:</a:t>
            </a:r>
            <a:endParaRPr lang="en-US" sz="12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Similar to interfaces in Java, but can also contain concrete methods.</a:t>
            </a:r>
            <a:endParaRPr lang="en-US" sz="1200" dirty="0" smtClean="0"/>
          </a:p>
          <a:p>
            <a:pPr lvl="1"/>
            <a:r>
              <a:rPr lang="en-US" dirty="0" smtClean="0"/>
              <a:t>Allows for composition over inheritance.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Inheritance: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supports both single and multiple inheritance via traits.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of a certain type can be converted into a different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The variable itself does not get converted</a:t>
            </a:r>
            <a:br>
              <a:rPr lang="en"/>
            </a:br>
            <a:r>
              <a:rPr lang="en"/>
              <a:t>The result of the operation can be assigned to a new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655750" y="1914850"/>
            <a:ext cx="38325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cats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longCats = cats.toLong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55750" y="3529175"/>
            <a:ext cx="38325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(cats.getClass)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(longCats.getClass)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toByte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toShort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toLong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toFloat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toDouble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convert to a smaller type, some information might be lost or corrupted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2655750" y="2228400"/>
            <a:ext cx="38325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people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8_000_000_000L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fewPeople = people.toInt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-589934592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 smtClean="0">
                <a:solidFill>
                  <a:schemeClr val="tx1"/>
                </a:solidFill>
                <a:latin typeface="var(--font-stack-heading)"/>
                <a:cs typeface="Arial" pitchFamily="34" charset="0"/>
              </a:rPr>
              <a:t>Challenge: Data types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9361" y="1774267"/>
            <a:ext cx="4719241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Ask the user to input a number of type double.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Multiply it by 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C4710D"/>
                </a:solidFill>
                <a:effectLst/>
                <a:latin typeface="SFMono-Regular"/>
                <a:cs typeface="Arial" pitchFamily="34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4710D"/>
                </a:solidFill>
                <a:effectLst/>
                <a:latin typeface="SFMono-Regular"/>
                <a:cs typeface="Arial" pitchFamily="34" charset="0"/>
              </a:rPr>
              <a:t> pi = 3.14159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Print the type of the resulting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Print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Subtraction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	Multiplication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	Division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%	Modulus (remainder)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572000" y="112187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7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 "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Hi John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572000" y="1766875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72000" y="22579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572000" y="27490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572000" y="32401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073988" y="284050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19F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54.34564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 = a * b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(r.getClass)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Assignment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	Assignment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	Reference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${ }	Reference expression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58350" y="1192425"/>
            <a:ext cx="36672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dozen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months = dozen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(months)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58350" y="2690575"/>
            <a:ext cx="3667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"Lucy"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greeting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s"Hello,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58350" y="3880925"/>
            <a:ext cx="36672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products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9.99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s"Total is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{products * price}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9144000" cy="885139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Operators Challenge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806315"/>
            <a:ext cx="8982075" cy="254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Augmented assignment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%=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072000" y="118791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58350" y="17136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+=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58350" y="22131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-=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58350" y="27168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*=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58350" y="32226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/=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558350" y="37284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%=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/ false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memory efficient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 logical operations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 program flow control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072000" y="178902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isDay =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isNight =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Programming in </a:t>
            </a:r>
            <a:r>
              <a:rPr lang="en-US" b="1" dirty="0" err="1" smtClean="0"/>
              <a:t>Scala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8127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First-Class Functions:</a:t>
            </a:r>
          </a:p>
          <a:p>
            <a:pPr lvl="0"/>
            <a:endParaRPr lang="en-US" sz="1200" dirty="0" smtClean="0"/>
          </a:p>
          <a:p>
            <a:pPr lvl="1"/>
            <a:r>
              <a:rPr lang="en-US" dirty="0" smtClean="0"/>
              <a:t>Functions can be assigned to variables, passed as arguments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Immutable Data:</a:t>
            </a:r>
          </a:p>
          <a:p>
            <a:pPr lvl="0"/>
            <a:endParaRPr lang="en-US" sz="1200" dirty="0" smtClean="0"/>
          </a:p>
          <a:p>
            <a:pPr lvl="1"/>
            <a:r>
              <a:rPr lang="en-US" dirty="0" smtClean="0"/>
              <a:t>Emphasis on immutability to ensure  simplicity.</a:t>
            </a:r>
            <a:endParaRPr lang="en-US" sz="1200" dirty="0" smtClean="0"/>
          </a:p>
          <a:p>
            <a:pPr lvl="1"/>
            <a:r>
              <a:rPr lang="en-US" dirty="0" smtClean="0"/>
              <a:t>Collections are immutable by default.</a:t>
            </a:r>
          </a:p>
          <a:p>
            <a:pPr lvl="1"/>
            <a:endParaRPr lang="en-US" sz="1200" dirty="0" smtClean="0"/>
          </a:p>
          <a:p>
            <a:pPr lvl="0"/>
            <a:r>
              <a:rPr lang="en-US" b="1" dirty="0" smtClean="0"/>
              <a:t>Higher-Order Functions:</a:t>
            </a:r>
          </a:p>
          <a:p>
            <a:pPr lvl="0"/>
            <a:endParaRPr lang="en-US" sz="1200" dirty="0" smtClean="0"/>
          </a:p>
          <a:p>
            <a:r>
              <a:rPr lang="en-US" dirty="0" smtClean="0"/>
              <a:t>Functions that can accept other functions as parameters or return them.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Logical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		And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||		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!		Not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72000" y="1188025"/>
            <a:ext cx="30000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72000" y="2207675"/>
            <a:ext cx="30000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322732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Comparison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	Greater than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	Smaller than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&gt;=	Greater than or equal 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&lt;=	Smaller than or equal 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==	Equals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!=	Not equals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558350" y="11824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58350" y="17008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58350" y="22267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58350" y="275641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58350" y="3287938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558350" y="38194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Logical operators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325" y="1375258"/>
            <a:ext cx="6316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farmer has 3 cows, of which only one produces milk</a:t>
            </a:r>
          </a:p>
          <a:p>
            <a:r>
              <a:rPr lang="en-US" dirty="0" smtClean="0"/>
              <a:t>He has two children</a:t>
            </a:r>
          </a:p>
          <a:p>
            <a:endParaRPr lang="en-US" dirty="0" smtClean="0"/>
          </a:p>
          <a:p>
            <a:r>
              <a:rPr lang="en-US" dirty="0" smtClean="0"/>
              <a:t>He is trying to apply for funding. </a:t>
            </a:r>
          </a:p>
          <a:p>
            <a:endParaRPr lang="en-US" dirty="0" smtClean="0"/>
          </a:p>
          <a:p>
            <a:r>
              <a:rPr lang="en-US" dirty="0" smtClean="0"/>
              <a:t>The requirements are</a:t>
            </a:r>
          </a:p>
          <a:p>
            <a:endParaRPr lang="en-US" smtClean="0"/>
          </a:p>
          <a:p>
            <a:r>
              <a:rPr lang="en-US" smtClean="0"/>
              <a:t>You </a:t>
            </a:r>
            <a:r>
              <a:rPr lang="en-US" dirty="0" smtClean="0"/>
              <a:t>must have no more than 5 animals</a:t>
            </a:r>
          </a:p>
          <a:p>
            <a:r>
              <a:rPr lang="en-US" dirty="0" smtClean="0"/>
              <a:t>Animals must produce something that can be sold</a:t>
            </a:r>
          </a:p>
          <a:p>
            <a:r>
              <a:rPr lang="en-US" dirty="0" smtClean="0"/>
              <a:t>Regardless of the other conditions, funding will be approved if the family has 3 or more members</a:t>
            </a:r>
          </a:p>
          <a:p>
            <a:r>
              <a:rPr lang="en-US" dirty="0" smtClean="0"/>
              <a:t>Does the farmer receive the funding?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elements together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Zero or more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Mutable vs immutable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559300" y="2725500"/>
            <a:ext cx="40254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632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 = List()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can be accessed by the position (index)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duplicate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sentence is a list of words. </a:t>
            </a:r>
            <a:br>
              <a:rPr lang="en"/>
            </a:br>
            <a:r>
              <a:rPr lang="en"/>
              <a:t>	They have an order and can repeat.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 rot="1800783">
            <a:off x="6560369" y="1174841"/>
            <a:ext cx="1677539" cy="113596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Remember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always start with 0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2901750" y="2691325"/>
            <a:ext cx="3340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632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901750" y="3182425"/>
            <a:ext cx="3340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44.3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76.352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9.234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983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Immutable, ordered collection that can contain duplicate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various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list can be empty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748300" y="1651550"/>
            <a:ext cx="3647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748450" y="2670275"/>
            <a:ext cx="3647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"third element"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748450" y="3689000"/>
            <a:ext cx="36471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sz="15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748450" y="4256900"/>
            <a:ext cx="36471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15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limit the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Multi dimensional lists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944300" y="1642300"/>
            <a:ext cx="5255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 =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 = List[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671200" y="3012025"/>
            <a:ext cx="38016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matrix =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List(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an element from the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head and tail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 the list length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2156550" y="1568146"/>
            <a:ext cx="48309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		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red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2156550" y="2641625"/>
            <a:ext cx="483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colors.head  		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red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2151550" y="3178925"/>
            <a:ext cx="483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colors.tail  		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List(green, blue)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2156550" y="4207050"/>
            <a:ext cx="483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colors.length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(changeable) ordered collection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data type (although we can restrict it)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Printing an array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894500" y="1642300"/>
            <a:ext cx="5355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894500" y="2609844"/>
            <a:ext cx="53550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Array[String](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072000" y="362070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a.foreach(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072000" y="408180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(a.mkString)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72000" y="454290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(a.toList)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size of an array can’t be changed</a:t>
            </a:r>
            <a:endParaRPr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Adding </a:t>
            </a:r>
            <a:r>
              <a:rPr lang="en" dirty="0"/>
              <a:t>elements to an 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Concatenate arrays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2807400" y="2140750"/>
            <a:ext cx="35292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+: a :+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2449350" y="3114608"/>
            <a:ext cx="42453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++ b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Array(1, 2, 3, 4, 5, 6)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about comments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REPL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ArrayBuffer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Removing all elements of a collection</a:t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3072000" y="1614325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3072000" y="2151625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3072000" y="316575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--=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6541" y="1155802"/>
            <a:ext cx="69974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Challenge: Lists and Arrays</a:t>
            </a:r>
          </a:p>
          <a:p>
            <a:r>
              <a:rPr lang="en-US" dirty="0" smtClean="0"/>
              <a:t>You have a number of items on your desk.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items = </a:t>
            </a:r>
            <a:r>
              <a:rPr lang="en-US" dirty="0" err="1" smtClean="0"/>
              <a:t>ArrayBuffer</a:t>
            </a:r>
            <a:r>
              <a:rPr lang="en-US" dirty="0" smtClean="0"/>
              <a:t>("laptop", "mouse", "pen", "paper", "mug", "phone")</a:t>
            </a:r>
          </a:p>
          <a:p>
            <a:r>
              <a:rPr lang="en-US" dirty="0" smtClean="0"/>
              <a:t>You clean up your desk and remove as many items as you can to be more productive.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removedItems</a:t>
            </a:r>
            <a:r>
              <a:rPr lang="en-US" dirty="0" smtClean="0"/>
              <a:t> = </a:t>
            </a:r>
            <a:r>
              <a:rPr lang="en-US" dirty="0" err="1" smtClean="0"/>
              <a:t>ArrayBuffer</a:t>
            </a:r>
            <a:r>
              <a:rPr lang="en-US" dirty="0" smtClean="0"/>
              <a:t>("pen", "paper", "mug", "phone")</a:t>
            </a:r>
          </a:p>
          <a:p>
            <a:r>
              <a:rPr lang="en-US" dirty="0" smtClean="0"/>
              <a:t>Print out the remaining items.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573849" y="18645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(colors.isEmpty)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573857" y="24018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(colors.length)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573849" y="2939100"/>
            <a:ext cx="39963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(colors.contains(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(colors.contains(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"pink"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573849" y="36765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(colors.indexOf(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573859" y="42138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(colors.lastIndexOf(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922850" y="1174800"/>
            <a:ext cx="5298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List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zoo has a list of animals.</a:t>
            </a:r>
          </a:p>
          <a:p>
            <a:pPr>
              <a:buNone/>
            </a:pPr>
            <a:r>
              <a:rPr lang="en-US" dirty="0" err="1" smtClean="0"/>
              <a:t>val</a:t>
            </a:r>
            <a:r>
              <a:rPr lang="en-US" dirty="0" smtClean="0"/>
              <a:t> animals = </a:t>
            </a:r>
            <a:r>
              <a:rPr lang="en-US" dirty="0" err="1" smtClean="0"/>
              <a:t>ArrayBuffer</a:t>
            </a:r>
            <a:r>
              <a:rPr lang="en-US" dirty="0" smtClean="0"/>
              <a:t>("lion", "zebra", "chimp", "elephant")</a:t>
            </a:r>
          </a:p>
          <a:p>
            <a:pPr>
              <a:buNone/>
            </a:pPr>
            <a:r>
              <a:rPr lang="en-US" dirty="0" smtClean="0"/>
              <a:t>A new panda bear cub has arrived.</a:t>
            </a:r>
          </a:p>
          <a:p>
            <a:pPr>
              <a:buNone/>
            </a:pPr>
            <a:r>
              <a:rPr lang="en-US" dirty="0" smtClean="0"/>
              <a:t>Print out the new list of animals.</a:t>
            </a:r>
          </a:p>
          <a:p>
            <a:pPr>
              <a:buNone/>
            </a:pPr>
            <a:r>
              <a:rPr lang="en-US" dirty="0" smtClean="0"/>
              <a:t>The lion has been sold to a different zoo.</a:t>
            </a:r>
          </a:p>
          <a:p>
            <a:pPr>
              <a:buNone/>
            </a:pPr>
            <a:r>
              <a:rPr lang="en-US" dirty="0" smtClean="0"/>
              <a:t>Print out the new list of animals.</a:t>
            </a:r>
          </a:p>
          <a:p>
            <a:pPr>
              <a:buNone/>
            </a:pPr>
            <a:r>
              <a:rPr lang="en-US" dirty="0" smtClean="0"/>
              <a:t>Does the zoo have both elephants and giraffes?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unique elements in an undefined order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types can vary, but can be restricted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Sets are immutable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119050" y="1642300"/>
            <a:ext cx="49059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(numbers)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(6, 42, 34)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119050" y="2636684"/>
            <a:ext cx="49059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Set[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119050" y="3675925"/>
            <a:ext cx="4905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numbers.remove(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and remove elements in a hashSet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791450" y="1586375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= mutable.HashSet(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noValues = mutable.HashSet()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791450" y="2641650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values.add(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3, 4, 14,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3, 14,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791450" y="3379050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(9, hi, 3, 4, true)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-=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(9, hi, 4, true)</a:t>
            </a:r>
            <a:endParaRPr sz="11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and remove another collection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791300" y="1675125"/>
            <a:ext cx="5561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values.addAll(List(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//(hi, 3, 4, 5, 14, true)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791300" y="2212425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+=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4, 9, 10, 11,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-=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10, 11,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791300" y="3032975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++= Set(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"pink"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--= Set(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Set and </a:t>
            </a:r>
            <a:r>
              <a:rPr lang="en-US" b="1" dirty="0" err="1" smtClean="0"/>
              <a:t>HashSet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a list of customers for your online store.</a:t>
            </a:r>
          </a:p>
          <a:p>
            <a:r>
              <a:rPr lang="en-US" dirty="0" smtClean="0"/>
              <a:t>A new customer has joined.</a:t>
            </a:r>
          </a:p>
          <a:p>
            <a:r>
              <a:rPr lang="en-US" dirty="0" smtClean="0"/>
              <a:t>Print the list of customers.</a:t>
            </a:r>
          </a:p>
          <a:p>
            <a:r>
              <a:rPr lang="en-US" dirty="0" smtClean="0"/>
              <a:t>A customer has chosen to leave.</a:t>
            </a:r>
          </a:p>
          <a:p>
            <a:r>
              <a:rPr lang="en-US" dirty="0" smtClean="0"/>
              <a:t>Print the list of customers.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035200" y="1258050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 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035200" y="1795350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items.size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035200" y="2332650"/>
            <a:ext cx="5073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items.contains(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items.contains(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035200" y="3070050"/>
            <a:ext cx="5073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items.isEmpty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items.nonEmpty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035200" y="3807450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items.head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035200" y="4349425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items.tail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Set(4, true, hi)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functions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213400" y="1216000"/>
            <a:ext cx="47172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HashSet(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null,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880750" y="17533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numbers.addOne(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880750" y="22906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numbers.addAll(List(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880750" y="28279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880750" y="33652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numbers.subtractOne(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are ignored by the runtime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describe anything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what a piece of code does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 piece of code from execution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Set and </a:t>
            </a:r>
            <a:r>
              <a:rPr lang="en-US" b="1" dirty="0" err="1" smtClean="0"/>
              <a:t>HashSet</a:t>
            </a:r>
            <a:r>
              <a:rPr lang="en-US" b="1" dirty="0" smtClean="0"/>
              <a:t>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71" y="1152475"/>
            <a:ext cx="7998879" cy="34164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Your company has very strict dress code. Only certain color clothes can be worn in the office.</a:t>
            </a:r>
          </a:p>
          <a:p>
            <a:pPr>
              <a:buNone/>
            </a:pP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 err="1" smtClean="0"/>
              <a:t>acceptedColors</a:t>
            </a:r>
            <a:r>
              <a:rPr lang="en-US" sz="1400" dirty="0" smtClean="0"/>
              <a:t> = </a:t>
            </a:r>
            <a:r>
              <a:rPr lang="en-US" sz="1400" dirty="0" err="1" smtClean="0"/>
              <a:t>mutable.HashSet</a:t>
            </a:r>
            <a:r>
              <a:rPr lang="en-US" sz="1400" dirty="0" smtClean="0"/>
              <a:t>("white", "black", "gray")</a:t>
            </a:r>
          </a:p>
          <a:p>
            <a:pPr>
              <a:buNone/>
            </a:pPr>
            <a:r>
              <a:rPr lang="en-US" sz="1400" dirty="0" smtClean="0"/>
              <a:t>You have certain colors in your wardrobe.</a:t>
            </a:r>
          </a:p>
          <a:p>
            <a:pPr>
              <a:buNone/>
            </a:pP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 err="1" smtClean="0"/>
              <a:t>myColors</a:t>
            </a:r>
            <a:r>
              <a:rPr lang="en-US" sz="1400" dirty="0" smtClean="0"/>
              <a:t> = Set("blue", "red", "black", "green")</a:t>
            </a:r>
          </a:p>
          <a:p>
            <a:pPr>
              <a:buNone/>
            </a:pPr>
            <a:r>
              <a:rPr lang="en-US" sz="1400" dirty="0" smtClean="0"/>
              <a:t>What color clothes can you wear? What colors can you not wear?</a:t>
            </a:r>
          </a:p>
          <a:p>
            <a:pPr>
              <a:buNone/>
            </a:pPr>
            <a:r>
              <a:rPr lang="en-US" sz="1400" dirty="0" smtClean="0"/>
              <a:t>Your company has added another color, “red” to their list. What options do you have now?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is a set of key-value pairs</a:t>
            </a:r>
            <a:br>
              <a:rPr lang="en"/>
            </a:br>
            <a:r>
              <a:rPr lang="en"/>
              <a:t>	keys are unique, values can be duplicates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specify the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Empty map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358250" y="19512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363250" y="24885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Map((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363259" y="34830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363259" y="44775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value based on a key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whole set of keys (they are unique)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 the collection of values (can have duplicates)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1777800" y="1621325"/>
            <a:ext cx="5588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two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772797" y="2668225"/>
            <a:ext cx="5588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(count.keySet)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Set(1, 2, 3)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777800" y="3715125"/>
            <a:ext cx="5588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(count.values)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Iterable(one, two, three)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map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Add a key value pair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Add all elements of another map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429950" y="1579375"/>
            <a:ext cx="6284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= HashMap(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684746" y="243962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+=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"four"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689750" y="290072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count.addOne(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"five"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689746" y="372677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++= 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"ten"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"eleven"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689750" y="418787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count.addAll(Map(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"twelve"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"thirteen"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Removing elements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850438" y="161950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-=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845438" y="21611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845450" y="26984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--=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845438" y="32357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"ten plus two"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850457" y="37730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count.clear()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Map and </a:t>
            </a:r>
            <a:r>
              <a:rPr lang="en-US" b="1" dirty="0" err="1" smtClean="0"/>
              <a:t>HashMap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manage an amusement park, and you have a map that stores dates and attendance.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attendance = </a:t>
            </a:r>
            <a:r>
              <a:rPr lang="en-US" dirty="0" err="1" smtClean="0"/>
              <a:t>mutable.HashMap</a:t>
            </a:r>
            <a:r>
              <a:rPr lang="en-US" dirty="0" smtClean="0"/>
              <a:t>("23/09" -&gt; 3726, "24/09" -&gt; 4735, "25/09" -&gt; 2836)</a:t>
            </a:r>
          </a:p>
          <a:p>
            <a:r>
              <a:rPr lang="en-US" dirty="0" smtClean="0"/>
              <a:t>Add a value for 26 Sept.</a:t>
            </a:r>
          </a:p>
          <a:p>
            <a:r>
              <a:rPr lang="en-US" dirty="0" smtClean="0"/>
              <a:t>How many people attended in total on 25 and 26 Sept?</a:t>
            </a:r>
          </a:p>
          <a:p>
            <a:r>
              <a:rPr lang="en-US" dirty="0" smtClean="0"/>
              <a:t>Is data for 22 Sept available?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immutable group of elements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specify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Retrieve elements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1944461" y="15863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 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"www"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"google.com"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944450" y="21236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conn2 = Tuple4(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"www"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"google.com"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944453" y="3012075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tup = Tuple2[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944461" y="39484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"www"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944461" y="44857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(conn._1)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80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functions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965437" y="12074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 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"www"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"google.com"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965437" y="17447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(conn.toString())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965437" y="2297200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conn.copy(_2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"ftp"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(80,ftp,google.com,true)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965452" y="2849650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(conn.productArity)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965451" y="33566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conn2 = 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965452" y="38939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(conn2.swap)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functions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794150" y="1215975"/>
            <a:ext cx="55557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info = 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"auth"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"cache"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794150" y="1753275"/>
            <a:ext cx="55557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 ++ info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(80,www,google.com,true,auth,cache)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</a:t>
            </a:r>
            <a:r>
              <a:rPr lang="en-US" b="1" dirty="0" err="1" smtClean="0"/>
              <a:t>Tuple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business has 3 physical stores. Your accounting software generates a Tuple3 that contains Tuple2 elements with store name and total revenue.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stores = (("Downtown", 36253), ("West side", 27362), ("East side", 29483))</a:t>
            </a:r>
          </a:p>
          <a:p>
            <a:r>
              <a:rPr lang="en-US" dirty="0" smtClean="0"/>
              <a:t>Print out the total revenue of all stores.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tuple</a:t>
            </a:r>
            <a:r>
              <a:rPr lang="en-US" dirty="0" smtClean="0"/>
              <a:t> that only contains store names and print it to the console.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Inline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 code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108900" y="1456038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This code is awesome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108900" y="2278925"/>
            <a:ext cx="46476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This code prints out a message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108900" y="3101800"/>
            <a:ext cx="46476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/*This code prints a message*/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If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558349" y="2177875"/>
            <a:ext cx="1757400" cy="995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expression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true</a:t>
            </a:r>
            <a:endParaRPr sz="10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>
            <a:off x="1608549" y="2671825"/>
            <a:ext cx="9498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7" idx="3"/>
          </p:cNvCxnSpPr>
          <p:nvPr/>
        </p:nvCxnSpPr>
        <p:spPr>
          <a:xfrm rot="10800000" flipH="1">
            <a:off x="4315749" y="2670625"/>
            <a:ext cx="12024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5546403" y="2478368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5546403" y="344222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3427955" y="3651419"/>
            <a:ext cx="20907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>
            <a:stCxn id="67" idx="2"/>
          </p:cNvCxnSpPr>
          <p:nvPr/>
        </p:nvCxnSpPr>
        <p:spPr>
          <a:xfrm>
            <a:off x="3437049" y="3172975"/>
            <a:ext cx="9000" cy="4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5"/>
          <p:cNvSpPr txBox="1"/>
          <p:nvPr/>
        </p:nvSpPr>
        <p:spPr>
          <a:xfrm>
            <a:off x="1756575" y="2328025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02425" y="232802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091600" y="331592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072000" y="1552800"/>
            <a:ext cx="30000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(night)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"Sleep"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"Be active"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275350" y="1538825"/>
            <a:ext cx="4593300" cy="238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clientFunds 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clientProducts 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clientFunds &gt; price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clientFunds -= price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clientProducts +=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dirty="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continue purchase flow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"You have insufficient funds"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dirty="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stop purchase flow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558375" y="1390300"/>
            <a:ext cx="1757400" cy="763500"/>
          </a:xfrm>
          <a:prstGeom prst="diamond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expressionA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>
            <a:off x="1608575" y="1768450"/>
            <a:ext cx="949800" cy="3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7" idx="3"/>
            <a:endCxn id="70" idx="1"/>
          </p:cNvCxnSpPr>
          <p:nvPr/>
        </p:nvCxnSpPr>
        <p:spPr>
          <a:xfrm>
            <a:off x="4315775" y="1772050"/>
            <a:ext cx="123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5546378" y="1561143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5546378" y="2650948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2" name="Google Shape;72;p15"/>
          <p:cNvCxnSpPr>
            <a:stCxn id="73" idx="3"/>
            <a:endCxn id="71" idx="1"/>
          </p:cNvCxnSpPr>
          <p:nvPr/>
        </p:nvCxnSpPr>
        <p:spPr>
          <a:xfrm>
            <a:off x="4315775" y="2861850"/>
            <a:ext cx="123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>
            <a:stCxn id="67" idx="2"/>
            <a:endCxn id="73" idx="0"/>
          </p:cNvCxnSpPr>
          <p:nvPr/>
        </p:nvCxnSpPr>
        <p:spPr>
          <a:xfrm>
            <a:off x="3437075" y="2153800"/>
            <a:ext cx="0" cy="326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1756600" y="1464250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10500" y="14600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558375" y="2480100"/>
            <a:ext cx="1757400" cy="763500"/>
          </a:xfrm>
          <a:prstGeom prst="diamond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expressionB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sp>
        <p:nvSpPr>
          <p:cNvPr id="77" name="Google Shape;77;p15"/>
          <p:cNvSpPr/>
          <p:nvPr/>
        </p:nvSpPr>
        <p:spPr>
          <a:xfrm>
            <a:off x="5546378" y="3721573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8" name="Google Shape;78;p15"/>
          <p:cNvCxnSpPr>
            <a:stCxn id="79" idx="3"/>
            <a:endCxn id="77" idx="1"/>
          </p:cNvCxnSpPr>
          <p:nvPr/>
        </p:nvCxnSpPr>
        <p:spPr>
          <a:xfrm>
            <a:off x="4315775" y="3932475"/>
            <a:ext cx="123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5"/>
          <p:cNvCxnSpPr>
            <a:stCxn id="73" idx="2"/>
            <a:endCxn id="79" idx="0"/>
          </p:cNvCxnSpPr>
          <p:nvPr/>
        </p:nvCxnSpPr>
        <p:spPr>
          <a:xfrm>
            <a:off x="3437075" y="3243600"/>
            <a:ext cx="0" cy="307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/>
          <p:nvPr/>
        </p:nvSpPr>
        <p:spPr>
          <a:xfrm>
            <a:off x="2558375" y="3550725"/>
            <a:ext cx="1757400" cy="763500"/>
          </a:xfrm>
          <a:prstGeom prst="diamond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expressionC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sp>
        <p:nvSpPr>
          <p:cNvPr id="81" name="Google Shape;81;p15"/>
          <p:cNvSpPr/>
          <p:nvPr/>
        </p:nvSpPr>
        <p:spPr>
          <a:xfrm>
            <a:off x="5546378" y="4508873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82" name="Google Shape;82;p15"/>
          <p:cNvCxnSpPr>
            <a:endCxn id="81" idx="1"/>
          </p:cNvCxnSpPr>
          <p:nvPr/>
        </p:nvCxnSpPr>
        <p:spPr>
          <a:xfrm>
            <a:off x="3455678" y="4709573"/>
            <a:ext cx="2090700" cy="1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9" idx="2"/>
          </p:cNvCxnSpPr>
          <p:nvPr/>
        </p:nvCxnSpPr>
        <p:spPr>
          <a:xfrm>
            <a:off x="3437075" y="4314225"/>
            <a:ext cx="10800" cy="411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4610500" y="25268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610500" y="35936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772300" y="43556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419875" y="210610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 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419875" y="317290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 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flow moves from one branch to another 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until it finds a true expression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It skips the rest of the branches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If none are true, it runs the code in the </a:t>
            </a:r>
            <a:r>
              <a:rPr lang="en" sz="1800" b="1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 branch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702550" y="1236950"/>
            <a:ext cx="3738900" cy="178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(expressionA)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A"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(expressionB)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B"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(expressionC)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C"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else"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2601300" y="1530450"/>
            <a:ext cx="3941400" cy="178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action =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==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"dog"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"pet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==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"feed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==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"run away"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775" y="587375"/>
            <a:ext cx="56324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expressions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 conditional statements we can use any logical expression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286000" y="1478650"/>
            <a:ext cx="4572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286000" y="3054875"/>
            <a:ext cx="45720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326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"Math is hard"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"Math is easy"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281000" y="2015950"/>
            <a:ext cx="4572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326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that contains all the elements between two given values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to</a:t>
            </a:r>
            <a:r>
              <a:rPr lang="en"/>
              <a:t> includes last value, </a:t>
            </a:r>
            <a:r>
              <a:rPr lang="en" b="1"/>
              <a:t>until</a:t>
            </a:r>
            <a:r>
              <a:rPr lang="en"/>
              <a:t> excludes it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081550" y="169120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1, 2, 3, 4, 5, 6, 7, 8, 9, 10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081554" y="222850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'z'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a, b, c, d, e ... z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081554" y="3158825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until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1, 2, 3, 4, 5, 6, 7, 8, 9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110525" y="3696125"/>
            <a:ext cx="49518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until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'z'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a, b, c, d, e ... y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over a number of items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</a:t>
            </a:r>
            <a:r>
              <a:rPr lang="en" b="1"/>
              <a:t>Range</a:t>
            </a:r>
            <a:endParaRPr b="1"/>
          </a:p>
        </p:txBody>
      </p:sp>
      <p:sp>
        <p:nvSpPr>
          <p:cNvPr id="153" name="Google Shape;153;p26"/>
          <p:cNvSpPr txBox="1"/>
          <p:nvPr/>
        </p:nvSpPr>
        <p:spPr>
          <a:xfrm>
            <a:off x="2081550" y="169120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1, 3, 5, 7, 9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081550" y="2696875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 until 10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081550" y="3230138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Range.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 to 10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081550" y="376745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 until 10 by 3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Documentation comment</a:t>
            </a:r>
            <a:br>
              <a:rPr lang="en"/>
            </a:br>
            <a:r>
              <a:rPr lang="en"/>
              <a:t>Scaladoc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108900" y="142540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 is a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multiline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108900" y="29980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/**Initial starter function*/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108900" y="355015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/**Initial starter function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This function starts the code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and prints out a message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Descending</a:t>
            </a:r>
            <a:endParaRPr b="1"/>
          </a:p>
        </p:txBody>
      </p:sp>
      <p:sp>
        <p:nvSpPr>
          <p:cNvPr id="176" name="Google Shape;176;p29"/>
          <p:cNvSpPr txBox="1"/>
          <p:nvPr/>
        </p:nvSpPr>
        <p:spPr>
          <a:xfrm>
            <a:off x="1790550" y="1677225"/>
            <a:ext cx="5562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 -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10, 8, 6, 4, 2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790550" y="2214525"/>
            <a:ext cx="5562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).reverse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10, 9, 8, 7, 6, 5, 4, 3, 2, 1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333375"/>
            <a:ext cx="8458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Match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342249" y="1594775"/>
            <a:ext cx="1757400" cy="995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Variable or expression</a:t>
            </a:r>
            <a:endParaRPr sz="10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 rot="10800000" flipH="1">
            <a:off x="1000649" y="2092325"/>
            <a:ext cx="1341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7" idx="3"/>
            <a:endCxn id="70" idx="1"/>
          </p:cNvCxnSpPr>
          <p:nvPr/>
        </p:nvCxnSpPr>
        <p:spPr>
          <a:xfrm>
            <a:off x="4099649" y="2092325"/>
            <a:ext cx="417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5"/>
          <p:cNvSpPr/>
          <p:nvPr/>
        </p:nvSpPr>
        <p:spPr>
          <a:xfrm>
            <a:off x="6122303" y="1886568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6122303" y="267237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73" name="Google Shape;73;p15"/>
          <p:cNvCxnSpPr>
            <a:endCxn id="74" idx="1"/>
          </p:cNvCxnSpPr>
          <p:nvPr/>
        </p:nvCxnSpPr>
        <p:spPr>
          <a:xfrm rot="10800000" flipH="1">
            <a:off x="3228975" y="2883275"/>
            <a:ext cx="1287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>
            <a:stCxn id="67" idx="2"/>
          </p:cNvCxnSpPr>
          <p:nvPr/>
        </p:nvCxnSpPr>
        <p:spPr>
          <a:xfrm>
            <a:off x="3220949" y="2589875"/>
            <a:ext cx="16500" cy="16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540475" y="1744925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516875" y="18865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v1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4516875" y="26723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v2</a:t>
            </a:r>
            <a:endParaRPr sz="1000"/>
          </a:p>
        </p:txBody>
      </p:sp>
      <p:cxnSp>
        <p:nvCxnSpPr>
          <p:cNvPr id="77" name="Google Shape;77;p15"/>
          <p:cNvCxnSpPr>
            <a:endCxn id="78" idx="1"/>
          </p:cNvCxnSpPr>
          <p:nvPr/>
        </p:nvCxnSpPr>
        <p:spPr>
          <a:xfrm rot="10800000" flipH="1">
            <a:off x="3228975" y="3566575"/>
            <a:ext cx="1287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/>
          <p:nvPr/>
        </p:nvSpPr>
        <p:spPr>
          <a:xfrm>
            <a:off x="4516875" y="33556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vN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6122303" y="335882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6122303" y="403582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81" name="Google Shape;81;p15"/>
          <p:cNvCxnSpPr>
            <a:stCxn id="70" idx="3"/>
            <a:endCxn id="71" idx="1"/>
          </p:cNvCxnSpPr>
          <p:nvPr/>
        </p:nvCxnSpPr>
        <p:spPr>
          <a:xfrm>
            <a:off x="5217375" y="2097475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5"/>
          <p:cNvCxnSpPr>
            <a:stCxn id="74" idx="3"/>
            <a:endCxn id="72" idx="1"/>
          </p:cNvCxnSpPr>
          <p:nvPr/>
        </p:nvCxnSpPr>
        <p:spPr>
          <a:xfrm>
            <a:off x="5217375" y="2883275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8" idx="3"/>
            <a:endCxn id="79" idx="1"/>
          </p:cNvCxnSpPr>
          <p:nvPr/>
        </p:nvCxnSpPr>
        <p:spPr>
          <a:xfrm>
            <a:off x="5217375" y="3566575"/>
            <a:ext cx="9048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>
            <a:endCxn id="85" idx="1"/>
          </p:cNvCxnSpPr>
          <p:nvPr/>
        </p:nvCxnSpPr>
        <p:spPr>
          <a:xfrm rot="10800000" flipH="1">
            <a:off x="3228975" y="4252375"/>
            <a:ext cx="1287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/>
          <p:nvPr/>
        </p:nvSpPr>
        <p:spPr>
          <a:xfrm>
            <a:off x="4516875" y="40414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_</a:t>
            </a:r>
            <a:endParaRPr sz="1000"/>
          </a:p>
        </p:txBody>
      </p:sp>
      <p:cxnSp>
        <p:nvCxnSpPr>
          <p:cNvPr id="86" name="Google Shape;86;p15"/>
          <p:cNvCxnSpPr>
            <a:stCxn id="85" idx="3"/>
          </p:cNvCxnSpPr>
          <p:nvPr/>
        </p:nvCxnSpPr>
        <p:spPr>
          <a:xfrm>
            <a:off x="5217375" y="4252375"/>
            <a:ext cx="9048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370600" y="1327825"/>
            <a:ext cx="44028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"dog"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"pet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"feed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"run away"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decisions based on values of a variable or expression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370600" y="1727925"/>
            <a:ext cx="44028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 %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"Number is even"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"Number is odd"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lists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708938" y="1600325"/>
            <a:ext cx="57261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"Single digits"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"Double digits"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775" y="650875"/>
            <a:ext cx="487045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For loop</a:t>
            </a:r>
            <a:endParaRPr/>
          </a:p>
        </p:txBody>
      </p:sp>
      <p:cxnSp>
        <p:nvCxnSpPr>
          <p:cNvPr id="67" name="Google Shape;67;p15"/>
          <p:cNvCxnSpPr>
            <a:endCxn id="68" idx="0"/>
          </p:cNvCxnSpPr>
          <p:nvPr/>
        </p:nvCxnSpPr>
        <p:spPr>
          <a:xfrm>
            <a:off x="4263150" y="1470975"/>
            <a:ext cx="0" cy="9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5"/>
          <p:cNvSpPr txBox="1"/>
          <p:nvPr/>
        </p:nvSpPr>
        <p:spPr>
          <a:xfrm>
            <a:off x="4263150" y="1633650"/>
            <a:ext cx="14013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collection 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418950" y="2388975"/>
            <a:ext cx="1688400" cy="89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for</a:t>
            </a:r>
            <a:r>
              <a:rPr lang="en" sz="1000"/>
              <a:t> each element in collection C</a:t>
            </a:r>
            <a:endParaRPr sz="1000"/>
          </a:p>
        </p:txBody>
      </p:sp>
      <p:sp>
        <p:nvSpPr>
          <p:cNvPr id="70" name="Google Shape;70;p15"/>
          <p:cNvSpPr/>
          <p:nvPr/>
        </p:nvSpPr>
        <p:spPr>
          <a:xfrm>
            <a:off x="3418950" y="3875100"/>
            <a:ext cx="1688400" cy="35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71" name="Google Shape;71;p15"/>
          <p:cNvCxnSpPr>
            <a:stCxn id="70" idx="1"/>
          </p:cNvCxnSpPr>
          <p:nvPr/>
        </p:nvCxnSpPr>
        <p:spPr>
          <a:xfrm flipH="1">
            <a:off x="2783550" y="4053450"/>
            <a:ext cx="635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5"/>
          <p:cNvCxnSpPr/>
          <p:nvPr/>
        </p:nvCxnSpPr>
        <p:spPr>
          <a:xfrm>
            <a:off x="2792325" y="2828500"/>
            <a:ext cx="8700" cy="12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>
            <a:endCxn id="68" idx="1"/>
          </p:cNvCxnSpPr>
          <p:nvPr/>
        </p:nvCxnSpPr>
        <p:spPr>
          <a:xfrm>
            <a:off x="2800950" y="2837175"/>
            <a:ext cx="61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>
            <a:stCxn id="68" idx="2"/>
            <a:endCxn id="70" idx="0"/>
          </p:cNvCxnSpPr>
          <p:nvPr/>
        </p:nvCxnSpPr>
        <p:spPr>
          <a:xfrm>
            <a:off x="4263150" y="3285375"/>
            <a:ext cx="0" cy="5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>
            <a:stCxn id="68" idx="3"/>
          </p:cNvCxnSpPr>
          <p:nvPr/>
        </p:nvCxnSpPr>
        <p:spPr>
          <a:xfrm>
            <a:off x="5107350" y="2837175"/>
            <a:ext cx="125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a block of code for each element in an iterator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785000" y="2468125"/>
            <a:ext cx="35640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iterable = ...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(x &lt;- iterable)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881700" y="1287050"/>
            <a:ext cx="53706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"dog"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"bear"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&lt;- animals)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s"Feed the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2458800" y="1280075"/>
            <a:ext cx="4226400" cy="33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&lt;-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month = i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"January"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"February"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"March"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"April"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"June"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"July"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"August"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"September"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"October"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"November"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"December"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s"Month #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is called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is a chain of zero or more characters </a:t>
            </a:r>
            <a:br>
              <a:rPr lang="en"/>
            </a:br>
            <a:r>
              <a:rPr lang="en"/>
              <a:t>	surrounded by double quotes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string can contain any letter, number, character or symbol</a:t>
            </a:r>
            <a:br>
              <a:rPr lang="en"/>
            </a:br>
            <a:r>
              <a:rPr lang="en"/>
              <a:t>	except double quote </a:t>
            </a:r>
            <a:r>
              <a:rPr lang="en" b="1"/>
              <a:t>“</a:t>
            </a:r>
            <a:r>
              <a:rPr lang="en"/>
              <a:t> and backslash </a:t>
            </a:r>
            <a:r>
              <a:rPr lang="en" b="1"/>
              <a:t>\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520900" y="2248500"/>
            <a:ext cx="4102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"This is also a string 123 %^&amp;"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empty string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336550"/>
            <a:ext cx="63055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a block of code while a condition is true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072000" y="1691200"/>
            <a:ext cx="30000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&lt;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067000" y="2828800"/>
            <a:ext cx="30000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&lt;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419500" y="1446600"/>
            <a:ext cx="43050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puzzlePieces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piecesPlaced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(piecesPlaced &lt; puzzlePieces)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piecesPlaced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s"place piece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piecesPlaced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90488"/>
            <a:ext cx="91249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code that can be executed 0 or more times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May not get the same result on different runs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accept input and return output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Call / invoke a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3072000" y="4514525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functionName()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729100" y="3193700"/>
            <a:ext cx="36858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2627700" y="2202400"/>
            <a:ext cx="38886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&lt;-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sayHello()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2627700" y="1264900"/>
            <a:ext cx="38886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everyone"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704650" y="2467750"/>
            <a:ext cx="37347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&gt;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printAlphabet()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-=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035950" y="1330150"/>
            <a:ext cx="50721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printAlphabet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"a, b, c, d, e, f, g, h, i, j, k, l, m, n, o, p, q, r, s, t, u, v, w, x, y, z"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185738"/>
            <a:ext cx="90297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can accept parameters (arguments)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398650" y="2600750"/>
            <a:ext cx="43467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899750" y="1663250"/>
            <a:ext cx="53445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s"Double of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{number 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084850" y="2979400"/>
            <a:ext cx="49743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"Michelle"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sayHello(clients)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084850" y="1641700"/>
            <a:ext cx="49743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(people: List[String]):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 &lt;- people)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have multiple parameters, separated by comma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Parameters can have default values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2844450" y="3642450"/>
            <a:ext cx="34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844450" y="3105150"/>
            <a:ext cx="34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"5 * 2 = 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206150" y="2203625"/>
            <a:ext cx="67317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message: String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"Double is"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{number 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can return a result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return keyword can be omitted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854450" y="3674575"/>
            <a:ext cx="54354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calculateCircleArea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(radius: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* radius * radius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82800" y="2647950"/>
            <a:ext cx="8378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s"A circle with a radius of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has an area of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{calculateCircleArea(r)}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854300" y="1510350"/>
            <a:ext cx="54354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calculateCircleArea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(radius: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* radius * radius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5324</Words>
  <PresentationFormat>On-screen Show (16:9)</PresentationFormat>
  <Paragraphs>1106</Paragraphs>
  <Slides>116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5" baseType="lpstr">
      <vt:lpstr>Arial</vt:lpstr>
      <vt:lpstr>Calibri</vt:lpstr>
      <vt:lpstr>Proxima Nova</vt:lpstr>
      <vt:lpstr>Courier New</vt:lpstr>
      <vt:lpstr>var(--font-stack-heading)</vt:lpstr>
      <vt:lpstr>SFMono-Regular</vt:lpstr>
      <vt:lpstr>Alfa Slab One</vt:lpstr>
      <vt:lpstr>Roboto Light</vt:lpstr>
      <vt:lpstr>Android course theme</vt:lpstr>
      <vt:lpstr>What is Scala</vt:lpstr>
      <vt:lpstr>Scala in the Real World </vt:lpstr>
      <vt:lpstr>Object-Oriented Features </vt:lpstr>
      <vt:lpstr>Functional Programming in Scala </vt:lpstr>
      <vt:lpstr>Overview</vt:lpstr>
      <vt:lpstr>Comments</vt:lpstr>
      <vt:lpstr>Comments - types</vt:lpstr>
      <vt:lpstr>Comments - types</vt:lpstr>
      <vt:lpstr>Strings</vt:lpstr>
      <vt:lpstr>Strings</vt:lpstr>
      <vt:lpstr>Strings</vt:lpstr>
      <vt:lpstr>Variables</vt:lpstr>
      <vt:lpstr>Variables</vt:lpstr>
      <vt:lpstr>Variables</vt:lpstr>
      <vt:lpstr>Practice Variables and Strings</vt:lpstr>
      <vt:lpstr>Slide 16</vt:lpstr>
      <vt:lpstr>Strings - functions</vt:lpstr>
      <vt:lpstr>Strings - functions</vt:lpstr>
      <vt:lpstr>Strings</vt:lpstr>
      <vt:lpstr>String interpolation</vt:lpstr>
      <vt:lpstr>String interpolation</vt:lpstr>
      <vt:lpstr>Multiline strings</vt:lpstr>
      <vt:lpstr>User input</vt:lpstr>
      <vt:lpstr>Input a number</vt:lpstr>
      <vt:lpstr>Challenge   Create a program that asks a user’s birth year. Then prints out the user’s estimated age                 (currentYear - birthYear)  </vt:lpstr>
      <vt:lpstr>Number types</vt:lpstr>
      <vt:lpstr>User input</vt:lpstr>
      <vt:lpstr>Challenge</vt:lpstr>
      <vt:lpstr>Numbers - explicit</vt:lpstr>
      <vt:lpstr>Type conversions</vt:lpstr>
      <vt:lpstr>Type conversions</vt:lpstr>
      <vt:lpstr>Type conversions</vt:lpstr>
      <vt:lpstr>Challenge: Data types </vt:lpstr>
      <vt:lpstr>Operators - Math</vt:lpstr>
      <vt:lpstr>Operators - Result type</vt:lpstr>
      <vt:lpstr>Operators - Assignment</vt:lpstr>
      <vt:lpstr>Operators Challenge</vt:lpstr>
      <vt:lpstr>Operators - Augmented assignment</vt:lpstr>
      <vt:lpstr>Booleans</vt:lpstr>
      <vt:lpstr>Operators - Logical</vt:lpstr>
      <vt:lpstr>Operators - Comparison</vt:lpstr>
      <vt:lpstr>Challenge: Logical operators </vt:lpstr>
      <vt:lpstr>Collections</vt:lpstr>
      <vt:lpstr>List</vt:lpstr>
      <vt:lpstr>List</vt:lpstr>
      <vt:lpstr>List</vt:lpstr>
      <vt:lpstr>List</vt:lpstr>
      <vt:lpstr>Array</vt:lpstr>
      <vt:lpstr>Array</vt:lpstr>
      <vt:lpstr>ArrayBuffer</vt:lpstr>
      <vt:lpstr>Slide 51</vt:lpstr>
      <vt:lpstr>List functions</vt:lpstr>
      <vt:lpstr>Challenge: List functions </vt:lpstr>
      <vt:lpstr>Set</vt:lpstr>
      <vt:lpstr>HashSet</vt:lpstr>
      <vt:lpstr>HashSet</vt:lpstr>
      <vt:lpstr>Challenge: Set and HashSet </vt:lpstr>
      <vt:lpstr>Set functions</vt:lpstr>
      <vt:lpstr>HashSet functions</vt:lpstr>
      <vt:lpstr>Challenge: Set and HashSet functions </vt:lpstr>
      <vt:lpstr>Map</vt:lpstr>
      <vt:lpstr>Map</vt:lpstr>
      <vt:lpstr>HashMap</vt:lpstr>
      <vt:lpstr>HashMap</vt:lpstr>
      <vt:lpstr>Challenge: Map and HashMap </vt:lpstr>
      <vt:lpstr>Tuple</vt:lpstr>
      <vt:lpstr>Tuple functions</vt:lpstr>
      <vt:lpstr>Tuple functions</vt:lpstr>
      <vt:lpstr>Challenge: Tuple </vt:lpstr>
      <vt:lpstr>Flow control - If</vt:lpstr>
      <vt:lpstr>If</vt:lpstr>
      <vt:lpstr>If</vt:lpstr>
      <vt:lpstr>If - multiple branches </vt:lpstr>
      <vt:lpstr>If - multiple branches </vt:lpstr>
      <vt:lpstr>If - multiple branches </vt:lpstr>
      <vt:lpstr>Slide 76</vt:lpstr>
      <vt:lpstr>Logical expressions</vt:lpstr>
      <vt:lpstr>Ranges</vt:lpstr>
      <vt:lpstr>Ranges</vt:lpstr>
      <vt:lpstr>Ranges</vt:lpstr>
      <vt:lpstr>Flow control - Match</vt:lpstr>
      <vt:lpstr>Match</vt:lpstr>
      <vt:lpstr>Match</vt:lpstr>
      <vt:lpstr>Match</vt:lpstr>
      <vt:lpstr>Slide 85</vt:lpstr>
      <vt:lpstr>Flow control - For loop</vt:lpstr>
      <vt:lpstr>For loop</vt:lpstr>
      <vt:lpstr>For loop</vt:lpstr>
      <vt:lpstr>For loop</vt:lpstr>
      <vt:lpstr>Slide 90</vt:lpstr>
      <vt:lpstr>While loop</vt:lpstr>
      <vt:lpstr>While loop</vt:lpstr>
      <vt:lpstr>Functions</vt:lpstr>
      <vt:lpstr>Functions</vt:lpstr>
      <vt:lpstr>Functions</vt:lpstr>
      <vt:lpstr>Function parameters</vt:lpstr>
      <vt:lpstr>Function parameters</vt:lpstr>
      <vt:lpstr>Function parameters</vt:lpstr>
      <vt:lpstr>Function return</vt:lpstr>
      <vt:lpstr>Function return</vt:lpstr>
      <vt:lpstr>Overloading</vt:lpstr>
      <vt:lpstr>Overloading</vt:lpstr>
      <vt:lpstr>Exception Handling</vt:lpstr>
      <vt:lpstr>Slide 104</vt:lpstr>
      <vt:lpstr>Division with Exception Handling</vt:lpstr>
      <vt:lpstr>Slide 106</vt:lpstr>
      <vt:lpstr>Slide 107</vt:lpstr>
      <vt:lpstr>Slide 108</vt:lpstr>
      <vt:lpstr>Slide 109</vt:lpstr>
      <vt:lpstr>Impure Functions</vt:lpstr>
      <vt:lpstr>Higher-Order Functions in Scala</vt:lpstr>
      <vt:lpstr>Case calss</vt:lpstr>
      <vt:lpstr>Slide 113</vt:lpstr>
      <vt:lpstr>Abstract Class</vt:lpstr>
      <vt:lpstr>Trait</vt:lpstr>
      <vt:lpstr>Pattern Matching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babjee reddy</dc:creator>
  <cp:lastModifiedBy>babjee reddy</cp:lastModifiedBy>
  <cp:revision>115</cp:revision>
  <dcterms:modified xsi:type="dcterms:W3CDTF">2025-04-05T07:34:39Z</dcterms:modified>
</cp:coreProperties>
</file>