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3D8D-941A-530E-624C-59048D70B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DB8C1-6017-6710-E008-9EAF005A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4FDA-B9EA-5048-4FE4-F767734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9404-D718-52B5-9159-696D1B6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C854-9867-2708-C62B-3A61BFB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A39C-BE3B-AD73-A8E5-DAA81E43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9B357-64E2-6DCD-9C71-2F8A86BE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C4D0-4807-7821-2FA4-7B563F68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49F0-D121-2121-967B-70BA4BD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E818-2389-DBBF-353A-1319DDD7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DE956-BAEA-0B0E-A2FC-6C351CAE8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AFE71-5834-B7A6-4F4D-19F78554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149D-8933-1293-D369-55FD69C3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214A-0101-DA20-337F-27C4DF69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0A92-D6AD-3DC0-43BF-E30219F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5A61-CF27-65BE-4F81-76EE47DC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56C8-8A13-288D-2082-18B9693D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C922-99A4-0392-3415-D4EC52CF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66C7-C3F8-B994-109C-10FC2C1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DD51-915D-07AA-1A80-8169F75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081B-B8C2-A357-0B04-7C003733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DE9F-5F17-156E-44A6-39F5C61C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EBA9-CBA4-65FA-129F-23DD6CB1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F43A-14F0-C381-97F5-FC82F889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4569-8070-66D8-61FA-1BFEDE5C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2C2B-B67D-AA11-B030-816A75D0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BBEF-5749-0869-E38A-B33A5380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97D4A-AFE6-DB2C-64AC-8F3CD9A1B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0659B-C540-C9B9-4D00-CF877EF0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9371-358B-4615-C7C9-D3A521D4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0D3B-03C2-36D4-47F5-2E779ED2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4606-D793-15D9-EF6E-9B489528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C445-231F-F4DA-9470-539F0C19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DE5B9-04CC-4169-EC93-FC5DF2D4D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87316-55DE-9B2F-9F7C-0F933A847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6940D-CD41-737E-C6E0-75771ED6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52962-7428-3143-D014-EF991BE7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20B60-B16C-C5AA-3799-29B7C5CF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2B890-E583-19DC-54C9-9EB88C36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A4BD-B1BE-3F9E-9B9E-5706A028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09395-3041-C8D5-0479-A731424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0C409-C432-5663-30F4-843A44C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9AF77-3049-44D8-D5E9-A5B11054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0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BE244-F73E-9965-6EC0-C37EF722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8020-3CBB-D5B7-47A3-31182CA8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DB8F-268D-CFA1-7CA5-4CEEE671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D8A-A911-4CE8-07F5-83103E41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EA6C-7DA7-0DB7-930B-DB612222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CC423-3F0A-03BE-D759-1694FE9C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0FA53-8E40-368B-4195-0E6890D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191D-BA5C-A745-E22A-EE5DABB4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3F7D-552D-DDBF-522C-8F369761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FCF9-A88A-EA6C-331F-C9819F55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0EB54-E317-5825-112A-7F979838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488A-B659-91B6-D9D4-26C916561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88325-46D1-8798-A6B8-EF22CB1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3775-B26A-7090-D1D0-CB1518B7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7DAA-C3FE-5AF8-76F8-694AF65A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4863-D438-502F-3848-441B390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5465E-5414-DF4B-A299-6E4B5097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5DB2-7FFB-33D9-4852-D96FF1FD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7C2E-94EC-8F49-B5E1-111B335DA9B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58B6-4541-842A-89F2-2B3A1E78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D9B1-923E-017F-ECCD-D6E49BC90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6D6B4-0A43-4848-AAC9-6CDEF3D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esh1084/fdp" TargetMode="External"/><Relationship Id="rId2" Type="http://schemas.openxmlformats.org/officeDocument/2006/relationships/hyperlink" Target="mailto:rajesh.mit84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ajesh-p-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121CA-3D1C-2331-291B-B539271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Demonstrating API development using Python FastAPI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4328B-3F2A-D183-F034-F10F069F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8298" y="5873359"/>
            <a:ext cx="2073460" cy="631825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800" dirty="0"/>
              <a:t>Rajesh P E</a:t>
            </a:r>
          </a:p>
          <a:p>
            <a:pPr algn="l"/>
            <a:r>
              <a:rPr lang="en-US" sz="2800" dirty="0"/>
              <a:t>January 23, 2025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7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DD015-ECD9-BD91-943E-77E003814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0676CF-3F5C-4053-2D12-90DC479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88DDD0-CF3E-4F4B-DDF6-F55F62BB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8F00F2-6CEA-BC70-42F4-E4C1A9D2F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0BBFE-3481-70F2-CBB3-BF458AB0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AI Agents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15401-A248-7153-6D76-F580E6F9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F4E0A-EB48-BA33-5535-EDF401DF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03" y="2268583"/>
            <a:ext cx="7772400" cy="4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EC669-0495-6966-EF29-3F969F423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B1AB1D-B25A-56F1-FFC7-AEF3593F4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4943F0-A10C-7F0C-436C-D45E6F3EE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2AF45-9D08-5A60-6C15-6160023FD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7B0C-C989-FC18-B8FE-612D8F81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0324FD-3FE7-7E57-0C78-D3DD48433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34A7-C323-B78D-9914-7E99CB60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APIs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Synchronous, Asynchronous APIs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FastAPI demonstration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Current trends on 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Programmatic access to GenAI</a:t>
            </a:r>
          </a:p>
        </p:txBody>
      </p:sp>
    </p:spTree>
    <p:extLst>
      <p:ext uri="{BB962C8B-B14F-4D97-AF65-F5344CB8AC3E}">
        <p14:creationId xmlns:p14="http://schemas.microsoft.com/office/powerpoint/2010/main" val="131098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DAF96-A683-9A4A-AE38-8F6FF0C40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9A3C-5642-19E9-1AD5-E2A3BB7B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BFB3C-E27B-69AC-6E02-EE3A509B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358" y="2402958"/>
            <a:ext cx="5750441" cy="13822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E-mail: </a:t>
            </a:r>
            <a:r>
              <a:rPr lang="en-US" sz="2000" dirty="0">
                <a:hlinkClick r:id="rId2"/>
              </a:rPr>
              <a:t>rajesh.mit84@gmail.com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GitHub: </a:t>
            </a:r>
            <a:r>
              <a:rPr lang="en-US" sz="2000" dirty="0">
                <a:hlinkClick r:id="rId3"/>
              </a:rPr>
              <a:t>https://github.com/rajesh1084/fdp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LinkedIn: </a:t>
            </a:r>
            <a:r>
              <a:rPr lang="en-US" sz="2000" dirty="0">
                <a:hlinkClick r:id="rId4"/>
              </a:rPr>
              <a:t>https://www.linkedin.com/in/rajesh-p-e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9EBE8-79B0-BF5C-0F19-868D9FE7F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744A9-D15F-AC40-2837-1F73F2AB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E5F3-9BC7-699F-3852-82E8125F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What is Python?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Why Python?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34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39B57-B606-6971-3B14-6CE9B86A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Python trivia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6C25-4C3B-2A2B-730D-4429B62F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0" i="0">
                <a:effectLst/>
              </a:rPr>
              <a:t>Python interpreter 'CPython' is written in C language</a:t>
            </a:r>
          </a:p>
          <a:p>
            <a:pPr marL="0" indent="0">
              <a:buNone/>
            </a:pPr>
            <a:endParaRPr lang="en-IN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0" i="0">
                <a:effectLst/>
              </a:rPr>
              <a:t>Python (1991) is older than Java (1995)</a:t>
            </a:r>
          </a:p>
          <a:p>
            <a:pPr marL="0" indent="0">
              <a:buNone/>
            </a:pPr>
            <a:endParaRPr lang="en-IN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0" i="0">
                <a:effectLst/>
              </a:rPr>
              <a:t>Python is used in the International Space Station (ISS).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548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39397-3DC4-5234-BAF7-69A3E318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0A6DD9-EDB0-12AD-C97E-7064EF662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EE6554-5D66-E82D-1AAC-FF909D238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669337-B909-C687-C927-2B7E58E66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0E98E-A5EE-E06F-78EA-927F7662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APIs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59F96-A66E-6C38-2F9C-6071C8F9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7890-A7DA-BADF-CB27-B5B61438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F2328"/>
                </a:solidFill>
                <a:effectLst/>
              </a:rPr>
              <a:t>A</a:t>
            </a:r>
            <a:r>
              <a:rPr lang="en-IN" sz="2000" b="0" i="0" dirty="0">
                <a:solidFill>
                  <a:srgbClr val="1F2328"/>
                </a:solidFill>
                <a:effectLst/>
              </a:rPr>
              <a:t>pplication </a:t>
            </a:r>
            <a:r>
              <a:rPr lang="en-IN" sz="2000" b="1" i="0" dirty="0">
                <a:solidFill>
                  <a:srgbClr val="1F2328"/>
                </a:solidFill>
                <a:effectLst/>
              </a:rPr>
              <a:t>P</a:t>
            </a:r>
            <a:r>
              <a:rPr lang="en-IN" sz="2000" b="0" i="0" dirty="0">
                <a:solidFill>
                  <a:srgbClr val="1F2328"/>
                </a:solidFill>
                <a:effectLst/>
              </a:rPr>
              <a:t>rogramming </a:t>
            </a:r>
            <a:r>
              <a:rPr lang="en-IN" sz="2000" b="1" i="0" dirty="0">
                <a:solidFill>
                  <a:srgbClr val="1F2328"/>
                </a:solidFill>
                <a:effectLst/>
              </a:rPr>
              <a:t>I</a:t>
            </a:r>
            <a:r>
              <a:rPr lang="en-IN" sz="2000" b="0" i="0" dirty="0">
                <a:solidFill>
                  <a:srgbClr val="1F2328"/>
                </a:solidFill>
                <a:effectLst/>
              </a:rPr>
              <a:t>nterface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F2328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F2328"/>
                </a:solidFill>
                <a:effectLst/>
              </a:rPr>
              <a:t>Messenger between different software systems/components, allowing them to communicate and exchange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F2328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F2328"/>
                </a:solidFill>
                <a:effectLst/>
              </a:rPr>
              <a:t>Analogy: Restaurant Order</a:t>
            </a:r>
          </a:p>
        </p:txBody>
      </p:sp>
    </p:spTree>
    <p:extLst>
      <p:ext uri="{BB962C8B-B14F-4D97-AF65-F5344CB8AC3E}">
        <p14:creationId xmlns:p14="http://schemas.microsoft.com/office/powerpoint/2010/main" val="224886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205BF-5AA1-A57C-AA1B-9B2C7B00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C9AF3C-22B0-7A79-3E46-2964BED1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DF88B-1D51-6724-1227-F5F89E1F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B56162-8DAA-A466-3525-A2F2B8AAE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A93FA-850F-FF31-5524-E5057980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Restaurant Order 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3094D-9B9D-BEB3-81A5-38C67B1B9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F184C-56E7-3494-5EB3-2F2C55A67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0" y="2310231"/>
            <a:ext cx="247327" cy="7392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8D173B-71D6-94B6-1F55-7EE2713C962C}"/>
              </a:ext>
            </a:extLst>
          </p:cNvPr>
          <p:cNvCxnSpPr>
            <a:cxnSpLocks/>
          </p:cNvCxnSpPr>
          <p:nvPr/>
        </p:nvCxnSpPr>
        <p:spPr>
          <a:xfrm>
            <a:off x="1177130" y="2577229"/>
            <a:ext cx="0" cy="4177809"/>
          </a:xfrm>
          <a:prstGeom prst="line">
            <a:avLst/>
          </a:prstGeom>
          <a:ln w="25400">
            <a:solidFill>
              <a:srgbClr val="01A9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F51AD0-95FA-ACAB-2796-232D17442488}"/>
              </a:ext>
            </a:extLst>
          </p:cNvPr>
          <p:cNvCxnSpPr>
            <a:cxnSpLocks/>
          </p:cNvCxnSpPr>
          <p:nvPr/>
        </p:nvCxnSpPr>
        <p:spPr>
          <a:xfrm>
            <a:off x="6734907" y="2553430"/>
            <a:ext cx="0" cy="4177809"/>
          </a:xfrm>
          <a:prstGeom prst="line">
            <a:avLst/>
          </a:prstGeom>
          <a:ln w="25400">
            <a:solidFill>
              <a:srgbClr val="01A9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Arrow 10">
            <a:extLst>
              <a:ext uri="{FF2B5EF4-FFF2-40B4-BE49-F238E27FC236}">
                <a16:creationId xmlns:a16="http://schemas.microsoft.com/office/drawing/2014/main" id="{C47BAB66-0E52-FE12-03FC-E4090138373C}"/>
              </a:ext>
            </a:extLst>
          </p:cNvPr>
          <p:cNvSpPr/>
          <p:nvPr/>
        </p:nvSpPr>
        <p:spPr bwMode="ltGray">
          <a:xfrm>
            <a:off x="1340921" y="3008821"/>
            <a:ext cx="5230196" cy="60634"/>
          </a:xfrm>
          <a:prstGeom prst="lef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6D8B6B9-D56E-C11C-88C7-143EE078661A}"/>
              </a:ext>
            </a:extLst>
          </p:cNvPr>
          <p:cNvSpPr/>
          <p:nvPr/>
        </p:nvSpPr>
        <p:spPr bwMode="ltGray">
          <a:xfrm>
            <a:off x="1340921" y="2679837"/>
            <a:ext cx="5230196" cy="45719"/>
          </a:xfrm>
          <a:prstGeom prst="righ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ED8ED81-8D37-FF74-41B2-FFA2519B9BAE}"/>
              </a:ext>
            </a:extLst>
          </p:cNvPr>
          <p:cNvSpPr/>
          <p:nvPr/>
        </p:nvSpPr>
        <p:spPr bwMode="ltGray">
          <a:xfrm>
            <a:off x="1340921" y="3564105"/>
            <a:ext cx="5230196" cy="45719"/>
          </a:xfrm>
          <a:prstGeom prst="righ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63671454-1986-7E9F-275C-759FFEB1ABB2}"/>
              </a:ext>
            </a:extLst>
          </p:cNvPr>
          <p:cNvSpPr/>
          <p:nvPr/>
        </p:nvSpPr>
        <p:spPr bwMode="ltGray">
          <a:xfrm>
            <a:off x="1340921" y="3890426"/>
            <a:ext cx="5230196" cy="60634"/>
          </a:xfrm>
          <a:prstGeom prst="lef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14C64-F54F-3806-CBFA-7B48CAF66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01" y="4990485"/>
            <a:ext cx="662103" cy="755476"/>
          </a:xfrm>
          <a:prstGeom prst="rect">
            <a:avLst/>
          </a:prstGeom>
        </p:spPr>
      </p:pic>
      <p:sp>
        <p:nvSpPr>
          <p:cNvPr id="18" name="Left Arrow 17">
            <a:extLst>
              <a:ext uri="{FF2B5EF4-FFF2-40B4-BE49-F238E27FC236}">
                <a16:creationId xmlns:a16="http://schemas.microsoft.com/office/drawing/2014/main" id="{56572B91-056F-F601-54E7-D8B2475F2E5D}"/>
              </a:ext>
            </a:extLst>
          </p:cNvPr>
          <p:cNvSpPr/>
          <p:nvPr/>
        </p:nvSpPr>
        <p:spPr bwMode="ltGray">
          <a:xfrm>
            <a:off x="1340921" y="6387297"/>
            <a:ext cx="5230196" cy="60634"/>
          </a:xfrm>
          <a:prstGeom prst="lef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EBCCCCC0-6950-60DE-87A3-4CA985F46F36}"/>
              </a:ext>
            </a:extLst>
          </p:cNvPr>
          <p:cNvSpPr/>
          <p:nvPr/>
        </p:nvSpPr>
        <p:spPr bwMode="ltGray">
          <a:xfrm>
            <a:off x="6830680" y="4152684"/>
            <a:ext cx="904384" cy="1908006"/>
          </a:xfrm>
          <a:prstGeom prst="curvedLef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2E5414F2-B6E1-2F66-5CA6-58607C6849A1}"/>
              </a:ext>
            </a:extLst>
          </p:cNvPr>
          <p:cNvSpPr/>
          <p:nvPr/>
        </p:nvSpPr>
        <p:spPr>
          <a:xfrm>
            <a:off x="5891514" y="4198594"/>
            <a:ext cx="143364" cy="1862096"/>
          </a:xfrm>
          <a:prstGeom prst="leftBracket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D337CDA-62A6-4B00-7BDC-F0C860AD1D1B}"/>
              </a:ext>
            </a:extLst>
          </p:cNvPr>
          <p:cNvSpPr/>
          <p:nvPr/>
        </p:nvSpPr>
        <p:spPr bwMode="ltGray">
          <a:xfrm>
            <a:off x="1326502" y="4444309"/>
            <a:ext cx="4469238" cy="60634"/>
          </a:xfrm>
          <a:prstGeom prst="righ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08AB8063-DAAE-61E6-6CEF-219063ED6549}"/>
              </a:ext>
            </a:extLst>
          </p:cNvPr>
          <p:cNvSpPr/>
          <p:nvPr/>
        </p:nvSpPr>
        <p:spPr bwMode="ltGray">
          <a:xfrm>
            <a:off x="1288541" y="4840939"/>
            <a:ext cx="4469235" cy="55194"/>
          </a:xfrm>
          <a:prstGeom prst="lef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0C12DD-0C37-B6BC-2D00-D41B167C9541}"/>
              </a:ext>
            </a:extLst>
          </p:cNvPr>
          <p:cNvSpPr txBox="1"/>
          <p:nvPr/>
        </p:nvSpPr>
        <p:spPr>
          <a:xfrm>
            <a:off x="3727048" y="4706452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D4324-6D01-4743-A4A7-36E71CEB3EE2}"/>
              </a:ext>
            </a:extLst>
          </p:cNvPr>
          <p:cNvSpPr txBox="1"/>
          <p:nvPr/>
        </p:nvSpPr>
        <p:spPr>
          <a:xfrm>
            <a:off x="3391382" y="6269035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25" name="Graphic 24" descr="Motorcycle outline">
            <a:extLst>
              <a:ext uri="{FF2B5EF4-FFF2-40B4-BE49-F238E27FC236}">
                <a16:creationId xmlns:a16="http://schemas.microsoft.com/office/drawing/2014/main" id="{9B193A7B-612A-0114-9D02-EF682B508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0064" y="5756146"/>
            <a:ext cx="701057" cy="701057"/>
          </a:xfrm>
          <a:prstGeom prst="rect">
            <a:avLst/>
          </a:prstGeom>
        </p:spPr>
      </p:pic>
      <p:pic>
        <p:nvPicPr>
          <p:cNvPr id="26" name="Graphic 25" descr="Whole pizza with solid fill">
            <a:extLst>
              <a:ext uri="{FF2B5EF4-FFF2-40B4-BE49-F238E27FC236}">
                <a16:creationId xmlns:a16="http://schemas.microsoft.com/office/drawing/2014/main" id="{FFBE6F16-7059-E696-E009-F809E2013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97" y="6186616"/>
            <a:ext cx="401362" cy="401362"/>
          </a:xfrm>
          <a:prstGeom prst="rect">
            <a:avLst/>
          </a:prstGeom>
        </p:spPr>
      </p:pic>
      <p:pic>
        <p:nvPicPr>
          <p:cNvPr id="27" name="Graphic 26" descr="Chef male with solid fill">
            <a:extLst>
              <a:ext uri="{FF2B5EF4-FFF2-40B4-BE49-F238E27FC236}">
                <a16:creationId xmlns:a16="http://schemas.microsoft.com/office/drawing/2014/main" id="{F6DB1578-C573-190A-FD9C-260AB4393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2872" y="2180933"/>
            <a:ext cx="401362" cy="401362"/>
          </a:xfrm>
          <a:prstGeom prst="rect">
            <a:avLst/>
          </a:prstGeom>
        </p:spPr>
      </p:pic>
      <p:pic>
        <p:nvPicPr>
          <p:cNvPr id="28" name="Graphic 27" descr="Table and chairs outline">
            <a:extLst>
              <a:ext uri="{FF2B5EF4-FFF2-40B4-BE49-F238E27FC236}">
                <a16:creationId xmlns:a16="http://schemas.microsoft.com/office/drawing/2014/main" id="{F7EE16A7-C9F4-0D94-EC15-913283717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18811" y="2258175"/>
            <a:ext cx="537892" cy="537892"/>
          </a:xfrm>
          <a:prstGeom prst="rect">
            <a:avLst/>
          </a:prstGeom>
        </p:spPr>
      </p:pic>
      <p:sp>
        <p:nvSpPr>
          <p:cNvPr id="29" name="Content Placeholder 21">
            <a:extLst>
              <a:ext uri="{FF2B5EF4-FFF2-40B4-BE49-F238E27FC236}">
                <a16:creationId xmlns:a16="http://schemas.microsoft.com/office/drawing/2014/main" id="{5258269F-669C-EFB1-B981-7B0C790F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082" y="2794363"/>
            <a:ext cx="3797585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1 Request: GET /menu</a:t>
            </a:r>
          </a:p>
          <a:p>
            <a:pPr marL="0" indent="0" algn="l"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600" b="0" i="0" dirty="0">
              <a:solidFill>
                <a:srgbClr val="1F2328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600" b="0" i="0" dirty="0">
              <a:solidFill>
                <a:srgbClr val="1F2328"/>
              </a:solidFill>
              <a:effectLst/>
            </a:endParaRPr>
          </a:p>
        </p:txBody>
      </p:sp>
      <p:sp>
        <p:nvSpPr>
          <p:cNvPr id="30" name="Content Placeholder 21">
            <a:extLst>
              <a:ext uri="{FF2B5EF4-FFF2-40B4-BE49-F238E27FC236}">
                <a16:creationId xmlns:a16="http://schemas.microsoft.com/office/drawing/2014/main" id="{F932BC4B-CBDE-C4F8-DE26-341547F910C1}"/>
              </a:ext>
            </a:extLst>
          </p:cNvPr>
          <p:cNvSpPr txBox="1">
            <a:spLocks/>
          </p:cNvSpPr>
          <p:nvPr/>
        </p:nvSpPr>
        <p:spPr>
          <a:xfrm>
            <a:off x="8047080" y="3185567"/>
            <a:ext cx="3797581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91440" rIns="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  2 Response: Menu</a:t>
            </a:r>
          </a:p>
          <a:p>
            <a:pPr marL="0" indent="0">
              <a:buFont typeface="" panose="020B0303030202060203" pitchFamily="34" charset="0"/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</p:txBody>
      </p:sp>
      <p:sp>
        <p:nvSpPr>
          <p:cNvPr id="31" name="Content Placeholder 21">
            <a:extLst>
              <a:ext uri="{FF2B5EF4-FFF2-40B4-BE49-F238E27FC236}">
                <a16:creationId xmlns:a16="http://schemas.microsoft.com/office/drawing/2014/main" id="{E4308E67-82FE-FF3E-A9D1-46038B2ACC4E}"/>
              </a:ext>
            </a:extLst>
          </p:cNvPr>
          <p:cNvSpPr txBox="1">
            <a:spLocks/>
          </p:cNvSpPr>
          <p:nvPr/>
        </p:nvSpPr>
        <p:spPr>
          <a:xfrm>
            <a:off x="8051884" y="3576341"/>
            <a:ext cx="378965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91440" rIns="0" bIns="9144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  3 Request: POST /order</a:t>
            </a:r>
          </a:p>
          <a:p>
            <a:pPr marL="0" indent="0">
              <a:buFont typeface="" panose="020B0303030202060203" pitchFamily="34" charset="0"/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</p:txBody>
      </p:sp>
      <p:sp>
        <p:nvSpPr>
          <p:cNvPr id="32" name="Content Placeholder 21">
            <a:extLst>
              <a:ext uri="{FF2B5EF4-FFF2-40B4-BE49-F238E27FC236}">
                <a16:creationId xmlns:a16="http://schemas.microsoft.com/office/drawing/2014/main" id="{1C918A56-ED8E-EB4C-2568-975BC82A4B08}"/>
              </a:ext>
            </a:extLst>
          </p:cNvPr>
          <p:cNvSpPr txBox="1">
            <a:spLocks/>
          </p:cNvSpPr>
          <p:nvPr/>
        </p:nvSpPr>
        <p:spPr>
          <a:xfrm>
            <a:off x="8051882" y="3967545"/>
            <a:ext cx="3789651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91440" rIns="0" bIns="9144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  4 Response: Unique order ID (token)</a:t>
            </a:r>
          </a:p>
          <a:p>
            <a:pPr marL="0" indent="0">
              <a:buFont typeface="" panose="020B0303030202060203" pitchFamily="34" charset="0"/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</p:txBody>
      </p:sp>
      <p:sp>
        <p:nvSpPr>
          <p:cNvPr id="33" name="Content Placeholder 21">
            <a:extLst>
              <a:ext uri="{FF2B5EF4-FFF2-40B4-BE49-F238E27FC236}">
                <a16:creationId xmlns:a16="http://schemas.microsoft.com/office/drawing/2014/main" id="{D460F9B2-BD35-D3A8-0645-67A111D1BFA6}"/>
              </a:ext>
            </a:extLst>
          </p:cNvPr>
          <p:cNvSpPr txBox="1">
            <a:spLocks/>
          </p:cNvSpPr>
          <p:nvPr/>
        </p:nvSpPr>
        <p:spPr>
          <a:xfrm>
            <a:off x="8047081" y="4348935"/>
            <a:ext cx="378965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91440" rIns="0" bIns="9144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  5 Internal: Update the order with progress</a:t>
            </a:r>
          </a:p>
          <a:p>
            <a:pPr marL="0" indent="0">
              <a:buFont typeface="" panose="020B0303030202060203" pitchFamily="34" charset="0"/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</p:txBody>
      </p:sp>
      <p:sp>
        <p:nvSpPr>
          <p:cNvPr id="34" name="Content Placeholder 21">
            <a:extLst>
              <a:ext uri="{FF2B5EF4-FFF2-40B4-BE49-F238E27FC236}">
                <a16:creationId xmlns:a16="http://schemas.microsoft.com/office/drawing/2014/main" id="{7007FBC2-6185-435E-D8A3-CDA287E5E027}"/>
              </a:ext>
            </a:extLst>
          </p:cNvPr>
          <p:cNvSpPr txBox="1">
            <a:spLocks/>
          </p:cNvSpPr>
          <p:nvPr/>
        </p:nvSpPr>
        <p:spPr>
          <a:xfrm>
            <a:off x="8047081" y="4740139"/>
            <a:ext cx="379758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91440" rIns="0" bIns="9144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  6 Request: GET /order/{id} - Check order status</a:t>
            </a:r>
          </a:p>
          <a:p>
            <a:pPr marL="0" indent="0">
              <a:buFont typeface="" panose="020B0303030202060203" pitchFamily="34" charset="0"/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</p:txBody>
      </p:sp>
      <p:sp>
        <p:nvSpPr>
          <p:cNvPr id="35" name="Content Placeholder 21">
            <a:extLst>
              <a:ext uri="{FF2B5EF4-FFF2-40B4-BE49-F238E27FC236}">
                <a16:creationId xmlns:a16="http://schemas.microsoft.com/office/drawing/2014/main" id="{04910D44-6FFE-CC8A-7578-5A562D87C1E7}"/>
              </a:ext>
            </a:extLst>
          </p:cNvPr>
          <p:cNvSpPr txBox="1">
            <a:spLocks/>
          </p:cNvSpPr>
          <p:nvPr/>
        </p:nvSpPr>
        <p:spPr>
          <a:xfrm>
            <a:off x="8051883" y="5130913"/>
            <a:ext cx="378965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91440" rIns="0" bIns="9144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  7 Response: Order status with details</a:t>
            </a:r>
          </a:p>
          <a:p>
            <a:pPr marL="0" indent="0">
              <a:buFont typeface="" panose="020B0303030202060203" pitchFamily="34" charset="0"/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</p:txBody>
      </p:sp>
      <p:sp>
        <p:nvSpPr>
          <p:cNvPr id="36" name="Content Placeholder 21">
            <a:extLst>
              <a:ext uri="{FF2B5EF4-FFF2-40B4-BE49-F238E27FC236}">
                <a16:creationId xmlns:a16="http://schemas.microsoft.com/office/drawing/2014/main" id="{726EF16A-EABB-803B-C4F2-5AF5C4F121FB}"/>
              </a:ext>
            </a:extLst>
          </p:cNvPr>
          <p:cNvSpPr txBox="1">
            <a:spLocks/>
          </p:cNvSpPr>
          <p:nvPr/>
        </p:nvSpPr>
        <p:spPr>
          <a:xfrm>
            <a:off x="8051882" y="5522117"/>
            <a:ext cx="378965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91440" rIns="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1F2328"/>
                </a:solidFill>
              </a:rPr>
              <a:t>  8 Order delivery</a:t>
            </a:r>
          </a:p>
          <a:p>
            <a:pPr marL="0" indent="0">
              <a:buFont typeface="" panose="020B0303030202060203" pitchFamily="34" charset="0"/>
              <a:buNone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6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build="p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FCAE1-3648-F1BB-BDF8-7EC18A9E6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814D1F-CDCF-3A84-8A8D-1D4D6A3C1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1F61AC-0BC7-EE77-0A0A-2C20FABD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48ECCD-2FF8-88AD-25F1-422C7F11D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1C16-4AED-38F2-E516-C9FD1D91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Synchronous Vs Asynchronous APIs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B7DA9-8D11-AEDF-291C-1515A6462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4F469-74CA-7925-F06C-EB5AB481CE58}"/>
              </a:ext>
            </a:extLst>
          </p:cNvPr>
          <p:cNvSpPr/>
          <p:nvPr/>
        </p:nvSpPr>
        <p:spPr bwMode="ltGray">
          <a:xfrm>
            <a:off x="6493397" y="2523371"/>
            <a:ext cx="2222339" cy="11950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3B637-7431-A29E-4B06-A15288C39B94}"/>
              </a:ext>
            </a:extLst>
          </p:cNvPr>
          <p:cNvSpPr txBox="1"/>
          <p:nvPr/>
        </p:nvSpPr>
        <p:spPr>
          <a:xfrm>
            <a:off x="4479402" y="3611391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B15714-CA15-F933-7B8A-E0FC7F756AF9}"/>
              </a:ext>
            </a:extLst>
          </p:cNvPr>
          <p:cNvGrpSpPr/>
          <p:nvPr/>
        </p:nvGrpSpPr>
        <p:grpSpPr>
          <a:xfrm>
            <a:off x="2028173" y="2451957"/>
            <a:ext cx="1462269" cy="1396678"/>
            <a:chOff x="1724629" y="1128050"/>
            <a:chExt cx="1462269" cy="139667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FF7C0C3-F08C-1463-48AE-B78EFB5A8F33}"/>
                </a:ext>
              </a:extLst>
            </p:cNvPr>
            <p:cNvSpPr/>
            <p:nvPr/>
          </p:nvSpPr>
          <p:spPr bwMode="ltGray">
            <a:xfrm>
              <a:off x="2006281" y="1128050"/>
              <a:ext cx="1180617" cy="105329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9270483-C447-21C4-919C-1F282252F561}"/>
                </a:ext>
              </a:extLst>
            </p:cNvPr>
            <p:cNvSpPr/>
            <p:nvPr/>
          </p:nvSpPr>
          <p:spPr bwMode="ltGray">
            <a:xfrm>
              <a:off x="1865455" y="1299741"/>
              <a:ext cx="1180617" cy="105329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797F78F-C3FC-BCA6-7019-2FE006EB20CE}"/>
                </a:ext>
              </a:extLst>
            </p:cNvPr>
            <p:cNvSpPr/>
            <p:nvPr/>
          </p:nvSpPr>
          <p:spPr bwMode="ltGray">
            <a:xfrm>
              <a:off x="1724629" y="1471432"/>
              <a:ext cx="1180617" cy="105329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 / client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E702649-D9CC-E4ED-CBE7-BFB4EFCBB245}"/>
              </a:ext>
            </a:extLst>
          </p:cNvPr>
          <p:cNvSpPr txBox="1"/>
          <p:nvPr/>
        </p:nvSpPr>
        <p:spPr>
          <a:xfrm>
            <a:off x="7257325" y="2986358"/>
            <a:ext cx="555585" cy="24306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API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63B656-FE77-1800-083E-CE007838FD03}"/>
              </a:ext>
            </a:extLst>
          </p:cNvPr>
          <p:cNvCxnSpPr/>
          <p:nvPr/>
        </p:nvCxnSpPr>
        <p:spPr>
          <a:xfrm>
            <a:off x="4166886" y="2787177"/>
            <a:ext cx="200242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B61EC5-AEB7-BC63-640B-FC4606515AA7}"/>
              </a:ext>
            </a:extLst>
          </p:cNvPr>
          <p:cNvSpPr txBox="1"/>
          <p:nvPr/>
        </p:nvSpPr>
        <p:spPr>
          <a:xfrm>
            <a:off x="4694499" y="2488646"/>
            <a:ext cx="914400" cy="2782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A2986-E942-8D0F-750D-28E6F8C9E918}"/>
              </a:ext>
            </a:extLst>
          </p:cNvPr>
          <p:cNvCxnSpPr/>
          <p:nvPr/>
        </p:nvCxnSpPr>
        <p:spPr>
          <a:xfrm flipH="1">
            <a:off x="4166886" y="3556895"/>
            <a:ext cx="200242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B5B486-32D5-541D-A422-77AD76284980}"/>
              </a:ext>
            </a:extLst>
          </p:cNvPr>
          <p:cNvSpPr txBox="1"/>
          <p:nvPr/>
        </p:nvSpPr>
        <p:spPr>
          <a:xfrm>
            <a:off x="4710896" y="3218821"/>
            <a:ext cx="914400" cy="2782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Response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FC1D68C9-B285-80BE-8DE2-F8B412BA71E4}"/>
              </a:ext>
            </a:extLst>
          </p:cNvPr>
          <p:cNvSpPr/>
          <p:nvPr/>
        </p:nvSpPr>
        <p:spPr bwMode="ltGray">
          <a:xfrm>
            <a:off x="3727048" y="2795339"/>
            <a:ext cx="45719" cy="761556"/>
          </a:xfrm>
          <a:prstGeom prst="upDownArrow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02B71F-D651-99BB-4BDB-5F4B1C853954}"/>
              </a:ext>
            </a:extLst>
          </p:cNvPr>
          <p:cNvSpPr txBox="1"/>
          <p:nvPr/>
        </p:nvSpPr>
        <p:spPr>
          <a:xfrm>
            <a:off x="3868450" y="3011163"/>
            <a:ext cx="687538" cy="2782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sz="1000" dirty="0"/>
              <a:t>Client is waiting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3C1AB-7797-5B52-8C79-CA81EBAA03A5}"/>
              </a:ext>
            </a:extLst>
          </p:cNvPr>
          <p:cNvSpPr/>
          <p:nvPr/>
        </p:nvSpPr>
        <p:spPr bwMode="ltGray">
          <a:xfrm>
            <a:off x="6493397" y="4888486"/>
            <a:ext cx="2222339" cy="11950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D0B7C-CBCC-2DEE-03F7-C54106D2E5AE}"/>
              </a:ext>
            </a:extLst>
          </p:cNvPr>
          <p:cNvSpPr txBox="1"/>
          <p:nvPr/>
        </p:nvSpPr>
        <p:spPr>
          <a:xfrm>
            <a:off x="4479402" y="5976506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DE4485-E97B-0EAD-565C-FF3F85485F1C}"/>
              </a:ext>
            </a:extLst>
          </p:cNvPr>
          <p:cNvGrpSpPr/>
          <p:nvPr/>
        </p:nvGrpSpPr>
        <p:grpSpPr>
          <a:xfrm>
            <a:off x="2028173" y="4817072"/>
            <a:ext cx="1462269" cy="1396678"/>
            <a:chOff x="1724629" y="1128050"/>
            <a:chExt cx="1462269" cy="139667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B4838A4-36C3-D820-8F30-BF0125C87B33}"/>
                </a:ext>
              </a:extLst>
            </p:cNvPr>
            <p:cNvSpPr/>
            <p:nvPr/>
          </p:nvSpPr>
          <p:spPr bwMode="ltGray">
            <a:xfrm>
              <a:off x="2006281" y="1128050"/>
              <a:ext cx="1180617" cy="105329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7F757A3-5BD7-83FF-8185-E79CC03E968A}"/>
                </a:ext>
              </a:extLst>
            </p:cNvPr>
            <p:cNvSpPr/>
            <p:nvPr/>
          </p:nvSpPr>
          <p:spPr bwMode="ltGray">
            <a:xfrm>
              <a:off x="1865455" y="1299741"/>
              <a:ext cx="1180617" cy="105329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47ACC0-B268-F96F-8BC2-86E896A3503B}"/>
                </a:ext>
              </a:extLst>
            </p:cNvPr>
            <p:cNvSpPr/>
            <p:nvPr/>
          </p:nvSpPr>
          <p:spPr bwMode="ltGray">
            <a:xfrm>
              <a:off x="1724629" y="1471432"/>
              <a:ext cx="1180617" cy="1053296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 / client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7AEBF5-E8A1-7529-4E25-1011FC8967A7}"/>
              </a:ext>
            </a:extLst>
          </p:cNvPr>
          <p:cNvSpPr txBox="1"/>
          <p:nvPr/>
        </p:nvSpPr>
        <p:spPr>
          <a:xfrm>
            <a:off x="7257325" y="5351473"/>
            <a:ext cx="555585" cy="24306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API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1C9B2-C6F5-5489-3CBB-4E1A73E50C28}"/>
              </a:ext>
            </a:extLst>
          </p:cNvPr>
          <p:cNvCxnSpPr/>
          <p:nvPr/>
        </p:nvCxnSpPr>
        <p:spPr>
          <a:xfrm>
            <a:off x="4166886" y="5152292"/>
            <a:ext cx="200242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7F09E2-9B04-B1E7-A1F8-8C81BB1A84AB}"/>
              </a:ext>
            </a:extLst>
          </p:cNvPr>
          <p:cNvSpPr txBox="1"/>
          <p:nvPr/>
        </p:nvSpPr>
        <p:spPr>
          <a:xfrm>
            <a:off x="4694499" y="4853761"/>
            <a:ext cx="914400" cy="2782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Request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9CC47-5BC8-3085-47B7-B53E816803D7}"/>
              </a:ext>
            </a:extLst>
          </p:cNvPr>
          <p:cNvCxnSpPr/>
          <p:nvPr/>
        </p:nvCxnSpPr>
        <p:spPr>
          <a:xfrm flipH="1">
            <a:off x="4166886" y="5922010"/>
            <a:ext cx="200242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C07EF1-DD7C-DB4D-D421-1BB95F793FB1}"/>
              </a:ext>
            </a:extLst>
          </p:cNvPr>
          <p:cNvSpPr txBox="1"/>
          <p:nvPr/>
        </p:nvSpPr>
        <p:spPr>
          <a:xfrm>
            <a:off x="4710896" y="5583936"/>
            <a:ext cx="914400" cy="2782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5209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8" grpId="0"/>
      <p:bldP spid="20" grpId="0"/>
      <p:bldP spid="21" grpId="0" animBg="1"/>
      <p:bldP spid="22" grpId="0"/>
      <p:bldP spid="23" grpId="0" animBg="1"/>
      <p:bldP spid="29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A382D-EFB6-95B0-BAD7-E515DE9E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E62D10-7183-6D0E-290C-4F8A2CA5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29113B-86BF-77F8-7DC4-E53CC25FB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54468D-DC01-81C4-3B6F-3BC318A2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F59B-FA75-4AFC-ED7F-EBE80810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Python FastAPI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FE94A-AC7D-B02D-C10D-D8D7470B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A917-0E77-3162-D213-DD28911D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</a:rPr>
              <a:t>Setup the environment (</a:t>
            </a:r>
            <a:r>
              <a:rPr lang="en-IN" b="0" i="0" dirty="0" err="1">
                <a:solidFill>
                  <a:srgbClr val="1F2328"/>
                </a:solidFill>
                <a:effectLst/>
              </a:rPr>
              <a:t>venv</a:t>
            </a:r>
            <a:r>
              <a:rPr lang="en-IN" b="0" i="0" dirty="0">
                <a:solidFill>
                  <a:srgbClr val="1F2328"/>
                </a:solidFill>
                <a:effectLst/>
              </a:rPr>
              <a:t>, create project structure)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What is </a:t>
            </a:r>
            <a:r>
              <a:rPr lang="en-IN" dirty="0" err="1">
                <a:solidFill>
                  <a:srgbClr val="1F2328"/>
                </a:solidFill>
              </a:rPr>
              <a:t>venv</a:t>
            </a:r>
            <a:r>
              <a:rPr lang="en-IN" dirty="0">
                <a:solidFill>
                  <a:srgbClr val="1F2328"/>
                </a:solidFill>
              </a:rPr>
              <a:t>? Why is it required?</a:t>
            </a:r>
            <a:endParaRPr lang="en-IN" b="0" i="0" dirty="0">
              <a:solidFill>
                <a:srgbClr val="1F2328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</a:rPr>
              <a:t>Hello World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Create a basic GET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Demonstration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Sample API Specification, HTTP methods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Student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Implement POST and GET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4034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0E302-CF09-18C5-0B2E-8C518EAD2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07F00A-2505-71D7-9184-6BECFB9D2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2F070-206D-6595-EAEB-BF15CDF32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40D65-DE9B-A636-C663-3EEBF02D6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ADA95-345C-ED45-C99D-45A54F2B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Q&amp;A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95DCB-CE64-C3C0-3352-BF545DAF2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600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48BC5-8E7F-3FF3-5FD4-BBFC2D3D5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2A6A22-DB1D-2BCF-DCD4-3DC7F708C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F555B5-82C6-FB81-645E-FF3E3EA1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47C01F-B537-4271-1FED-E39FFABB7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7C9DE-9A59-C4E3-6533-4AB66AEB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 bit on the current trend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6166E-E9C0-1DAD-F30C-47B26F1BE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6B05-1AF7-2DAC-F329-85FE6967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Introduction to Generative AI, Language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Demonstrate programmatically interfacing with language models using python and </a:t>
            </a:r>
            <a:r>
              <a:rPr lang="en-IN" dirty="0" err="1">
                <a:solidFill>
                  <a:srgbClr val="1F2328"/>
                </a:solidFill>
              </a:rPr>
              <a:t>ollama</a:t>
            </a:r>
            <a:endParaRPr lang="en-IN" dirty="0">
              <a:solidFill>
                <a:srgbClr val="1F232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1F232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</a:rPr>
              <a:t>Introduction to AI Agents</a:t>
            </a:r>
          </a:p>
        </p:txBody>
      </p:sp>
    </p:spTree>
    <p:extLst>
      <p:ext uri="{BB962C8B-B14F-4D97-AF65-F5344CB8AC3E}">
        <p14:creationId xmlns:p14="http://schemas.microsoft.com/office/powerpoint/2010/main" val="193350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303</Words>
  <Application>Microsoft Macintosh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MetricHPE</vt:lpstr>
      <vt:lpstr>Office Theme</vt:lpstr>
      <vt:lpstr>Demonstrating API development using Python FastAPI</vt:lpstr>
      <vt:lpstr>Python</vt:lpstr>
      <vt:lpstr>Python trivia</vt:lpstr>
      <vt:lpstr>APIs …</vt:lpstr>
      <vt:lpstr>Restaurant Order Processing</vt:lpstr>
      <vt:lpstr>Synchronous Vs Asynchronous APIs</vt:lpstr>
      <vt:lpstr>Python FastAPI</vt:lpstr>
      <vt:lpstr>Q&amp;A</vt:lpstr>
      <vt:lpstr>A bit on the current trend …</vt:lpstr>
      <vt:lpstr>AI Agents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E, Rajesh</dc:creator>
  <cp:lastModifiedBy>P E, Rajesh</cp:lastModifiedBy>
  <cp:revision>1</cp:revision>
  <dcterms:created xsi:type="dcterms:W3CDTF">2025-01-22T06:38:16Z</dcterms:created>
  <dcterms:modified xsi:type="dcterms:W3CDTF">2025-01-22T07:27:43Z</dcterms:modified>
</cp:coreProperties>
</file>