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2"/>
  </p:notesMasterIdLst>
  <p:sldIdLst>
    <p:sldId id="293" r:id="rId5"/>
    <p:sldId id="294" r:id="rId6"/>
    <p:sldId id="295" r:id="rId7"/>
    <p:sldId id="296" r:id="rId8"/>
    <p:sldId id="297" r:id="rId9"/>
    <p:sldId id="298" r:id="rId10"/>
    <p:sldId id="299" r:id="rId11"/>
    <p:sldId id="300" r:id="rId12"/>
    <p:sldId id="301" r:id="rId13"/>
    <p:sldId id="302" r:id="rId14"/>
    <p:sldId id="303" r:id="rId15"/>
    <p:sldId id="304" r:id="rId16"/>
    <p:sldId id="305" r:id="rId17"/>
    <p:sldId id="306" r:id="rId18"/>
    <p:sldId id="307" r:id="rId19"/>
    <p:sldId id="308" r:id="rId20"/>
    <p:sldId id="309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Full" cryptAlgorithmClass="hash" cryptAlgorithmType="typeAny" cryptAlgorithmSid="4" spinCount="100000" saltData="s7kEHxll+WgmCSlnjAFWkg==" hashData="7ENz+FrbjelAUF0v4ovqVkLHYFs=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C4744"/>
    <a:srgbClr val="953735"/>
    <a:srgbClr val="008080"/>
    <a:srgbClr val="CE7674"/>
    <a:srgbClr val="2D9F01"/>
    <a:srgbClr val="22822B"/>
    <a:srgbClr val="A446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426" autoAdjust="0"/>
    <p:restoredTop sz="94491" autoAdjust="0"/>
  </p:normalViewPr>
  <p:slideViewPr>
    <p:cSldViewPr>
      <p:cViewPr varScale="1">
        <p:scale>
          <a:sx n="66" d="100"/>
          <a:sy n="66" d="100"/>
        </p:scale>
        <p:origin x="-17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03A1FB-12CB-49E6-809F-DA2D2089BF59}" type="datetimeFigureOut">
              <a:rPr lang="en-US" smtClean="0"/>
              <a:pPr/>
              <a:t>6/21/2013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8B6E77-EC63-4CD7-8F8A-914122582C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79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lnSpc>
                <a:spcPct val="260000"/>
              </a:lnSpc>
              <a:buFont typeface="+mj-lt"/>
              <a:buAutoNum type="arabicPeriod"/>
            </a:pPr>
            <a:r>
              <a:rPr lang="en-US" sz="1200" dirty="0" smtClean="0"/>
              <a:t>The UNIX Shell is like a command interpreter.</a:t>
            </a:r>
          </a:p>
          <a:p>
            <a:pPr marL="228600" indent="-228600">
              <a:lnSpc>
                <a:spcPct val="260000"/>
              </a:lnSpc>
              <a:buFont typeface="+mj-lt"/>
              <a:buAutoNum type="arabicPeriod"/>
            </a:pPr>
            <a:endParaRPr lang="en-US" sz="1200" dirty="0" smtClean="0"/>
          </a:p>
          <a:p>
            <a:pPr marL="228600" indent="-228600">
              <a:lnSpc>
                <a:spcPct val="260000"/>
              </a:lnSpc>
              <a:buFont typeface="+mj-lt"/>
              <a:buAutoNum type="arabicPeriod"/>
            </a:pPr>
            <a:r>
              <a:rPr lang="en-US" sz="1200" dirty="0" smtClean="0"/>
              <a:t>The UNIX Shell performs various functions.</a:t>
            </a:r>
          </a:p>
          <a:p>
            <a:pPr marL="228600" indent="-228600">
              <a:lnSpc>
                <a:spcPct val="260000"/>
              </a:lnSpc>
              <a:buFont typeface="+mj-lt"/>
              <a:buAutoNum type="arabicPeriod"/>
            </a:pPr>
            <a:endParaRPr lang="en-US" sz="1200" dirty="0" smtClean="0"/>
          </a:p>
          <a:p>
            <a:pPr marL="228600" indent="-228600">
              <a:lnSpc>
                <a:spcPct val="260000"/>
              </a:lnSpc>
              <a:buFont typeface="+mj-lt"/>
              <a:buAutoNum type="arabicPeriod"/>
            </a:pPr>
            <a:r>
              <a:rPr lang="en-US" sz="1200" dirty="0" smtClean="0"/>
              <a:t>You can debug BASH scripts using the –v, -x and -n switches.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B6E77-EC63-4CD7-8F8A-914122582C5F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_Slide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905000"/>
            <a:ext cx="9144000" cy="1143000"/>
          </a:xfrm>
          <a:prstGeom prst="rect">
            <a:avLst/>
          </a:prstGeom>
          <a:gradFill flip="none" rotWithShape="1">
            <a:gsLst>
              <a:gs pos="0">
                <a:srgbClr val="008080">
                  <a:tint val="66000"/>
                  <a:satMod val="160000"/>
                </a:srgbClr>
              </a:gs>
              <a:gs pos="50000">
                <a:srgbClr val="008080">
                  <a:tint val="44500"/>
                  <a:satMod val="160000"/>
                </a:srgbClr>
              </a:gs>
              <a:gs pos="100000">
                <a:srgbClr val="008080">
                  <a:tint val="23500"/>
                  <a:satMod val="160000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3048000"/>
            <a:ext cx="9144000" cy="1219200"/>
          </a:xfrm>
          <a:prstGeom prst="rect">
            <a:avLst/>
          </a:prstGeom>
          <a:gradFill flip="none" rotWithShape="1">
            <a:gsLst>
              <a:gs pos="0">
                <a:srgbClr val="953735"/>
              </a:gs>
              <a:gs pos="50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2">
                  <a:lumMod val="75000"/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800" dirty="0">
              <a:latin typeface="Myriad Pro" pitchFamily="34" charset="0"/>
            </a:endParaRPr>
          </a:p>
        </p:txBody>
      </p:sp>
      <p:pic>
        <p:nvPicPr>
          <p:cNvPr id="7" name="Picture 6" descr="picture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 bwMode="auto">
          <a:xfrm>
            <a:off x="5792789" y="1752601"/>
            <a:ext cx="3046412" cy="270351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jec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spcBef>
                <a:spcPct val="20000"/>
              </a:spcBef>
              <a:buFont typeface="Arial" pitchFamily="34" charset="0"/>
              <a:buChar char="•"/>
              <a:defRPr/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1600200" y="0"/>
            <a:ext cx="7543800" cy="1143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152400" y="6427787"/>
            <a:ext cx="457200" cy="277813"/>
          </a:xfrm>
          <a:prstGeom prst="rect">
            <a:avLst/>
          </a:prstGeom>
          <a:ln/>
        </p:spPr>
        <p:txBody>
          <a:bodyPr/>
          <a:lstStyle>
            <a:lvl1pPr>
              <a:defRPr sz="1400" b="0">
                <a:solidFill>
                  <a:srgbClr val="953735"/>
                </a:solidFill>
              </a:defRPr>
            </a:lvl1pPr>
          </a:lstStyle>
          <a:p>
            <a:fld id="{47ED8886-DB3B-44F4-9A80-E6A224679F2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urse_Completion_Page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905000"/>
            <a:ext cx="9144000" cy="1143000"/>
          </a:xfrm>
          <a:prstGeom prst="rect">
            <a:avLst/>
          </a:prstGeom>
          <a:gradFill flip="none" rotWithShape="1">
            <a:gsLst>
              <a:gs pos="0">
                <a:srgbClr val="008080">
                  <a:tint val="66000"/>
                  <a:satMod val="160000"/>
                </a:srgbClr>
              </a:gs>
              <a:gs pos="50000">
                <a:srgbClr val="008080">
                  <a:tint val="44500"/>
                  <a:satMod val="160000"/>
                </a:srgbClr>
              </a:gs>
              <a:gs pos="100000">
                <a:srgbClr val="008080">
                  <a:tint val="23500"/>
                  <a:satMod val="160000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457200" lvl="1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400" b="1" kern="1200" dirty="0">
              <a:solidFill>
                <a:schemeClr val="bg1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3048000"/>
            <a:ext cx="9144000" cy="1219200"/>
          </a:xfrm>
          <a:prstGeom prst="rect">
            <a:avLst/>
          </a:prstGeom>
          <a:gradFill flip="none" rotWithShape="1">
            <a:gsLst>
              <a:gs pos="0">
                <a:srgbClr val="953735"/>
              </a:gs>
              <a:gs pos="50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2">
                  <a:lumMod val="75000"/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457200" lvl="1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800" kern="1200" dirty="0">
              <a:solidFill>
                <a:schemeClr val="lt1"/>
              </a:solidFill>
              <a:latin typeface="Myriad Pro" pitchFamily="34" charset="0"/>
              <a:ea typeface="+mn-ea"/>
              <a:cs typeface="+mn-cs"/>
            </a:endParaRPr>
          </a:p>
        </p:txBody>
      </p:sp>
      <p:pic>
        <p:nvPicPr>
          <p:cNvPr id="4" name="Picture 8" descr="present-1_03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91200" y="1712913"/>
            <a:ext cx="3048000" cy="27066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0"/>
            <a:ext cx="7543800" cy="1066800"/>
          </a:xfrm>
        </p:spPr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latin typeface="+mn-lt"/>
              </a:defRPr>
            </a:lvl1pPr>
            <a:lvl2pPr>
              <a:defRPr sz="2400">
                <a:latin typeface="+mn-lt"/>
              </a:defRPr>
            </a:lvl2pPr>
            <a:lvl3pPr>
              <a:defRPr sz="2000">
                <a:latin typeface="+mn-lt"/>
              </a:defRPr>
            </a:lvl3pPr>
            <a:lvl4pPr>
              <a:defRPr sz="1800">
                <a:latin typeface="+mn-lt"/>
              </a:defRPr>
            </a:lvl4pPr>
            <a:lvl5pPr>
              <a:defRPr sz="18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latin typeface="+mn-lt"/>
              </a:defRPr>
            </a:lvl1pPr>
            <a:lvl2pPr>
              <a:defRPr sz="2400">
                <a:latin typeface="+mn-lt"/>
              </a:defRPr>
            </a:lvl2pPr>
            <a:lvl3pPr>
              <a:defRPr sz="2000">
                <a:latin typeface="+mn-lt"/>
              </a:defRPr>
            </a:lvl3pPr>
            <a:lvl4pPr>
              <a:defRPr sz="1800">
                <a:latin typeface="+mn-lt"/>
              </a:defRPr>
            </a:lvl4pPr>
            <a:lvl5pPr>
              <a:defRPr sz="18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0" y="6400800"/>
            <a:ext cx="457200" cy="277813"/>
          </a:xfrm>
          <a:prstGeom prst="rect">
            <a:avLst/>
          </a:prstGeom>
          <a:ln/>
        </p:spPr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47ED8886-DB3B-44F4-9A80-E6A224679F2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0"/>
            <a:ext cx="7543800" cy="1143000"/>
          </a:xfrm>
        </p:spPr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57350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297112"/>
            <a:ext cx="4040188" cy="3951288"/>
          </a:xfrm>
        </p:spPr>
        <p:txBody>
          <a:bodyPr/>
          <a:lstStyle>
            <a:lvl1pPr>
              <a:defRPr sz="24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1800">
                <a:latin typeface="+mn-lt"/>
              </a:defRPr>
            </a:lvl3pPr>
            <a:lvl4pPr>
              <a:defRPr sz="1600">
                <a:latin typeface="+mn-lt"/>
              </a:defRPr>
            </a:lvl4pPr>
            <a:lvl5pPr>
              <a:defRPr sz="1600">
                <a:latin typeface="+mn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57350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297112"/>
            <a:ext cx="4041775" cy="3951288"/>
          </a:xfrm>
        </p:spPr>
        <p:txBody>
          <a:bodyPr/>
          <a:lstStyle>
            <a:lvl1pPr>
              <a:defRPr sz="24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1800">
                <a:latin typeface="+mn-lt"/>
              </a:defRPr>
            </a:lvl3pPr>
            <a:lvl4pPr>
              <a:defRPr sz="1600">
                <a:latin typeface="+mn-lt"/>
              </a:defRPr>
            </a:lvl4pPr>
            <a:lvl5pPr>
              <a:defRPr sz="1600">
                <a:latin typeface="+mn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0" y="6400800"/>
            <a:ext cx="457200" cy="277813"/>
          </a:xfrm>
          <a:prstGeom prst="rect">
            <a:avLst/>
          </a:prstGeom>
          <a:ln/>
        </p:spPr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47ED8886-DB3B-44F4-9A80-E6A224679F2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bout_the_Author">
    <p:bg>
      <p:bgPr>
        <a:blipFill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6473952"/>
            <a:ext cx="457200" cy="27699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A04AFBC5-2B20-4E0B-9DFE-D04369A198D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Rectangle 6"/>
          <p:cNvSpPr/>
          <p:nvPr userDrawn="1"/>
        </p:nvSpPr>
        <p:spPr>
          <a:xfrm>
            <a:off x="1524000" y="0"/>
            <a:ext cx="7620000" cy="1143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dirty="0" smtClean="0">
                <a:latin typeface="Verdana" pitchFamily="34" charset="0"/>
              </a:rPr>
              <a:t>About the Author</a:t>
            </a:r>
            <a:endParaRPr lang="en-US" sz="3600" b="0" dirty="0">
              <a:latin typeface="Verdana" pitchFamily="34" charset="0"/>
            </a:endParaRPr>
          </a:p>
        </p:txBody>
      </p:sp>
      <p:graphicFrame>
        <p:nvGraphicFramePr>
          <p:cNvPr id="8" name="Group 81"/>
          <p:cNvGraphicFramePr>
            <a:graphicFrameLocks noGrp="1"/>
          </p:cNvGraphicFramePr>
          <p:nvPr userDrawn="1"/>
        </p:nvGraphicFramePr>
        <p:xfrm>
          <a:off x="533400" y="2286000"/>
          <a:ext cx="8153400" cy="1828800"/>
        </p:xfrm>
        <a:graphic>
          <a:graphicData uri="http://schemas.openxmlformats.org/drawingml/2006/table">
            <a:tbl>
              <a:tblPr/>
              <a:tblGrid>
                <a:gridCol w="1676400"/>
                <a:gridCol w="6477000"/>
              </a:tblGrid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Created By: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Credential Information: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</a:p>
                  </a:txBody>
                  <a:tcPr horzOverflow="overflow">
                    <a:lnL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Version and Date: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Rectangle 8"/>
          <p:cNvSpPr/>
          <p:nvPr userDrawn="1"/>
        </p:nvSpPr>
        <p:spPr>
          <a:xfrm>
            <a:off x="1252240" y="4648200"/>
            <a:ext cx="644048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3600" b="1" kern="10" dirty="0">
                <a:ln w="9525">
                  <a:solidFill>
                    <a:srgbClr val="3366FF"/>
                  </a:solidFill>
                  <a:round/>
                  <a:headEnd/>
                  <a:tailEnd/>
                </a:ln>
                <a:solidFill>
                  <a:srgbClr val="3188B4"/>
                </a:solidFill>
                <a:latin typeface="Tw Cen MT Condensed"/>
              </a:rPr>
              <a:t>Cognizant Certified Official Curriculum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2209800" y="2286000"/>
            <a:ext cx="6477000" cy="609600"/>
          </a:xfrm>
        </p:spPr>
        <p:txBody>
          <a:bodyPr/>
          <a:lstStyle>
            <a:lvl1pPr>
              <a:buNone/>
              <a:defRPr sz="1600" baseline="0">
                <a:latin typeface="+mj-lt"/>
              </a:defRPr>
            </a:lvl1pPr>
          </a:lstStyle>
          <a:p>
            <a:pPr lvl="0"/>
            <a:r>
              <a:rPr lang="en-US" dirty="0" smtClean="0"/>
              <a:t>Click to edit Created By</a:t>
            </a:r>
            <a:endParaRPr lang="en-GB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2209800" y="2895600"/>
            <a:ext cx="6477000" cy="609600"/>
          </a:xfrm>
        </p:spPr>
        <p:txBody>
          <a:bodyPr/>
          <a:lstStyle>
            <a:lvl1pPr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dirty="0" smtClean="0"/>
              <a:t>Click to edit Credentials</a:t>
            </a:r>
            <a:endParaRPr lang="en-GB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2209800" y="3505200"/>
            <a:ext cx="6477000" cy="609600"/>
          </a:xfrm>
        </p:spPr>
        <p:txBody>
          <a:bodyPr/>
          <a:lstStyle>
            <a:lvl1pPr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dirty="0" smtClean="0"/>
              <a:t>Click to edit Version and Date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Learn_H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r>
              <a:rPr lang="en-US" dirty="0" smtClean="0"/>
              <a:t>Click to edit Slide Title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342900" indent="-342900">
              <a:spcBef>
                <a:spcPct val="20000"/>
              </a:spcBef>
              <a:buFont typeface="Arial" charset="0"/>
              <a:buChar char="•"/>
              <a:defRPr>
                <a:latin typeface="+mn-lt"/>
              </a:defRPr>
            </a:lvl1pPr>
          </a:lstStyle>
          <a:p>
            <a:pPr marL="342900" indent="-34290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+mn-lt"/>
              </a:rPr>
              <a:t>Add text here. (Topic slide starts from here)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+mn-lt"/>
              </a:rPr>
              <a:t>You can add a picture, chart, or other content in the right column by clicking the appropriate button.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+mn-lt"/>
              </a:rPr>
              <a:t>You may need more than one slide for each topic. To add a slide, click </a:t>
            </a:r>
            <a:r>
              <a:rPr lang="en-US" sz="3200" b="1" dirty="0" smtClean="0">
                <a:latin typeface="+mn-lt"/>
              </a:rPr>
              <a:t>New Slide</a:t>
            </a:r>
            <a:r>
              <a:rPr lang="en-US" sz="3200" dirty="0" smtClean="0">
                <a:latin typeface="+mn-lt"/>
              </a:rPr>
              <a:t> on the </a:t>
            </a:r>
            <a:r>
              <a:rPr lang="en-US" sz="3200" b="1" dirty="0" smtClean="0">
                <a:latin typeface="+mn-lt"/>
              </a:rPr>
              <a:t>Insert</a:t>
            </a:r>
            <a:r>
              <a:rPr lang="en-US" sz="3200" dirty="0" smtClean="0">
                <a:latin typeface="+mn-lt"/>
              </a:rPr>
              <a:t> menu, or press CTRL+M </a:t>
            </a:r>
            <a:r>
              <a:rPr lang="en-US" sz="3200" b="1" dirty="0" smtClean="0">
                <a:latin typeface="+mn-lt"/>
              </a:rPr>
              <a:t>and add a suitable slide depending upon the content</a:t>
            </a:r>
            <a:endParaRPr lang="en-US" sz="3200" dirty="0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6473952"/>
            <a:ext cx="457200" cy="27699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A04AFBC5-2B20-4E0B-9DFE-D04369A198DB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9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143000"/>
            <a:ext cx="9144000" cy="152400"/>
          </a:xfrm>
          <a:prstGeom prst="rect">
            <a:avLst/>
          </a:prstGeom>
          <a:gradFill flip="none" rotWithShape="1">
            <a:gsLst>
              <a:gs pos="0">
                <a:srgbClr val="008080">
                  <a:tint val="66000"/>
                  <a:satMod val="160000"/>
                </a:srgbClr>
              </a:gs>
              <a:gs pos="50000">
                <a:srgbClr val="008080">
                  <a:tint val="44500"/>
                  <a:satMod val="160000"/>
                </a:srgbClr>
              </a:gs>
              <a:gs pos="100000">
                <a:srgbClr val="008080">
                  <a:tint val="23500"/>
                  <a:satMod val="160000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1" baseline="-25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00200" y="0"/>
            <a:ext cx="7543800" cy="1143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none">
            <a:schemeClr val="lt1"/>
          </a:fontRef>
        </p:style>
        <p:txBody>
          <a:bodyPr anchor="ctr"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28600" y="1609725"/>
            <a:ext cx="8686800" cy="4946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 smtClean="0"/>
          </a:p>
        </p:txBody>
      </p:sp>
      <p:sp>
        <p:nvSpPr>
          <p:cNvPr id="8" name="Rectangle 7"/>
          <p:cNvSpPr/>
          <p:nvPr/>
        </p:nvSpPr>
        <p:spPr>
          <a:xfrm>
            <a:off x="-10886" y="1295400"/>
            <a:ext cx="9154887" cy="195943"/>
          </a:xfrm>
          <a:prstGeom prst="rect">
            <a:avLst/>
          </a:prstGeom>
          <a:gradFill flip="none" rotWithShape="1">
            <a:gsLst>
              <a:gs pos="0">
                <a:srgbClr val="BC4744">
                  <a:shade val="30000"/>
                  <a:satMod val="115000"/>
                </a:srgbClr>
              </a:gs>
              <a:gs pos="50000">
                <a:srgbClr val="BC4744">
                  <a:shade val="67500"/>
                  <a:satMod val="115000"/>
                </a:srgbClr>
              </a:gs>
              <a:gs pos="100000">
                <a:srgbClr val="BC4744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800" dirty="0">
              <a:latin typeface="Myriad Pro" pitchFamily="34" charset="0"/>
            </a:endParaRPr>
          </a:p>
        </p:txBody>
      </p:sp>
      <p:pic>
        <p:nvPicPr>
          <p:cNvPr id="10" name="Picture 10" descr="picture.jpg"/>
          <p:cNvPicPr>
            <a:picLocks noChangeAspect="1"/>
          </p:cNvPicPr>
          <p:nvPr userDrawn="1"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0" y="0"/>
            <a:ext cx="14605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5" r:id="rId2"/>
    <p:sldLayoutId id="2147483668" r:id="rId3"/>
    <p:sldLayoutId id="2147483670" r:id="rId4"/>
    <p:sldLayoutId id="2147483671" r:id="rId5"/>
    <p:sldLayoutId id="2147483672" r:id="rId6"/>
    <p:sldLayoutId id="2147483673" r:id="rId7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lang="en-GB" sz="3600" kern="1200" dirty="0">
          <a:solidFill>
            <a:srgbClr val="FFFFFF"/>
          </a:solidFill>
          <a:latin typeface="Verdana" pitchFamily="34" charset="0"/>
          <a:ea typeface="+mn-ea"/>
          <a:cs typeface="+mn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Monotype Corsiva" pitchFamily="66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Monotype Corsiva" pitchFamily="66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Monotype Corsiva" pitchFamily="66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Monotype Corsiva" pitchFamily="66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Monotype Corsiva" pitchFamily="66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Monotype Corsiva" pitchFamily="66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Monotype Corsiva" pitchFamily="66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Monotype Corsiva" pitchFamily="66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lang="en-US" sz="26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lang="en-US" sz="24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lang="en-GB" sz="16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" y="1905000"/>
            <a:ext cx="5781675" cy="1143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b="1" dirty="0" smtClean="0">
                <a:solidFill>
                  <a:schemeClr val="tx1"/>
                </a:solidFill>
                <a:latin typeface="Myriad Pro" pitchFamily="34" charset="0"/>
                <a:cs typeface="Arial" pitchFamily="34" charset="0"/>
              </a:rPr>
              <a:t>Unix Shell Scripting </a:t>
            </a:r>
            <a:endParaRPr lang="en-US" sz="2200" b="1" dirty="0">
              <a:solidFill>
                <a:schemeClr val="tx1"/>
              </a:solidFill>
              <a:latin typeface="Myriad Pro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3048000"/>
            <a:ext cx="5754414" cy="1219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300" dirty="0" smtClean="0">
                <a:solidFill>
                  <a:schemeClr val="bg1"/>
                </a:solidFill>
                <a:latin typeface="Cambria" pitchFamily="18" charset="0"/>
                <a:ea typeface="+mj-ea"/>
                <a:cs typeface="+mj-cs"/>
              </a:rPr>
              <a:t>About the Unix Shell </a:t>
            </a:r>
            <a:endParaRPr lang="en-US" sz="2300" dirty="0">
              <a:solidFill>
                <a:schemeClr val="bg1"/>
              </a:solidFill>
              <a:latin typeface="Cambria" pitchFamily="18" charset="0"/>
              <a:ea typeface="+mj-ea"/>
              <a:cs typeface="+mj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98797" y="4733925"/>
            <a:ext cx="2190751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400" b="1" u="none" strike="noStrike" kern="1200" cap="none" spc="0" normalizeH="0" baseline="0" noProof="0" dirty="0" smtClean="0">
                <a:ln>
                  <a:noFill/>
                </a:ln>
                <a:solidFill>
                  <a:srgbClr val="953735"/>
                </a:solidFill>
                <a:effectLst/>
                <a:uLnTx/>
                <a:uFillTx/>
                <a:latin typeface="+mj-lt"/>
                <a:cs typeface="Arial" pitchFamily="34" charset="0"/>
              </a:rPr>
              <a:t>LEVEL – </a:t>
            </a:r>
            <a:r>
              <a:rPr lang="en-US" sz="1400" b="1" dirty="0" smtClean="0">
                <a:solidFill>
                  <a:srgbClr val="953735"/>
                </a:solidFill>
                <a:latin typeface="+mj-lt"/>
                <a:cs typeface="Arial" pitchFamily="34" charset="0"/>
              </a:rPr>
              <a:t>LEARNER</a:t>
            </a:r>
            <a:endParaRPr kumimoji="0" lang="en-GB" sz="1400" b="1" u="none" strike="noStrike" kern="1200" cap="none" spc="0" normalizeH="0" baseline="0" noProof="0" dirty="0">
              <a:ln>
                <a:noFill/>
              </a:ln>
              <a:solidFill>
                <a:srgbClr val="953735"/>
              </a:solidFill>
              <a:effectLst/>
              <a:uLnTx/>
              <a:uFillTx/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9699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HashBang</a:t>
            </a:r>
            <a:r>
              <a:rPr lang="en-US" dirty="0" smtClean="0"/>
              <a:t> #!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The ‘#!’ sequence is used in the first line of a script</a:t>
            </a:r>
          </a:p>
          <a:p>
            <a:pPr marL="0" indent="0">
              <a:buNone/>
            </a:pPr>
            <a:r>
              <a:rPr lang="en-US" sz="2000" dirty="0" smtClean="0"/>
              <a:t>      #!/bin/bash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The string following the </a:t>
            </a:r>
            <a:r>
              <a:rPr lang="en-US" sz="2000" dirty="0" err="1"/>
              <a:t>hashbang</a:t>
            </a:r>
            <a:r>
              <a:rPr lang="en-US" sz="2000" dirty="0"/>
              <a:t> specifies the path to the command interpreter.</a:t>
            </a:r>
          </a:p>
          <a:p>
            <a:endParaRPr lang="en-US" sz="2000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52400" y="6427787"/>
            <a:ext cx="457200" cy="277813"/>
          </a:xfrm>
          <a:prstGeom prst="rect">
            <a:avLst/>
          </a:prstGeom>
        </p:spPr>
        <p:txBody>
          <a:bodyPr/>
          <a:lstStyle/>
          <a:p>
            <a:fld id="{47ED8886-DB3B-44F4-9A80-E6A224679F20}" type="slidenum">
              <a:rPr lang="en-US" sz="1400">
                <a:solidFill>
                  <a:srgbClr val="953735"/>
                </a:solidFill>
              </a:rPr>
              <a:pPr/>
              <a:t>10</a:t>
            </a:fld>
            <a:endParaRPr lang="en-US" sz="1400" dirty="0">
              <a:solidFill>
                <a:srgbClr val="95373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4219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 Options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D8886-DB3B-44F4-9A80-E6A224679F20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#!/bin/bash –v</a:t>
            </a:r>
          </a:p>
          <a:p>
            <a:pPr marL="0" indent="0">
              <a:buNone/>
            </a:pPr>
            <a:r>
              <a:rPr lang="en-US" sz="2000" dirty="0" smtClean="0"/>
              <a:t>      echoes </a:t>
            </a:r>
            <a:r>
              <a:rPr lang="en-US" sz="2000" dirty="0"/>
              <a:t>each command before executing it. </a:t>
            </a: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 smtClean="0"/>
              <a:t>#!/</a:t>
            </a:r>
            <a:r>
              <a:rPr lang="en-US" sz="2000" dirty="0"/>
              <a:t>bin/bash –x</a:t>
            </a:r>
          </a:p>
          <a:p>
            <a:pPr marL="0" indent="0">
              <a:buNone/>
            </a:pPr>
            <a:r>
              <a:rPr lang="en-US" sz="2000" dirty="0" smtClean="0"/>
              <a:t>      echoes </a:t>
            </a:r>
            <a:r>
              <a:rPr lang="en-US" sz="2000" dirty="0"/>
              <a:t>the result of each command, but in an abbreviated manner. </a:t>
            </a: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 smtClean="0"/>
              <a:t>#!/</a:t>
            </a:r>
            <a:r>
              <a:rPr lang="en-US" sz="2000" dirty="0"/>
              <a:t>bin/bash –n</a:t>
            </a:r>
          </a:p>
          <a:p>
            <a:pPr marL="0" indent="0">
              <a:buNone/>
            </a:pPr>
            <a:r>
              <a:rPr lang="en-US" sz="2000" dirty="0" smtClean="0"/>
              <a:t>      checks </a:t>
            </a:r>
            <a:r>
              <a:rPr lang="en-US" sz="2000" dirty="0"/>
              <a:t>for syntax errors without actually running the script.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16263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First Script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 #!/</a:t>
            </a:r>
            <a:r>
              <a:rPr lang="en-US" sz="2000" dirty="0" smtClean="0"/>
              <a:t>bin/bash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echo </a:t>
            </a:r>
            <a:r>
              <a:rPr lang="en-US" sz="2000" dirty="0"/>
              <a:t>“Hello World!!! This is my first </a:t>
            </a:r>
            <a:r>
              <a:rPr lang="en-US" sz="2000" dirty="0" smtClean="0"/>
              <a:t>script”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echo </a:t>
            </a:r>
            <a:r>
              <a:rPr lang="en-US" sz="2000" dirty="0"/>
              <a:t>“Current time is : “ `date`</a:t>
            </a:r>
          </a:p>
          <a:p>
            <a:endParaRPr lang="en-US" sz="2000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52400" y="6427787"/>
            <a:ext cx="457200" cy="277813"/>
          </a:xfrm>
          <a:prstGeom prst="rect">
            <a:avLst/>
          </a:prstGeom>
        </p:spPr>
        <p:txBody>
          <a:bodyPr/>
          <a:lstStyle/>
          <a:p>
            <a:fld id="{47ED8886-DB3B-44F4-9A80-E6A224679F20}" type="slidenum">
              <a:rPr lang="en-US" sz="1400">
                <a:solidFill>
                  <a:srgbClr val="953735"/>
                </a:solidFill>
              </a:rPr>
              <a:pPr/>
              <a:t>12</a:t>
            </a:fld>
            <a:endParaRPr lang="en-US" sz="1400" dirty="0">
              <a:solidFill>
                <a:srgbClr val="95373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5708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D8886-DB3B-44F4-9A80-E6A224679F20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5" name="Content Placeholder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62400" y="3473450"/>
            <a:ext cx="1219200" cy="1219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33317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Your Understanding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D8886-DB3B-44F4-9A80-E6A224679F20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Describe a UNIX shell</a:t>
            </a:r>
            <a:r>
              <a:rPr lang="en-US" sz="2000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What functions does a UNIX shell perform</a:t>
            </a:r>
            <a:r>
              <a:rPr lang="en-US" sz="2000" dirty="0" smtClean="0"/>
              <a:t>?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How would you debug a BASH script?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74479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The UNIX Shell is like a command interpreter</a:t>
            </a:r>
            <a:r>
              <a:rPr lang="en-US" sz="2000" dirty="0" smtClean="0"/>
              <a:t>.</a:t>
            </a:r>
          </a:p>
          <a:p>
            <a:endParaRPr lang="en-US" sz="2000" dirty="0"/>
          </a:p>
          <a:p>
            <a:r>
              <a:rPr lang="en-US" sz="2000" dirty="0"/>
              <a:t>The UNIX Shell performs various functions</a:t>
            </a:r>
            <a:r>
              <a:rPr lang="en-US" sz="2000" dirty="0" smtClean="0"/>
              <a:t>.</a:t>
            </a:r>
          </a:p>
          <a:p>
            <a:endParaRPr lang="en-US" sz="2000" dirty="0"/>
          </a:p>
          <a:p>
            <a:r>
              <a:rPr lang="en-US" sz="2000" dirty="0"/>
              <a:t>You can debug BASH scripts using the –v, -x and -n switches.</a:t>
            </a:r>
          </a:p>
          <a:p>
            <a:endParaRPr lang="en-US" sz="2000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52400" y="6427787"/>
            <a:ext cx="457200" cy="277813"/>
          </a:xfrm>
          <a:prstGeom prst="rect">
            <a:avLst/>
          </a:prstGeom>
        </p:spPr>
        <p:txBody>
          <a:bodyPr/>
          <a:lstStyle/>
          <a:p>
            <a:fld id="{47ED8886-DB3B-44F4-9A80-E6A224679F20}" type="slidenum">
              <a:rPr lang="en-US" sz="1400">
                <a:solidFill>
                  <a:srgbClr val="953735"/>
                </a:solidFill>
              </a:rPr>
              <a:pPr/>
              <a:t>15</a:t>
            </a:fld>
            <a:endParaRPr lang="en-US" sz="1400" dirty="0">
              <a:solidFill>
                <a:srgbClr val="95373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9831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609725"/>
            <a:ext cx="8763000" cy="448627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2000" dirty="0" smtClean="0"/>
              <a:t>The Linux Documentation Project (www.tldp.org)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D8886-DB3B-44F4-9A80-E6A224679F20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586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3048000"/>
            <a:ext cx="5715000" cy="1219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>
              <a:defRPr/>
            </a:pPr>
            <a:r>
              <a:rPr lang="en-US" sz="2300" dirty="0" smtClean="0">
                <a:solidFill>
                  <a:schemeClr val="bg1"/>
                </a:solidFill>
                <a:latin typeface="Cambria" pitchFamily="18" charset="0"/>
                <a:ea typeface="+mj-ea"/>
                <a:cs typeface="+mj-cs"/>
              </a:rPr>
              <a:t>You have successfully completed - </a:t>
            </a:r>
          </a:p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300" dirty="0" smtClean="0">
                <a:solidFill>
                  <a:schemeClr val="bg1"/>
                </a:solidFill>
                <a:latin typeface="Cambria" pitchFamily="18" charset="0"/>
                <a:ea typeface="+mj-ea"/>
                <a:cs typeface="+mj-cs"/>
              </a:rPr>
              <a:t>About the Unix Shell </a:t>
            </a:r>
            <a:endParaRPr lang="en-US" sz="2300" dirty="0">
              <a:solidFill>
                <a:schemeClr val="bg1"/>
              </a:solidFill>
              <a:latin typeface="Cambria" pitchFamily="18" charset="0"/>
              <a:ea typeface="+mj-ea"/>
              <a:cs typeface="+mj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-1" y="1905000"/>
            <a:ext cx="5781675" cy="1143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b="1" dirty="0" smtClean="0">
                <a:solidFill>
                  <a:schemeClr val="tx1"/>
                </a:solidFill>
                <a:latin typeface="Myriad Pro" pitchFamily="34" charset="0"/>
                <a:cs typeface="Arial" pitchFamily="34" charset="0"/>
              </a:rPr>
              <a:t>Unix Shell Scripting </a:t>
            </a:r>
            <a:endParaRPr lang="en-US" sz="2200" b="1" dirty="0">
              <a:solidFill>
                <a:schemeClr val="tx1"/>
              </a:solidFill>
              <a:latin typeface="Myriad Pro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1178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4999459"/>
              </p:ext>
            </p:extLst>
          </p:nvPr>
        </p:nvGraphicFramePr>
        <p:xfrm>
          <a:off x="2209800" y="2286000"/>
          <a:ext cx="6477000" cy="1828800"/>
        </p:xfrm>
        <a:graphic>
          <a:graphicData uri="http://schemas.openxmlformats.org/drawingml/2006/table">
            <a:tbl>
              <a:tblPr/>
              <a:tblGrid>
                <a:gridCol w="6477000"/>
              </a:tblGrid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</a:rPr>
                        <a:t>Anirban De (122739)</a:t>
                      </a:r>
                    </a:p>
                  </a:txBody>
                  <a:tcPr horzOverflow="overflow">
                    <a:lnL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</a:rPr>
                        <a:t>Architect – Technology, member of Data Architecture Center of Excellence, 12yrs experience</a:t>
                      </a:r>
                    </a:p>
                  </a:txBody>
                  <a:tcPr horzOverflow="overflow">
                    <a:lnL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</a:rPr>
                        <a:t>Unix Shell Scripting/PPT/0508/1.0</a:t>
                      </a:r>
                    </a:p>
                  </a:txBody>
                  <a:tcPr horzOverflow="overflow">
                    <a:lnL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52400" y="6428601"/>
            <a:ext cx="457200" cy="276999"/>
          </a:xfrm>
        </p:spPr>
        <p:txBody>
          <a:bodyPr/>
          <a:lstStyle/>
          <a:p>
            <a:pPr>
              <a:defRPr/>
            </a:pPr>
            <a:fld id="{ACB22A88-73BA-4B00-905C-A309951F5147}" type="slidenum">
              <a:rPr lang="en-US" sz="1400" smtClean="0"/>
              <a:pPr>
                <a:defRPr/>
              </a:pPr>
              <a:t>2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213013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524000" y="0"/>
            <a:ext cx="6858000" cy="1143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dirty="0">
                <a:latin typeface="Verdana" pitchFamily="34" charset="0"/>
              </a:rPr>
              <a:t>Icons Used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133600" y="1295400"/>
            <a:ext cx="68580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00" cap="all" dirty="0">
              <a:solidFill>
                <a:schemeClr val="accent2">
                  <a:lumMod val="40000"/>
                  <a:lumOff val="6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10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4862" y="1600200"/>
            <a:ext cx="1023938" cy="10239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1828800" y="2027238"/>
            <a:ext cx="16002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1600" dirty="0">
                <a:latin typeface="+mn-lt"/>
              </a:rPr>
              <a:t>Questions</a:t>
            </a:r>
          </a:p>
        </p:txBody>
      </p:sp>
      <p:sp>
        <p:nvSpPr>
          <p:cNvPr id="15" name="Text Box 12"/>
          <p:cNvSpPr txBox="1">
            <a:spLocks noChangeArrowheads="1"/>
          </p:cNvSpPr>
          <p:nvPr/>
        </p:nvSpPr>
        <p:spPr bwMode="auto">
          <a:xfrm>
            <a:off x="1806575" y="5620357"/>
            <a:ext cx="16986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1600" dirty="0">
                <a:latin typeface="+mn-lt"/>
              </a:rPr>
              <a:t>Demonstration</a:t>
            </a:r>
          </a:p>
        </p:txBody>
      </p:sp>
      <p:pic>
        <p:nvPicPr>
          <p:cNvPr id="4110" name="Picture 1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03625" y="1600200"/>
            <a:ext cx="968375" cy="9874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17" name="Text Box 14"/>
          <p:cNvSpPr txBox="1">
            <a:spLocks noChangeArrowheads="1"/>
          </p:cNvSpPr>
          <p:nvPr/>
        </p:nvSpPr>
        <p:spPr bwMode="auto">
          <a:xfrm>
            <a:off x="7381875" y="1807192"/>
            <a:ext cx="1447800" cy="581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1600" dirty="0">
                <a:latin typeface="+mn-lt"/>
              </a:rPr>
              <a:t>Hands on Exercise</a:t>
            </a:r>
          </a:p>
        </p:txBody>
      </p:sp>
      <p:sp>
        <p:nvSpPr>
          <p:cNvPr id="18" name="Text Box 16"/>
          <p:cNvSpPr txBox="1">
            <a:spLocks noChangeArrowheads="1"/>
          </p:cNvSpPr>
          <p:nvPr/>
        </p:nvSpPr>
        <p:spPr bwMode="auto">
          <a:xfrm>
            <a:off x="1828800" y="3671888"/>
            <a:ext cx="1295400" cy="581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1600" dirty="0">
                <a:latin typeface="+mn-lt"/>
              </a:rPr>
              <a:t>Coding Standards</a:t>
            </a:r>
          </a:p>
        </p:txBody>
      </p:sp>
      <p:pic>
        <p:nvPicPr>
          <p:cNvPr id="4113" name="Picture 1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11225" y="3231932"/>
            <a:ext cx="841375" cy="11112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20" name="Text Box 18"/>
          <p:cNvSpPr txBox="1">
            <a:spLocks noChangeArrowheads="1"/>
          </p:cNvSpPr>
          <p:nvPr/>
        </p:nvSpPr>
        <p:spPr bwMode="auto">
          <a:xfrm>
            <a:off x="4572000" y="5448673"/>
            <a:ext cx="1447800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1600" dirty="0" smtClean="0"/>
              <a:t>A Welcome Break</a:t>
            </a:r>
            <a:endParaRPr lang="en-US" sz="1600" dirty="0"/>
          </a:p>
        </p:txBody>
      </p:sp>
      <p:sp>
        <p:nvSpPr>
          <p:cNvPr id="21" name="Text Box 19"/>
          <p:cNvSpPr txBox="1">
            <a:spLocks noChangeArrowheads="1"/>
          </p:cNvSpPr>
          <p:nvPr/>
        </p:nvSpPr>
        <p:spPr bwMode="auto">
          <a:xfrm>
            <a:off x="4579938" y="2041217"/>
            <a:ext cx="10668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1600" dirty="0">
                <a:latin typeface="+mn-lt"/>
              </a:rPr>
              <a:t>Tools</a:t>
            </a:r>
          </a:p>
        </p:txBody>
      </p:sp>
      <p:pic>
        <p:nvPicPr>
          <p:cNvPr id="4119" name="Picture 2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643312" y="3287712"/>
            <a:ext cx="1004888" cy="10556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4120" name="Picture 3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31850" y="5286375"/>
            <a:ext cx="996950" cy="8858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4121" name="Picture 3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410325" y="1697038"/>
            <a:ext cx="1133475" cy="10509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26" name="Slide Number Placeholder 25"/>
          <p:cNvSpPr>
            <a:spLocks noGrp="1"/>
          </p:cNvSpPr>
          <p:nvPr>
            <p:ph type="sldNum" sz="quarter" idx="12"/>
          </p:nvPr>
        </p:nvSpPr>
        <p:spPr>
          <a:xfrm>
            <a:off x="152400" y="6428601"/>
            <a:ext cx="457200" cy="276999"/>
          </a:xfrm>
        </p:spPr>
        <p:txBody>
          <a:bodyPr/>
          <a:lstStyle/>
          <a:p>
            <a:pPr>
              <a:defRPr/>
            </a:pPr>
            <a:fld id="{8FE0B590-8C00-4610-BFCF-F4111B763C9E}" type="slidenum">
              <a:rPr lang="en-US" sz="1400" smtClean="0"/>
              <a:pPr>
                <a:defRPr/>
              </a:pPr>
              <a:t>3</a:t>
            </a:fld>
            <a:endParaRPr lang="en-US" sz="1400" dirty="0"/>
          </a:p>
        </p:txBody>
      </p:sp>
      <p:sp>
        <p:nvSpPr>
          <p:cNvPr id="31" name="Text Box 14"/>
          <p:cNvSpPr txBox="1">
            <a:spLocks noChangeArrowheads="1"/>
          </p:cNvSpPr>
          <p:nvPr/>
        </p:nvSpPr>
        <p:spPr bwMode="auto">
          <a:xfrm>
            <a:off x="7388770" y="3733800"/>
            <a:ext cx="1145630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1600" dirty="0" smtClean="0">
                <a:latin typeface="+mn-lt"/>
              </a:rPr>
              <a:t>Reference</a:t>
            </a:r>
            <a:endParaRPr lang="en-US" sz="1600" dirty="0">
              <a:latin typeface="+mn-lt"/>
            </a:endParaRPr>
          </a:p>
        </p:txBody>
      </p:sp>
      <p:sp>
        <p:nvSpPr>
          <p:cNvPr id="27" name="Text Box 18"/>
          <p:cNvSpPr txBox="1">
            <a:spLocks noChangeArrowheads="1"/>
          </p:cNvSpPr>
          <p:nvPr/>
        </p:nvSpPr>
        <p:spPr bwMode="auto">
          <a:xfrm>
            <a:off x="4569370" y="3684896"/>
            <a:ext cx="1447800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1600" dirty="0">
                <a:latin typeface="+mn-lt"/>
              </a:rPr>
              <a:t>Test Your Understanding</a:t>
            </a:r>
          </a:p>
        </p:txBody>
      </p:sp>
      <p:pic>
        <p:nvPicPr>
          <p:cNvPr id="25" name="Picture 9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324600" y="3234562"/>
            <a:ext cx="1143000" cy="1143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29" name="Picture 27" descr="Contact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477000" y="5029200"/>
            <a:ext cx="923925" cy="91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Text Box 8"/>
          <p:cNvSpPr txBox="1">
            <a:spLocks noChangeArrowheads="1"/>
          </p:cNvSpPr>
          <p:nvPr/>
        </p:nvSpPr>
        <p:spPr bwMode="auto">
          <a:xfrm>
            <a:off x="7424738" y="5605462"/>
            <a:ext cx="1295400" cy="3381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1600" dirty="0">
                <a:latin typeface="+mn-lt"/>
              </a:rPr>
              <a:t>Contacts</a:t>
            </a:r>
          </a:p>
        </p:txBody>
      </p:sp>
      <p:pic>
        <p:nvPicPr>
          <p:cNvPr id="35" name="Picture 20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663288" y="5029200"/>
            <a:ext cx="963613" cy="1066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9205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This chapter introduces you to UNIX Shell programming</a:t>
            </a:r>
            <a:r>
              <a:rPr sz="2000" dirty="0" smtClean="0"/>
              <a:t>.</a:t>
            </a:r>
            <a:endParaRPr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 Setting: Overview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D8886-DB3B-44F4-9A80-E6A224679F20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09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 dirty="0" smtClean="0"/>
              <a:t>After completing this chapter, you will be able to:</a:t>
            </a:r>
          </a:p>
          <a:p>
            <a:pPr lvl="1"/>
            <a:r>
              <a:rPr lang="en-US" sz="1800" dirty="0" smtClean="0"/>
              <a:t>Define a UNIX shell.</a:t>
            </a:r>
          </a:p>
          <a:p>
            <a:pPr lvl="1">
              <a:lnSpc>
                <a:spcPct val="190000"/>
              </a:lnSpc>
            </a:pPr>
            <a:r>
              <a:rPr lang="en-US" sz="1800" dirty="0" smtClean="0"/>
              <a:t>List functions of a UNIX shell.</a:t>
            </a:r>
          </a:p>
          <a:p>
            <a:pPr lvl="1">
              <a:lnSpc>
                <a:spcPct val="190000"/>
              </a:lnSpc>
            </a:pPr>
            <a:r>
              <a:rPr lang="en-US" sz="1800" dirty="0" smtClean="0"/>
              <a:t>Comprehend shell scripts using different techniques.</a:t>
            </a:r>
          </a:p>
          <a:p>
            <a:pPr lvl="1">
              <a:lnSpc>
                <a:spcPct val="190000"/>
              </a:lnSpc>
            </a:pPr>
            <a:r>
              <a:rPr lang="en-US" sz="1800" dirty="0" smtClean="0"/>
              <a:t>Debug shell scripts.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D8886-DB3B-44F4-9A80-E6A224679F20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089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A UNIX shell is a command </a:t>
            </a:r>
            <a:r>
              <a:rPr lang="en-US" sz="2000" dirty="0" smtClean="0"/>
              <a:t>interpreter.</a:t>
            </a:r>
          </a:p>
          <a:p>
            <a:endParaRPr lang="en-US" sz="2000" dirty="0"/>
          </a:p>
          <a:p>
            <a:r>
              <a:rPr lang="en-US" sz="2000" dirty="0" smtClean="0"/>
              <a:t>Various </a:t>
            </a:r>
            <a:r>
              <a:rPr lang="en-US" sz="2000" dirty="0"/>
              <a:t>types of shell are:</a:t>
            </a:r>
          </a:p>
          <a:p>
            <a:pPr lvl="1"/>
            <a:r>
              <a:rPr lang="en-US" sz="1800" dirty="0"/>
              <a:t>Bourne shell (</a:t>
            </a:r>
            <a:r>
              <a:rPr lang="en-US" sz="1800" dirty="0" err="1"/>
              <a:t>sh</a:t>
            </a:r>
            <a:r>
              <a:rPr lang="en-US" sz="1800" dirty="0"/>
              <a:t>)</a:t>
            </a:r>
          </a:p>
          <a:p>
            <a:pPr lvl="1"/>
            <a:r>
              <a:rPr lang="en-US" sz="1800" dirty="0" err="1"/>
              <a:t>Korn</a:t>
            </a:r>
            <a:r>
              <a:rPr lang="en-US" sz="1800" dirty="0"/>
              <a:t> shell (</a:t>
            </a:r>
            <a:r>
              <a:rPr lang="en-US" sz="1800" dirty="0" err="1"/>
              <a:t>ksh</a:t>
            </a:r>
            <a:r>
              <a:rPr lang="en-US" sz="1800" dirty="0"/>
              <a:t>)</a:t>
            </a:r>
          </a:p>
          <a:p>
            <a:pPr lvl="1"/>
            <a:r>
              <a:rPr lang="en-US" sz="1800" dirty="0"/>
              <a:t>C shell (</a:t>
            </a:r>
            <a:r>
              <a:rPr lang="en-US" sz="1800" dirty="0" err="1"/>
              <a:t>csh</a:t>
            </a:r>
            <a:r>
              <a:rPr lang="en-US" sz="1800" dirty="0"/>
              <a:t>) </a:t>
            </a:r>
          </a:p>
          <a:p>
            <a:pPr lvl="1"/>
            <a:r>
              <a:rPr lang="en-US" sz="1800" dirty="0"/>
              <a:t>Bourne Again shell (bash) – most popular</a:t>
            </a:r>
          </a:p>
          <a:p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the UNIX Shell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D8886-DB3B-44F4-9A80-E6A224679F20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262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UNIX Shell: Merits and Demerits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D8886-DB3B-44F4-9A80-E6A224679F20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The merits and demerits of UNIX Shell are as follows:</a:t>
            </a:r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0133552"/>
              </p:ext>
            </p:extLst>
          </p:nvPr>
        </p:nvGraphicFramePr>
        <p:xfrm>
          <a:off x="1295400" y="2275840"/>
          <a:ext cx="6096000" cy="13817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Merits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Demerits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Allows automation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Prone</a:t>
                      </a:r>
                      <a:r>
                        <a:rPr lang="en-US" baseline="0" dirty="0" smtClean="0"/>
                        <a:t> to errors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Reasonably</a:t>
                      </a:r>
                      <a:r>
                        <a:rPr lang="en-US" baseline="0" dirty="0" smtClean="0"/>
                        <a:t> well featured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Slower than compiled</a:t>
                      </a:r>
                      <a:r>
                        <a:rPr lang="en-US" baseline="0" dirty="0" smtClean="0"/>
                        <a:t> languages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6074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Shell Functions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Interpret </a:t>
            </a:r>
            <a:r>
              <a:rPr lang="en-US" sz="2000" dirty="0" smtClean="0"/>
              <a:t>commands</a:t>
            </a:r>
          </a:p>
          <a:p>
            <a:endParaRPr lang="en-US" sz="2000" dirty="0"/>
          </a:p>
          <a:p>
            <a:r>
              <a:rPr lang="en-US" sz="2000" dirty="0" smtClean="0"/>
              <a:t>Allow </a:t>
            </a:r>
            <a:r>
              <a:rPr lang="en-US" sz="2000" dirty="0"/>
              <a:t>setting </a:t>
            </a:r>
            <a:r>
              <a:rPr lang="en-US" sz="2000" dirty="0" smtClean="0"/>
              <a:t>variables</a:t>
            </a:r>
          </a:p>
          <a:p>
            <a:endParaRPr lang="en-US" sz="2000" dirty="0"/>
          </a:p>
          <a:p>
            <a:r>
              <a:rPr lang="en-US" sz="2000" dirty="0" smtClean="0"/>
              <a:t>Redirect I/O</a:t>
            </a:r>
          </a:p>
          <a:p>
            <a:endParaRPr lang="en-US" sz="2000" dirty="0"/>
          </a:p>
          <a:p>
            <a:r>
              <a:rPr lang="en-US" sz="2000" dirty="0" smtClean="0"/>
              <a:t>Pipelines</a:t>
            </a:r>
          </a:p>
          <a:p>
            <a:endParaRPr lang="en-US" sz="2000" dirty="0"/>
          </a:p>
          <a:p>
            <a:r>
              <a:rPr lang="en-US" sz="2000" dirty="0" smtClean="0"/>
              <a:t>Customize </a:t>
            </a:r>
            <a:r>
              <a:rPr lang="en-US" sz="2000" dirty="0"/>
              <a:t>your environment</a:t>
            </a:r>
          </a:p>
          <a:p>
            <a:endParaRPr lang="en-US" sz="200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52400" y="6427787"/>
            <a:ext cx="457200" cy="277813"/>
          </a:xfrm>
          <a:prstGeom prst="rect">
            <a:avLst/>
          </a:prstGeom>
        </p:spPr>
        <p:txBody>
          <a:bodyPr/>
          <a:lstStyle/>
          <a:p>
            <a:fld id="{47ED8886-DB3B-44F4-9A80-E6A224679F20}" type="slidenum">
              <a:rPr lang="en-US" sz="1400">
                <a:solidFill>
                  <a:srgbClr val="953735"/>
                </a:solidFill>
              </a:rPr>
              <a:pPr/>
              <a:t>8</a:t>
            </a:fld>
            <a:endParaRPr lang="en-US" sz="1400" dirty="0">
              <a:solidFill>
                <a:srgbClr val="95373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7451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80000"/>
              </a:lnSpc>
              <a:buNone/>
            </a:pPr>
            <a:r>
              <a:rPr lang="en-US" sz="2000" dirty="0" smtClean="0">
                <a:latin typeface="Courier New" pitchFamily="49" charset="0"/>
              </a:rPr>
              <a:t>/path/to/script</a:t>
            </a:r>
          </a:p>
          <a:p>
            <a:pPr lvl="1">
              <a:lnSpc>
                <a:spcPct val="180000"/>
              </a:lnSpc>
            </a:pPr>
            <a:r>
              <a:rPr lang="en-US" sz="1800" dirty="0" smtClean="0"/>
              <a:t>File must have execute permission</a:t>
            </a:r>
          </a:p>
          <a:p>
            <a:pPr>
              <a:lnSpc>
                <a:spcPct val="180000"/>
              </a:lnSpc>
              <a:buNone/>
            </a:pPr>
            <a:r>
              <a:rPr lang="en-US" sz="2000" dirty="0" smtClean="0">
                <a:latin typeface="Courier New" pitchFamily="49" charset="0"/>
              </a:rPr>
              <a:t>   bash /path/to/script</a:t>
            </a:r>
          </a:p>
          <a:p>
            <a:pPr lvl="1">
              <a:lnSpc>
                <a:spcPct val="180000"/>
              </a:lnSpc>
            </a:pPr>
            <a:r>
              <a:rPr lang="en-US" sz="1800" dirty="0" smtClean="0"/>
              <a:t>File is readable but not executable</a:t>
            </a:r>
          </a:p>
          <a:p>
            <a:pPr>
              <a:lnSpc>
                <a:spcPct val="180000"/>
              </a:lnSpc>
              <a:buNone/>
            </a:pPr>
            <a:r>
              <a:rPr lang="en-US" sz="2000" dirty="0" smtClean="0">
                <a:latin typeface="Courier New" pitchFamily="49" charset="0"/>
              </a:rPr>
              <a:t>   source /path/to/script</a:t>
            </a:r>
          </a:p>
          <a:p>
            <a:pPr lvl="1">
              <a:lnSpc>
                <a:spcPct val="180000"/>
              </a:lnSpc>
            </a:pPr>
            <a:r>
              <a:rPr lang="en-US" sz="1800" dirty="0" smtClean="0"/>
              <a:t>Sources commands into current shell</a:t>
            </a:r>
          </a:p>
          <a:p>
            <a:pPr>
              <a:lnSpc>
                <a:spcPct val="180000"/>
              </a:lnSpc>
              <a:buNone/>
            </a:pPr>
            <a:r>
              <a:rPr lang="en-US" sz="2000" dirty="0" smtClean="0">
                <a:latin typeface="Courier New" pitchFamily="49" charset="0"/>
              </a:rPr>
              <a:t>   . ./path/to/script</a:t>
            </a:r>
          </a:p>
          <a:p>
            <a:pPr lvl="1">
              <a:lnSpc>
                <a:spcPct val="180000"/>
              </a:lnSpc>
            </a:pPr>
            <a:r>
              <a:rPr lang="en-US" sz="1800" dirty="0" smtClean="0"/>
              <a:t>Same as above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Invoking Shell Scripts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D8886-DB3B-44F4-9A80-E6A224679F20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516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_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3127F5EE5F3FE41B77781D40F891BE3" ma:contentTypeVersion="0" ma:contentTypeDescription="Create a new document." ma:contentTypeScope="" ma:versionID="6973576a7b060037eae6b9acbb574825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E4B59D7-5D89-4D21-A721-8DE7F100CC55}"/>
</file>

<file path=customXml/itemProps2.xml><?xml version="1.0" encoding="utf-8"?>
<ds:datastoreItem xmlns:ds="http://schemas.openxmlformats.org/officeDocument/2006/customXml" ds:itemID="{A7C481EB-8F30-4DBE-97E4-C47F16554C60}"/>
</file>

<file path=customXml/itemProps3.xml><?xml version="1.0" encoding="utf-8"?>
<ds:datastoreItem xmlns:ds="http://schemas.openxmlformats.org/officeDocument/2006/customXml" ds:itemID="{4587111D-7DFB-442C-9FE3-44380E208E2D}"/>
</file>

<file path=docProps/app.xml><?xml version="1.0" encoding="utf-8"?>
<Properties xmlns="http://schemas.openxmlformats.org/officeDocument/2006/extended-properties" xmlns:vt="http://schemas.openxmlformats.org/officeDocument/2006/docPropsVTypes">
  <Template>Theme_3</Template>
  <TotalTime>489</TotalTime>
  <Words>455</Words>
  <Application>Microsoft Office PowerPoint</Application>
  <PresentationFormat>On-screen Show (4:3)</PresentationFormat>
  <Paragraphs>118</Paragraphs>
  <Slides>17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Theme_3</vt:lpstr>
      <vt:lpstr>PowerPoint Presentation</vt:lpstr>
      <vt:lpstr>PowerPoint Presentation</vt:lpstr>
      <vt:lpstr>PowerPoint Presentation</vt:lpstr>
      <vt:lpstr>Context Setting: Overview</vt:lpstr>
      <vt:lpstr>Objectives</vt:lpstr>
      <vt:lpstr>About the UNIX Shell</vt:lpstr>
      <vt:lpstr>UNIX Shell: Merits and Demerits</vt:lpstr>
      <vt:lpstr>Shell Functions</vt:lpstr>
      <vt:lpstr>Invoking Shell Scripts</vt:lpstr>
      <vt:lpstr>The HashBang #!</vt:lpstr>
      <vt:lpstr>Debug Options</vt:lpstr>
      <vt:lpstr>My First Script</vt:lpstr>
      <vt:lpstr>Questions</vt:lpstr>
      <vt:lpstr>Test Your Understanding</vt:lpstr>
      <vt:lpstr>Summary</vt:lpstr>
      <vt:lpstr>Source</vt:lpstr>
      <vt:lpstr>PowerPoint Presentation</vt:lpstr>
    </vt:vector>
  </TitlesOfParts>
  <Company>CTS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Content_Development_Template_Learner</dc:title>
  <dc:creator>AssetDevelopmentTeam@cognizant.com</dc:creator>
  <cp:lastModifiedBy>306411</cp:lastModifiedBy>
  <cp:revision>91</cp:revision>
  <dcterms:created xsi:type="dcterms:W3CDTF">2011-06-15T11:24:59Z</dcterms:created>
  <dcterms:modified xsi:type="dcterms:W3CDTF">2013-06-21T07:33:15Z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0x01010053127F5EE5F3FE41B77781D40F891BE3</vt:lpwstr>
  </property>
</Properties>
</file>