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9" r:id="rId6"/>
    <p:sldId id="258" r:id="rId7"/>
    <p:sldId id="259" r:id="rId8"/>
    <p:sldId id="260" r:id="rId9"/>
    <p:sldId id="310" r:id="rId10"/>
    <p:sldId id="311" r:id="rId11"/>
    <p:sldId id="261" r:id="rId12"/>
    <p:sldId id="312" r:id="rId13"/>
    <p:sldId id="313" r:id="rId14"/>
    <p:sldId id="262" r:id="rId15"/>
    <p:sldId id="322" r:id="rId16"/>
    <p:sldId id="323" r:id="rId17"/>
    <p:sldId id="327" r:id="rId18"/>
    <p:sldId id="335" r:id="rId19"/>
    <p:sldId id="336" r:id="rId20"/>
    <p:sldId id="328" r:id="rId21"/>
    <p:sldId id="331" r:id="rId22"/>
    <p:sldId id="263" r:id="rId23"/>
    <p:sldId id="314" r:id="rId24"/>
    <p:sldId id="316" r:id="rId25"/>
  </p:sldIdLst>
  <p:sldSz cx="9144000" cy="5143500"/>
  <p:notesSz cx="6858000" cy="9144000"/>
  <p:embeddedFontLst>
    <p:embeddedFont>
      <p:font typeface="DM Serif Display"/>
      <p:regular r:id="rId29"/>
    </p:embeddedFont>
    <p:embeddedFont>
      <p:font typeface="Didact Gothic" panose="0000050000000000000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95b86cca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2a75a668_0_30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6ed1d3ee59_0_10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ed1d3ee59_0_10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f1ba423c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54" name="Google Shape;54;p11"/>
          <p:cNvSpPr txBox="1"/>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0" name="Google Shape;60;p13"/>
          <p:cNvSpPr txBox="1"/>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 name="Google Shape;61;p13"/>
          <p:cNvSpPr txBox="1"/>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6" name="Google Shape;66;p13"/>
          <p:cNvSpPr txBox="1"/>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7" name="Google Shape;67;p13"/>
          <p:cNvSpPr txBox="1"/>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8" name="Google Shape;68;p13"/>
          <p:cNvSpPr txBox="1"/>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3"/>
          <p:cNvSpPr txBox="1"/>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0" name="Google Shape;70;p13"/>
          <p:cNvSpPr txBox="1"/>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71" name="Google Shape;71;p13"/>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79" name="Google Shape;79;p15"/>
          <p:cNvSpPr txBox="1"/>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0" name="Google Shape;80;p15"/>
          <p:cNvSpPr txBox="1"/>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1" name="Google Shape;81;p15"/>
          <p:cNvSpPr txBox="1"/>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82" name="Google Shape;82;p15"/>
          <p:cNvSpPr txBox="1"/>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88" name="Google Shape;88;p16"/>
          <p:cNvSpPr txBox="1"/>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9" name="Google Shape;89;p16"/>
          <p:cNvSpPr txBox="1"/>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0" name="Google Shape;90;p16"/>
          <p:cNvSpPr txBox="1"/>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6"/>
          <p:cNvSpPr txBox="1"/>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16"/>
          <p:cNvSpPr txBox="1"/>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8" name="Google Shape;98;p16"/>
          <p:cNvSpPr txBox="1"/>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srcRect l="29" r="39"/>
          <a:stretch>
            <a:fillRect/>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17" name="Google Shape;117;p21"/>
          <p:cNvSpPr txBox="1"/>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18" name="Google Shape;118;p21"/>
          <p:cNvSpPr txBox="1"/>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21" name="Google Shape;121;p21"/>
          <p:cNvSpPr txBox="1"/>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22" name="Google Shape;122;p21"/>
          <p:cNvSpPr txBox="1"/>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26" name="Google Shape;126;p22"/>
          <p:cNvSpPr txBox="1"/>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4" name="Google Shape;134;p22"/>
          <p:cNvSpPr txBox="1"/>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5" name="Google Shape;135;p22"/>
          <p:cNvSpPr txBox="1"/>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6" name="Google Shape;136;p22"/>
          <p:cNvSpPr txBox="1"/>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7" name="Google Shape;137;p22"/>
          <p:cNvSpPr txBox="1"/>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8" name="Google Shape;138;p22"/>
          <p:cNvSpPr txBox="1"/>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algn="ctr" rtl="0">
              <a:lnSpc>
                <a:spcPct val="100000"/>
              </a:lnSpc>
              <a:spcBef>
                <a:spcPts val="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stretch>
            <a:fillRect/>
          </a:stretch>
        </a:blipFill>
        <a:effectLst/>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srcRect t="59" b="59"/>
          <a:stretch>
            <a:fillRect/>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53" name="Google Shape;153;p26"/>
          <p:cNvSpPr txBox="1"/>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p:txBody>
      </p:sp>
      <p:sp>
        <p:nvSpPr>
          <p:cNvPr id="155" name="Google Shape;155;p26"/>
          <p:cNvSpPr txBox="1"/>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p:txBody>
      </p:sp>
      <p:sp>
        <p:nvSpPr>
          <p:cNvPr id="157" name="Google Shape;157;p26"/>
          <p:cNvSpPr txBox="1"/>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60" name="Google Shape;160;p27"/>
          <p:cNvSpPr txBox="1"/>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1" name="Google Shape;161;p27"/>
          <p:cNvSpPr txBox="1"/>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2" name="Google Shape;162;p27"/>
          <p:cNvSpPr txBox="1"/>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3" name="Google Shape;163;p27"/>
          <p:cNvSpPr txBox="1"/>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4" name="Google Shape;164;p27"/>
          <p:cNvSpPr txBox="1"/>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5" name="Google Shape;165;p27"/>
          <p:cNvSpPr txBox="1"/>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6" name="Google Shape;166;p27"/>
          <p:cNvSpPr txBox="1"/>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7" name="Google Shape;167;p27"/>
          <p:cNvSpPr txBox="1"/>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CREDITS: This presentation template was created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3"/>
              </a:rPr>
              <a:t>Slidesgo</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including icons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4"/>
              </a:rPr>
              <a:t>Flaticon</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infographics &amp; images by </a:t>
            </a:r>
            <a:r>
              <a:rPr lang="en-GB" sz="1000" b="1">
                <a:solidFill>
                  <a:schemeClr val="dk1"/>
                </a:solidFill>
                <a:uFill>
                  <a:noFill/>
                </a:uFill>
                <a:latin typeface="Didact Gothic" panose="00000500000000000000"/>
                <a:ea typeface="Didact Gothic" panose="00000500000000000000"/>
                <a:cs typeface="Didact Gothic" panose="00000500000000000000"/>
                <a:sym typeface="Didact Gothic" panose="00000500000000000000"/>
                <a:hlinkClick r:id="rId5"/>
              </a:rPr>
              <a:t>Freepik</a:t>
            </a:r>
            <a:r>
              <a:rPr lang="en-GB" sz="1000">
                <a:solidFill>
                  <a:schemeClr val="dk1"/>
                </a:solidFill>
                <a:latin typeface="Didact Gothic" panose="00000500000000000000"/>
                <a:ea typeface="Didact Gothic" panose="00000500000000000000"/>
                <a:cs typeface="Didact Gothic" panose="00000500000000000000"/>
                <a:sym typeface="Didact Gothic" panose="00000500000000000000"/>
              </a:rPr>
              <a:t> </a:t>
            </a:r>
            <a:endParaRPr sz="1000" b="1">
              <a:solidFill>
                <a:schemeClr val="dk1"/>
              </a:solidFill>
              <a:latin typeface="Didact Gothic" panose="00000500000000000000"/>
              <a:ea typeface="Didact Gothic" panose="00000500000000000000"/>
              <a:cs typeface="Didact Gothic" panose="00000500000000000000"/>
              <a:sym typeface="Didact Gothic" panose="0000050000000000000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5"/>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srcRect l="59" r="59"/>
          <a:stretch>
            <a:fillRect/>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panose="00000500000000000000"/>
              <a:buChar char="●"/>
              <a:defRPr sz="1600" b="1">
                <a:solidFill>
                  <a:schemeClr val="dk1"/>
                </a:solidFill>
                <a:latin typeface="Didact Gothic" panose="00000500000000000000"/>
                <a:ea typeface="Didact Gothic" panose="00000500000000000000"/>
                <a:cs typeface="Didact Gothic" panose="00000500000000000000"/>
                <a:sym typeface="Didact Gothic" panose="00000500000000000000"/>
              </a:defRPr>
            </a:lvl1pPr>
            <a:lvl2pPr marL="914400" lvl="1"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lvl="2"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lvl="3"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lvl="4"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lvl="5"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lvl="6"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lvl="7" indent="-317500" rtl="0">
              <a:lnSpc>
                <a:spcPct val="115000"/>
              </a:lnSpc>
              <a:spcBef>
                <a:spcPts val="1600"/>
              </a:spcBef>
              <a:spcAft>
                <a:spcPts val="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lvl="8" indent="-317500" rtl="0">
              <a:lnSpc>
                <a:spcPct val="115000"/>
              </a:lnSpc>
              <a:spcBef>
                <a:spcPts val="1600"/>
              </a:spcBef>
              <a:spcAft>
                <a:spcPts val="1600"/>
              </a:spcAft>
              <a:buClr>
                <a:schemeClr val="dk1"/>
              </a:buClr>
              <a:buSzPts val="1400"/>
              <a:buFont typeface="Didact Gothic" panose="00000500000000000000"/>
              <a:buChar char="■"/>
              <a:defRPr>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2.jpeg"/><Relationship Id="rId1"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1092835" y="1390015"/>
            <a:ext cx="6595110" cy="1335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sym typeface="+mn-ea"/>
              </a:rPr>
              <a:t>A</a:t>
            </a:r>
            <a:r>
              <a:rPr lang="en-US" altLang="en-GB" sz="2400" dirty="0" smtClean="0">
                <a:sym typeface="+mn-ea"/>
              </a:rPr>
              <a:t>ndroid</a:t>
            </a:r>
            <a:r>
              <a:rPr lang="en-GB" sz="2400" dirty="0" smtClean="0">
                <a:sym typeface="+mn-ea"/>
              </a:rPr>
              <a:t> </a:t>
            </a:r>
            <a:r>
              <a:rPr lang="en-US" altLang="en-GB" sz="2400" dirty="0" smtClean="0">
                <a:sym typeface="+mn-ea"/>
              </a:rPr>
              <a:t>application</a:t>
            </a:r>
            <a:r>
              <a:rPr lang="en-GB" sz="2400" dirty="0" smtClean="0">
                <a:sym typeface="+mn-ea"/>
              </a:rPr>
              <a:t> </a:t>
            </a:r>
            <a:r>
              <a:rPr lang="en-US" altLang="en-GB" sz="2400" dirty="0" smtClean="0">
                <a:sym typeface="+mn-ea"/>
              </a:rPr>
              <a:t>to</a:t>
            </a:r>
            <a:r>
              <a:rPr lang="en-GB" sz="2400" dirty="0" smtClean="0">
                <a:sym typeface="+mn-ea"/>
              </a:rPr>
              <a:t> </a:t>
            </a:r>
            <a:r>
              <a:rPr lang="en-US" altLang="en-GB" sz="2400" dirty="0" smtClean="0">
                <a:sym typeface="+mn-ea"/>
              </a:rPr>
              <a:t>address</a:t>
            </a:r>
            <a:r>
              <a:rPr lang="en-GB" sz="2400" dirty="0" smtClean="0">
                <a:sym typeface="+mn-ea"/>
              </a:rPr>
              <a:t> CIVIC ISSUES </a:t>
            </a:r>
            <a:r>
              <a:rPr lang="en-US" altLang="en-GB" sz="2400" dirty="0" smtClean="0">
                <a:sym typeface="+mn-ea"/>
              </a:rPr>
              <a:t>by</a:t>
            </a:r>
            <a:r>
              <a:rPr lang="en-GB" sz="2400" dirty="0" smtClean="0">
                <a:sym typeface="+mn-ea"/>
              </a:rPr>
              <a:t> </a:t>
            </a:r>
            <a:r>
              <a:rPr lang="en-US" altLang="en-GB" sz="2400" dirty="0" smtClean="0">
                <a:sym typeface="+mn-ea"/>
              </a:rPr>
              <a:t>helping</a:t>
            </a:r>
            <a:r>
              <a:rPr lang="en-GB" sz="2400" dirty="0" smtClean="0">
                <a:sym typeface="+mn-ea"/>
              </a:rPr>
              <a:t> </a:t>
            </a:r>
            <a:r>
              <a:rPr lang="en-US" altLang="en-GB" sz="2400" dirty="0" smtClean="0">
                <a:sym typeface="+mn-ea"/>
              </a:rPr>
              <a:t>citizens</a:t>
            </a:r>
            <a:r>
              <a:rPr lang="en-GB" sz="2400" dirty="0" smtClean="0">
                <a:sym typeface="+mn-ea"/>
              </a:rPr>
              <a:t> </a:t>
            </a:r>
            <a:r>
              <a:rPr lang="en-US" altLang="en-GB" sz="2400" dirty="0" smtClean="0">
                <a:sym typeface="+mn-ea"/>
              </a:rPr>
              <a:t>to</a:t>
            </a:r>
            <a:r>
              <a:rPr lang="en-GB" sz="2400" dirty="0" smtClean="0">
                <a:sym typeface="+mn-ea"/>
              </a:rPr>
              <a:t> </a:t>
            </a:r>
            <a:r>
              <a:rPr lang="en-US" altLang="en-GB" sz="2400" dirty="0" smtClean="0">
                <a:sym typeface="+mn-ea"/>
              </a:rPr>
              <a:t>get</a:t>
            </a:r>
            <a:r>
              <a:rPr lang="en-GB" sz="2400" dirty="0" smtClean="0">
                <a:sym typeface="+mn-ea"/>
              </a:rPr>
              <a:t> </a:t>
            </a:r>
            <a:r>
              <a:rPr lang="en-US" altLang="en-GB" sz="2400" dirty="0" smtClean="0">
                <a:sym typeface="+mn-ea"/>
              </a:rPr>
              <a:t>in</a:t>
            </a:r>
            <a:r>
              <a:rPr lang="en-GB" sz="2400" dirty="0" smtClean="0">
                <a:sym typeface="+mn-ea"/>
              </a:rPr>
              <a:t> </a:t>
            </a:r>
            <a:r>
              <a:rPr lang="en-US" altLang="en-GB" sz="2400" dirty="0" smtClean="0">
                <a:sym typeface="+mn-ea"/>
              </a:rPr>
              <a:t>touch</a:t>
            </a:r>
            <a:r>
              <a:rPr lang="en-GB" sz="2400" dirty="0" smtClean="0">
                <a:sym typeface="+mn-ea"/>
              </a:rPr>
              <a:t> </a:t>
            </a:r>
            <a:r>
              <a:rPr lang="en-US" altLang="en-GB" sz="2400" dirty="0" smtClean="0">
                <a:sym typeface="+mn-ea"/>
              </a:rPr>
              <a:t>with local authorities</a:t>
            </a:r>
            <a:endParaRPr lang="en-US" altLang="en-GB" sz="2400" dirty="0" smtClean="0">
              <a:sym typeface="+mn-ea"/>
            </a:endParaRPr>
          </a:p>
        </p:txBody>
      </p:sp>
      <p:sp>
        <p:nvSpPr>
          <p:cNvPr id="194" name="Google Shape;194;p35"/>
          <p:cNvSpPr txBox="1"/>
          <p:nvPr>
            <p:ph type="subTitle" idx="1"/>
          </p:nvPr>
        </p:nvSpPr>
        <p:spPr>
          <a:xfrm>
            <a:off x="27940" y="3123565"/>
            <a:ext cx="4151630" cy="12014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9B18E"/>
              </a:buClr>
              <a:buFont typeface="Arial" panose="020B0604020202020204" pitchFamily="34" charset="0"/>
            </a:pPr>
            <a:r>
              <a:rPr lang="en-GB" sz="1600" b="1" u="sng" dirty="0" smtClean="0">
                <a:solidFill>
                  <a:schemeClr val="accent2"/>
                </a:solidFill>
                <a:effectLst>
                  <a:outerShdw blurRad="38100" dist="38100" dir="2700000" algn="tl">
                    <a:srgbClr val="000000">
                      <a:alpha val="43137"/>
                    </a:srgbClr>
                  </a:outerShdw>
                </a:effectLst>
                <a:sym typeface="+mn-ea"/>
              </a:rPr>
              <a:t>Team Members:</a:t>
            </a:r>
            <a:endParaRPr lang="en-GB" sz="1600" b="1" u="sng" dirty="0" smtClean="0">
              <a:solidFill>
                <a:schemeClr val="accent2"/>
              </a:solidFill>
              <a:effectLst>
                <a:outerShdw blurRad="38100" dist="38100" dir="2700000" algn="tl">
                  <a:srgbClr val="000000">
                    <a:alpha val="43137"/>
                  </a:srgbClr>
                </a:outerShdw>
              </a:effectLst>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18B81A05G6-M.Shiva Nandh Reddy</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18B81A05D2-T.Dheeraj Kumar</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20204" pitchFamily="34" charset="0"/>
              <a:buChar char="•"/>
            </a:pPr>
            <a:r>
              <a:rPr lang="en-GB" sz="1600" dirty="0" smtClean="0">
                <a:solidFill>
                  <a:schemeClr val="accent2"/>
                </a:solidFill>
                <a:sym typeface="+mn-ea"/>
              </a:rPr>
              <a:t>18B81A05F2-R.Rajesh Kumar </a:t>
            </a:r>
            <a:endParaRPr lang="en-GB" sz="1600" dirty="0" smtClean="0">
              <a:solidFill>
                <a:schemeClr val="accent2"/>
              </a:solidFill>
              <a:sym typeface="+mn-ea"/>
            </a:endParaRPr>
          </a:p>
        </p:txBody>
      </p:sp>
      <p:sp>
        <p:nvSpPr>
          <p:cNvPr id="6" name="Google Shape;193;p35"/>
          <p:cNvSpPr txBox="1"/>
          <p:nvPr/>
        </p:nvSpPr>
        <p:spPr>
          <a:xfrm>
            <a:off x="1692910" y="214630"/>
            <a:ext cx="5704840" cy="659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dirty="0" smtClean="0">
                <a:sym typeface="+mn-ea"/>
              </a:rPr>
              <a:t>CVR College Of Engineering</a:t>
            </a:r>
            <a:endParaRPr lang="en-US" altLang="en-GB" sz="2800" dirty="0" smtClean="0">
              <a:sym typeface="+mn-ea"/>
            </a:endParaRPr>
          </a:p>
        </p:txBody>
      </p:sp>
      <p:sp>
        <p:nvSpPr>
          <p:cNvPr id="3" name="Google Shape;194;p35"/>
          <p:cNvSpPr txBox="1"/>
          <p:nvPr/>
        </p:nvSpPr>
        <p:spPr>
          <a:xfrm>
            <a:off x="5034280" y="3367405"/>
            <a:ext cx="4151630" cy="12014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Supervisor</a:t>
            </a:r>
            <a:r>
              <a:rPr lang="en-GB" sz="1600" b="1" u="sng"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M</a:t>
            </a:r>
            <a:r>
              <a:rPr lang="en-GB" sz="1600" dirty="0" smtClean="0">
                <a:sym typeface="+mn-ea"/>
              </a:rPr>
              <a:t>s.</a:t>
            </a:r>
            <a:r>
              <a:rPr lang="en-US" altLang="en-GB" sz="1600" dirty="0" smtClean="0">
                <a:sym typeface="+mn-ea"/>
              </a:rPr>
              <a:t> R .</a:t>
            </a:r>
            <a:r>
              <a:rPr lang="en-GB" sz="1600" dirty="0" smtClean="0">
                <a:sym typeface="+mn-ea"/>
              </a:rPr>
              <a:t> Meghamala</a:t>
            </a:r>
            <a:endParaRPr lang="en-GB" sz="1600" dirty="0" smtClean="0">
              <a:sym typeface="+mn-ea"/>
            </a:endParaRPr>
          </a:p>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Designation:</a:t>
            </a:r>
            <a:r>
              <a:rPr lang="en-US" altLang="en-GB" sz="1600" dirty="0" smtClean="0">
                <a:effectLst>
                  <a:outerShdw blurRad="38100" dist="38100" dir="2700000" algn="tl">
                    <a:srgbClr val="000000">
                      <a:alpha val="43137"/>
                    </a:srgbClr>
                  </a:outerShdw>
                </a:effectLst>
                <a:sym typeface="+mn-ea"/>
              </a:rPr>
              <a:t> Assistant Professor</a:t>
            </a:r>
            <a:endParaRPr lang="en-US" altLang="en-GB" sz="1600" dirty="0" smtClean="0">
              <a:effectLst>
                <a:outerShdw blurRad="38100" dist="38100" dir="2700000" algn="tl">
                  <a:srgbClr val="000000">
                    <a:alpha val="43137"/>
                  </a:srgbClr>
                </a:outerShdw>
              </a:effectLst>
              <a:sym typeface="+mn-ea"/>
            </a:endParaRPr>
          </a:p>
        </p:txBody>
      </p:sp>
      <p:sp>
        <p:nvSpPr>
          <p:cNvPr id="4" name="Google Shape;193;p35"/>
          <p:cNvSpPr txBox="1"/>
          <p:nvPr/>
        </p:nvSpPr>
        <p:spPr>
          <a:xfrm>
            <a:off x="1983105" y="214630"/>
            <a:ext cx="5704840" cy="659130"/>
          </a:xfrm>
          <a:prstGeom prst="rect">
            <a:avLst/>
          </a:prstGeom>
          <a:noFill/>
          <a:ln>
            <a:noFill/>
          </a:ln>
        </p:spPr>
        <p:txBody>
          <a:bodyPr wrap="square" lIns="91425" tIns="91425" rIns="91425" bIns="91425" anchor="b"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endParaRPr lang="en-US" altLang="en-GB" sz="2800" b="1" dirty="0" smtClean="0">
              <a:ln w="9525">
                <a:solidFill>
                  <a:schemeClr val="bg1"/>
                </a:solidFill>
                <a:prstDash val="solid"/>
              </a:ln>
              <a:pattFill prst="pct5">
                <a:fgClr>
                  <a:schemeClr val="bg1"/>
                </a:fgClr>
                <a:bgClr>
                  <a:schemeClr val="bg1"/>
                </a:bgClr>
              </a:pattFill>
              <a:effectLst>
                <a:outerShdw blurRad="12700" dist="38100" dir="2700000" algn="tl" rotWithShape="0">
                  <a:schemeClr val="bg1">
                    <a:lumMod val="50000"/>
                  </a:schemeClr>
                </a:outerShdw>
              </a:effectLst>
              <a:sym typeface="+mn-ea"/>
            </a:endParaRPr>
          </a:p>
        </p:txBody>
      </p:sp>
      <p:sp>
        <p:nvSpPr>
          <p:cNvPr id="5" name="Google Shape;194;p35"/>
          <p:cNvSpPr txBox="1"/>
          <p:nvPr/>
        </p:nvSpPr>
        <p:spPr>
          <a:xfrm>
            <a:off x="2469515" y="4568825"/>
            <a:ext cx="4151630" cy="5429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panose="00000500000000000000"/>
              <a:buNone/>
              <a:defRPr sz="2200" b="0" i="0" u="none" strike="noStrike" cap="none">
                <a:solidFill>
                  <a:schemeClr val="accent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17500" algn="ctr" rtl="0">
              <a:lnSpc>
                <a:spcPct val="100000"/>
              </a:lnSpc>
              <a:spcBef>
                <a:spcPts val="0"/>
              </a:spcBef>
              <a:spcAft>
                <a:spcPts val="0"/>
              </a:spcAft>
              <a:buClr>
                <a:schemeClr val="dk1"/>
              </a:buClr>
              <a:buSzPts val="2800"/>
              <a:buFont typeface="Didact Gothic" panose="00000500000000000000"/>
              <a:buNone/>
              <a:defRPr sz="2800" b="0" i="0" u="none" strike="noStrike" cap="none">
                <a:solidFill>
                  <a:schemeClr val="dk1"/>
                </a:solidFill>
                <a:latin typeface="Didact Gothic" panose="00000500000000000000"/>
                <a:ea typeface="Didact Gothic" panose="00000500000000000000"/>
                <a:cs typeface="Didact Gothic" panose="00000500000000000000"/>
                <a:sym typeface="Didact Gothic" panose="00000500000000000000"/>
              </a:defRPr>
            </a:lvl9pPr>
          </a:lstStyle>
          <a:p>
            <a:pPr marL="0" lvl="0" indent="0" algn="l" rtl="0">
              <a:spcBef>
                <a:spcPts val="0"/>
              </a:spcBef>
              <a:spcAft>
                <a:spcPts val="0"/>
              </a:spcAft>
              <a:buNone/>
            </a:pPr>
            <a:r>
              <a:rPr lang="en-US" altLang="en-GB" sz="1600" b="1" dirty="0" smtClean="0">
                <a:effectLst>
                  <a:outerShdw blurRad="38100" dist="38100" dir="2700000" algn="tl">
                    <a:srgbClr val="000000">
                      <a:alpha val="43137"/>
                    </a:srgbClr>
                  </a:outerShdw>
                </a:effectLst>
                <a:sym typeface="+mn-ea"/>
              </a:rPr>
              <a:t>Date Of Presentation</a:t>
            </a:r>
            <a:r>
              <a:rPr lang="en-GB" sz="1600" b="1"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19th June 2021</a:t>
            </a:r>
            <a:endParaRPr lang="en-GB" sz="1600" dirty="0" smtClean="0">
              <a:sym typeface="+mn-ea"/>
            </a:endParaRPr>
          </a:p>
          <a:p>
            <a:pPr marL="0" lvl="0" indent="0" algn="l" rtl="0">
              <a:spcBef>
                <a:spcPts val="0"/>
              </a:spcBef>
              <a:spcAft>
                <a:spcPts val="0"/>
              </a:spcAft>
              <a:buNone/>
            </a:pPr>
            <a:endParaRPr lang="en-US" altLang="en-GB" sz="1600" dirty="0" smtClean="0">
              <a:effectLst>
                <a:outerShdw blurRad="38100" dist="38100" dir="2700000" algn="tl">
                  <a:srgbClr val="000000">
                    <a:alpha val="43137"/>
                  </a:srgbClr>
                </a:outerShdw>
              </a:effectLst>
              <a:sym typeface="+mn-ea"/>
            </a:endParaRPr>
          </a:p>
        </p:txBody>
      </p:sp>
      <p:pic>
        <p:nvPicPr>
          <p:cNvPr id="2" name="Picture 2" descr="A picture containing text&#10;&#10;Description automatically generated"/>
          <p:cNvPicPr>
            <a:picLocks noChangeAspect="1"/>
          </p:cNvPicPr>
          <p:nvPr/>
        </p:nvPicPr>
        <p:blipFill>
          <a:blip r:embed="rId1"/>
          <a:stretch>
            <a:fillRect/>
          </a:stretch>
        </p:blipFill>
        <p:spPr>
          <a:xfrm>
            <a:off x="27940" y="-22225"/>
            <a:ext cx="1141730" cy="113347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2:</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Admin Login frontend and backend</a:t>
            </a:r>
            <a:endParaRPr lang="en-US" sz="1800"/>
          </a:p>
          <a:p>
            <a:pPr algn="l">
              <a:buClr>
                <a:srgbClr val="C9B18E"/>
              </a:buClr>
              <a:buFont typeface="Wingdings" panose="05000000000000000000" charset="0"/>
              <a:buChar char=""/>
            </a:pPr>
            <a:r>
              <a:rPr lang="en-US" sz="1800"/>
              <a:t>Register Page frontend and backend</a:t>
            </a:r>
            <a:endParaRPr lang="en-US" sz="1800"/>
          </a:p>
          <a:p>
            <a:pPr algn="l">
              <a:buClr>
                <a:srgbClr val="C9B18E"/>
              </a:buClr>
              <a:buFont typeface="Wingdings" panose="05000000000000000000" charset="0"/>
              <a:buChar char=""/>
            </a:pPr>
            <a:r>
              <a:rPr lang="en-US" sz="1800"/>
              <a:t>Admin verify Complaint frontend and backend</a:t>
            </a:r>
            <a:endParaRPr lang="en-US" sz="1800"/>
          </a:p>
          <a:p>
            <a:pPr algn="l">
              <a:buClr>
                <a:srgbClr val="C9B18E"/>
              </a:buClr>
              <a:buFont typeface="Wingdings" panose="05000000000000000000" charset="0"/>
              <a:buChar char=""/>
            </a:pPr>
            <a:r>
              <a:rPr lang="en-US" sz="1800"/>
              <a:t>Splash screen</a:t>
            </a:r>
            <a:endParaRPr lang="en-US" sz="18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3:</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Camera Module in Adding a complaint</a:t>
            </a:r>
            <a:endParaRPr lang="en-US" sz="1800"/>
          </a:p>
          <a:p>
            <a:pPr algn="l">
              <a:buClr>
                <a:srgbClr val="C9B18E"/>
              </a:buClr>
              <a:buFont typeface="Wingdings" panose="05000000000000000000" charset="0"/>
              <a:buChar char=""/>
            </a:pPr>
            <a:r>
              <a:rPr lang="en-US" sz="1800"/>
              <a:t>Search User frontend and backend</a:t>
            </a:r>
            <a:endParaRPr lang="en-US" sz="1800"/>
          </a:p>
          <a:p>
            <a:pPr algn="l">
              <a:buClr>
                <a:srgbClr val="C9B18E"/>
              </a:buClr>
              <a:buFont typeface="Wingdings" panose="05000000000000000000" charset="0"/>
              <a:buChar char=""/>
            </a:pPr>
            <a:r>
              <a:rPr lang="en-US" sz="1800"/>
              <a:t>User Complaint Adapter and Model</a:t>
            </a:r>
            <a:endParaRPr lang="en-US" sz="1800"/>
          </a:p>
          <a:p>
            <a:pPr algn="l">
              <a:buClr>
                <a:srgbClr val="C9B18E"/>
              </a:buClr>
              <a:buFont typeface="Wingdings" panose="05000000000000000000" charset="0"/>
              <a:buChar char=""/>
            </a:pPr>
            <a:r>
              <a:rPr lang="en-US" sz="1800"/>
              <a:t>Dashboard of Admin</a:t>
            </a:r>
            <a:endParaRPr lang="en-US" sz="1800"/>
          </a:p>
          <a:p>
            <a:pPr algn="l">
              <a:buClr>
                <a:srgbClr val="C9B18E"/>
              </a:buClr>
              <a:buFont typeface="Wingdings" panose="05000000000000000000" charset="0"/>
              <a:buChar char=""/>
            </a:pPr>
            <a:endParaRPr lang="en-US" sz="1800"/>
          </a:p>
          <a:p>
            <a:pPr algn="l"/>
            <a:endParaRPr 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00800" y="139400"/>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Result:</a:t>
            </a:r>
            <a:endParaRPr lang="en-US" altLang="en-GB" sz="2800"/>
          </a:p>
        </p:txBody>
      </p:sp>
      <p:pic>
        <p:nvPicPr>
          <p:cNvPr id="2" name="Picture 1" descr="WhatsApp Image 2021-06-16 at 9.10.34 PM"/>
          <p:cNvPicPr>
            <a:picLocks noChangeAspect="1"/>
          </p:cNvPicPr>
          <p:nvPr/>
        </p:nvPicPr>
        <p:blipFill>
          <a:blip r:embed="rId1"/>
          <a:stretch>
            <a:fillRect/>
          </a:stretch>
        </p:blipFill>
        <p:spPr>
          <a:xfrm>
            <a:off x="4860290" y="771525"/>
            <a:ext cx="1969770" cy="4270375"/>
          </a:xfrm>
          <a:prstGeom prst="rect">
            <a:avLst/>
          </a:prstGeom>
        </p:spPr>
      </p:pic>
      <p:sp>
        <p:nvSpPr>
          <p:cNvPr id="3" name="Google Shape;246;p41"/>
          <p:cNvSpPr txBox="1"/>
          <p:nvPr/>
        </p:nvSpPr>
        <p:spPr>
          <a:xfrm>
            <a:off x="224790" y="2260600"/>
            <a:ext cx="3341370" cy="6229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400">
                <a:solidFill>
                  <a:schemeClr val="accent2"/>
                </a:solidFill>
              </a:rPr>
              <a:t>Login Page of User</a:t>
            </a:r>
            <a:endParaRPr lang="en-US" altLang="en-GB" sz="2400">
              <a:solidFill>
                <a:schemeClr val="accent2"/>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9230" y="2166620"/>
            <a:ext cx="4450715" cy="812165"/>
          </a:xfrm>
        </p:spPr>
        <p:txBody>
          <a:bodyPr/>
          <a:p>
            <a:r>
              <a:rPr lang="en-US" sz="2800">
                <a:solidFill>
                  <a:schemeClr val="accent2"/>
                </a:solidFill>
              </a:rPr>
              <a:t>User register Page</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160010" y="125730"/>
            <a:ext cx="2257425" cy="489331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070" y="2101850"/>
            <a:ext cx="3980815" cy="643890"/>
          </a:xfrm>
        </p:spPr>
        <p:txBody>
          <a:bodyPr/>
          <a:p>
            <a:r>
              <a:rPr lang="en-US">
                <a:solidFill>
                  <a:schemeClr val="accent2"/>
                </a:solidFill>
              </a:rPr>
              <a:t>Dashboard of User</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292090" y="46990"/>
            <a:ext cx="2329815" cy="504952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2875" y="1931670"/>
            <a:ext cx="4475480" cy="1280795"/>
          </a:xfrm>
        </p:spPr>
        <p:txBody>
          <a:bodyPr/>
          <a:p>
            <a:r>
              <a:rPr lang="en-US" sz="2800">
                <a:solidFill>
                  <a:schemeClr val="accent2"/>
                </a:solidFill>
              </a:rPr>
              <a:t>Add a Complaint </a:t>
            </a:r>
            <a:br>
              <a:rPr lang="en-US" sz="2800">
                <a:solidFill>
                  <a:schemeClr val="accent2"/>
                </a:solidFill>
              </a:rPr>
            </a:br>
            <a:r>
              <a:rPr lang="en-US" sz="2800">
                <a:solidFill>
                  <a:schemeClr val="accent2"/>
                </a:solidFill>
              </a:rPr>
              <a:t>&amp; Types of Complaint</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6530975" y="35560"/>
            <a:ext cx="2340610" cy="5072380"/>
          </a:xfrm>
          <a:prstGeom prst="rect">
            <a:avLst/>
          </a:prstGeom>
        </p:spPr>
      </p:pic>
      <p:pic>
        <p:nvPicPr>
          <p:cNvPr id="4" name="Picture 3" descr="WhatsApp Image 2021-06-16 at 9.10.34 PM"/>
          <p:cNvPicPr>
            <a:picLocks noChangeAspect="1"/>
          </p:cNvPicPr>
          <p:nvPr/>
        </p:nvPicPr>
        <p:blipFill>
          <a:blip r:embed="rId2"/>
          <a:stretch>
            <a:fillRect/>
          </a:stretch>
        </p:blipFill>
        <p:spPr>
          <a:xfrm>
            <a:off x="4095115" y="35560"/>
            <a:ext cx="2339975" cy="507238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5605" y="2211705"/>
            <a:ext cx="4244340" cy="656590"/>
          </a:xfrm>
        </p:spPr>
        <p:txBody>
          <a:bodyPr/>
          <a:p>
            <a:r>
              <a:rPr lang="en-US" altLang="en-GB">
                <a:solidFill>
                  <a:schemeClr val="accent2"/>
                </a:solidFill>
                <a:sym typeface="+mn-ea"/>
              </a:rPr>
              <a:t>Login Page of Admin</a:t>
            </a:r>
            <a:br>
              <a:rPr lang="en-US" altLang="en-GB">
                <a:solidFill>
                  <a:schemeClr val="accent2"/>
                </a:solidFill>
              </a:rPr>
            </a:br>
            <a:endParaRPr lang="en-US"/>
          </a:p>
        </p:txBody>
      </p:sp>
      <p:pic>
        <p:nvPicPr>
          <p:cNvPr id="4" name="Picture 3" descr="WhatsApp Image 2021-06-16 at 9.10.34 PM"/>
          <p:cNvPicPr>
            <a:picLocks noChangeAspect="1"/>
          </p:cNvPicPr>
          <p:nvPr/>
        </p:nvPicPr>
        <p:blipFill>
          <a:blip r:embed="rId1"/>
          <a:stretch>
            <a:fillRect/>
          </a:stretch>
        </p:blipFill>
        <p:spPr>
          <a:xfrm>
            <a:off x="5868035" y="483235"/>
            <a:ext cx="1969135" cy="4269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850" y="2427605"/>
            <a:ext cx="4583430" cy="656590"/>
          </a:xfrm>
        </p:spPr>
        <p:txBody>
          <a:bodyPr/>
          <a:p>
            <a:r>
              <a:rPr lang="en-US">
                <a:solidFill>
                  <a:schemeClr val="accent2"/>
                </a:solidFill>
                <a:sym typeface="+mn-ea"/>
              </a:rPr>
              <a:t>Dashboard of Admin</a:t>
            </a:r>
            <a:br>
              <a:rPr lang="en-US">
                <a:solidFill>
                  <a:schemeClr val="accent2"/>
                </a:solidFill>
              </a:rPr>
            </a:br>
            <a:endParaRPr lang="en-US"/>
          </a:p>
        </p:txBody>
      </p:sp>
      <p:pic>
        <p:nvPicPr>
          <p:cNvPr id="4" name="Picture 3" descr="WhatsApp Image 2021-06-16 at 9.10.34 PM"/>
          <p:cNvPicPr>
            <a:picLocks noChangeAspect="1"/>
          </p:cNvPicPr>
          <p:nvPr/>
        </p:nvPicPr>
        <p:blipFill>
          <a:blip r:embed="rId1"/>
          <a:stretch>
            <a:fillRect/>
          </a:stretch>
        </p:blipFill>
        <p:spPr>
          <a:xfrm>
            <a:off x="5507990" y="51435"/>
            <a:ext cx="2324100" cy="5038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01015" y="1739265"/>
            <a:ext cx="4991100" cy="1664970"/>
          </a:xfrm>
        </p:spPr>
        <p:txBody>
          <a:bodyPr/>
          <a:p>
            <a:r>
              <a:rPr lang="en-US" sz="3200">
                <a:solidFill>
                  <a:schemeClr val="accent2"/>
                </a:solidFill>
              </a:rPr>
              <a:t>Verify Complaint</a:t>
            </a:r>
            <a:br>
              <a:rPr lang="en-US" sz="3200">
                <a:solidFill>
                  <a:schemeClr val="accent2"/>
                </a:solidFill>
              </a:rPr>
            </a:br>
            <a:r>
              <a:rPr lang="en-US" sz="3200">
                <a:solidFill>
                  <a:schemeClr val="accent2"/>
                </a:solidFill>
              </a:rPr>
              <a:t>&amp; Search users</a:t>
            </a:r>
            <a:endParaRPr lang="en-US" sz="32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1310" y="66040"/>
            <a:ext cx="2312035" cy="50114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58915" y="65405"/>
            <a:ext cx="2312670" cy="5012055"/>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01435" y="13670"/>
            <a:ext cx="7742400" cy="656400"/>
          </a:xfrm>
        </p:spPr>
        <p:txBody>
          <a:bodyPr/>
          <a:p>
            <a:r>
              <a:rPr lang="en-US" sz="2800">
                <a:solidFill>
                  <a:schemeClr val="accent2"/>
                </a:solidFill>
              </a:rPr>
              <a:t>Realtime Database of Complaints and Users</a:t>
            </a:r>
            <a:endParaRPr lang="en-US" sz="2800">
              <a:solidFill>
                <a:schemeClr val="accent2"/>
              </a:solidFill>
            </a:endParaRPr>
          </a:p>
        </p:txBody>
      </p:sp>
      <p:pic>
        <p:nvPicPr>
          <p:cNvPr id="4" name="Picture 3" descr="Screenshot 2021-06-17 at 8.40.17 PM"/>
          <p:cNvPicPr>
            <a:picLocks noChangeAspect="1"/>
          </p:cNvPicPr>
          <p:nvPr/>
        </p:nvPicPr>
        <p:blipFill>
          <a:blip r:embed="rId1"/>
          <a:stretch>
            <a:fillRect/>
          </a:stretch>
        </p:blipFill>
        <p:spPr>
          <a:xfrm>
            <a:off x="922655" y="480060"/>
            <a:ext cx="7300595" cy="456311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marL="114300" indent="0">
              <a:buNone/>
            </a:pPr>
            <a:r>
              <a:rPr lang="en-US" sz="1400" dirty="0">
                <a:sym typeface="+mn-ea"/>
              </a:rPr>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a:t>
            </a:r>
            <a:endParaRPr lang="en-US" sz="1400" dirty="0">
              <a:solidFill>
                <a:schemeClr val="accent4"/>
              </a:solidFill>
              <a:sym typeface="+mn-ea"/>
            </a:endParaRPr>
          </a:p>
        </p:txBody>
      </p:sp>
      <p:sp>
        <p:nvSpPr>
          <p:cNvPr id="200" name="Google Shape;200;p3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u="sng">
                <a:solidFill>
                  <a:schemeClr val="accent2"/>
                </a:solidFill>
              </a:rPr>
              <a:t>Problem Statement</a:t>
            </a:r>
            <a:endParaRPr lang="en-US" altLang="en-GB" sz="2800" u="sng">
              <a:solidFill>
                <a:schemeClr val="accent2"/>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94" name="Google Shape;294;p42"/>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Conclusion</a:t>
            </a:r>
            <a:endParaRPr lang="en-US" altLang="en-GB" u="sng"/>
          </a:p>
        </p:txBody>
      </p:sp>
      <p:sp>
        <p:nvSpPr>
          <p:cNvPr id="5" name="Text Box 4"/>
          <p:cNvSpPr txBox="1"/>
          <p:nvPr/>
        </p:nvSpPr>
        <p:spPr>
          <a:xfrm>
            <a:off x="1706880" y="1365250"/>
            <a:ext cx="6078855" cy="2861310"/>
          </a:xfrm>
          <a:prstGeom prst="rect">
            <a:avLst/>
          </a:prstGeom>
          <a:noFill/>
        </p:spPr>
        <p:txBody>
          <a:bodyPr wrap="square" rtlCol="0" anchor="t">
            <a:spAutoFit/>
          </a:bodyPr>
          <a:p>
            <a:r>
              <a:rPr lang="en-US" sz="1800" dirty="0">
                <a:solidFill>
                  <a:schemeClr val="tx1"/>
                </a:solidFill>
                <a:sym typeface="+mn-ea"/>
              </a:rPr>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800" dirty="0" smtClean="0">
                <a:solidFill>
                  <a:schemeClr val="tx1"/>
                </a:solidFill>
                <a:sym typeface="+mn-ea"/>
              </a:rPr>
              <a:t>.</a:t>
            </a:r>
            <a:endParaRPr lang="en-US" sz="1800" dirty="0" smtClean="0">
              <a:solidFill>
                <a:schemeClr val="tx1"/>
              </a:solidFill>
              <a:sym typeface="+mn-ea"/>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idx="2"/>
          </p:nvPr>
        </p:nvSpPr>
        <p:spPr>
          <a:xfrm>
            <a:off x="1469390" y="2048510"/>
            <a:ext cx="6438265" cy="1390015"/>
          </a:xfrm>
        </p:spPr>
        <p:txBody>
          <a:bodyPr/>
          <a:p>
            <a:pPr algn="l"/>
            <a:r>
              <a:rPr lang="en-US" sz="1800"/>
              <a:t>The future version of this project would consist of</a:t>
            </a:r>
            <a:br>
              <a:rPr lang="en-US" sz="1800"/>
            </a:br>
            <a:r>
              <a:rPr lang="en-US" sz="1800"/>
              <a:t>features like app notification, google maps, and OTP's to easily login to app. It can be easily deployed to use by the citizens and the Municipal Corporations.</a:t>
            </a:r>
            <a:endParaRPr lang="en-US" sz="1800"/>
          </a:p>
        </p:txBody>
      </p:sp>
      <p:sp>
        <p:nvSpPr>
          <p:cNvPr id="6" name="Title 5"/>
          <p:cNvSpPr/>
          <p:nvPr>
            <p:ph type="title" idx="4"/>
          </p:nvPr>
        </p:nvSpPr>
        <p:spPr>
          <a:xfrm>
            <a:off x="1268730" y="452755"/>
            <a:ext cx="6243955" cy="558800"/>
          </a:xfrm>
        </p:spPr>
        <p:txBody>
          <a:bodyPr/>
          <a:p>
            <a:r>
              <a:rPr lang="en-US" sz="2400" u="sng"/>
              <a:t>Future Enhancement</a:t>
            </a:r>
            <a:endParaRPr lang="en-US" sz="2400" u="sng"/>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648970" y="2171065"/>
            <a:ext cx="7846695" cy="96964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US" altLang="en-GB">
                <a:ln w="12700">
                  <a:solidFill>
                    <a:schemeClr val="accent5"/>
                  </a:solidFill>
                  <a:prstDash val="solid"/>
                </a:ln>
                <a:solidFill>
                  <a:schemeClr val="accent2"/>
                </a:solidFill>
                <a:effectLst/>
              </a:rPr>
              <a:t>Thank </a:t>
            </a:r>
            <a:r>
              <a:rPr lang="en-US" altLang="en-GB">
                <a:ln w="12700">
                  <a:solidFill>
                    <a:schemeClr val="accent5"/>
                  </a:solidFill>
                  <a:prstDash val="solid"/>
                </a:ln>
                <a:pattFill prst="ltDnDiag">
                  <a:fgClr>
                    <a:schemeClr val="accent5">
                      <a:lumMod val="60000"/>
                      <a:lumOff val="40000"/>
                    </a:schemeClr>
                  </a:fgClr>
                  <a:bgClr>
                    <a:schemeClr val="bg1"/>
                  </a:bgClr>
                </a:pattFill>
                <a:effectLst/>
              </a:rPr>
              <a:t>You</a:t>
            </a:r>
            <a:endParaRPr lang="en-US" altLang="en-GB">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p:txBody>
          <a:bodyPr/>
          <a:p>
            <a:pPr marL="285750" lvl="0" indent="-285750">
              <a:buFont typeface="Wingdings" panose="05000000000000000000" pitchFamily="2" charset="2"/>
              <a:buChar char="Ø"/>
            </a:pPr>
            <a:r>
              <a:rPr lang="en-US" sz="1400" dirty="0">
                <a:sym typeface="+mn-ea"/>
              </a:rPr>
              <a:t>So the proposed system would be in which people can take pictures of the issues of the neighborhood and submit the picture along with details to a local government body, the complaint would be lodged along with the address of the issue with the local government which in turn can forward the problem to the appropriate department and the department will look after the issue. The citizens will be made available with the current status of the complaint and what action is being taken against it and how quickly the problem can be solved</a:t>
            </a:r>
            <a:r>
              <a:rPr lang="en-US" sz="1400" dirty="0" smtClean="0">
                <a:sym typeface="+mn-ea"/>
              </a:rPr>
              <a:t>.</a:t>
            </a:r>
            <a:endParaRPr lang="en-US" sz="1400" dirty="0" smtClean="0"/>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sym typeface="+mn-ea"/>
              </a:rPr>
              <a:t>The main purpose of this project is to help the public by providing them a system that can be used for the betterment of the city and can make the city clean and problem-free as well as the citizen life easier.</a:t>
            </a:r>
            <a:endParaRPr lang="en-US" sz="1400" dirty="0" smtClean="0"/>
          </a:p>
          <a:p>
            <a:endParaRPr lang="en-US" sz="1400" dirty="0" smtClean="0"/>
          </a:p>
        </p:txBody>
      </p:sp>
      <p:sp>
        <p:nvSpPr>
          <p:cNvPr id="3" name="Title 2"/>
          <p:cNvSpPr/>
          <p:nvPr>
            <p:ph type="title"/>
          </p:nvPr>
        </p:nvSpPr>
        <p:spPr/>
        <p:txBody>
          <a:bodyPr/>
          <a:p>
            <a:r>
              <a:rPr lang="en-US" u="sng">
                <a:solidFill>
                  <a:schemeClr val="accent2"/>
                </a:solidFill>
              </a:rPr>
              <a:t>Proposed Solution</a:t>
            </a:r>
            <a:endParaRPr lang="en-US" u="sng">
              <a:solidFill>
                <a:schemeClr val="accent2"/>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Technology Stack</a:t>
            </a:r>
            <a:endParaRPr lang="en-US" altLang="en-GB" u="sng"/>
          </a:p>
        </p:txBody>
      </p:sp>
      <p:sp>
        <p:nvSpPr>
          <p:cNvPr id="16" name="Google Shape;205;p37"/>
          <p:cNvSpPr txBox="1"/>
          <p:nvPr/>
        </p:nvSpPr>
        <p:spPr>
          <a:xfrm>
            <a:off x="1125855" y="1463675"/>
            <a:ext cx="8294370" cy="28543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DM Serif Display"/>
              <a:buNone/>
              <a:defRPr sz="4000" b="0" i="0" u="none" strike="noStrike" cap="none">
                <a:solidFill>
                  <a:schemeClr val="accent2"/>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9pPr>
          </a:lstStyle>
          <a:p>
            <a:pPr marL="0" lvl="0" indent="0" algn="l" rtl="0">
              <a:spcBef>
                <a:spcPts val="0"/>
              </a:spcBef>
              <a:spcAft>
                <a:spcPts val="0"/>
              </a:spcAft>
            </a:pPr>
            <a:r>
              <a:rPr lang="en-US" altLang="en-GB" sz="2000"/>
              <a:t>1.Android Studio</a:t>
            </a:r>
            <a:endParaRPr lang="en-US" altLang="en-GB" sz="2000"/>
          </a:p>
          <a:p>
            <a:pPr marL="457200" lvl="1" indent="0" algn="l" rtl="0">
              <a:spcBef>
                <a:spcPts val="0"/>
              </a:spcBef>
              <a:spcAft>
                <a:spcPts val="0"/>
              </a:spcAft>
            </a:pPr>
            <a:r>
              <a:rPr lang="en-US" altLang="en-GB" sz="2000"/>
              <a:t>1.XML</a:t>
            </a:r>
            <a:endParaRPr lang="en-US" altLang="en-GB" sz="2000"/>
          </a:p>
          <a:p>
            <a:pPr marL="457200" lvl="1" indent="0" algn="l" rtl="0">
              <a:spcBef>
                <a:spcPts val="0"/>
              </a:spcBef>
              <a:spcAft>
                <a:spcPts val="0"/>
              </a:spcAft>
            </a:pPr>
            <a:r>
              <a:rPr lang="en-US" altLang="en-GB" sz="2000"/>
              <a:t>2.Java</a:t>
            </a:r>
            <a:endParaRPr lang="en-US" altLang="en-GB" sz="2000"/>
          </a:p>
          <a:p>
            <a:pPr marL="457200" lvl="1" indent="0" algn="l" rtl="0">
              <a:spcBef>
                <a:spcPts val="0"/>
              </a:spcBef>
              <a:spcAft>
                <a:spcPts val="0"/>
              </a:spcAft>
            </a:pPr>
            <a:r>
              <a:rPr lang="en-US" altLang="en-GB" sz="2000"/>
              <a:t>3.Camera Module</a:t>
            </a:r>
            <a:endParaRPr lang="en-US" altLang="en-GB" sz="2000"/>
          </a:p>
          <a:p>
            <a:pPr marL="914400" lvl="1" indent="-457200" algn="l" rtl="0">
              <a:spcBef>
                <a:spcPts val="0"/>
              </a:spcBef>
              <a:spcAft>
                <a:spcPts val="0"/>
              </a:spcAft>
              <a:buAutoNum type="arabicPeriod"/>
            </a:pPr>
            <a:endParaRPr lang="en-US" altLang="en-GB" sz="2000"/>
          </a:p>
          <a:p>
            <a:pPr marL="0" lvl="0" indent="0" algn="l" rtl="0">
              <a:spcBef>
                <a:spcPts val="0"/>
              </a:spcBef>
              <a:spcAft>
                <a:spcPts val="0"/>
              </a:spcAft>
            </a:pPr>
            <a:r>
              <a:rPr lang="en-US" altLang="en-GB" sz="2000"/>
              <a:t>2.Firebase</a:t>
            </a:r>
            <a:endParaRPr lang="en-US" altLang="en-GB"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515620" y="475615"/>
            <a:ext cx="10175240" cy="1086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u="sng">
                <a:solidFill>
                  <a:schemeClr val="accent2"/>
                </a:solidFill>
              </a:rPr>
              <a:t>Phases of Development</a:t>
            </a:r>
            <a:endParaRPr lang="en-US" altLang="en-GB" sz="3200" u="sng">
              <a:solidFill>
                <a:schemeClr val="accent2"/>
              </a:solidFill>
            </a:endParaRPr>
          </a:p>
        </p:txBody>
      </p:sp>
      <p:pic>
        <p:nvPicPr>
          <p:cNvPr id="6" name="Picture 5" descr="WhatsApp Image 2021-06-18 at 2.42.57 PM"/>
          <p:cNvPicPr>
            <a:picLocks noChangeAspect="1"/>
          </p:cNvPicPr>
          <p:nvPr/>
        </p:nvPicPr>
        <p:blipFill>
          <a:blip r:embed="rId1"/>
          <a:stretch>
            <a:fillRect/>
          </a:stretch>
        </p:blipFill>
        <p:spPr>
          <a:xfrm>
            <a:off x="223520" y="1838960"/>
            <a:ext cx="8696960" cy="2771775"/>
          </a:xfrm>
          <a:prstGeom prst="rect">
            <a:avLst/>
          </a:prstGeom>
        </p:spPr>
      </p:pic>
      <p:sp>
        <p:nvSpPr>
          <p:cNvPr id="7" name="Text Box 6"/>
          <p:cNvSpPr txBox="1"/>
          <p:nvPr/>
        </p:nvSpPr>
        <p:spPr>
          <a:xfrm>
            <a:off x="1005205" y="2360930"/>
            <a:ext cx="2132965" cy="398780"/>
          </a:xfrm>
          <a:prstGeom prst="rect">
            <a:avLst/>
          </a:prstGeom>
          <a:noFill/>
        </p:spPr>
        <p:txBody>
          <a:bodyPr wrap="square" rtlCol="0">
            <a:spAutoFit/>
          </a:bodyPr>
          <a:p>
            <a:r>
              <a:rPr lang="en-US" sz="1000">
                <a:solidFill>
                  <a:schemeClr val="tx1"/>
                </a:solidFill>
              </a:rPr>
              <a:t>To devise a strategy to ease the process of submitting an issue</a:t>
            </a:r>
            <a:endParaRPr lang="en-US" sz="1000">
              <a:solidFill>
                <a:schemeClr val="tx1"/>
              </a:solidFill>
            </a:endParaRPr>
          </a:p>
        </p:txBody>
      </p:sp>
      <p:sp>
        <p:nvSpPr>
          <p:cNvPr id="8" name="Text Box 7"/>
          <p:cNvSpPr txBox="1"/>
          <p:nvPr/>
        </p:nvSpPr>
        <p:spPr>
          <a:xfrm>
            <a:off x="3778250" y="2360930"/>
            <a:ext cx="2337435" cy="398780"/>
          </a:xfrm>
          <a:prstGeom prst="rect">
            <a:avLst/>
          </a:prstGeom>
          <a:noFill/>
        </p:spPr>
        <p:txBody>
          <a:bodyPr wrap="square" rtlCol="0">
            <a:spAutoFit/>
          </a:bodyPr>
          <a:p>
            <a:r>
              <a:rPr lang="en-US" sz="1000">
                <a:solidFill>
                  <a:schemeClr val="tx1"/>
                </a:solidFill>
              </a:rPr>
              <a:t>Create seamless and effortless user experiences with a good design</a:t>
            </a:r>
            <a:endParaRPr lang="en-US" sz="1000">
              <a:solidFill>
                <a:schemeClr val="tx1"/>
              </a:solidFill>
            </a:endParaRPr>
          </a:p>
        </p:txBody>
      </p:sp>
      <p:sp>
        <p:nvSpPr>
          <p:cNvPr id="9" name="Text Box 8"/>
          <p:cNvSpPr txBox="1"/>
          <p:nvPr/>
        </p:nvSpPr>
        <p:spPr>
          <a:xfrm>
            <a:off x="4547235" y="3903345"/>
            <a:ext cx="1823720" cy="398780"/>
          </a:xfrm>
          <a:prstGeom prst="rect">
            <a:avLst/>
          </a:prstGeom>
          <a:noFill/>
        </p:spPr>
        <p:txBody>
          <a:bodyPr wrap="square" rtlCol="0">
            <a:spAutoFit/>
          </a:bodyPr>
          <a:p>
            <a:r>
              <a:rPr lang="en-US" sz="1000">
                <a:solidFill>
                  <a:schemeClr val="tx1"/>
                </a:solidFill>
              </a:rPr>
              <a:t>Using Firebase as backend</a:t>
            </a:r>
            <a:endParaRPr lang="en-US" sz="1000">
              <a:solidFill>
                <a:schemeClr val="tx1"/>
              </a:solidFill>
            </a:endParaRPr>
          </a:p>
          <a:p>
            <a:r>
              <a:rPr lang="en-US" sz="1000">
                <a:solidFill>
                  <a:schemeClr val="tx1"/>
                </a:solidFill>
              </a:rPr>
              <a:t>and Java, XML as frontend</a:t>
            </a:r>
            <a:endParaRPr lang="en-US" sz="1000">
              <a:solidFill>
                <a:schemeClr val="tx1"/>
              </a:solidFill>
            </a:endParaRPr>
          </a:p>
        </p:txBody>
      </p:sp>
      <p:sp>
        <p:nvSpPr>
          <p:cNvPr id="10" name="Text Box 9"/>
          <p:cNvSpPr txBox="1"/>
          <p:nvPr/>
        </p:nvSpPr>
        <p:spPr>
          <a:xfrm>
            <a:off x="6809105" y="2360930"/>
            <a:ext cx="2111375" cy="398780"/>
          </a:xfrm>
          <a:prstGeom prst="rect">
            <a:avLst/>
          </a:prstGeom>
          <a:noFill/>
        </p:spPr>
        <p:txBody>
          <a:bodyPr wrap="square" rtlCol="0">
            <a:spAutoFit/>
          </a:bodyPr>
          <a:p>
            <a:r>
              <a:rPr lang="en-US" sz="1000">
                <a:solidFill>
                  <a:schemeClr val="tx1"/>
                </a:solidFill>
              </a:rPr>
              <a:t>Tested with series of complaints and Result has been checked</a:t>
            </a:r>
            <a:endParaRPr lang="en-US" sz="1000">
              <a:solidFill>
                <a:schemeClr val="tx1"/>
              </a:solidFill>
            </a:endParaRPr>
          </a:p>
        </p:txBody>
      </p:sp>
      <p:sp>
        <p:nvSpPr>
          <p:cNvPr id="11" name="Text Box 10"/>
          <p:cNvSpPr txBox="1"/>
          <p:nvPr/>
        </p:nvSpPr>
        <p:spPr>
          <a:xfrm>
            <a:off x="1790065" y="3903345"/>
            <a:ext cx="1770380" cy="398780"/>
          </a:xfrm>
          <a:prstGeom prst="rect">
            <a:avLst/>
          </a:prstGeom>
          <a:noFill/>
        </p:spPr>
        <p:txBody>
          <a:bodyPr wrap="none" rtlCol="0">
            <a:spAutoFit/>
          </a:bodyPr>
          <a:p>
            <a:r>
              <a:rPr lang="en-US" sz="1000">
                <a:solidFill>
                  <a:schemeClr val="tx1"/>
                </a:solidFill>
              </a:rPr>
              <a:t>Identified Requirements and</a:t>
            </a:r>
            <a:endParaRPr lang="en-US" sz="1000">
              <a:solidFill>
                <a:schemeClr val="tx1"/>
              </a:solidFill>
            </a:endParaRPr>
          </a:p>
          <a:p>
            <a:r>
              <a:rPr lang="en-US" sz="1000">
                <a:solidFill>
                  <a:schemeClr val="tx1"/>
                </a:solidFill>
              </a:rPr>
              <a:t> prepared technology stack</a:t>
            </a:r>
            <a:endParaRPr lang="en-US" sz="1000">
              <a:solidFill>
                <a:schemeClr val="tx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56845" y="1954530"/>
            <a:ext cx="3870960" cy="12331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3200">
                <a:solidFill>
                  <a:schemeClr val="accent2"/>
                </a:solidFill>
              </a:rPr>
              <a:t>Architecture Diagram</a:t>
            </a:r>
            <a:endParaRPr lang="en-US" altLang="en-GB" sz="3200">
              <a:solidFill>
                <a:schemeClr val="accent2"/>
              </a:solidFill>
            </a:endParaRPr>
          </a:p>
        </p:txBody>
      </p:sp>
      <p:pic>
        <p:nvPicPr>
          <p:cNvPr id="2" name="Picture 1" descr="Architect"/>
          <p:cNvPicPr>
            <a:picLocks noChangeAspect="1"/>
          </p:cNvPicPr>
          <p:nvPr/>
        </p:nvPicPr>
        <p:blipFill>
          <a:blip r:embed="rId1"/>
          <a:stretch>
            <a:fillRect/>
          </a:stretch>
        </p:blipFill>
        <p:spPr>
          <a:xfrm>
            <a:off x="2973070" y="21590"/>
            <a:ext cx="6085840" cy="510032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300" y="2061210"/>
            <a:ext cx="3043555" cy="575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4000">
                <a:solidFill>
                  <a:schemeClr val="accent2"/>
                </a:solidFill>
              </a:rPr>
              <a:t>Use-Case Diagram</a:t>
            </a:r>
            <a:endParaRPr lang="en-US" altLang="en-GB" sz="4000">
              <a:solidFill>
                <a:schemeClr val="accent2"/>
              </a:solidFill>
            </a:endParaRPr>
          </a:p>
        </p:txBody>
      </p:sp>
      <p:pic>
        <p:nvPicPr>
          <p:cNvPr id="2" name="Picture 1" descr="WhatsApp Image 2021-06-15 at 7.03.59 PM"/>
          <p:cNvPicPr>
            <a:picLocks noChangeAspect="1"/>
          </p:cNvPicPr>
          <p:nvPr/>
        </p:nvPicPr>
        <p:blipFill>
          <a:blip r:embed="rId1"/>
          <a:stretch>
            <a:fillRect/>
          </a:stretch>
        </p:blipFill>
        <p:spPr>
          <a:xfrm>
            <a:off x="4176395" y="-17145"/>
            <a:ext cx="4947285" cy="51784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99225" y="207878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4000">
                <a:solidFill>
                  <a:schemeClr val="accent2"/>
                </a:solidFill>
              </a:rPr>
              <a:t>Activity Diagram</a:t>
            </a:r>
            <a:endParaRPr lang="en-US" altLang="en-GB" sz="4000">
              <a:solidFill>
                <a:schemeClr val="accent2"/>
              </a:solidFill>
            </a:endParaRPr>
          </a:p>
        </p:txBody>
      </p:sp>
      <p:pic>
        <p:nvPicPr>
          <p:cNvPr id="2" name="Picture 1" descr="WhatsApp Image 2021-06-15 at 6.48.17 PM"/>
          <p:cNvPicPr>
            <a:picLocks noChangeAspect="1"/>
          </p:cNvPicPr>
          <p:nvPr/>
        </p:nvPicPr>
        <p:blipFill>
          <a:blip r:embed="rId1"/>
          <a:stretch>
            <a:fillRect/>
          </a:stretch>
        </p:blipFill>
        <p:spPr>
          <a:xfrm>
            <a:off x="4840605" y="-29210"/>
            <a:ext cx="4331335" cy="520255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1:</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User Login Page frontend and backend</a:t>
            </a:r>
            <a:endParaRPr lang="en-US" sz="1800"/>
          </a:p>
          <a:p>
            <a:pPr algn="l">
              <a:buClr>
                <a:srgbClr val="C9B18E"/>
              </a:buClr>
              <a:buFont typeface="Wingdings" panose="05000000000000000000" charset="0"/>
              <a:buChar char=""/>
            </a:pPr>
            <a:r>
              <a:rPr lang="en-US" sz="1800"/>
              <a:t>Adding a Complaint frontend and backend</a:t>
            </a:r>
            <a:endParaRPr lang="en-US" sz="1800"/>
          </a:p>
          <a:p>
            <a:pPr algn="l">
              <a:buClr>
                <a:srgbClr val="C9B18E"/>
              </a:buClr>
              <a:buFont typeface="Wingdings" panose="05000000000000000000" charset="0"/>
              <a:buChar char=""/>
            </a:pPr>
            <a:r>
              <a:rPr lang="en-US" sz="1800"/>
              <a:t>View Complaint frontend and backend</a:t>
            </a:r>
            <a:endParaRPr lang="en-US" sz="1800"/>
          </a:p>
          <a:p>
            <a:pPr algn="l">
              <a:buClr>
                <a:srgbClr val="C9B18E"/>
              </a:buClr>
              <a:buFont typeface="Wingdings" panose="05000000000000000000" charset="0"/>
              <a:buChar char=""/>
            </a:pPr>
            <a:r>
              <a:rPr lang="en-US" sz="1800"/>
              <a:t>Dashboard of User</a:t>
            </a:r>
            <a:endParaRPr lang="en-US" sz="1800"/>
          </a:p>
        </p:txBody>
      </p:sp>
    </p:spTree>
  </p:cSld>
  <p:clrMapOvr>
    <a:masterClrMapping/>
  </p:clrMapOvr>
  <p:transition>
    <p:fade/>
  </p:transition>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3594</Words>
  <Application>WPS Presentation</Application>
  <PresentationFormat/>
  <Paragraphs>106</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Arial</vt:lpstr>
      <vt:lpstr>DM Serif Display</vt:lpstr>
      <vt:lpstr>Didact Gothic</vt:lpstr>
      <vt:lpstr>Muli</vt:lpstr>
      <vt:lpstr>Segoe Print</vt:lpstr>
      <vt:lpstr>Roboto</vt:lpstr>
      <vt:lpstr>Wide Latin</vt:lpstr>
      <vt:lpstr>Wingdings</vt:lpstr>
      <vt:lpstr>Microsoft YaHei</vt:lpstr>
      <vt:lpstr>Arial Unicode MS</vt:lpstr>
      <vt:lpstr>Darkle Slideshow by Slidesgo</vt:lpstr>
      <vt:lpstr>Android application to address CIVIC ISSUES by helping citizens to get in touch with local authorities</vt:lpstr>
      <vt:lpstr>Problem Statement</vt:lpstr>
      <vt:lpstr>Proposed Solution</vt:lpstr>
      <vt:lpstr>Technology Stack</vt:lpstr>
      <vt:lpstr>Phases of Development</vt:lpstr>
      <vt:lpstr>Architecture Diagram</vt:lpstr>
      <vt:lpstr>Use-Case Diagram</vt:lpstr>
      <vt:lpstr>Activity Diagram</vt:lpstr>
      <vt:lpstr>Contribution Of Student 1:</vt:lpstr>
      <vt:lpstr>Contribution Of Student 2:</vt:lpstr>
      <vt:lpstr>Contribution Of Student 3:</vt:lpstr>
      <vt:lpstr>Result:</vt:lpstr>
      <vt:lpstr>User register Page</vt:lpstr>
      <vt:lpstr>Dashboard of  User and Admin</vt:lpstr>
      <vt:lpstr>Add a Complaint  &amp; Types of Complaint</vt:lpstr>
      <vt:lpstr>PowerPoint 演示文稿</vt:lpstr>
      <vt:lpstr>PowerPoint 演示文稿</vt:lpstr>
      <vt:lpstr>Verify Complaint &amp; Search users</vt:lpstr>
      <vt:lpstr>Realtime Database of Complaints and Users</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
  <cp:lastModifiedBy>USER</cp:lastModifiedBy>
  <cp:revision>18</cp:revision>
  <dcterms:created xsi:type="dcterms:W3CDTF">2021-06-18T11:23:00Z</dcterms:created>
  <dcterms:modified xsi:type="dcterms:W3CDTF">2021-06-18T11:44:33Z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