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9" r:id="rId4"/>
    <p:sldId id="297" r:id="rId5"/>
    <p:sldId id="286" r:id="rId6"/>
    <p:sldId id="300" r:id="rId7"/>
    <p:sldId id="287" r:id="rId8"/>
    <p:sldId id="291" r:id="rId9"/>
    <p:sldId id="292" r:id="rId10"/>
    <p:sldId id="293" r:id="rId11"/>
    <p:sldId id="295" r:id="rId12"/>
    <p:sldId id="298" r:id="rId13"/>
    <p:sldId id="299" r:id="rId14"/>
    <p:sldId id="296" r:id="rId15"/>
    <p:sldId id="301" r:id="rId16"/>
    <p:sldId id="302" r:id="rId17"/>
    <p:sldId id="285" r:id="rId18"/>
  </p:sldIdLst>
  <p:sldSz cx="9144000" cy="5143500" type="screen16x9"/>
  <p:notesSz cx="6858000" cy="9144000"/>
  <p:embeddedFontLst>
    <p:embeddedFont>
      <p:font typeface="Dosis ExtraLight" panose="020B0604020202020204" charset="0"/>
      <p:regular r:id="rId20"/>
      <p:bold r:id="rId21"/>
    </p:embeddedFont>
    <p:embeddedFont>
      <p:font typeface="Montserrat" panose="020B0604020202020204" charset="0"/>
      <p:regular r:id="rId22"/>
      <p:bold r:id="rId23"/>
      <p:italic r:id="rId24"/>
      <p:boldItalic r:id="rId25"/>
    </p:embeddedFont>
    <p:embeddedFont>
      <p:font typeface="Titillium Web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7" d="100"/>
          <a:sy n="87" d="100"/>
        </p:scale>
        <p:origin x="10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249129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46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09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52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5"/>
        <p:cNvGrpSpPr/>
        <p:nvPr/>
      </p:nvGrpSpPr>
      <p:grpSpPr>
        <a:xfrm>
          <a:off x="0" y="0"/>
          <a:ext cx="0" cy="0"/>
          <a:chOff x="0" y="0"/>
          <a:chExt cx="0" cy="0"/>
        </a:xfrm>
      </p:grpSpPr>
      <p:sp>
        <p:nvSpPr>
          <p:cNvPr id="4806" name="Google Shape;4806;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7" name="Google Shape;4807;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49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06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79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66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83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5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06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65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21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ANDROID APPLICATION TO ADDRESS CIVIC ISSUES BY HELPING CITIZENS TO GET IN TOUCH WITH LOCAL AUTHORITIES</a:t>
            </a:r>
            <a:endParaRPr sz="3200" dirty="0"/>
          </a:p>
        </p:txBody>
      </p:sp>
      <p:sp>
        <p:nvSpPr>
          <p:cNvPr id="2" name="Rectangle 1"/>
          <p:cNvSpPr/>
          <p:nvPr/>
        </p:nvSpPr>
        <p:spPr>
          <a:xfrm>
            <a:off x="4681937" y="3254442"/>
            <a:ext cx="2145587" cy="646331"/>
          </a:xfrm>
          <a:prstGeom prst="rect">
            <a:avLst/>
          </a:prstGeom>
        </p:spPr>
        <p:txBody>
          <a:bodyPr wrap="square">
            <a:spAutoFit/>
          </a:bodyPr>
          <a:lstStyle/>
          <a:p>
            <a:pPr algn="ctr"/>
            <a:r>
              <a:rPr lang="en" sz="1800" b="1" u="sng" dirty="0" smtClean="0">
                <a:solidFill>
                  <a:schemeClr val="accent2"/>
                </a:solidFill>
                <a:effectLst>
                  <a:outerShdw blurRad="38100" dist="38100" dir="2700000" algn="tl">
                    <a:srgbClr val="000000">
                      <a:alpha val="43137"/>
                    </a:srgbClr>
                  </a:outerShdw>
                </a:effectLst>
              </a:rPr>
              <a:t>Supervisor:</a:t>
            </a:r>
          </a:p>
          <a:p>
            <a:pPr algn="ctr"/>
            <a:r>
              <a:rPr lang="en" sz="1800" dirty="0" smtClean="0">
                <a:solidFill>
                  <a:schemeClr val="accent2"/>
                </a:solidFill>
              </a:rPr>
              <a:t>Mrs. Meghamala</a:t>
            </a:r>
            <a:endParaRPr lang="en-IN" sz="1800" dirty="0">
              <a:solidFill>
                <a:schemeClr val="accent2"/>
              </a:solidFill>
            </a:endParaRPr>
          </a:p>
        </p:txBody>
      </p:sp>
      <p:sp>
        <p:nvSpPr>
          <p:cNvPr id="3" name="Rectangle 2"/>
          <p:cNvSpPr/>
          <p:nvPr/>
        </p:nvSpPr>
        <p:spPr>
          <a:xfrm>
            <a:off x="304358" y="3254442"/>
            <a:ext cx="3625616" cy="1077218"/>
          </a:xfrm>
          <a:prstGeom prst="rect">
            <a:avLst/>
          </a:prstGeom>
        </p:spPr>
        <p:txBody>
          <a:bodyPr wrap="square">
            <a:spAutoFit/>
          </a:bodyPr>
          <a:lstStyle/>
          <a:p>
            <a:r>
              <a:rPr lang="en" sz="1600" b="1" u="sng" dirty="0" smtClean="0">
                <a:solidFill>
                  <a:schemeClr val="accent2"/>
                </a:solidFill>
                <a:effectLst>
                  <a:outerShdw blurRad="38100" dist="38100" dir="2700000" algn="tl">
                    <a:srgbClr val="000000">
                      <a:alpha val="43137"/>
                    </a:srgbClr>
                  </a:outerShdw>
                </a:effectLst>
              </a:rPr>
              <a:t>Team Members:</a:t>
            </a:r>
          </a:p>
          <a:p>
            <a:r>
              <a:rPr lang="en" sz="1600" dirty="0" smtClean="0">
                <a:solidFill>
                  <a:schemeClr val="accent2"/>
                </a:solidFill>
              </a:rPr>
              <a:t>18B81A05G6-M.Shiva </a:t>
            </a:r>
            <a:r>
              <a:rPr lang="en" sz="1600" dirty="0" smtClean="0">
                <a:solidFill>
                  <a:schemeClr val="accent2"/>
                </a:solidFill>
              </a:rPr>
              <a:t>Nandh Reddy</a:t>
            </a:r>
          </a:p>
          <a:p>
            <a:r>
              <a:rPr lang="en" sz="1600" dirty="0" smtClean="0">
                <a:solidFill>
                  <a:schemeClr val="accent2"/>
                </a:solidFill>
              </a:rPr>
              <a:t>18B81A05D2-T.Dheeraj </a:t>
            </a:r>
            <a:r>
              <a:rPr lang="en" sz="1600" dirty="0" smtClean="0">
                <a:solidFill>
                  <a:schemeClr val="accent2"/>
                </a:solidFill>
              </a:rPr>
              <a:t>Kumar</a:t>
            </a:r>
          </a:p>
          <a:p>
            <a:r>
              <a:rPr lang="en" sz="1600" dirty="0" smtClean="0">
                <a:solidFill>
                  <a:schemeClr val="accent2"/>
                </a:solidFill>
              </a:rPr>
              <a:t>18B81A05F2-R.Rajesh </a:t>
            </a:r>
            <a:r>
              <a:rPr lang="en" sz="1600" dirty="0" smtClean="0">
                <a:solidFill>
                  <a:schemeClr val="accent2"/>
                </a:solidFill>
              </a:rPr>
              <a:t>Kumar </a:t>
            </a:r>
            <a:endParaRPr lang="en-IN" sz="1600" dirty="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85800" y="135550"/>
            <a:ext cx="5929010" cy="652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2800" dirty="0" smtClean="0"/>
              <a:t>TOOLS TO BE USED FOR IMPLEMENTATION</a:t>
            </a:r>
            <a:endParaRPr lang="en-IN" sz="2800" dirty="0"/>
          </a:p>
        </p:txBody>
      </p:sp>
      <p:sp>
        <p:nvSpPr>
          <p:cNvPr id="8" name="Subtitle 1"/>
          <p:cNvSpPr txBox="1">
            <a:spLocks/>
          </p:cNvSpPr>
          <p:nvPr/>
        </p:nvSpPr>
        <p:spPr>
          <a:xfrm>
            <a:off x="569068" y="661481"/>
            <a:ext cx="7037962"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IN" sz="1600" b="1" u="sng" dirty="0" smtClean="0"/>
              <a:t>Software Requirements:</a:t>
            </a:r>
          </a:p>
          <a:p>
            <a:pPr lvl="1">
              <a:buFont typeface="Arial" panose="020B0604020202020204" pitchFamily="34" charset="0"/>
              <a:buChar char="•"/>
            </a:pPr>
            <a:r>
              <a:rPr lang="en-IN" sz="1600" dirty="0" smtClean="0"/>
              <a:t>Android Studio</a:t>
            </a:r>
          </a:p>
          <a:p>
            <a:pPr lvl="2">
              <a:buFont typeface="Arial" panose="020B0604020202020204" pitchFamily="34" charset="0"/>
              <a:buChar char="•"/>
            </a:pPr>
            <a:r>
              <a:rPr lang="en-IN" sz="1600" dirty="0" smtClean="0"/>
              <a:t>XML</a:t>
            </a:r>
          </a:p>
          <a:p>
            <a:pPr lvl="2">
              <a:buFont typeface="Arial" panose="020B0604020202020204" pitchFamily="34" charset="0"/>
              <a:buChar char="•"/>
            </a:pPr>
            <a:r>
              <a:rPr lang="en-IN" sz="1600" dirty="0" smtClean="0"/>
              <a:t>JQuery Mobile Framework</a:t>
            </a:r>
          </a:p>
          <a:p>
            <a:pPr lvl="2">
              <a:buFont typeface="Arial" panose="020B0604020202020204" pitchFamily="34" charset="0"/>
              <a:buChar char="•"/>
            </a:pPr>
            <a:r>
              <a:rPr lang="en-IN" sz="1600" dirty="0" smtClean="0"/>
              <a:t>Camera Module\</a:t>
            </a:r>
          </a:p>
          <a:p>
            <a:pPr lvl="2">
              <a:buFont typeface="Arial" panose="020B0604020202020204" pitchFamily="34" charset="0"/>
              <a:buChar char="•"/>
            </a:pPr>
            <a:r>
              <a:rPr lang="en-IN" sz="1600" dirty="0" smtClean="0"/>
              <a:t>Geotagging </a:t>
            </a:r>
          </a:p>
          <a:p>
            <a:pPr lvl="1">
              <a:buFont typeface="Arial" panose="020B0604020202020204" pitchFamily="34" charset="0"/>
              <a:buChar char="•"/>
            </a:pPr>
            <a:r>
              <a:rPr lang="en-IN" sz="1600" dirty="0" smtClean="0"/>
              <a:t>Fire Base</a:t>
            </a:r>
          </a:p>
          <a:p>
            <a:pPr>
              <a:buFont typeface="Arial" panose="020B0604020202020204" pitchFamily="34" charset="0"/>
              <a:buChar char="•"/>
            </a:pPr>
            <a:endParaRPr lang="en-IN" sz="1400" dirty="0" smtClean="0"/>
          </a:p>
          <a:p>
            <a:pPr>
              <a:buFont typeface="Arial" panose="020B0604020202020204" pitchFamily="34" charset="0"/>
              <a:buChar char="•"/>
            </a:pPr>
            <a:r>
              <a:rPr lang="en-IN" sz="1600" b="1" u="sng" dirty="0" smtClean="0"/>
              <a:t>Hardware Requirements:</a:t>
            </a:r>
          </a:p>
          <a:p>
            <a:pPr lvl="1">
              <a:buFont typeface="Arial" panose="020B0604020202020204" pitchFamily="34" charset="0"/>
              <a:buChar char="•"/>
            </a:pPr>
            <a:r>
              <a:rPr lang="en-IN" sz="1600" dirty="0" smtClean="0"/>
              <a:t>Camera :12MP</a:t>
            </a:r>
          </a:p>
          <a:p>
            <a:pPr lvl="1">
              <a:buFont typeface="Arial" panose="020B0604020202020204" pitchFamily="34" charset="0"/>
              <a:buChar char="•"/>
            </a:pPr>
            <a:r>
              <a:rPr lang="en-IN" sz="1600" dirty="0" smtClean="0"/>
              <a:t>RAM: 2GB</a:t>
            </a:r>
          </a:p>
          <a:p>
            <a:pPr lvl="1">
              <a:buFont typeface="Arial" panose="020B0604020202020204" pitchFamily="34" charset="0"/>
              <a:buChar char="•"/>
            </a:pPr>
            <a:r>
              <a:rPr lang="en-IN" sz="1600" dirty="0" smtClean="0"/>
              <a:t>Secondary Storage: 50MB</a:t>
            </a:r>
          </a:p>
          <a:p>
            <a:pPr lvl="1">
              <a:buFont typeface="Arial" panose="020B0604020202020204" pitchFamily="34" charset="0"/>
              <a:buChar char="•"/>
            </a:pPr>
            <a:r>
              <a:rPr lang="en-IN" sz="1600" dirty="0" smtClean="0"/>
              <a:t>Android Version:7.0 (Nougat) and above.</a:t>
            </a:r>
            <a:endParaRPr lang="en-IN" sz="1600" dirty="0"/>
          </a:p>
        </p:txBody>
      </p:sp>
    </p:spTree>
    <p:extLst>
      <p:ext uri="{BB962C8B-B14F-4D97-AF65-F5344CB8AC3E}">
        <p14:creationId xmlns:p14="http://schemas.microsoft.com/office/powerpoint/2010/main" val="338087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17705" y="116731"/>
            <a:ext cx="6648855" cy="8747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dirty="0" smtClean="0"/>
              <a:t>CASE STUDY</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60" y="1146786"/>
            <a:ext cx="6109600" cy="3488924"/>
          </a:xfrm>
          <a:prstGeom prst="rect">
            <a:avLst/>
          </a:prstGeom>
        </p:spPr>
      </p:pic>
    </p:spTree>
    <p:extLst>
      <p:ext uri="{BB962C8B-B14F-4D97-AF65-F5344CB8AC3E}">
        <p14:creationId xmlns:p14="http://schemas.microsoft.com/office/powerpoint/2010/main" val="3380322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873" y="595469"/>
            <a:ext cx="5815716" cy="4140407"/>
          </a:xfrm>
          <a:prstGeom prst="rect">
            <a:avLst/>
          </a:prstGeom>
        </p:spPr>
      </p:pic>
    </p:spTree>
    <p:extLst>
      <p:ext uri="{BB962C8B-B14F-4D97-AF65-F5344CB8AC3E}">
        <p14:creationId xmlns:p14="http://schemas.microsoft.com/office/powerpoint/2010/main" val="3119291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238" y="374574"/>
            <a:ext cx="4930203" cy="4302183"/>
          </a:xfrm>
          <a:prstGeom prst="rect">
            <a:avLst/>
          </a:prstGeom>
        </p:spPr>
      </p:pic>
    </p:spTree>
    <p:extLst>
      <p:ext uri="{BB962C8B-B14F-4D97-AF65-F5344CB8AC3E}">
        <p14:creationId xmlns:p14="http://schemas.microsoft.com/office/powerpoint/2010/main" val="3329665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85799" y="135550"/>
            <a:ext cx="6648855" cy="905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2800" dirty="0" smtClean="0"/>
              <a:t>ARCHITECTURE OF THE APPLICATION</a:t>
            </a:r>
            <a:endParaRPr lang="en-IN" sz="2800" dirty="0"/>
          </a:p>
        </p:txBody>
      </p:sp>
      <p:pic>
        <p:nvPicPr>
          <p:cNvPr id="2" name="Picture 1"/>
          <p:cNvPicPr>
            <a:picLocks noChangeAspect="1"/>
          </p:cNvPicPr>
          <p:nvPr/>
        </p:nvPicPr>
        <p:blipFill>
          <a:blip r:embed="rId3"/>
          <a:stretch>
            <a:fillRect/>
          </a:stretch>
        </p:blipFill>
        <p:spPr>
          <a:xfrm>
            <a:off x="1434204" y="1040860"/>
            <a:ext cx="4849864" cy="3758509"/>
          </a:xfrm>
          <a:prstGeom prst="rect">
            <a:avLst/>
          </a:prstGeom>
        </p:spPr>
      </p:pic>
    </p:spTree>
    <p:extLst>
      <p:ext uri="{BB962C8B-B14F-4D97-AF65-F5344CB8AC3E}">
        <p14:creationId xmlns:p14="http://schemas.microsoft.com/office/powerpoint/2010/main" val="523728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58;p16"/>
          <p:cNvSpPr txBox="1">
            <a:spLocks/>
          </p:cNvSpPr>
          <p:nvPr/>
        </p:nvSpPr>
        <p:spPr>
          <a:xfrm>
            <a:off x="685800" y="135550"/>
            <a:ext cx="5929010" cy="652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3200" dirty="0" smtClean="0"/>
              <a:t>CONCLUSION</a:t>
            </a:r>
            <a:endParaRPr lang="en-IN" sz="3200" dirty="0"/>
          </a:p>
        </p:txBody>
      </p:sp>
      <p:sp>
        <p:nvSpPr>
          <p:cNvPr id="5" name="Subtitle 1"/>
          <p:cNvSpPr txBox="1">
            <a:spLocks/>
          </p:cNvSpPr>
          <p:nvPr/>
        </p:nvSpPr>
        <p:spPr>
          <a:xfrm>
            <a:off x="569068" y="661481"/>
            <a:ext cx="6195290"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US" sz="1600" dirty="0"/>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600" dirty="0" smtClean="0"/>
              <a:t>.</a:t>
            </a:r>
          </a:p>
          <a:p>
            <a:pPr>
              <a:buFont typeface="Arial" panose="020B0604020202020204" pitchFamily="34" charset="0"/>
              <a:buChar char="•"/>
            </a:pPr>
            <a:r>
              <a:rPr lang="en-US" sz="1600" dirty="0"/>
              <a:t>The significance of such application system would help in good governance It not only gives the local community confidence in its council, but improves the faith that elected members and officers have in their own local government and its decision-making processes. It also leads to better decisions, helps local government meet its legislative responsibilities and importantly provides an ethical basis for governance. </a:t>
            </a:r>
            <a:endParaRPr lang="en-US" sz="1600" dirty="0" smtClean="0"/>
          </a:p>
        </p:txBody>
      </p:sp>
    </p:spTree>
    <p:extLst>
      <p:ext uri="{BB962C8B-B14F-4D97-AF65-F5344CB8AC3E}">
        <p14:creationId xmlns:p14="http://schemas.microsoft.com/office/powerpoint/2010/main" val="358858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85800" y="135550"/>
            <a:ext cx="5929010" cy="652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3200" dirty="0" smtClean="0"/>
              <a:t>REFERENCES</a:t>
            </a:r>
            <a:endParaRPr lang="en-IN" sz="3200" dirty="0"/>
          </a:p>
        </p:txBody>
      </p:sp>
      <p:sp>
        <p:nvSpPr>
          <p:cNvPr id="7" name="Subtitle 1"/>
          <p:cNvSpPr txBox="1">
            <a:spLocks/>
          </p:cNvSpPr>
          <p:nvPr/>
        </p:nvSpPr>
        <p:spPr>
          <a:xfrm>
            <a:off x="569067" y="661481"/>
            <a:ext cx="7473245"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IN" sz="1400" dirty="0" smtClean="0"/>
              <a:t>Aurangabad </a:t>
            </a:r>
            <a:r>
              <a:rPr lang="en-IN" sz="1400" dirty="0"/>
              <a:t>Municipal Corporation (AMC): http://www.aurangabadmahapalika.org/complaint.jsp?i d=14 [Accessed: May. 17, 2015]. </a:t>
            </a:r>
          </a:p>
          <a:p>
            <a:pPr>
              <a:buFont typeface="Arial" panose="020B0604020202020204" pitchFamily="34" charset="0"/>
              <a:buChar char="•"/>
            </a:pPr>
            <a:r>
              <a:rPr lang="en-IN" sz="1400" dirty="0" smtClean="0"/>
              <a:t>Citizen </a:t>
            </a:r>
            <a:r>
              <a:rPr lang="en-IN" sz="1400" dirty="0"/>
              <a:t>connect :Making Boston Beautiful http://www.cityofboston.gov/doit/apps/citizensconnect.a </a:t>
            </a:r>
            <a:r>
              <a:rPr lang="en-IN" sz="1400" dirty="0" err="1"/>
              <a:t>sp</a:t>
            </a:r>
            <a:r>
              <a:rPr lang="en-IN" sz="1400" dirty="0"/>
              <a:t> [Accessed: </a:t>
            </a:r>
            <a:r>
              <a:rPr lang="en-IN" sz="1400" dirty="0" err="1"/>
              <a:t>feb.</a:t>
            </a:r>
            <a:r>
              <a:rPr lang="en-IN" sz="1400" dirty="0"/>
              <a:t> 20, 2015]. </a:t>
            </a:r>
          </a:p>
          <a:p>
            <a:pPr>
              <a:buFont typeface="Arial" panose="020B0604020202020204" pitchFamily="34" charset="0"/>
              <a:buChar char="•"/>
            </a:pPr>
            <a:r>
              <a:rPr lang="en-IN" sz="1400" dirty="0" smtClean="0"/>
              <a:t>Kumar</a:t>
            </a:r>
            <a:r>
              <a:rPr lang="en-IN" sz="1400" dirty="0"/>
              <a:t>, S.; </a:t>
            </a:r>
            <a:r>
              <a:rPr lang="en-IN" sz="1400" dirty="0" err="1"/>
              <a:t>Qadeer</a:t>
            </a:r>
            <a:r>
              <a:rPr lang="en-IN" sz="1400" dirty="0"/>
              <a:t>, M.A.; Gupta, A., "Location based services using android (LBSOID)," in Internet Multimedia Services Architecture and Applications (IMSAA), 2009 IEEE International Conference on , vol., no., pp.1-5, 9-11 Dec. 2009. </a:t>
            </a:r>
            <a:endParaRPr lang="en-IN" sz="1400" dirty="0" smtClean="0"/>
          </a:p>
          <a:p>
            <a:pPr>
              <a:buFont typeface="Arial" panose="020B0604020202020204" pitchFamily="34" charset="0"/>
              <a:buChar char="•"/>
            </a:pPr>
            <a:r>
              <a:rPr lang="en-IN" sz="1400" dirty="0" smtClean="0"/>
              <a:t>Swapnil </a:t>
            </a:r>
            <a:r>
              <a:rPr lang="en-IN" sz="1400" dirty="0"/>
              <a:t>R Rajput, </a:t>
            </a:r>
            <a:r>
              <a:rPr lang="en-IN" sz="1400" dirty="0" err="1"/>
              <a:t>Mohd</a:t>
            </a:r>
            <a:r>
              <a:rPr lang="en-IN" sz="1400" dirty="0"/>
              <a:t> </a:t>
            </a:r>
            <a:r>
              <a:rPr lang="en-IN" sz="1400" dirty="0" err="1"/>
              <a:t>Sohel</a:t>
            </a:r>
            <a:r>
              <a:rPr lang="en-IN" sz="1400" dirty="0"/>
              <a:t> </a:t>
            </a:r>
            <a:r>
              <a:rPr lang="en-IN" sz="1400" dirty="0" err="1"/>
              <a:t>Deshmukh</a:t>
            </a:r>
            <a:r>
              <a:rPr lang="en-IN" sz="1400" dirty="0"/>
              <a:t> and </a:t>
            </a:r>
            <a:r>
              <a:rPr lang="en-IN" sz="1400" dirty="0" err="1"/>
              <a:t>Karbhari</a:t>
            </a:r>
            <a:r>
              <a:rPr lang="en-IN" sz="1400" dirty="0"/>
              <a:t> V Kale. Article: Cross-platform Smartphone Emergency Reporting Application in Urban Areas using GIS Location based and Google Web Services. International Journal of Computer Applications130(12):27-33, November 2015. Published by Foundation of Computer Science (FCS), NY, USA. </a:t>
            </a:r>
            <a:endParaRPr lang="en-IN" sz="1400" dirty="0" smtClean="0"/>
          </a:p>
          <a:p>
            <a:pPr>
              <a:buFont typeface="Arial" panose="020B0604020202020204" pitchFamily="34" charset="0"/>
              <a:buChar char="•"/>
            </a:pPr>
            <a:r>
              <a:rPr lang="en-IN" sz="1400" dirty="0" smtClean="0"/>
              <a:t>JQuery </a:t>
            </a:r>
            <a:r>
              <a:rPr lang="en-IN" sz="1400" dirty="0"/>
              <a:t>Mobile “https://jquerymobile.com/” [</a:t>
            </a:r>
            <a:r>
              <a:rPr lang="en-IN" sz="1400" dirty="0" err="1"/>
              <a:t>Accessed:August</a:t>
            </a:r>
            <a:r>
              <a:rPr lang="en-IN" sz="1400" dirty="0"/>
              <a:t> 16,2015] [10] </a:t>
            </a:r>
            <a:r>
              <a:rPr lang="en-IN" sz="1400" dirty="0" err="1"/>
              <a:t>AngularJS:http</a:t>
            </a:r>
            <a:r>
              <a:rPr lang="en-IN" sz="1400" dirty="0"/>
              <a:t>://www.tutorialspoint.com/angularjs/ [Accessed: October2015] [11] https://onsen.io/blog/onsen-ui-tutorial-angularjsssentials-for-using-onsen-ui-part-1/ a. [Accessed:October2015] [12] https://developers.google.com/maps/documentation/geo coding/intro [Accessed:October2015]</a:t>
            </a:r>
            <a:endParaRPr lang="en-US" sz="1400" dirty="0" smtClean="0"/>
          </a:p>
        </p:txBody>
      </p:sp>
    </p:spTree>
    <p:extLst>
      <p:ext uri="{BB962C8B-B14F-4D97-AF65-F5344CB8AC3E}">
        <p14:creationId xmlns:p14="http://schemas.microsoft.com/office/powerpoint/2010/main" val="443846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4808"/>
        <p:cNvGrpSpPr/>
        <p:nvPr/>
      </p:nvGrpSpPr>
      <p:grpSpPr>
        <a:xfrm>
          <a:off x="0" y="0"/>
          <a:ext cx="0" cy="0"/>
          <a:chOff x="0" y="0"/>
          <a:chExt cx="0" cy="0"/>
        </a:xfrm>
      </p:grpSpPr>
      <p:sp>
        <p:nvSpPr>
          <p:cNvPr id="4810" name="Google Shape;4810;p42"/>
          <p:cNvSpPr txBox="1"/>
          <p:nvPr/>
        </p:nvSpPr>
        <p:spPr>
          <a:xfrm>
            <a:off x="1106100" y="2209499"/>
            <a:ext cx="6931800" cy="200257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200" b="1" dirty="0" smtClean="0">
                <a:solidFill>
                  <a:srgbClr val="434343"/>
                </a:solidFill>
                <a:latin typeface="Montserrat"/>
                <a:ea typeface="Montserrat"/>
                <a:cs typeface="Montserrat"/>
                <a:sym typeface="Montserrat"/>
              </a:rPr>
              <a:t>Thank You</a:t>
            </a:r>
            <a:endParaRPr sz="3200" b="1" dirty="0">
              <a:solidFill>
                <a:srgbClr val="434343"/>
              </a:solidFill>
              <a:latin typeface="Montserrat"/>
              <a:ea typeface="Montserrat"/>
              <a:cs typeface="Montserrat"/>
              <a:sym typeface="Montserrat"/>
            </a:endParaRPr>
          </a:p>
        </p:txBody>
      </p:sp>
      <p:sp>
        <p:nvSpPr>
          <p:cNvPr id="4824" name="Google Shape;4824;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299" y="13626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ABSTRACT</a:t>
            </a:r>
            <a:endParaRPr dirty="0"/>
          </a:p>
        </p:txBody>
      </p:sp>
      <p:sp>
        <p:nvSpPr>
          <p:cNvPr id="4" name="Text Placeholder 3"/>
          <p:cNvSpPr>
            <a:spLocks noGrp="1"/>
          </p:cNvSpPr>
          <p:nvPr>
            <p:ph type="body" idx="1"/>
          </p:nvPr>
        </p:nvSpPr>
        <p:spPr>
          <a:xfrm>
            <a:off x="640231" y="1149807"/>
            <a:ext cx="7151377" cy="3087000"/>
          </a:xfrm>
        </p:spPr>
        <p:txBody>
          <a:bodyPr/>
          <a:lstStyle/>
          <a:p>
            <a:pPr marL="114300" indent="0">
              <a:buNone/>
            </a:pPr>
            <a:r>
              <a:rPr lang="en-US" sz="1600" dirty="0"/>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 It provides a camera module that helps to click up a picture of any problem that people are facing and upload its image along with the complaint. The location is tracked </a:t>
            </a:r>
            <a:r>
              <a:rPr lang="en-US" sz="1600" dirty="0" smtClean="0"/>
              <a:t>using Geotagging </a:t>
            </a:r>
            <a:r>
              <a:rPr lang="en-US" sz="1600" dirty="0"/>
              <a:t>to know the coordinates of the location. Application display list of complaints registered which are got from the server.</a:t>
            </a:r>
            <a:endParaRPr lang="en-IN"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135550"/>
            <a:ext cx="5268900" cy="6523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t>INTRODUCTION</a:t>
            </a:r>
            <a:endParaRPr sz="4400" dirty="0"/>
          </a:p>
        </p:txBody>
      </p:sp>
      <p:sp>
        <p:nvSpPr>
          <p:cNvPr id="3859" name="Google Shape;3859;p16"/>
          <p:cNvSpPr txBox="1">
            <a:spLocks noGrp="1"/>
          </p:cNvSpPr>
          <p:nvPr>
            <p:ph type="subTitle" idx="1"/>
          </p:nvPr>
        </p:nvSpPr>
        <p:spPr>
          <a:xfrm>
            <a:off x="685800" y="787940"/>
            <a:ext cx="5929010" cy="3555881"/>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Ø"/>
            </a:pPr>
            <a:r>
              <a:rPr lang="en-US" sz="1400" dirty="0"/>
              <a:t>Direct communication between the local governing body and the citizen of that city is very efficient in solving the issue. But in India, there is no such way for getting a problem solved in our place we have to go through the hassles of registering the complaint to respective departments which in turn forward to the concern officers and then the problem get solved which takes a lot of time</a:t>
            </a:r>
            <a:r>
              <a:rPr lang="en-US" sz="1400" dirty="0" smtClean="0"/>
              <a:t>.</a:t>
            </a:r>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t>So the proposed system would be in which people can take pictures of the issues of the neighborhood and submit the picture along with details to a local government body, the complaint would be lodged along with the address of the issue with the local government which in turn can forward the problem to the appropriate department and the department will look after the issue. The citizens will be made available with the current status of the complaint and what action is being taken against it and how quickly the problem can be solved</a:t>
            </a:r>
            <a:r>
              <a:rPr lang="en-US" sz="1400" dirty="0" smtClean="0"/>
              <a:t>.</a:t>
            </a:r>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t>The main purpose of this project is to help the public by providing them a system that can be used for the betterment of the city and can make the city clean and problem-free as well as the citizen life easier.</a:t>
            </a:r>
            <a:endParaRPr lang="en-US" sz="1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6" name="Google Shape;3841;p14"/>
          <p:cNvSpPr txBox="1">
            <a:spLocks/>
          </p:cNvSpPr>
          <p:nvPr/>
        </p:nvSpPr>
        <p:spPr>
          <a:xfrm>
            <a:off x="707499"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IN" sz="3200" dirty="0" smtClean="0"/>
              <a:t>BRIEF SURVEY OF LITERATURE STUDIED</a:t>
            </a:r>
            <a:endParaRPr lang="en-IN" sz="3200" dirty="0"/>
          </a:p>
        </p:txBody>
      </p:sp>
      <p:sp>
        <p:nvSpPr>
          <p:cNvPr id="7" name="Subtitle 1"/>
          <p:cNvSpPr txBox="1">
            <a:spLocks/>
          </p:cNvSpPr>
          <p:nvPr/>
        </p:nvSpPr>
        <p:spPr>
          <a:xfrm>
            <a:off x="569068" y="661481"/>
            <a:ext cx="7037962"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US" sz="1400" b="1" u="sng" dirty="0" smtClean="0"/>
              <a:t>FixMyStreet:</a:t>
            </a:r>
            <a:r>
              <a:rPr lang="en-US" sz="1400" dirty="0" smtClean="0"/>
              <a:t> </a:t>
            </a:r>
            <a:r>
              <a:rPr lang="en-US" sz="1400" dirty="0"/>
              <a:t>is a website through which users can report potholes, broken street lights and similar problems with streets and roads in the United Kingdom to their local council or related organization, and see what reports have already been made</a:t>
            </a:r>
            <a:r>
              <a:rPr lang="en-US" sz="1400" dirty="0" smtClean="0"/>
              <a:t>. Capture, categorize and prioritize all the reported issues. </a:t>
            </a:r>
          </a:p>
          <a:p>
            <a:pPr>
              <a:buFont typeface="Arial" panose="020B0604020202020204" pitchFamily="34" charset="0"/>
              <a:buChar char="•"/>
            </a:pPr>
            <a:r>
              <a:rPr lang="en-US" sz="1400" b="1" u="sng" dirty="0" err="1"/>
              <a:t>SeeClickFix</a:t>
            </a:r>
            <a:r>
              <a:rPr lang="en-US" sz="1400" dirty="0"/>
              <a:t> is a web tool that allows citizens to report non-emergency neighborhood issues, which are communicated to local government, as a form of community activism. It has an associated free mobile phone application</a:t>
            </a:r>
            <a:r>
              <a:rPr lang="en-US" sz="1400" dirty="0" smtClean="0"/>
              <a:t>.</a:t>
            </a:r>
          </a:p>
          <a:p>
            <a:pPr>
              <a:buFont typeface="Arial" panose="020B0604020202020204" pitchFamily="34" charset="0"/>
              <a:buChar char="•"/>
            </a:pPr>
            <a:r>
              <a:rPr lang="en-US" sz="1400" dirty="0"/>
              <a:t>The </a:t>
            </a:r>
            <a:r>
              <a:rPr lang="en-US" sz="1400" b="1" u="sng" dirty="0"/>
              <a:t>LBS API</a:t>
            </a:r>
            <a:r>
              <a:rPr lang="en-US" sz="1400" dirty="0"/>
              <a:t> which is based on MLP(Mobile Location Protocol) allows Service Provider applications to send and receive location requests using a REST based API. Request Service enables the Service Provider application to request location of a particular mobile number and Idea Pro sends the location as a response</a:t>
            </a:r>
            <a:r>
              <a:rPr lang="en-US" sz="1400" dirty="0" smtClean="0"/>
              <a:t>.</a:t>
            </a:r>
          </a:p>
          <a:p>
            <a:pPr>
              <a:buFont typeface="Arial" panose="020B0604020202020204" pitchFamily="34" charset="0"/>
              <a:buChar char="•"/>
            </a:pPr>
            <a:r>
              <a:rPr lang="en-US" sz="1400" b="1" u="sng" dirty="0"/>
              <a:t>OTRS (Open-source Ticket Request System) </a:t>
            </a:r>
            <a:r>
              <a:rPr lang="en-US" sz="1400" dirty="0"/>
              <a:t>is a free and open-source trouble ticket system software package that a company, organization, or other entity can use to assign tickets to incoming queries and track further communications about them. It is a means of managing incoming inquiries, complaints, support requests, defect reports, and other communications. It is more than a mailing list notification system for ticket requests. </a:t>
            </a:r>
            <a:endParaRPr lang="en-US" sz="1400" dirty="0" smtClean="0"/>
          </a:p>
        </p:txBody>
      </p:sp>
    </p:spTree>
    <p:extLst>
      <p:ext uri="{BB962C8B-B14F-4D97-AF65-F5344CB8AC3E}">
        <p14:creationId xmlns:p14="http://schemas.microsoft.com/office/powerpoint/2010/main" val="95461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96" y="293268"/>
            <a:ext cx="6071806" cy="3228772"/>
          </a:xfrm>
          <a:prstGeom prst="rect">
            <a:avLst/>
          </a:prstGeom>
        </p:spPr>
      </p:pic>
      <p:sp>
        <p:nvSpPr>
          <p:cNvPr id="8" name="Rectangle 7"/>
          <p:cNvSpPr/>
          <p:nvPr/>
        </p:nvSpPr>
        <p:spPr>
          <a:xfrm>
            <a:off x="1148894" y="4167889"/>
            <a:ext cx="4572000" cy="584775"/>
          </a:xfrm>
          <a:prstGeom prst="rect">
            <a:avLst/>
          </a:prstGeom>
        </p:spPr>
        <p:txBody>
          <a:bodyPr>
            <a:spAutoFit/>
          </a:bodyPr>
          <a:lstStyle/>
          <a:p>
            <a:r>
              <a:rPr lang="en-IN" sz="1600" dirty="0">
                <a:solidFill>
                  <a:schemeClr val="accent3"/>
                </a:solidFill>
              </a:rPr>
              <a:t>This graph shows the survey of the civic issues faced by the public in day-to-day life.</a:t>
            </a:r>
          </a:p>
        </p:txBody>
      </p:sp>
    </p:spTree>
    <p:extLst>
      <p:ext uri="{BB962C8B-B14F-4D97-AF65-F5344CB8AC3E}">
        <p14:creationId xmlns:p14="http://schemas.microsoft.com/office/powerpoint/2010/main" val="40739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6" name="Google Shape;3841;p14"/>
          <p:cNvSpPr txBox="1">
            <a:spLocks/>
          </p:cNvSpPr>
          <p:nvPr/>
        </p:nvSpPr>
        <p:spPr>
          <a:xfrm>
            <a:off x="707499"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IN" sz="3600" dirty="0" smtClean="0"/>
              <a:t>RELEVANCE</a:t>
            </a:r>
          </a:p>
        </p:txBody>
      </p:sp>
      <p:sp>
        <p:nvSpPr>
          <p:cNvPr id="7" name="Subtitle 1"/>
          <p:cNvSpPr txBox="1">
            <a:spLocks/>
          </p:cNvSpPr>
          <p:nvPr/>
        </p:nvSpPr>
        <p:spPr>
          <a:xfrm>
            <a:off x="569068" y="980501"/>
            <a:ext cx="7037962" cy="3524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US" sz="1600" dirty="0" smtClean="0"/>
              <a:t>Possibility </a:t>
            </a:r>
            <a:r>
              <a:rPr lang="en-US" sz="1600" dirty="0"/>
              <a:t>of setting questions by municipality, for various types of problems to report (all types </a:t>
            </a:r>
            <a:r>
              <a:rPr lang="en-US" sz="1600" dirty="0" smtClean="0"/>
              <a:t>of problems </a:t>
            </a:r>
            <a:r>
              <a:rPr lang="en-US" sz="1600" dirty="0"/>
              <a:t>are configurable, as well as questions related to these themes, all set up also at the </a:t>
            </a:r>
            <a:r>
              <a:rPr lang="en-US" sz="1600" dirty="0" smtClean="0"/>
              <a:t>municipal level);</a:t>
            </a:r>
          </a:p>
          <a:p>
            <a:pPr>
              <a:buFont typeface="Arial" panose="020B0604020202020204" pitchFamily="34" charset="0"/>
              <a:buChar char="•"/>
            </a:pPr>
            <a:r>
              <a:rPr lang="en-US" sz="1600" dirty="0" smtClean="0"/>
              <a:t>Sharing </a:t>
            </a:r>
            <a:r>
              <a:rPr lang="en-US" sz="1600" dirty="0"/>
              <a:t>of all occurrences in various social </a:t>
            </a:r>
            <a:r>
              <a:rPr lang="en-US" sz="1600" dirty="0" smtClean="0"/>
              <a:t>networks;</a:t>
            </a:r>
          </a:p>
          <a:p>
            <a:pPr>
              <a:buFont typeface="Arial" panose="020B0604020202020204" pitchFamily="34" charset="0"/>
              <a:buChar char="•"/>
            </a:pPr>
            <a:r>
              <a:rPr lang="en-US" sz="1600" dirty="0" smtClean="0"/>
              <a:t>Focus </a:t>
            </a:r>
            <a:r>
              <a:rPr lang="en-US" sz="1600" dirty="0"/>
              <a:t>on citizens (civic points, sharing in social networks</a:t>
            </a:r>
            <a:r>
              <a:rPr lang="en-US" sz="1600" dirty="0" smtClean="0"/>
              <a:t>);</a:t>
            </a:r>
            <a:endParaRPr lang="en-US" sz="1600" dirty="0"/>
          </a:p>
          <a:p>
            <a:pPr>
              <a:buFont typeface="Arial" panose="020B0604020202020204" pitchFamily="34" charset="0"/>
              <a:buChar char="•"/>
            </a:pPr>
            <a:r>
              <a:rPr lang="en-US" sz="1600" dirty="0" smtClean="0"/>
              <a:t>Promotes </a:t>
            </a:r>
            <a:r>
              <a:rPr lang="en-US" sz="1600" dirty="0"/>
              <a:t>discussion on </a:t>
            </a:r>
            <a:r>
              <a:rPr lang="en-US" sz="1600" dirty="0" smtClean="0"/>
              <a:t>occurrences;</a:t>
            </a:r>
          </a:p>
          <a:p>
            <a:pPr>
              <a:buFont typeface="Arial" panose="020B0604020202020204" pitchFamily="34" charset="0"/>
              <a:buChar char="•"/>
            </a:pPr>
            <a:r>
              <a:rPr lang="en-US" sz="1600" dirty="0" smtClean="0"/>
              <a:t>Prioritization </a:t>
            </a:r>
            <a:r>
              <a:rPr lang="en-US" sz="1600" dirty="0"/>
              <a:t>system (more notoriety for most shared occurrences</a:t>
            </a:r>
            <a:r>
              <a:rPr lang="en-US" sz="1600" dirty="0" smtClean="0"/>
              <a:t>);</a:t>
            </a:r>
            <a:endParaRPr lang="en-US" sz="1600" dirty="0"/>
          </a:p>
          <a:p>
            <a:pPr>
              <a:buFont typeface="Arial" panose="020B0604020202020204" pitchFamily="34" charset="0"/>
              <a:buChar char="•"/>
            </a:pPr>
            <a:r>
              <a:rPr lang="en-US" sz="1600" dirty="0" smtClean="0"/>
              <a:t>Definition </a:t>
            </a:r>
            <a:r>
              <a:rPr lang="en-US" sz="1600" dirty="0"/>
              <a:t>of a control area (on which citizens can receive notifications of new occurrences) by the </a:t>
            </a:r>
            <a:r>
              <a:rPr lang="en-US" sz="1600" dirty="0" smtClean="0"/>
              <a:t>free demarcation </a:t>
            </a:r>
            <a:r>
              <a:rPr lang="en-US" sz="1600" dirty="0"/>
              <a:t>of boundaries on a map.</a:t>
            </a:r>
            <a:endParaRPr lang="en-US" sz="1600" dirty="0" smtClean="0"/>
          </a:p>
        </p:txBody>
      </p:sp>
    </p:spTree>
    <p:extLst>
      <p:ext uri="{BB962C8B-B14F-4D97-AF65-F5344CB8AC3E}">
        <p14:creationId xmlns:p14="http://schemas.microsoft.com/office/powerpoint/2010/main" val="260162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41;p14"/>
          <p:cNvSpPr txBox="1">
            <a:spLocks/>
          </p:cNvSpPr>
          <p:nvPr/>
        </p:nvSpPr>
        <p:spPr>
          <a:xfrm>
            <a:off x="679388" y="-19830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IN" sz="3200" dirty="0" smtClean="0"/>
              <a:t>IMPORTANCE OF APPLICATION</a:t>
            </a:r>
            <a:endParaRPr lang="en-IN" sz="3200" dirty="0"/>
          </a:p>
        </p:txBody>
      </p:sp>
      <p:sp>
        <p:nvSpPr>
          <p:cNvPr id="8" name="Rectangle 7"/>
          <p:cNvSpPr/>
          <p:nvPr/>
        </p:nvSpPr>
        <p:spPr>
          <a:xfrm>
            <a:off x="572383" y="3759608"/>
            <a:ext cx="5585225" cy="1323439"/>
          </a:xfrm>
          <a:prstGeom prst="rect">
            <a:avLst/>
          </a:prstGeom>
        </p:spPr>
        <p:txBody>
          <a:bodyPr wrap="square">
            <a:spAutoFit/>
          </a:bodyPr>
          <a:lstStyle/>
          <a:p>
            <a:r>
              <a:rPr lang="en-US" sz="1600" dirty="0">
                <a:solidFill>
                  <a:schemeClr val="accent3"/>
                </a:solidFill>
              </a:rPr>
              <a:t>People are reluctant about civic issues because many don't know how to complain about the issue and they leave it as it is. So this app can be the solution for them to complain about the issue to the governing bodies so that the problem can be solved as soon as possible.</a:t>
            </a:r>
            <a:endParaRPr lang="en-IN" sz="1600" dirty="0">
              <a:solidFill>
                <a:schemeClr val="accent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80" y="659096"/>
            <a:ext cx="3008255" cy="2940408"/>
          </a:xfrm>
          <a:prstGeom prst="rect">
            <a:avLst/>
          </a:prstGeom>
        </p:spPr>
      </p:pic>
    </p:spTree>
    <p:extLst>
      <p:ext uri="{BB962C8B-B14F-4D97-AF65-F5344CB8AC3E}">
        <p14:creationId xmlns:p14="http://schemas.microsoft.com/office/powerpoint/2010/main" val="382151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85800" y="135550"/>
            <a:ext cx="5929010" cy="652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mtClean="0"/>
              <a:t>FUNCTIONAL REQUIREMENTS</a:t>
            </a:r>
            <a:endParaRPr lang="en-IN" dirty="0"/>
          </a:p>
        </p:txBody>
      </p:sp>
      <p:sp>
        <p:nvSpPr>
          <p:cNvPr id="7" name="Subtitle 1"/>
          <p:cNvSpPr txBox="1">
            <a:spLocks/>
          </p:cNvSpPr>
          <p:nvPr/>
        </p:nvSpPr>
        <p:spPr>
          <a:xfrm>
            <a:off x="569068" y="661481"/>
            <a:ext cx="7037962"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US" sz="1400" dirty="0" smtClean="0"/>
              <a:t>Geo-tag feature-User should be able to report the issue with a photograph with a geo-tag and a description.</a:t>
            </a:r>
          </a:p>
          <a:p>
            <a:pPr>
              <a:buFont typeface="Arial" panose="020B0604020202020204" pitchFamily="34" charset="0"/>
              <a:buChar char="•"/>
            </a:pPr>
            <a:r>
              <a:rPr lang="en-US" sz="1400" dirty="0" smtClean="0"/>
              <a:t>Capture, categorize and prioritize all the reported issues.  </a:t>
            </a:r>
          </a:p>
          <a:p>
            <a:pPr>
              <a:buFont typeface="Arial" panose="020B0604020202020204" pitchFamily="34" charset="0"/>
              <a:buChar char="•"/>
            </a:pPr>
            <a:r>
              <a:rPr lang="en-US" sz="1400" dirty="0" smtClean="0"/>
              <a:t>Reporting</a:t>
            </a:r>
          </a:p>
          <a:p>
            <a:pPr marL="76200" indent="0">
              <a:buNone/>
            </a:pPr>
            <a:r>
              <a:rPr lang="en-US" sz="1400" dirty="0" smtClean="0"/>
              <a:t>	1) Issues should be reported to the relevant local authorities.  </a:t>
            </a:r>
          </a:p>
          <a:p>
            <a:pPr marL="76200" indent="0">
              <a:buNone/>
            </a:pPr>
            <a:r>
              <a:rPr lang="en-US" sz="1400" dirty="0" smtClean="0"/>
              <a:t>	2) When the issue is fixed the system should be informed.  </a:t>
            </a:r>
          </a:p>
          <a:p>
            <a:pPr marL="76200" indent="0">
              <a:buNone/>
            </a:pPr>
            <a:r>
              <a:rPr lang="en-US" sz="1400" dirty="0" smtClean="0"/>
              <a:t>	3) Person who reported the issue should be informed when the issue 	is 	solved.  </a:t>
            </a:r>
          </a:p>
          <a:p>
            <a:pPr marL="361950" indent="-285750">
              <a:buFont typeface="Arial" panose="020B0604020202020204" pitchFamily="34" charset="0"/>
              <a:buChar char="•"/>
            </a:pPr>
            <a:r>
              <a:rPr lang="en-US" sz="1400" dirty="0" smtClean="0"/>
              <a:t>Acknowledgement respective users  </a:t>
            </a:r>
          </a:p>
          <a:p>
            <a:pPr marL="76200" indent="0">
              <a:buNone/>
            </a:pPr>
            <a:r>
              <a:rPr lang="en-US" sz="1400" dirty="0" smtClean="0"/>
              <a:t>	1) Person when an issue is reported  </a:t>
            </a:r>
          </a:p>
          <a:p>
            <a:pPr marL="76200" indent="0">
              <a:buNone/>
            </a:pPr>
            <a:r>
              <a:rPr lang="en-US" sz="1400" dirty="0" smtClean="0"/>
              <a:t>	2) Local authority mentioning the time it would take to fix the issue 	while 	publishing in the website. </a:t>
            </a:r>
          </a:p>
          <a:p>
            <a:pPr marL="361950" indent="-285750">
              <a:buFont typeface="Arial" panose="020B0604020202020204" pitchFamily="34" charset="0"/>
              <a:buChar char="•"/>
            </a:pPr>
            <a:r>
              <a:rPr lang="en-US" sz="1400" dirty="0" smtClean="0"/>
              <a:t> Tracking the issues -All the users of the system also should be able to track the reported issues.  </a:t>
            </a:r>
          </a:p>
          <a:p>
            <a:pPr marL="361950" indent="-285750">
              <a:buFont typeface="Arial" panose="020B0604020202020204" pitchFamily="34" charset="0"/>
              <a:buChar char="•"/>
            </a:pPr>
            <a:r>
              <a:rPr lang="en-US" sz="1400" dirty="0" smtClean="0"/>
              <a:t>Monitoring of the Issues- New issues, unattended issues, monitoring of issues, solved issues and closed issues should be categorized by the system. </a:t>
            </a:r>
            <a:endParaRPr lang="en-IN" sz="1400" dirty="0"/>
          </a:p>
        </p:txBody>
      </p:sp>
    </p:spTree>
    <p:extLst>
      <p:ext uri="{BB962C8B-B14F-4D97-AF65-F5344CB8AC3E}">
        <p14:creationId xmlns:p14="http://schemas.microsoft.com/office/powerpoint/2010/main" val="3946980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6" name="Google Shape;3858;p16"/>
          <p:cNvSpPr txBox="1">
            <a:spLocks/>
          </p:cNvSpPr>
          <p:nvPr/>
        </p:nvSpPr>
        <p:spPr>
          <a:xfrm>
            <a:off x="685800" y="135550"/>
            <a:ext cx="5929010" cy="652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3200" dirty="0" smtClean="0"/>
              <a:t>NON-FUNCTIONAL REQUIREMENTS</a:t>
            </a:r>
            <a:endParaRPr lang="en-IN" sz="3200" dirty="0"/>
          </a:p>
        </p:txBody>
      </p:sp>
      <p:sp>
        <p:nvSpPr>
          <p:cNvPr id="7" name="Subtitle 1"/>
          <p:cNvSpPr txBox="1">
            <a:spLocks/>
          </p:cNvSpPr>
          <p:nvPr/>
        </p:nvSpPr>
        <p:spPr>
          <a:xfrm>
            <a:off x="569068" y="661481"/>
            <a:ext cx="7037962" cy="384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US" sz="1400" b="1" u="sng" dirty="0" smtClean="0"/>
              <a:t>Usability</a:t>
            </a:r>
            <a:r>
              <a:rPr lang="en-US" sz="1400" b="1" u="sng" dirty="0" smtClean="0">
                <a:effectLst>
                  <a:outerShdw blurRad="38100" dist="38100" dir="2700000" algn="tl">
                    <a:srgbClr val="000000">
                      <a:alpha val="43137"/>
                    </a:srgbClr>
                  </a:outerShdw>
                </a:effectLst>
              </a:rPr>
              <a:t>:</a:t>
            </a:r>
            <a:r>
              <a:rPr lang="en-US" sz="1400" dirty="0" smtClean="0"/>
              <a:t> </a:t>
            </a:r>
            <a:r>
              <a:rPr lang="en-US" sz="1400" dirty="0"/>
              <a:t>Reporting procedure should be usable for the general public. The language used in the system must be unambiguous and according to the context. </a:t>
            </a:r>
            <a:endParaRPr lang="en-US" sz="1400" dirty="0" smtClean="0"/>
          </a:p>
          <a:p>
            <a:pPr>
              <a:buFont typeface="Arial" panose="020B0604020202020204" pitchFamily="34" charset="0"/>
              <a:buChar char="•"/>
            </a:pPr>
            <a:r>
              <a:rPr lang="en-US" sz="1400" b="1" u="sng" dirty="0"/>
              <a:t>Accuracy &amp; </a:t>
            </a:r>
            <a:r>
              <a:rPr lang="en-US" sz="1400" b="1" u="sng" dirty="0" smtClean="0"/>
              <a:t>Efficiency:</a:t>
            </a:r>
            <a:r>
              <a:rPr lang="en-US" sz="1400" dirty="0" smtClean="0"/>
              <a:t> </a:t>
            </a:r>
            <a:r>
              <a:rPr lang="en-US" sz="1400" dirty="0"/>
              <a:t>All the information that is displayed in the system should be accurate. When a citizen reports a civic issue there should be an efficient mechanism in the system to direct the issue to the relevant authority and get solved with in the minimum time period. It shouldn’t consist of too many steps either</a:t>
            </a:r>
            <a:r>
              <a:rPr lang="en-US" sz="1400" dirty="0" smtClean="0"/>
              <a:t>.</a:t>
            </a:r>
          </a:p>
          <a:p>
            <a:pPr>
              <a:buFont typeface="Arial" panose="020B0604020202020204" pitchFamily="34" charset="0"/>
              <a:buChar char="•"/>
            </a:pPr>
            <a:r>
              <a:rPr lang="en-US" sz="1400" b="1" u="sng" dirty="0"/>
              <a:t>Accuracy &amp; </a:t>
            </a:r>
            <a:r>
              <a:rPr lang="en-US" sz="1400" b="1" u="sng" dirty="0" smtClean="0"/>
              <a:t>Efficiency:</a:t>
            </a:r>
            <a:r>
              <a:rPr lang="en-US" sz="1400" dirty="0" smtClean="0"/>
              <a:t> </a:t>
            </a:r>
            <a:r>
              <a:rPr lang="en-US" sz="1400" dirty="0"/>
              <a:t>All the information that is displayed in the system should be accurate. When a citizen reports a civic issue there should be an efficient mechanism in the system to direct the issue to the relevant authority and get solved with in the minimum time period.</a:t>
            </a:r>
            <a:endParaRPr lang="en-US" sz="1400" dirty="0" smtClean="0"/>
          </a:p>
          <a:p>
            <a:pPr>
              <a:buFont typeface="Arial" panose="020B0604020202020204" pitchFamily="34" charset="0"/>
              <a:buChar char="•"/>
            </a:pPr>
            <a:r>
              <a:rPr lang="en-US" sz="1400" b="1" u="sng" dirty="0" smtClean="0"/>
              <a:t>Adaptability:</a:t>
            </a:r>
            <a:r>
              <a:rPr lang="en-US" sz="1400" dirty="0" smtClean="0"/>
              <a:t> </a:t>
            </a:r>
            <a:r>
              <a:rPr lang="en-US" sz="1400" dirty="0"/>
              <a:t>System should adapt to any number of issues that come to the </a:t>
            </a:r>
            <a:r>
              <a:rPr lang="en-US" sz="1400" dirty="0" smtClean="0"/>
              <a:t>system.</a:t>
            </a:r>
            <a:endParaRPr lang="en-US" sz="1400" dirty="0"/>
          </a:p>
          <a:p>
            <a:pPr>
              <a:buFont typeface="Arial" panose="020B0604020202020204" pitchFamily="34" charset="0"/>
              <a:buChar char="•"/>
            </a:pPr>
            <a:r>
              <a:rPr lang="en-US" sz="1400" b="1" u="sng" dirty="0" smtClean="0"/>
              <a:t>Availability:</a:t>
            </a:r>
            <a:r>
              <a:rPr lang="en-US" sz="1400" dirty="0" smtClean="0"/>
              <a:t> </a:t>
            </a:r>
            <a:r>
              <a:rPr lang="en-US" sz="1400" dirty="0"/>
              <a:t>It should be available for the users at any time from any place. If the available time gets increased, the number of users will be highly increased. </a:t>
            </a:r>
            <a:endParaRPr lang="en-US" sz="1400" b="1" u="sng" dirty="0" smtClean="0">
              <a:effectLst>
                <a:outerShdw blurRad="38100" dist="38100" dir="2700000" algn="tl">
                  <a:srgbClr val="000000">
                    <a:alpha val="43137"/>
                  </a:srgbClr>
                </a:outerShdw>
              </a:effectLst>
            </a:endParaRPr>
          </a:p>
          <a:p>
            <a:pPr>
              <a:buFont typeface="Arial" panose="020B0604020202020204" pitchFamily="34" charset="0"/>
              <a:buChar char="•"/>
            </a:pPr>
            <a:r>
              <a:rPr lang="en-US" sz="1400" b="1" u="sng" dirty="0" smtClean="0"/>
              <a:t>Reliability:</a:t>
            </a:r>
            <a:r>
              <a:rPr lang="en-US" sz="1400" dirty="0" smtClean="0"/>
              <a:t> </a:t>
            </a:r>
            <a:r>
              <a:rPr lang="en-US" sz="1400" dirty="0"/>
              <a:t>Administrators should do a basic investigation of the issue and if there are evidences to prove only, that information should be displayed and direct to the local governments</a:t>
            </a:r>
            <a:r>
              <a:rPr lang="en-US" sz="1400" dirty="0" smtClean="0"/>
              <a:t>.</a:t>
            </a:r>
          </a:p>
          <a:p>
            <a:pPr>
              <a:buFont typeface="Arial" panose="020B0604020202020204" pitchFamily="34" charset="0"/>
              <a:buChar char="•"/>
            </a:pPr>
            <a:r>
              <a:rPr lang="en-US" sz="1400" b="1" u="sng" dirty="0"/>
              <a:t>Scalability / </a:t>
            </a:r>
            <a:r>
              <a:rPr lang="en-US" sz="1400" b="1" u="sng" dirty="0" smtClean="0"/>
              <a:t>Maintainability:</a:t>
            </a:r>
            <a:r>
              <a:rPr lang="en-US" sz="1400" dirty="0" smtClean="0"/>
              <a:t> </a:t>
            </a:r>
            <a:r>
              <a:rPr lang="en-US" sz="1400" dirty="0"/>
              <a:t>In emergency situations, the system should be adaptable to bear huge amount of data. The system should be easy to maintain</a:t>
            </a:r>
            <a:r>
              <a:rPr lang="en-US" sz="1400" dirty="0" smtClean="0"/>
              <a:t>.</a:t>
            </a:r>
          </a:p>
        </p:txBody>
      </p:sp>
    </p:spTree>
    <p:extLst>
      <p:ext uri="{BB962C8B-B14F-4D97-AF65-F5344CB8AC3E}">
        <p14:creationId xmlns:p14="http://schemas.microsoft.com/office/powerpoint/2010/main" val="35813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1482</Words>
  <Application>Microsoft Office PowerPoint</Application>
  <PresentationFormat>On-screen Show (16:9)</PresentationFormat>
  <Paragraphs>79</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Dosis ExtraLight</vt:lpstr>
      <vt:lpstr>Arial</vt:lpstr>
      <vt:lpstr>Montserrat</vt:lpstr>
      <vt:lpstr>Titillium Web Light</vt:lpstr>
      <vt:lpstr>Mowbray template</vt:lpstr>
      <vt:lpstr>ANDROID APPLICATION TO ADDRESS CIVIC ISSUES BY HELPING CITIZENS TO GET IN TOUCH WITH LOCAL AUTHORITIES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CHANDRAM</dc:creator>
  <cp:lastModifiedBy>CHANDRAM</cp:lastModifiedBy>
  <cp:revision>26</cp:revision>
  <dcterms:modified xsi:type="dcterms:W3CDTF">2021-04-14T09:13:23Z</dcterms:modified>
</cp:coreProperties>
</file>