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9" r:id="rId6"/>
    <p:sldId id="258" r:id="rId7"/>
    <p:sldId id="259" r:id="rId8"/>
    <p:sldId id="260" r:id="rId9"/>
    <p:sldId id="310" r:id="rId10"/>
    <p:sldId id="311" r:id="rId11"/>
    <p:sldId id="261" r:id="rId12"/>
    <p:sldId id="312" r:id="rId13"/>
    <p:sldId id="313" r:id="rId14"/>
    <p:sldId id="262" r:id="rId15"/>
    <p:sldId id="322" r:id="rId16"/>
    <p:sldId id="323" r:id="rId17"/>
    <p:sldId id="263" r:id="rId18"/>
    <p:sldId id="314" r:id="rId19"/>
    <p:sldId id="316" r:id="rId20"/>
  </p:sldIdLst>
  <p:sldSz cx="9144000" cy="5143500"/>
  <p:notesSz cx="6858000" cy="9144000"/>
  <p:embeddedFontLst>
    <p:embeddedFont>
      <p:font typeface="Roboto" charset="0"/>
      <p:regular r:id="rId24"/>
      <p:bold r:id="rId25"/>
      <p:italic r:id="rId26"/>
      <p:boldItalic r:id="rId27"/>
    </p:embeddedFont>
    <p:embeddedFont>
      <p:font typeface="Proxima Nova" charset="0"/>
      <p:regular r:id="rId28"/>
      <p:bold r:id="rId29"/>
      <p:italic r:id="rId30"/>
      <p:boldItalic r:id="rId31"/>
    </p:embeddedFont>
    <p:embeddedFont>
      <p:font typeface="Roboto Medium" charset="0"/>
      <p:regular r:id="rId32"/>
      <p:bold r:id="rId33"/>
      <p:italic r:id="rId34"/>
      <p:boldItalic r:id="rId35"/>
    </p:embeddedFont>
    <p:embeddedFont>
      <p:font typeface="Amatic SC" charset="0"/>
      <p:regular r:id="rId36"/>
      <p:bold r:id="rId37"/>
    </p:embeddedFont>
    <p:embeddedFont>
      <p:font typeface="Didact Gothic" charset="0"/>
      <p:regular r:id="rId38"/>
    </p:embeddedFont>
    <p:embeddedFont>
      <p:font typeface="Proxima Nova Semibold" charset="0"/>
      <p:regular r:id="rId39"/>
      <p:bold r:id="rId40"/>
      <p:boldItalic r:id="rId41"/>
    </p:embeddedFont>
    <p:embeddedFont>
      <p:font typeface="DM Serif Display"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20.fntdata"/><Relationship Id="rId42" Type="http://schemas.openxmlformats.org/officeDocument/2006/relationships/font" Target="fonts/font19.fntdata"/><Relationship Id="rId41" Type="http://schemas.openxmlformats.org/officeDocument/2006/relationships/font" Target="fonts/font18.fntdata"/><Relationship Id="rId40" Type="http://schemas.openxmlformats.org/officeDocument/2006/relationships/font" Target="fonts/font17.fntdata"/><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95b86cca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2a75a668_0_30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6ed1d3ee59_0_10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ed1d3ee59_0_10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f1ba423c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54" name="Google Shape;54;p11"/>
          <p:cNvSpPr txBox="1"/>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0" name="Google Shape;60;p13"/>
          <p:cNvSpPr txBox="1"/>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 name="Google Shape;61;p13"/>
          <p:cNvSpPr txBox="1"/>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6" name="Google Shape;66;p13"/>
          <p:cNvSpPr txBox="1"/>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7" name="Google Shape;67;p13"/>
          <p:cNvSpPr txBox="1"/>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8" name="Google Shape;68;p13"/>
          <p:cNvSpPr txBox="1"/>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3"/>
          <p:cNvSpPr txBox="1"/>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0" name="Google Shape;70;p13"/>
          <p:cNvSpPr txBox="1"/>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71" name="Google Shape;71;p13"/>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79" name="Google Shape;79;p15"/>
          <p:cNvSpPr txBox="1"/>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0" name="Google Shape;80;p15"/>
          <p:cNvSpPr txBox="1"/>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1" name="Google Shape;81;p15"/>
          <p:cNvSpPr txBox="1"/>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2" name="Google Shape;82;p15"/>
          <p:cNvSpPr txBox="1"/>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88" name="Google Shape;88;p16"/>
          <p:cNvSpPr txBox="1"/>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9" name="Google Shape;89;p16"/>
          <p:cNvSpPr txBox="1"/>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0" name="Google Shape;90;p16"/>
          <p:cNvSpPr txBox="1"/>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6"/>
          <p:cNvSpPr txBox="1"/>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16"/>
          <p:cNvSpPr txBox="1"/>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8" name="Google Shape;98;p16"/>
          <p:cNvSpPr txBox="1"/>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srcRect l="29" r="39"/>
          <a:stretch>
            <a:fillRect/>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17" name="Google Shape;117;p21"/>
          <p:cNvSpPr txBox="1"/>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18" name="Google Shape;118;p21"/>
          <p:cNvSpPr txBox="1"/>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21" name="Google Shape;121;p21"/>
          <p:cNvSpPr txBox="1"/>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22" name="Google Shape;122;p21"/>
          <p:cNvSpPr txBox="1"/>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26" name="Google Shape;126;p22"/>
          <p:cNvSpPr txBox="1"/>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4" name="Google Shape;134;p22"/>
          <p:cNvSpPr txBox="1"/>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5" name="Google Shape;135;p22"/>
          <p:cNvSpPr txBox="1"/>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6" name="Google Shape;136;p22"/>
          <p:cNvSpPr txBox="1"/>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7" name="Google Shape;137;p22"/>
          <p:cNvSpPr txBox="1"/>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8" name="Google Shape;138;p22"/>
          <p:cNvSpPr txBox="1"/>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stretch>
            <a:fillRect/>
          </a:stretch>
        </a:blipFill>
        <a:effectLst/>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srcRect t="59" b="59"/>
          <a:stretch>
            <a:fillRect/>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53" name="Google Shape;153;p26"/>
          <p:cNvSpPr txBox="1"/>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p:txBody>
      </p:sp>
      <p:sp>
        <p:nvSpPr>
          <p:cNvPr id="155" name="Google Shape;155;p26"/>
          <p:cNvSpPr txBox="1"/>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p:txBody>
      </p:sp>
      <p:sp>
        <p:nvSpPr>
          <p:cNvPr id="157" name="Google Shape;157;p26"/>
          <p:cNvSpPr txBox="1"/>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60" name="Google Shape;160;p27"/>
          <p:cNvSpPr txBox="1"/>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1" name="Google Shape;161;p27"/>
          <p:cNvSpPr txBox="1"/>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2" name="Google Shape;162;p27"/>
          <p:cNvSpPr txBox="1"/>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3" name="Google Shape;163;p27"/>
          <p:cNvSpPr txBox="1"/>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4" name="Google Shape;164;p27"/>
          <p:cNvSpPr txBox="1"/>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5" name="Google Shape;165;p27"/>
          <p:cNvSpPr txBox="1"/>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6" name="Google Shape;166;p27"/>
          <p:cNvSpPr txBox="1"/>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7" name="Google Shape;167;p27"/>
          <p:cNvSpPr txBox="1"/>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a:ea typeface="Didact Gothic"/>
                <a:cs typeface="Didact Gothic"/>
                <a:sym typeface="Didact Gothic"/>
              </a:rPr>
              <a:t>CREDITS: This presentation template was created by </a:t>
            </a:r>
            <a:r>
              <a:rPr lang="en-GB" sz="1000" b="1">
                <a:solidFill>
                  <a:schemeClr val="dk1"/>
                </a:solidFill>
                <a:uFill>
                  <a:noFill/>
                </a:uFill>
                <a:latin typeface="Didact Gothic"/>
                <a:ea typeface="Didact Gothic"/>
                <a:cs typeface="Didact Gothic"/>
                <a:sym typeface="Didact Gothic"/>
                <a:hlinkClick r:id="rId3"/>
              </a:rPr>
              <a:t>Slidesgo</a:t>
            </a:r>
            <a:r>
              <a:rPr lang="en-GB" sz="1000">
                <a:solidFill>
                  <a:schemeClr val="dk1"/>
                </a:solidFill>
                <a:latin typeface="Didact Gothic"/>
                <a:ea typeface="Didact Gothic"/>
                <a:cs typeface="Didact Gothic"/>
                <a:sym typeface="Didact Gothic"/>
              </a:rPr>
              <a:t>, including icons by </a:t>
            </a:r>
            <a:r>
              <a:rPr lang="en-GB" sz="1000" b="1">
                <a:solidFill>
                  <a:schemeClr val="dk1"/>
                </a:solidFill>
                <a:uFill>
                  <a:noFill/>
                </a:uFill>
                <a:latin typeface="Didact Gothic"/>
                <a:ea typeface="Didact Gothic"/>
                <a:cs typeface="Didact Gothic"/>
                <a:sym typeface="Didact Gothic"/>
                <a:hlinkClick r:id="rId4"/>
              </a:rPr>
              <a:t>Flaticon</a:t>
            </a:r>
            <a:r>
              <a:rPr lang="en-GB" sz="1000">
                <a:solidFill>
                  <a:schemeClr val="dk1"/>
                </a:solidFill>
                <a:latin typeface="Didact Gothic"/>
                <a:ea typeface="Didact Gothic"/>
                <a:cs typeface="Didact Gothic"/>
                <a:sym typeface="Didact Gothic"/>
              </a:rPr>
              <a:t>, infographics &amp; images by </a:t>
            </a:r>
            <a:r>
              <a:rPr lang="en-GB" sz="1000" b="1">
                <a:solidFill>
                  <a:schemeClr val="dk1"/>
                </a:solidFill>
                <a:uFill>
                  <a:noFill/>
                </a:uFill>
                <a:latin typeface="Didact Gothic"/>
                <a:ea typeface="Didact Gothic"/>
                <a:cs typeface="Didact Gothic"/>
                <a:sym typeface="Didact Gothic"/>
                <a:hlinkClick r:id="rId5"/>
              </a:rPr>
              <a:t>Freepik</a:t>
            </a:r>
            <a:r>
              <a:rPr lang="en-GB" sz="1000">
                <a:solidFill>
                  <a:schemeClr val="dk1"/>
                </a:solidFill>
                <a:latin typeface="Didact Gothic"/>
                <a:ea typeface="Didact Gothic"/>
                <a:cs typeface="Didact Gothic"/>
                <a:sym typeface="Didact Gothic"/>
              </a:rPr>
              <a:t> </a:t>
            </a:r>
            <a:endParaRPr sz="1000" b="1">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5"/>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srcRect l="59" r="59"/>
          <a:stretch>
            <a:fillRect/>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3.jpeg"/><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1092835" y="1390015"/>
            <a:ext cx="6595110" cy="1335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sym typeface="+mn-ea"/>
              </a:rPr>
              <a:t>ANDROID APPLICATION TO ADDRESS CIVIC ISSUES BY HELPING CITIZENS TO GET IN TOUCH WITH LOCAL AUTHORITIES</a:t>
            </a:r>
            <a:endParaRPr lang="en-GB" sz="2400"/>
          </a:p>
        </p:txBody>
      </p:sp>
      <p:sp>
        <p:nvSpPr>
          <p:cNvPr id="194" name="Google Shape;194;p35"/>
          <p:cNvSpPr txBox="1"/>
          <p:nvPr>
            <p:ph type="subTitle" idx="1"/>
          </p:nvPr>
        </p:nvSpPr>
        <p:spPr>
          <a:xfrm>
            <a:off x="27940" y="3123565"/>
            <a:ext cx="4151630" cy="12014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9B18E"/>
              </a:buClr>
              <a:buFont typeface="Arial" panose="020B0604020202090204" pitchFamily="34" charset="0"/>
            </a:pPr>
            <a:r>
              <a:rPr lang="en-GB" sz="1600" b="1" u="sng" dirty="0" smtClean="0">
                <a:solidFill>
                  <a:schemeClr val="accent2"/>
                </a:solidFill>
                <a:effectLst>
                  <a:outerShdw blurRad="38100" dist="38100" dir="2700000" algn="tl">
                    <a:srgbClr val="000000">
                      <a:alpha val="43137"/>
                    </a:srgbClr>
                  </a:outerShdw>
                </a:effectLst>
                <a:sym typeface="+mn-ea"/>
              </a:rPr>
              <a:t>Team Members:</a:t>
            </a:r>
            <a:endParaRPr lang="en-GB" sz="1600" b="1" u="sng" dirty="0" smtClean="0">
              <a:solidFill>
                <a:schemeClr val="accent2"/>
              </a:solidFill>
              <a:effectLst>
                <a:outerShdw blurRad="38100" dist="38100" dir="2700000" algn="tl">
                  <a:srgbClr val="000000">
                    <a:alpha val="43137"/>
                  </a:srgbClr>
                </a:outerShdw>
              </a:effectLst>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18B81A05G6-M.Shiva Nandh Reddy</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18B81A05D2-T.Dheeraj Kumar</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18B81A05F2-R.Rajesh Kumar </a:t>
            </a:r>
            <a:endParaRPr lang="en-GB" sz="1600" dirty="0" smtClean="0">
              <a:solidFill>
                <a:schemeClr val="accent2"/>
              </a:solidFill>
              <a:sym typeface="+mn-ea"/>
            </a:endParaRPr>
          </a:p>
        </p:txBody>
      </p:sp>
      <p:sp>
        <p:nvSpPr>
          <p:cNvPr id="1" name="Google Shape;193;p35"/>
          <p:cNvSpPr txBox="1"/>
          <p:nvPr/>
        </p:nvSpPr>
        <p:spPr>
          <a:xfrm>
            <a:off x="1692910" y="214630"/>
            <a:ext cx="5704840" cy="659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dirty="0" smtClean="0">
                <a:sym typeface="+mn-ea"/>
              </a:rPr>
              <a:t>CVR College Of Engineering</a:t>
            </a:r>
            <a:endParaRPr lang="en-US" altLang="en-GB" sz="2800" dirty="0" smtClean="0">
              <a:sym typeface="+mn-ea"/>
            </a:endParaRPr>
          </a:p>
        </p:txBody>
      </p:sp>
      <p:sp>
        <p:nvSpPr>
          <p:cNvPr id="3" name="Google Shape;194;p35"/>
          <p:cNvSpPr txBox="1"/>
          <p:nvPr/>
        </p:nvSpPr>
        <p:spPr>
          <a:xfrm>
            <a:off x="5034280" y="3367405"/>
            <a:ext cx="4151630" cy="12014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2200" b="0" i="0" u="none" strike="noStrike" cap="none">
                <a:solidFill>
                  <a:schemeClr val="accent2"/>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Supervisor</a:t>
            </a:r>
            <a:r>
              <a:rPr lang="en-GB" sz="1600" b="1" u="sng"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M</a:t>
            </a:r>
            <a:r>
              <a:rPr lang="en-GB" sz="1600" dirty="0" smtClean="0">
                <a:sym typeface="+mn-ea"/>
              </a:rPr>
              <a:t>rs. Meghamala</a:t>
            </a:r>
            <a:endParaRPr lang="en-GB" sz="1600" dirty="0" smtClean="0">
              <a:sym typeface="+mn-ea"/>
            </a:endParaRPr>
          </a:p>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Designation:</a:t>
            </a:r>
            <a:r>
              <a:rPr lang="en-US" altLang="en-GB" sz="1600" dirty="0" smtClean="0">
                <a:effectLst>
                  <a:outerShdw blurRad="38100" dist="38100" dir="2700000" algn="tl">
                    <a:srgbClr val="000000">
                      <a:alpha val="43137"/>
                    </a:srgbClr>
                  </a:outerShdw>
                </a:effectLst>
                <a:sym typeface="+mn-ea"/>
              </a:rPr>
              <a:t> Associate Professor</a:t>
            </a:r>
            <a:endParaRPr lang="en-US" altLang="en-GB" sz="1600" dirty="0" smtClean="0">
              <a:effectLst>
                <a:outerShdw blurRad="38100" dist="38100" dir="2700000" algn="tl">
                  <a:srgbClr val="000000">
                    <a:alpha val="43137"/>
                  </a:srgbClr>
                </a:outerShdw>
              </a:effectLst>
              <a:sym typeface="+mn-ea"/>
            </a:endParaRPr>
          </a:p>
        </p:txBody>
      </p:sp>
      <p:sp>
        <p:nvSpPr>
          <p:cNvPr id="4" name="Google Shape;193;p35"/>
          <p:cNvSpPr txBox="1"/>
          <p:nvPr/>
        </p:nvSpPr>
        <p:spPr>
          <a:xfrm>
            <a:off x="1983105" y="214630"/>
            <a:ext cx="5704840" cy="659130"/>
          </a:xfrm>
          <a:prstGeom prst="rect">
            <a:avLst/>
          </a:prstGeom>
          <a:noFill/>
          <a:ln>
            <a:noFill/>
          </a:ln>
        </p:spPr>
        <p:txBody>
          <a:bodyPr wrap="square" lIns="91425" tIns="91425" rIns="91425" bIns="91425" anchor="b"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endParaRPr lang="en-US" altLang="en-GB" sz="2800" b="1" dirty="0" smtClean="0">
              <a:ln w="9525">
                <a:solidFill>
                  <a:schemeClr val="bg1"/>
                </a:solidFill>
                <a:prstDash val="solid"/>
              </a:ln>
              <a:pattFill prst="pct5">
                <a:fgClr>
                  <a:schemeClr val="bg1"/>
                </a:fgClr>
                <a:bgClr>
                  <a:schemeClr val="bg1"/>
                </a:bgClr>
              </a:pattFill>
              <a:effectLst>
                <a:outerShdw blurRad="12700" dist="38100" dir="2700000" algn="tl" rotWithShape="0">
                  <a:schemeClr val="bg1">
                    <a:lumMod val="50000"/>
                  </a:schemeClr>
                </a:outerShdw>
              </a:effectLst>
              <a:sym typeface="+mn-ea"/>
            </a:endParaRPr>
          </a:p>
        </p:txBody>
      </p:sp>
      <p:sp>
        <p:nvSpPr>
          <p:cNvPr id="5" name="Google Shape;194;p35"/>
          <p:cNvSpPr txBox="1"/>
          <p:nvPr/>
        </p:nvSpPr>
        <p:spPr>
          <a:xfrm>
            <a:off x="2759710" y="4568825"/>
            <a:ext cx="4151630" cy="5429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2200" b="0" i="0" u="none" strike="noStrike" cap="none">
                <a:solidFill>
                  <a:schemeClr val="accent2"/>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altLang="en-GB" sz="1600" b="1" dirty="0" smtClean="0">
                <a:effectLst>
                  <a:outerShdw blurRad="38100" dist="38100" dir="2700000" algn="tl">
                    <a:srgbClr val="000000">
                      <a:alpha val="43137"/>
                    </a:srgbClr>
                  </a:outerShdw>
                </a:effectLst>
                <a:sym typeface="+mn-ea"/>
              </a:rPr>
              <a:t>Date Of Presentation</a:t>
            </a:r>
            <a:r>
              <a:rPr lang="en-GB" sz="1600" b="1"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19th June 2021</a:t>
            </a:r>
            <a:endParaRPr lang="en-GB" sz="1600" dirty="0" smtClean="0">
              <a:sym typeface="+mn-ea"/>
            </a:endParaRPr>
          </a:p>
          <a:p>
            <a:pPr marL="0" lvl="0" indent="0" algn="l" rtl="0">
              <a:spcBef>
                <a:spcPts val="0"/>
              </a:spcBef>
              <a:spcAft>
                <a:spcPts val="0"/>
              </a:spcAft>
              <a:buNone/>
            </a:pPr>
            <a:endParaRPr lang="en-US" altLang="en-GB" sz="1600" dirty="0" smtClean="0">
              <a:effectLst>
                <a:outerShdw blurRad="38100" dist="38100" dir="2700000" algn="tl">
                  <a:srgbClr val="000000">
                    <a:alpha val="43137"/>
                  </a:srgbClr>
                </a:outerShdw>
              </a:effectLst>
              <a:sym typeface="+mn-ea"/>
            </a:endParaRPr>
          </a:p>
        </p:txBody>
      </p:sp>
      <p:pic>
        <p:nvPicPr>
          <p:cNvPr id="2" name="Picture 2" descr="A picture containing text&#10;&#10;Description automatically generated"/>
          <p:cNvPicPr>
            <a:picLocks noChangeAspect="1"/>
          </p:cNvPicPr>
          <p:nvPr/>
        </p:nvPicPr>
        <p:blipFill>
          <a:blip r:embed="rId1"/>
          <a:stretch>
            <a:fillRect/>
          </a:stretch>
        </p:blipFill>
        <p:spPr>
          <a:xfrm>
            <a:off x="27940" y="-22225"/>
            <a:ext cx="1141730" cy="113347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2:</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Admin Login</a:t>
            </a:r>
            <a:endParaRPr lang="en-US" sz="1800"/>
          </a:p>
          <a:p>
            <a:pPr algn="l">
              <a:buClr>
                <a:srgbClr val="C9B18E"/>
              </a:buClr>
              <a:buFont typeface="Wingdings" panose="05000000000000000000" charset="0"/>
              <a:buChar char=""/>
            </a:pPr>
            <a:r>
              <a:rPr lang="en-US" sz="1800"/>
              <a:t>Register Page</a:t>
            </a:r>
            <a:endParaRPr lang="en-US" sz="1800"/>
          </a:p>
          <a:p>
            <a:pPr algn="l">
              <a:buClr>
                <a:srgbClr val="C9B18E"/>
              </a:buClr>
              <a:buFont typeface="Wingdings" panose="05000000000000000000" charset="0"/>
              <a:buChar char=""/>
            </a:pPr>
            <a:r>
              <a:rPr lang="en-US" sz="1800"/>
              <a:t>Verify Complaint</a:t>
            </a:r>
            <a:endParaRPr lang="en-US" sz="18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3:</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Camera Module</a:t>
            </a:r>
            <a:endParaRPr lang="en-US" sz="1800"/>
          </a:p>
          <a:p>
            <a:pPr algn="l">
              <a:buClr>
                <a:srgbClr val="C9B18E"/>
              </a:buClr>
              <a:buFont typeface="Wingdings" panose="05000000000000000000" charset="0"/>
              <a:buChar char=""/>
            </a:pPr>
            <a:r>
              <a:rPr lang="en-US" sz="1800"/>
              <a:t>Firebase Authentication</a:t>
            </a:r>
            <a:endParaRPr lang="en-US" sz="1800"/>
          </a:p>
          <a:p>
            <a:pPr algn="l">
              <a:buClr>
                <a:srgbClr val="C9B18E"/>
              </a:buClr>
              <a:buFont typeface="Wingdings" panose="05000000000000000000" charset="0"/>
              <a:buChar char=""/>
            </a:pPr>
            <a:r>
              <a:rPr lang="en-US" sz="1800"/>
              <a:t>Search User</a:t>
            </a:r>
            <a:endParaRPr lang="en-US" sz="1800"/>
          </a:p>
          <a:p>
            <a:pPr algn="l"/>
            <a:endParaRPr 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00800" y="139400"/>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Result:</a:t>
            </a:r>
            <a:endParaRPr lang="en-US" altLang="en-GB" sz="2800"/>
          </a:p>
        </p:txBody>
      </p:sp>
      <p:pic>
        <p:nvPicPr>
          <p:cNvPr id="1" name="Picture 0" descr="WhatsApp Image 2021-06-16 at 9.10.34 PM"/>
          <p:cNvPicPr>
            <a:picLocks noChangeAspect="1"/>
          </p:cNvPicPr>
          <p:nvPr/>
        </p:nvPicPr>
        <p:blipFill>
          <a:blip r:embed="rId1"/>
          <a:stretch>
            <a:fillRect/>
          </a:stretch>
        </p:blipFill>
        <p:spPr>
          <a:xfrm>
            <a:off x="3759835" y="1033780"/>
            <a:ext cx="1847850" cy="4005580"/>
          </a:xfrm>
          <a:prstGeom prst="rect">
            <a:avLst/>
          </a:prstGeom>
        </p:spPr>
      </p:pic>
      <p:pic>
        <p:nvPicPr>
          <p:cNvPr id="2" name="Picture 1" descr="WhatsApp Image 2021-06-16 at 9.10.34 PM"/>
          <p:cNvPicPr>
            <a:picLocks noChangeAspect="1"/>
          </p:cNvPicPr>
          <p:nvPr/>
        </p:nvPicPr>
        <p:blipFill>
          <a:blip r:embed="rId2"/>
          <a:stretch>
            <a:fillRect/>
          </a:stretch>
        </p:blipFill>
        <p:spPr>
          <a:xfrm>
            <a:off x="6252845" y="1033780"/>
            <a:ext cx="1838325" cy="3985260"/>
          </a:xfrm>
          <a:prstGeom prst="rect">
            <a:avLst/>
          </a:prstGeom>
        </p:spPr>
      </p:pic>
      <p:sp>
        <p:nvSpPr>
          <p:cNvPr id="3" name="Google Shape;246;p41"/>
          <p:cNvSpPr txBox="1"/>
          <p:nvPr/>
        </p:nvSpPr>
        <p:spPr>
          <a:xfrm>
            <a:off x="417830" y="2146935"/>
            <a:ext cx="2661920" cy="6229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a:solidFill>
                  <a:schemeClr val="accent2"/>
                </a:solidFill>
              </a:rPr>
              <a:t>Login Pages</a:t>
            </a:r>
            <a:endParaRPr lang="en-US" altLang="en-GB" sz="2800">
              <a:solidFill>
                <a:schemeClr val="accent2"/>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9230" y="2165985"/>
            <a:ext cx="4450715" cy="812165"/>
          </a:xfrm>
        </p:spPr>
        <p:txBody>
          <a:bodyPr/>
          <a:p>
            <a:r>
              <a:rPr lang="en-US">
                <a:solidFill>
                  <a:schemeClr val="accent2"/>
                </a:solidFill>
              </a:rPr>
              <a:t>Register Page</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160010" y="125730"/>
            <a:ext cx="2257425" cy="489331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070" y="2101850"/>
            <a:ext cx="3980815" cy="643890"/>
          </a:xfrm>
        </p:spPr>
        <p:txBody>
          <a:bodyPr/>
          <a:p>
            <a:r>
              <a:rPr lang="en-US">
                <a:solidFill>
                  <a:schemeClr val="accent2"/>
                </a:solidFill>
              </a:rPr>
              <a:t>User Dashboard</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8295" y="46990"/>
            <a:ext cx="2329815" cy="50495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94" name="Google Shape;294;p42"/>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Conclusion</a:t>
            </a:r>
            <a:endParaRPr lang="en-US" altLang="en-GB" u="sng"/>
          </a:p>
        </p:txBody>
      </p:sp>
      <p:sp>
        <p:nvSpPr>
          <p:cNvPr id="5" name="Text Box 4"/>
          <p:cNvSpPr txBox="1"/>
          <p:nvPr/>
        </p:nvSpPr>
        <p:spPr>
          <a:xfrm>
            <a:off x="1706880" y="1365250"/>
            <a:ext cx="6078855" cy="2861310"/>
          </a:xfrm>
          <a:prstGeom prst="rect">
            <a:avLst/>
          </a:prstGeom>
          <a:noFill/>
        </p:spPr>
        <p:txBody>
          <a:bodyPr wrap="square" rtlCol="0" anchor="t">
            <a:spAutoFit/>
          </a:bodyPr>
          <a:p>
            <a:r>
              <a:rPr lang="en-US" sz="1800" dirty="0">
                <a:solidFill>
                  <a:schemeClr val="tx1"/>
                </a:solidFill>
                <a:sym typeface="+mn-ea"/>
              </a:rPr>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800" dirty="0" smtClean="0">
                <a:solidFill>
                  <a:schemeClr val="tx1"/>
                </a:solidFill>
                <a:sym typeface="+mn-ea"/>
              </a:rPr>
              <a:t>.</a:t>
            </a:r>
            <a:endParaRPr lang="en-US" sz="1800" dirty="0" smtClean="0">
              <a:solidFill>
                <a:schemeClr val="tx1"/>
              </a:solidFill>
              <a:sym typeface="+mn-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idx="2"/>
          </p:nvPr>
        </p:nvSpPr>
        <p:spPr>
          <a:xfrm>
            <a:off x="1469390" y="2048510"/>
            <a:ext cx="6438265" cy="1390015"/>
          </a:xfrm>
        </p:spPr>
        <p:txBody>
          <a:bodyPr/>
          <a:p>
            <a:pPr algn="l"/>
            <a:r>
              <a:rPr lang="en-US" sz="1800"/>
              <a:t>The future version of this project would consist of</a:t>
            </a:r>
            <a:br>
              <a:rPr lang="en-US" sz="1800"/>
            </a:br>
            <a:r>
              <a:rPr lang="en-US" sz="1800"/>
              <a:t>features like app notification, google maps. It can be</a:t>
            </a:r>
            <a:br>
              <a:rPr lang="en-US" sz="1800"/>
            </a:br>
            <a:r>
              <a:rPr lang="en-US" sz="1800"/>
              <a:t>easily deployed to use by the citizens and the Municipal</a:t>
            </a:r>
            <a:br>
              <a:rPr lang="en-US" sz="1800"/>
            </a:br>
            <a:r>
              <a:rPr lang="en-US" sz="1800"/>
              <a:t>Corporations.</a:t>
            </a:r>
            <a:endParaRPr lang="en-US" sz="1800"/>
          </a:p>
        </p:txBody>
      </p:sp>
      <p:sp>
        <p:nvSpPr>
          <p:cNvPr id="6" name="Title 5"/>
          <p:cNvSpPr/>
          <p:nvPr>
            <p:ph type="title" idx="4"/>
          </p:nvPr>
        </p:nvSpPr>
        <p:spPr>
          <a:xfrm>
            <a:off x="1268730" y="452755"/>
            <a:ext cx="6243955" cy="558800"/>
          </a:xfrm>
        </p:spPr>
        <p:txBody>
          <a:bodyPr/>
          <a:p>
            <a:r>
              <a:rPr lang="en-US" sz="2400" u="sng"/>
              <a:t>Future Enhancement</a:t>
            </a:r>
            <a:endParaRPr lang="en-US" sz="2400" u="sng"/>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1479550" y="2087245"/>
            <a:ext cx="6184265" cy="9696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solidFill>
                  <a:schemeClr val="accent2"/>
                </a:solidFill>
              </a:rPr>
              <a:t>Thank </a:t>
            </a:r>
            <a:r>
              <a:rPr lang="en-US" altLang="en-GB">
                <a:solidFill>
                  <a:schemeClr val="tx1"/>
                </a:solidFill>
              </a:rPr>
              <a:t>You</a:t>
            </a:r>
            <a:endParaRPr lang="en-US" altLang="en-GB">
              <a:solidFill>
                <a:schemeClr val="tx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marL="114300" indent="0">
              <a:buNone/>
            </a:pPr>
            <a:r>
              <a:rPr lang="en-US" sz="1400" dirty="0">
                <a:sym typeface="+mn-ea"/>
              </a:rPr>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 It provides a camera module that helps to click up a picture of any problem that people are facing and upload its image along with the complaint. Application display list of complaints registered which are got from the server.</a:t>
            </a:r>
            <a:endParaRPr lang="en-US" sz="1400" dirty="0">
              <a:solidFill>
                <a:schemeClr val="accent4"/>
              </a:solidFill>
              <a:sym typeface="+mn-ea"/>
            </a:endParaRPr>
          </a:p>
        </p:txBody>
      </p:sp>
      <p:sp>
        <p:nvSpPr>
          <p:cNvPr id="200" name="Google Shape;200;p3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u="sng">
                <a:solidFill>
                  <a:schemeClr val="accent2"/>
                </a:solidFill>
              </a:rPr>
              <a:t>Problem Statement</a:t>
            </a:r>
            <a:endParaRPr lang="en-US" altLang="en-GB" sz="2800" u="sng">
              <a:solidFill>
                <a:schemeClr val="accent2"/>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p:txBody>
          <a:bodyPr/>
          <a:p>
            <a:pPr marL="285750" lvl="0" indent="-285750">
              <a:buFont typeface="Wingdings" panose="05000000000000000000" pitchFamily="2" charset="2"/>
              <a:buChar char="Ø"/>
            </a:pPr>
            <a:r>
              <a:rPr lang="en-US" sz="1400" dirty="0">
                <a:sym typeface="+mn-ea"/>
              </a:rPr>
              <a:t>So the proposed system would be in which people can take pictures of the issues of the neighborhood and submit the picture along with details to a local government body, the complaint would be lodged along with the address of the issue with the local government which in turn can forward the problem to the appropriate department and the department will look after the issue. The citizens will be made available with the current status of the complaint and what action is being taken against it and how quickly the problem can be solved</a:t>
            </a:r>
            <a:r>
              <a:rPr lang="en-US" sz="1400" dirty="0" smtClean="0">
                <a:sym typeface="+mn-ea"/>
              </a:rPr>
              <a:t>.</a:t>
            </a:r>
            <a:endParaRPr lang="en-US" sz="1400" dirty="0" smtClean="0"/>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sym typeface="+mn-ea"/>
              </a:rPr>
              <a:t>The main purpose of this project is to help the public by providing them a system that can be used for the betterment of the city and can make the city clean and problem-free as well as the citizen life easier.</a:t>
            </a:r>
            <a:endParaRPr lang="en-US" sz="1400" dirty="0" smtClean="0"/>
          </a:p>
          <a:p>
            <a:endParaRPr lang="en-US" sz="1400" dirty="0" smtClean="0"/>
          </a:p>
        </p:txBody>
      </p:sp>
      <p:sp>
        <p:nvSpPr>
          <p:cNvPr id="3" name="Title 2"/>
          <p:cNvSpPr/>
          <p:nvPr>
            <p:ph type="title"/>
          </p:nvPr>
        </p:nvSpPr>
        <p:spPr/>
        <p:txBody>
          <a:bodyPr/>
          <a:p>
            <a:r>
              <a:rPr lang="en-US" u="sng">
                <a:solidFill>
                  <a:schemeClr val="accent2"/>
                </a:solidFill>
              </a:rPr>
              <a:t>Proposed Solution</a:t>
            </a:r>
            <a:endParaRPr lang="en-US" u="sng">
              <a:solidFill>
                <a:schemeClr val="accent2"/>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Technology Stack</a:t>
            </a:r>
            <a:endParaRPr lang="en-US" altLang="en-GB" u="sng"/>
          </a:p>
        </p:txBody>
      </p:sp>
      <p:sp>
        <p:nvSpPr>
          <p:cNvPr id="16" name="Google Shape;205;p37"/>
          <p:cNvSpPr txBox="1"/>
          <p:nvPr/>
        </p:nvSpPr>
        <p:spPr>
          <a:xfrm>
            <a:off x="1116965" y="1463675"/>
            <a:ext cx="8294370" cy="28543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DM Serif Display"/>
              <a:buNone/>
              <a:defRPr sz="4000" b="0" i="0" u="none" strike="noStrike" cap="none">
                <a:solidFill>
                  <a:schemeClr val="accent2"/>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9pPr>
          </a:lstStyle>
          <a:p>
            <a:pPr marL="0" lvl="0" indent="0" algn="l" rtl="0">
              <a:spcBef>
                <a:spcPts val="0"/>
              </a:spcBef>
              <a:spcAft>
                <a:spcPts val="0"/>
              </a:spcAft>
            </a:pPr>
            <a:r>
              <a:rPr lang="en-US" altLang="en-GB" sz="2000"/>
              <a:t>1.Android Studio</a:t>
            </a:r>
            <a:endParaRPr lang="en-US" altLang="en-GB" sz="2000"/>
          </a:p>
          <a:p>
            <a:pPr marL="457200" lvl="1" indent="0" algn="l" rtl="0">
              <a:spcBef>
                <a:spcPts val="0"/>
              </a:spcBef>
              <a:spcAft>
                <a:spcPts val="0"/>
              </a:spcAft>
            </a:pPr>
            <a:r>
              <a:rPr lang="en-US" altLang="en-GB" sz="2000"/>
              <a:t>1.XML </a:t>
            </a:r>
            <a:endParaRPr lang="en-US" altLang="en-GB" sz="2000"/>
          </a:p>
          <a:p>
            <a:pPr marL="457200" lvl="1" indent="0" algn="l" rtl="0">
              <a:spcBef>
                <a:spcPts val="0"/>
              </a:spcBef>
              <a:spcAft>
                <a:spcPts val="0"/>
              </a:spcAft>
            </a:pPr>
            <a:r>
              <a:rPr lang="en-US" altLang="en-GB" sz="2000"/>
              <a:t>2.JQuery Mobile Framework</a:t>
            </a:r>
            <a:endParaRPr lang="en-US" altLang="en-GB" sz="2000"/>
          </a:p>
          <a:p>
            <a:pPr marL="457200" lvl="1" indent="0" algn="l" rtl="0">
              <a:spcBef>
                <a:spcPts val="0"/>
              </a:spcBef>
              <a:spcAft>
                <a:spcPts val="0"/>
              </a:spcAft>
            </a:pPr>
            <a:r>
              <a:rPr lang="en-US" altLang="en-GB" sz="2000"/>
              <a:t>3.Camera Module</a:t>
            </a:r>
            <a:endParaRPr lang="en-US" altLang="en-GB" sz="2000"/>
          </a:p>
          <a:p>
            <a:pPr marL="914400" lvl="1" indent="-457200" algn="l" rtl="0">
              <a:spcBef>
                <a:spcPts val="0"/>
              </a:spcBef>
              <a:spcAft>
                <a:spcPts val="0"/>
              </a:spcAft>
              <a:buAutoNum type="arabicPeriod"/>
            </a:pPr>
            <a:endParaRPr lang="en-US" altLang="en-GB" sz="2000"/>
          </a:p>
          <a:p>
            <a:pPr marL="0" lvl="0" indent="0" algn="l" rtl="0">
              <a:spcBef>
                <a:spcPts val="0"/>
              </a:spcBef>
              <a:spcAft>
                <a:spcPts val="0"/>
              </a:spcAft>
            </a:pPr>
            <a:r>
              <a:rPr lang="en-US" altLang="en-GB" sz="2000"/>
              <a:t>2.Firebase</a:t>
            </a:r>
            <a:endParaRPr lang="en-US" altLang="en-GB"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515620" y="575945"/>
            <a:ext cx="10175240" cy="1086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u="sng">
                <a:solidFill>
                  <a:schemeClr val="accent2"/>
                </a:solidFill>
              </a:rPr>
              <a:t>Phases of Development</a:t>
            </a:r>
            <a:endParaRPr lang="en-US" altLang="en-GB" sz="3200" u="sng">
              <a:solidFill>
                <a:schemeClr val="accent2"/>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060" y="206100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a:solidFill>
                  <a:schemeClr val="accent2"/>
                </a:solidFill>
              </a:rPr>
              <a:t>Architecture Diagram</a:t>
            </a:r>
            <a:endParaRPr lang="en-US" altLang="en-GB">
              <a:solidFill>
                <a:schemeClr val="accent2"/>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300" y="2061210"/>
            <a:ext cx="3043555" cy="575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Use-Case Diagram</a:t>
            </a:r>
            <a:endParaRPr lang="en-US" altLang="en-GB" sz="4000">
              <a:solidFill>
                <a:schemeClr val="accent2"/>
              </a:solidFill>
            </a:endParaRPr>
          </a:p>
        </p:txBody>
      </p:sp>
      <p:pic>
        <p:nvPicPr>
          <p:cNvPr id="1" name="Picture 0" descr="WhatsApp Image 2021-06-15 at 7.03.59 PM"/>
          <p:cNvPicPr>
            <a:picLocks noChangeAspect="1"/>
          </p:cNvPicPr>
          <p:nvPr/>
        </p:nvPicPr>
        <p:blipFill>
          <a:blip r:embed="rId1"/>
          <a:stretch>
            <a:fillRect/>
          </a:stretch>
        </p:blipFill>
        <p:spPr>
          <a:xfrm>
            <a:off x="4176395" y="-17145"/>
            <a:ext cx="4947285" cy="51784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99225" y="207878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Activity Diagram</a:t>
            </a:r>
            <a:endParaRPr lang="en-US" altLang="en-GB" sz="4000">
              <a:solidFill>
                <a:schemeClr val="accent2"/>
              </a:solidFill>
            </a:endParaRPr>
          </a:p>
        </p:txBody>
      </p:sp>
      <p:pic>
        <p:nvPicPr>
          <p:cNvPr id="1" name="Picture 0" descr="WhatsApp Image 2021-06-15 at 6.48.17 PM"/>
          <p:cNvPicPr>
            <a:picLocks noChangeAspect="1"/>
          </p:cNvPicPr>
          <p:nvPr/>
        </p:nvPicPr>
        <p:blipFill>
          <a:blip r:embed="rId1"/>
          <a:stretch>
            <a:fillRect/>
          </a:stretch>
        </p:blipFill>
        <p:spPr>
          <a:xfrm>
            <a:off x="4840605" y="-29210"/>
            <a:ext cx="4331335" cy="520255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1:</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User Login Page</a:t>
            </a:r>
            <a:endParaRPr lang="en-US" sz="1800"/>
          </a:p>
          <a:p>
            <a:pPr algn="l">
              <a:buClr>
                <a:srgbClr val="C9B18E"/>
              </a:buClr>
              <a:buFont typeface="Wingdings" panose="05000000000000000000" charset="0"/>
              <a:buChar char=""/>
            </a:pPr>
            <a:r>
              <a:rPr lang="en-US" sz="1800"/>
              <a:t>Adding a Complaint</a:t>
            </a:r>
            <a:endParaRPr lang="en-US" sz="1800"/>
          </a:p>
          <a:p>
            <a:pPr algn="l">
              <a:buClr>
                <a:srgbClr val="C9B18E"/>
              </a:buClr>
              <a:buFont typeface="Wingdings" panose="05000000000000000000" charset="0"/>
              <a:buChar char=""/>
            </a:pPr>
            <a:r>
              <a:rPr lang="en-US" sz="1800"/>
              <a:t>View Complaint</a:t>
            </a:r>
            <a:endParaRPr lang="en-US" sz="1800"/>
          </a:p>
        </p:txBody>
      </p:sp>
    </p:spTree>
  </p:cSld>
  <p:clrMapOvr>
    <a:masterClrMapping/>
  </p:clrMapOvr>
  <p:transition>
    <p:fade/>
  </p:transition>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3117</Words>
  <Application>WPS Presentation</Application>
  <PresentationFormat/>
  <Paragraphs>80</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DM Serif Display</vt:lpstr>
      <vt:lpstr>Thonburi</vt:lpstr>
      <vt:lpstr>Didact Gothic</vt:lpstr>
      <vt:lpstr>Muli</vt:lpstr>
      <vt:lpstr>Roboto</vt:lpstr>
      <vt:lpstr>微软雅黑</vt:lpstr>
      <vt:lpstr>汉仪旗黑</vt:lpstr>
      <vt:lpstr>Arial Unicode MS</vt:lpstr>
      <vt:lpstr>Wingdings</vt:lpstr>
      <vt:lpstr>宋体-简</vt:lpstr>
      <vt:lpstr>Darkle Slideshow by Slidesgo</vt:lpstr>
      <vt:lpstr>ANDROID APPLICATION TO ADDRESS CIVIC ISSUES BY HELPING CITIZENS TO GET IN TOUCH WITH LOCAL AUTHORITIES</vt:lpstr>
      <vt:lpstr>Problem Statement</vt:lpstr>
      <vt:lpstr>Proposed Solution</vt:lpstr>
      <vt:lpstr>Technology Stack</vt:lpstr>
      <vt:lpstr>Phases of Development</vt:lpstr>
      <vt:lpstr>Architecture Diagram</vt:lpstr>
      <vt:lpstr>Use-Case Diagram</vt:lpstr>
      <vt:lpstr>Activity Diagram</vt:lpstr>
      <vt:lpstr>Contribution Of Student 1:</vt:lpstr>
      <vt:lpstr>Contribution Of Student 2:</vt:lpstr>
      <vt:lpstr>Contribution Of Student 3:</vt:lpstr>
      <vt:lpstr>Result:</vt:lpstr>
      <vt:lpstr>PowerPoint 演示文稿</vt:lpstr>
      <vt:lpstr>PowerPoint 演示文稿</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
  <cp:lastModifiedBy>dheeraj</cp:lastModifiedBy>
  <cp:revision>4</cp:revision>
  <dcterms:created xsi:type="dcterms:W3CDTF">2021-06-16T16:12:24Z</dcterms:created>
  <dcterms:modified xsi:type="dcterms:W3CDTF">2021-06-16T16:12:24Z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