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7" r:id="rId4"/>
  </p:sldMasterIdLst>
  <p:sldIdLst>
    <p:sldId id="348" r:id="rId5"/>
    <p:sldId id="333" r:id="rId6"/>
    <p:sldId id="265" r:id="rId7"/>
    <p:sldId id="34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4"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6/12/2020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Oval 10">
            <a:extLst>
              <a:ext uri="{FF2B5EF4-FFF2-40B4-BE49-F238E27FC236}">
                <a16:creationId xmlns:a16="http://schemas.microsoft.com/office/drawing/2014/main" id="{68EC5FC9-F7D0-0141-850B-7623CA81A77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B8F839E6-7F1F-6E4D-B83C-F5DA99E98229}"/>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EACA50E-A3A8-9D41-B30C-03B00FB2DEF0}"/>
              </a:ext>
            </a:extLst>
          </p:cNvPr>
          <p:cNvSpPr/>
          <p:nvPr userDrawn="1"/>
        </p:nvSpPr>
        <p:spPr>
          <a:xfrm>
            <a:off x="5664569" y="541205"/>
            <a:ext cx="283407" cy="283407"/>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A92073B-F20B-034A-BC3A-9B993F0DD0BA}"/>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4091F50-D240-B145-B0B1-DAEDDFDE34AD}"/>
              </a:ext>
            </a:extLst>
          </p:cNvPr>
          <p:cNvSpPr/>
          <p:nvPr userDrawn="1"/>
        </p:nvSpPr>
        <p:spPr>
          <a:xfrm>
            <a:off x="0" y="-1994"/>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71DAD948-6707-714E-9E8F-26A36F4AE20E}"/>
              </a:ext>
            </a:extLst>
          </p:cNvPr>
          <p:cNvSpPr/>
          <p:nvPr userDrawn="1"/>
        </p:nvSpPr>
        <p:spPr>
          <a:xfrm>
            <a:off x="10429390" y="360726"/>
            <a:ext cx="1035859" cy="1035859"/>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5F81511-AC79-6748-869A-9982CD568B16}"/>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5">
            <a:extLst>
              <a:ext uri="{FF2B5EF4-FFF2-40B4-BE49-F238E27FC236}">
                <a16:creationId xmlns:a16="http://schemas.microsoft.com/office/drawing/2014/main" id="{A6F72D4E-9F4D-6341-9F9E-63E01AF59B47}"/>
              </a:ext>
            </a:extLst>
          </p:cNvPr>
          <p:cNvSpPr>
            <a:spLocks noGrp="1"/>
          </p:cNvSpPr>
          <p:nvPr>
            <p:ph type="pic" sz="quarter" idx="13"/>
          </p:nvPr>
        </p:nvSpPr>
        <p:spPr>
          <a:xfrm>
            <a:off x="5654414" y="265113"/>
            <a:ext cx="6089650" cy="6089650"/>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6/12/2020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18" name="Content Placeholder 2">
            <a:extLst>
              <a:ext uri="{FF2B5EF4-FFF2-40B4-BE49-F238E27FC236}">
                <a16:creationId xmlns:a16="http://schemas.microsoft.com/office/drawing/2014/main" id="{A2F758DC-4792-1D42-83A8-ED4E6CD5F7E3}"/>
              </a:ext>
            </a:extLst>
          </p:cNvPr>
          <p:cNvSpPr>
            <a:spLocks noGrp="1"/>
          </p:cNvSpPr>
          <p:nvPr>
            <p:ph sz="half" idx="1"/>
          </p:nvPr>
        </p:nvSpPr>
        <p:spPr>
          <a:xfrm>
            <a:off x="1097279" y="2322728"/>
            <a:ext cx="4144096"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Oval 10">
            <a:extLst>
              <a:ext uri="{FF2B5EF4-FFF2-40B4-BE49-F238E27FC236}">
                <a16:creationId xmlns:a16="http://schemas.microsoft.com/office/drawing/2014/main" id="{2CB8633A-7C70-3C48-8FEE-69941AF2B466}"/>
              </a:ext>
            </a:extLst>
          </p:cNvPr>
          <p:cNvSpPr/>
          <p:nvPr userDrawn="1"/>
        </p:nvSpPr>
        <p:spPr>
          <a:xfrm>
            <a:off x="5535466" y="5600935"/>
            <a:ext cx="643415" cy="643415"/>
          </a:xfrm>
          <a:prstGeom prst="ellipse">
            <a:avLst/>
          </a:prstGeom>
          <a:noFill/>
          <a:ln w="381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23B967D9-597D-E14A-AE80-4C3877655FB2}"/>
              </a:ext>
            </a:extLst>
          </p:cNvPr>
          <p:cNvSpPr/>
          <p:nvPr userDrawn="1"/>
        </p:nvSpPr>
        <p:spPr>
          <a:xfrm>
            <a:off x="5664569" y="541205"/>
            <a:ext cx="283407" cy="283407"/>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B7114435-8CC0-E744-B541-8EF28B774ECF}"/>
              </a:ext>
            </a:extLst>
          </p:cNvPr>
          <p:cNvSpPr/>
          <p:nvPr userDrawn="1"/>
        </p:nvSpPr>
        <p:spPr>
          <a:xfrm flipV="1">
            <a:off x="11885583" y="3453319"/>
            <a:ext cx="167338" cy="167338"/>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BB844B6D-9772-1D4A-A22A-19F6A1250CD6}"/>
              </a:ext>
            </a:extLst>
          </p:cNvPr>
          <p:cNvGrpSpPr/>
          <p:nvPr userDrawn="1"/>
        </p:nvGrpSpPr>
        <p:grpSpPr>
          <a:xfrm rot="5400000">
            <a:off x="-21619" y="1088453"/>
            <a:ext cx="910099" cy="99010"/>
            <a:chOff x="622418" y="280927"/>
            <a:chExt cx="2335705" cy="254101"/>
          </a:xfrm>
        </p:grpSpPr>
        <p:sp>
          <p:nvSpPr>
            <p:cNvPr id="31" name="Oval 30">
              <a:extLst>
                <a:ext uri="{FF2B5EF4-FFF2-40B4-BE49-F238E27FC236}">
                  <a16:creationId xmlns:a16="http://schemas.microsoft.com/office/drawing/2014/main" id="{4834FA13-7139-8546-99A9-CF39B5EDFDF5}"/>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746C656-7A16-8445-80B5-88C23703E694}"/>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E0A223A-22AD-6D40-9B6F-62F488036D58}"/>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1DB8FD84-D022-E842-9B56-88F0574EBD30}"/>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42F4DC0E-4CC4-374D-BE14-132577B95A70}"/>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A4E00522-1D16-F244-89FE-668EEBD08F2B}"/>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itle 1">
            <a:extLst>
              <a:ext uri="{FF2B5EF4-FFF2-40B4-BE49-F238E27FC236}">
                <a16:creationId xmlns:a16="http://schemas.microsoft.com/office/drawing/2014/main" id="{C4C5AC59-B537-D54C-9B5C-55B75E9117A7}"/>
              </a:ext>
            </a:extLst>
          </p:cNvPr>
          <p:cNvSpPr>
            <a:spLocks noGrp="1"/>
          </p:cNvSpPr>
          <p:nvPr>
            <p:ph type="title" hasCustomPrompt="1"/>
          </p:nvPr>
        </p:nvSpPr>
        <p:spPr>
          <a:xfrm>
            <a:off x="1097280" y="421817"/>
            <a:ext cx="4144095"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1253830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6/12/2020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21" name="Group 20">
            <a:extLst>
              <a:ext uri="{FF2B5EF4-FFF2-40B4-BE49-F238E27FC236}">
                <a16:creationId xmlns:a16="http://schemas.microsoft.com/office/drawing/2014/main" id="{7A2141DD-8D8D-FA43-BD4F-2CFC93C87782}"/>
              </a:ext>
            </a:extLst>
          </p:cNvPr>
          <p:cNvGrpSpPr/>
          <p:nvPr userDrawn="1"/>
        </p:nvGrpSpPr>
        <p:grpSpPr>
          <a:xfrm rot="5400000">
            <a:off x="-21619" y="1088453"/>
            <a:ext cx="910099" cy="99010"/>
            <a:chOff x="622418" y="280927"/>
            <a:chExt cx="2335705" cy="254101"/>
          </a:xfrm>
        </p:grpSpPr>
        <p:sp>
          <p:nvSpPr>
            <p:cNvPr id="22" name="Oval 21">
              <a:extLst>
                <a:ext uri="{FF2B5EF4-FFF2-40B4-BE49-F238E27FC236}">
                  <a16:creationId xmlns:a16="http://schemas.microsoft.com/office/drawing/2014/main" id="{71A62821-5E0F-DE41-B5C2-17A3A7277F4E}"/>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C311AE14-D8F0-1D4C-9D8D-60383658279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1F2BE645-D4F2-304C-9AFA-473D8F888A85}"/>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93640330-30A6-6948-87A7-9DE6D41794F5}"/>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ADFB6548-D83C-1D4E-AE87-2E8F1D3D0FA7}"/>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97C7400-7EDC-8845-AB5A-80FB8175C1E2}"/>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BC941C44-9B96-0040-8C71-D8364EB577C2}"/>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9" name="Oval 28">
            <a:extLst>
              <a:ext uri="{FF2B5EF4-FFF2-40B4-BE49-F238E27FC236}">
                <a16:creationId xmlns:a16="http://schemas.microsoft.com/office/drawing/2014/main" id="{E014993B-5057-2A4C-9CA0-383DC5504020}"/>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43B110E8-1FE2-BC47-A5AE-4C698B688B65}"/>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87DACF2F-5D4D-434D-8786-E4DF0385E6F6}"/>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FE816CC-CBCA-7946-B9E5-E9649EF369BE}"/>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6/12/2020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4" name="Picture Placeholder 3">
            <a:extLst>
              <a:ext uri="{FF2B5EF4-FFF2-40B4-BE49-F238E27FC236}">
                <a16:creationId xmlns:a16="http://schemas.microsoft.com/office/drawing/2014/main" id="{C950F4E3-11A9-2549-A00D-601AEF6E49A4}"/>
              </a:ext>
            </a:extLst>
          </p:cNvPr>
          <p:cNvSpPr>
            <a:spLocks noGrp="1"/>
          </p:cNvSpPr>
          <p:nvPr>
            <p:ph type="pic" sz="quarter" idx="13"/>
          </p:nvPr>
        </p:nvSpPr>
        <p:spPr>
          <a:xfrm>
            <a:off x="1097279" y="2160508"/>
            <a:ext cx="2919413" cy="2919413"/>
          </a:xfrm>
          <a:prstGeom prst="ellipse">
            <a:avLst/>
          </a:prstGeom>
          <a:solidFill>
            <a:srgbClr val="EDEFF7"/>
          </a:solidFill>
          <a:ln w="38100">
            <a:solidFill>
              <a:schemeClr val="accent3"/>
            </a:solidFill>
          </a:ln>
        </p:spPr>
        <p:txBody>
          <a:bodyPr anchor="ctr"/>
          <a:lstStyle>
            <a:lvl1pPr algn="ctr">
              <a:defRPr/>
            </a:lvl1pPr>
          </a:lstStyle>
          <a:p>
            <a:r>
              <a:rPr lang="en-US"/>
              <a:t>Click icon to add picture</a:t>
            </a:r>
            <a:endParaRPr lang="en-US" dirty="0"/>
          </a:p>
        </p:txBody>
      </p:sp>
      <p:sp>
        <p:nvSpPr>
          <p:cNvPr id="21" name="Picture Placeholder 3">
            <a:extLst>
              <a:ext uri="{FF2B5EF4-FFF2-40B4-BE49-F238E27FC236}">
                <a16:creationId xmlns:a16="http://schemas.microsoft.com/office/drawing/2014/main" id="{21B5A175-E633-E74F-AE3B-DF58F989F443}"/>
              </a:ext>
            </a:extLst>
          </p:cNvPr>
          <p:cNvSpPr>
            <a:spLocks noGrp="1"/>
          </p:cNvSpPr>
          <p:nvPr>
            <p:ph type="pic" sz="quarter" idx="14"/>
          </p:nvPr>
        </p:nvSpPr>
        <p:spPr>
          <a:xfrm>
            <a:off x="4659186" y="2160508"/>
            <a:ext cx="2919413" cy="2919413"/>
          </a:xfrm>
          <a:prstGeom prst="ellipse">
            <a:avLst/>
          </a:prstGeom>
          <a:solidFill>
            <a:srgbClr val="EDEFF7"/>
          </a:solidFill>
          <a:ln w="38100">
            <a:solidFill>
              <a:schemeClr val="accent6"/>
            </a:solidFill>
          </a:ln>
        </p:spPr>
        <p:txBody>
          <a:bodyPr anchor="ctr"/>
          <a:lstStyle>
            <a:lvl1pPr algn="ctr">
              <a:defRPr/>
            </a:lvl1pPr>
          </a:lstStyle>
          <a:p>
            <a:r>
              <a:rPr lang="en-US"/>
              <a:t>Click icon to add picture</a:t>
            </a:r>
            <a:endParaRPr lang="en-US" dirty="0"/>
          </a:p>
        </p:txBody>
      </p:sp>
      <p:sp>
        <p:nvSpPr>
          <p:cNvPr id="22" name="Picture Placeholder 3">
            <a:extLst>
              <a:ext uri="{FF2B5EF4-FFF2-40B4-BE49-F238E27FC236}">
                <a16:creationId xmlns:a16="http://schemas.microsoft.com/office/drawing/2014/main" id="{261D2778-BA56-D247-9B2C-28D010C9D4E2}"/>
              </a:ext>
            </a:extLst>
          </p:cNvPr>
          <p:cNvSpPr>
            <a:spLocks noGrp="1"/>
          </p:cNvSpPr>
          <p:nvPr>
            <p:ph type="pic" sz="quarter" idx="15"/>
          </p:nvPr>
        </p:nvSpPr>
        <p:spPr>
          <a:xfrm>
            <a:off x="8221093" y="2160508"/>
            <a:ext cx="2919413" cy="2919413"/>
          </a:xfrm>
          <a:prstGeom prst="ellipse">
            <a:avLst/>
          </a:prstGeom>
          <a:solidFill>
            <a:srgbClr val="EDEFF7"/>
          </a:solidFill>
          <a:ln w="38100">
            <a:solidFill>
              <a:schemeClr val="accent1"/>
            </a:solidFill>
          </a:ln>
        </p:spPr>
        <p:txBody>
          <a:bodyPr anchor="ctr"/>
          <a:lstStyle>
            <a:lvl1pPr algn="ctr">
              <a:defRPr/>
            </a:lvl1pPr>
          </a:lstStyle>
          <a:p>
            <a:r>
              <a:rPr lang="en-US"/>
              <a:t>Click icon to add picture</a:t>
            </a:r>
            <a:endParaRPr lang="en-US" dirty="0"/>
          </a:p>
        </p:txBody>
      </p:sp>
      <p:sp>
        <p:nvSpPr>
          <p:cNvPr id="23" name="Text Placeholder 3">
            <a:extLst>
              <a:ext uri="{FF2B5EF4-FFF2-40B4-BE49-F238E27FC236}">
                <a16:creationId xmlns:a16="http://schemas.microsoft.com/office/drawing/2014/main" id="{2DAF6EFF-134E-BA40-8B51-917FDE13C076}"/>
              </a:ext>
            </a:extLst>
          </p:cNvPr>
          <p:cNvSpPr>
            <a:spLocks noGrp="1"/>
          </p:cNvSpPr>
          <p:nvPr>
            <p:ph type="body" sz="half" idx="2" hasCustomPrompt="1"/>
          </p:nvPr>
        </p:nvSpPr>
        <p:spPr>
          <a:xfrm>
            <a:off x="1097279"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4" name="Text Placeholder 3">
            <a:extLst>
              <a:ext uri="{FF2B5EF4-FFF2-40B4-BE49-F238E27FC236}">
                <a16:creationId xmlns:a16="http://schemas.microsoft.com/office/drawing/2014/main" id="{188BF917-678C-1249-95B9-7FD2AC7B2231}"/>
              </a:ext>
            </a:extLst>
          </p:cNvPr>
          <p:cNvSpPr>
            <a:spLocks noGrp="1"/>
          </p:cNvSpPr>
          <p:nvPr>
            <p:ph type="body" sz="half" idx="16" hasCustomPrompt="1"/>
          </p:nvPr>
        </p:nvSpPr>
        <p:spPr>
          <a:xfrm>
            <a:off x="4666773"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5" name="Text Placeholder 3">
            <a:extLst>
              <a:ext uri="{FF2B5EF4-FFF2-40B4-BE49-F238E27FC236}">
                <a16:creationId xmlns:a16="http://schemas.microsoft.com/office/drawing/2014/main" id="{BAFF17AE-3EA2-2D47-BCDD-E5587B127062}"/>
              </a:ext>
            </a:extLst>
          </p:cNvPr>
          <p:cNvSpPr>
            <a:spLocks noGrp="1"/>
          </p:cNvSpPr>
          <p:nvPr>
            <p:ph type="body" sz="half" idx="17" hasCustomPrompt="1"/>
          </p:nvPr>
        </p:nvSpPr>
        <p:spPr>
          <a:xfrm>
            <a:off x="8236267"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grpSp>
        <p:nvGrpSpPr>
          <p:cNvPr id="26" name="Group 25">
            <a:extLst>
              <a:ext uri="{FF2B5EF4-FFF2-40B4-BE49-F238E27FC236}">
                <a16:creationId xmlns:a16="http://schemas.microsoft.com/office/drawing/2014/main" id="{F2D7EDB7-7C02-0245-8A1F-553F094A4429}"/>
              </a:ext>
            </a:extLst>
          </p:cNvPr>
          <p:cNvGrpSpPr/>
          <p:nvPr userDrawn="1"/>
        </p:nvGrpSpPr>
        <p:grpSpPr>
          <a:xfrm rot="5400000">
            <a:off x="-21619" y="1088453"/>
            <a:ext cx="910099" cy="99010"/>
            <a:chOff x="622418" y="280927"/>
            <a:chExt cx="2335705" cy="254101"/>
          </a:xfrm>
        </p:grpSpPr>
        <p:sp>
          <p:nvSpPr>
            <p:cNvPr id="27" name="Oval 26">
              <a:extLst>
                <a:ext uri="{FF2B5EF4-FFF2-40B4-BE49-F238E27FC236}">
                  <a16:creationId xmlns:a16="http://schemas.microsoft.com/office/drawing/2014/main" id="{8CF5D165-4F6F-2447-8B9E-8B0D94808ED3}"/>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146C35C7-7133-4C43-BBF7-575440F7BAD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D33DD7BE-C379-5C42-9FB0-EF72161049F4}"/>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743DFC41-C6DE-7942-9358-E23A1EE8759D}"/>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A2ABB593-7229-9548-8BCC-C947B1BF8D93}"/>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86D2413-D60D-484E-ACAB-31891AFDA133}"/>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Title 1">
            <a:extLst>
              <a:ext uri="{FF2B5EF4-FFF2-40B4-BE49-F238E27FC236}">
                <a16:creationId xmlns:a16="http://schemas.microsoft.com/office/drawing/2014/main" id="{86090E0F-345E-3D4B-8886-95D8A4A77CE7}"/>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3258682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17873" y="758952"/>
            <a:ext cx="7356255" cy="3566160"/>
          </a:xfrm>
          <a:prstGeom prst="rect">
            <a:avLst/>
          </a:prstGeom>
        </p:spPr>
        <p:txBody>
          <a:bodyPr anchor="b" anchorCtr="0">
            <a:normAutofit/>
          </a:bodyPr>
          <a:lstStyle>
            <a:lvl1pPr algn="ctr">
              <a:lnSpc>
                <a:spcPct val="90000"/>
              </a:lnSpc>
              <a:defRPr sz="8000" b="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17873" y="4663440"/>
            <a:ext cx="7356255" cy="1143000"/>
          </a:xfrm>
        </p:spPr>
        <p:txBody>
          <a:bodyPr lIns="91440" rIns="91440" anchor="t" anchorCtr="0">
            <a:normAutofit/>
          </a:bodyPr>
          <a:lstStyle>
            <a:lvl1pPr marL="0" indent="0" algn="ctr">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158240" y="4485132"/>
            <a:ext cx="9875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6/12/2020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Oval 11">
            <a:extLst>
              <a:ext uri="{FF2B5EF4-FFF2-40B4-BE49-F238E27FC236}">
                <a16:creationId xmlns:a16="http://schemas.microsoft.com/office/drawing/2014/main" id="{8675A452-E352-BE40-9E44-7C0E90F4DBC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72E00246-7C7C-8E48-B95E-02BE89F197F5}"/>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BF1652A-A323-BC48-9A00-7ECF1C4E1DA4}"/>
              </a:ext>
            </a:extLst>
          </p:cNvPr>
          <p:cNvSpPr/>
          <p:nvPr userDrawn="1"/>
        </p:nvSpPr>
        <p:spPr>
          <a:xfrm>
            <a:off x="11634902" y="2565781"/>
            <a:ext cx="283407" cy="283407"/>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F733BC29-8FD1-CB45-8FF6-0C7CC3CB423D}"/>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C67EB1F-C984-B840-BD1F-FD174D01A3AF}"/>
              </a:ext>
            </a:extLst>
          </p:cNvPr>
          <p:cNvSpPr/>
          <p:nvPr userDrawn="1"/>
        </p:nvSpPr>
        <p:spPr>
          <a:xfrm>
            <a:off x="6135" y="0"/>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a:extLst>
              <a:ext uri="{FF2B5EF4-FFF2-40B4-BE49-F238E27FC236}">
                <a16:creationId xmlns:a16="http://schemas.microsoft.com/office/drawing/2014/main" id="{9D75F8B1-A294-E349-BD08-B06B2954212A}"/>
              </a:ext>
            </a:extLst>
          </p:cNvPr>
          <p:cNvGrpSpPr/>
          <p:nvPr userDrawn="1"/>
        </p:nvGrpSpPr>
        <p:grpSpPr>
          <a:xfrm>
            <a:off x="495300" y="0"/>
            <a:ext cx="11201400" cy="6880860"/>
            <a:chOff x="495300" y="0"/>
            <a:chExt cx="11201400" cy="6880860"/>
          </a:xfrm>
        </p:grpSpPr>
        <p:sp>
          <p:nvSpPr>
            <p:cNvPr id="33" name="Freeform 32">
              <a:extLst>
                <a:ext uri="{FF2B5EF4-FFF2-40B4-BE49-F238E27FC236}">
                  <a16:creationId xmlns:a16="http://schemas.microsoft.com/office/drawing/2014/main" id="{5942EFAD-842E-9C46-9853-C0F135D24007}"/>
                </a:ext>
              </a:extLst>
            </p:cNvPr>
            <p:cNvSpPr/>
            <p:nvPr userDrawn="1"/>
          </p:nvSpPr>
          <p:spPr>
            <a:xfrm>
              <a:off x="495300" y="0"/>
              <a:ext cx="1337265" cy="6880860"/>
            </a:xfrm>
            <a:custGeom>
              <a:avLst/>
              <a:gdLst>
                <a:gd name="connsiteX0" fmla="*/ 1173967 w 1337265"/>
                <a:gd name="connsiteY0" fmla="*/ 0 h 6880860"/>
                <a:gd name="connsiteX1" fmla="*/ 1319300 w 1337265"/>
                <a:gd name="connsiteY1" fmla="*/ 0 h 6880860"/>
                <a:gd name="connsiteX2" fmla="*/ 1204253 w 1337265"/>
                <a:gd name="connsiteY2" fmla="*/ 146399 h 6880860"/>
                <a:gd name="connsiteX3" fmla="*/ 114300 w 1337265"/>
                <a:gd name="connsiteY3" fmla="*/ 3429000 h 6880860"/>
                <a:gd name="connsiteX4" fmla="*/ 1204253 w 1337265"/>
                <a:gd name="connsiteY4" fmla="*/ 6711601 h 6880860"/>
                <a:gd name="connsiteX5" fmla="*/ 1337265 w 1337265"/>
                <a:gd name="connsiteY5" fmla="*/ 6880860 h 6880860"/>
                <a:gd name="connsiteX6" fmla="*/ 1191931 w 1337265"/>
                <a:gd name="connsiteY6" fmla="*/ 6880860 h 6880860"/>
                <a:gd name="connsiteX7" fmla="*/ 1112661 w 1337265"/>
                <a:gd name="connsiteY7" fmla="*/ 6779988 h 6880860"/>
                <a:gd name="connsiteX8" fmla="*/ 0 w 1337265"/>
                <a:gd name="connsiteY8" fmla="*/ 3429000 h 6880860"/>
                <a:gd name="connsiteX9" fmla="*/ 1112661 w 1337265"/>
                <a:gd name="connsiteY9" fmla="*/ 78012 h 6880860"/>
                <a:gd name="connsiteX10" fmla="*/ 1173967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173967" y="0"/>
                  </a:moveTo>
                  <a:lnTo>
                    <a:pt x="1319300" y="0"/>
                  </a:lnTo>
                  <a:lnTo>
                    <a:pt x="1204253" y="146399"/>
                  </a:lnTo>
                  <a:cubicBezTo>
                    <a:pt x="519693" y="1061765"/>
                    <a:pt x="114300" y="2198040"/>
                    <a:pt x="114300" y="3429000"/>
                  </a:cubicBezTo>
                  <a:cubicBezTo>
                    <a:pt x="114300" y="4659960"/>
                    <a:pt x="519693" y="5796235"/>
                    <a:pt x="1204253" y="6711601"/>
                  </a:cubicBezTo>
                  <a:lnTo>
                    <a:pt x="1337265" y="6880860"/>
                  </a:lnTo>
                  <a:lnTo>
                    <a:pt x="1191931" y="6880860"/>
                  </a:lnTo>
                  <a:lnTo>
                    <a:pt x="1112661" y="6779988"/>
                  </a:lnTo>
                  <a:cubicBezTo>
                    <a:pt x="413839" y="5845552"/>
                    <a:pt x="0" y="4685605"/>
                    <a:pt x="0" y="3429000"/>
                  </a:cubicBezTo>
                  <a:cubicBezTo>
                    <a:pt x="0" y="2172395"/>
                    <a:pt x="413839" y="1012448"/>
                    <a:pt x="1112661" y="78012"/>
                  </a:cubicBezTo>
                  <a:lnTo>
                    <a:pt x="1173967"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31">
              <a:extLst>
                <a:ext uri="{FF2B5EF4-FFF2-40B4-BE49-F238E27FC236}">
                  <a16:creationId xmlns:a16="http://schemas.microsoft.com/office/drawing/2014/main" id="{BE0B7AF7-52C0-EB45-93DE-79DFF44F5AAE}"/>
                </a:ext>
              </a:extLst>
            </p:cNvPr>
            <p:cNvSpPr/>
            <p:nvPr userDrawn="1"/>
          </p:nvSpPr>
          <p:spPr>
            <a:xfrm>
              <a:off x="10359435" y="0"/>
              <a:ext cx="1337265" cy="6880860"/>
            </a:xfrm>
            <a:custGeom>
              <a:avLst/>
              <a:gdLst>
                <a:gd name="connsiteX0" fmla="*/ 17965 w 1337265"/>
                <a:gd name="connsiteY0" fmla="*/ 0 h 6880860"/>
                <a:gd name="connsiteX1" fmla="*/ 163299 w 1337265"/>
                <a:gd name="connsiteY1" fmla="*/ 0 h 6880860"/>
                <a:gd name="connsiteX2" fmla="*/ 224604 w 1337265"/>
                <a:gd name="connsiteY2" fmla="*/ 78012 h 6880860"/>
                <a:gd name="connsiteX3" fmla="*/ 1337265 w 1337265"/>
                <a:gd name="connsiteY3" fmla="*/ 3429000 h 6880860"/>
                <a:gd name="connsiteX4" fmla="*/ 224604 w 1337265"/>
                <a:gd name="connsiteY4" fmla="*/ 6779988 h 6880860"/>
                <a:gd name="connsiteX5" fmla="*/ 145334 w 1337265"/>
                <a:gd name="connsiteY5" fmla="*/ 6880860 h 6880860"/>
                <a:gd name="connsiteX6" fmla="*/ 0 w 1337265"/>
                <a:gd name="connsiteY6" fmla="*/ 6880860 h 6880860"/>
                <a:gd name="connsiteX7" fmla="*/ 133012 w 1337265"/>
                <a:gd name="connsiteY7" fmla="*/ 6711601 h 6880860"/>
                <a:gd name="connsiteX8" fmla="*/ 1222965 w 1337265"/>
                <a:gd name="connsiteY8" fmla="*/ 3429000 h 6880860"/>
                <a:gd name="connsiteX9" fmla="*/ 133012 w 1337265"/>
                <a:gd name="connsiteY9" fmla="*/ 146399 h 6880860"/>
                <a:gd name="connsiteX10" fmla="*/ 17965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7965" y="0"/>
                  </a:moveTo>
                  <a:lnTo>
                    <a:pt x="163299" y="0"/>
                  </a:lnTo>
                  <a:lnTo>
                    <a:pt x="224604" y="78012"/>
                  </a:lnTo>
                  <a:cubicBezTo>
                    <a:pt x="923426" y="1012448"/>
                    <a:pt x="1337265" y="2172395"/>
                    <a:pt x="1337265" y="3429000"/>
                  </a:cubicBezTo>
                  <a:cubicBezTo>
                    <a:pt x="1337265" y="4685605"/>
                    <a:pt x="923426" y="5845552"/>
                    <a:pt x="224604" y="6779988"/>
                  </a:cubicBezTo>
                  <a:lnTo>
                    <a:pt x="145334" y="6880860"/>
                  </a:lnTo>
                  <a:lnTo>
                    <a:pt x="0" y="6880860"/>
                  </a:lnTo>
                  <a:lnTo>
                    <a:pt x="133012" y="6711601"/>
                  </a:lnTo>
                  <a:cubicBezTo>
                    <a:pt x="817572" y="5796235"/>
                    <a:pt x="1222965" y="4659960"/>
                    <a:pt x="1222965" y="3429000"/>
                  </a:cubicBezTo>
                  <a:cubicBezTo>
                    <a:pt x="1222965" y="2198040"/>
                    <a:pt x="817572" y="1061765"/>
                    <a:pt x="133012" y="146399"/>
                  </a:cubicBezTo>
                  <a:lnTo>
                    <a:pt x="17965"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6/12/2020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1" name="Group 10">
            <a:extLst>
              <a:ext uri="{FF2B5EF4-FFF2-40B4-BE49-F238E27FC236}">
                <a16:creationId xmlns:a16="http://schemas.microsoft.com/office/drawing/2014/main" id="{D06E6D77-4CA3-764C-99E1-7D2CFE6B929E}"/>
              </a:ext>
            </a:extLst>
          </p:cNvPr>
          <p:cNvGrpSpPr/>
          <p:nvPr userDrawn="1"/>
        </p:nvGrpSpPr>
        <p:grpSpPr>
          <a:xfrm rot="5400000">
            <a:off x="-21619" y="1088453"/>
            <a:ext cx="910099" cy="99010"/>
            <a:chOff x="622418" y="280927"/>
            <a:chExt cx="2335705" cy="254101"/>
          </a:xfrm>
        </p:grpSpPr>
        <p:sp>
          <p:nvSpPr>
            <p:cNvPr id="12" name="Oval 11">
              <a:extLst>
                <a:ext uri="{FF2B5EF4-FFF2-40B4-BE49-F238E27FC236}">
                  <a16:creationId xmlns:a16="http://schemas.microsoft.com/office/drawing/2014/main" id="{1D155117-8A2A-414B-9598-C2919DF747DC}"/>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3838F88-99DE-9246-A83B-9C7DB6AE99EF}"/>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D031FBA2-FD0D-7346-8941-4861923E15CF}"/>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022D5D5E-3339-5D47-9E1C-8897082672DB}"/>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13BE7267-458F-A141-8480-10E9FB55367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A71A438B-57BE-F445-AFBB-BBB2270E9BB4}"/>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itle 1">
            <a:extLst>
              <a:ext uri="{FF2B5EF4-FFF2-40B4-BE49-F238E27FC236}">
                <a16:creationId xmlns:a16="http://schemas.microsoft.com/office/drawing/2014/main" id="{040C74AA-3663-2A49-AA62-C9207F22BF3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9" name="Oval 18">
            <a:extLst>
              <a:ext uri="{FF2B5EF4-FFF2-40B4-BE49-F238E27FC236}">
                <a16:creationId xmlns:a16="http://schemas.microsoft.com/office/drawing/2014/main" id="{8E70AAE0-F405-8C4D-B2F2-BC73ABD2560F}"/>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FC72AC8A-19AA-5641-88DA-414732A1A643}"/>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B0FF4153-FE4A-204C-B4B4-F331F8058F73}"/>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0910027-B57E-5C4C-B196-C2CF16EB6B83}"/>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6/12/2020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DD896C11-7092-DD43-9676-23A81081B759}"/>
              </a:ext>
            </a:extLst>
          </p:cNvPr>
          <p:cNvGrpSpPr/>
          <p:nvPr userDrawn="1"/>
        </p:nvGrpSpPr>
        <p:grpSpPr>
          <a:xfrm rot="5400000">
            <a:off x="-21619" y="1088453"/>
            <a:ext cx="910099" cy="99010"/>
            <a:chOff x="622418" y="280927"/>
            <a:chExt cx="2335705" cy="254101"/>
          </a:xfrm>
        </p:grpSpPr>
        <p:sp>
          <p:nvSpPr>
            <p:cNvPr id="14" name="Oval 13">
              <a:extLst>
                <a:ext uri="{FF2B5EF4-FFF2-40B4-BE49-F238E27FC236}">
                  <a16:creationId xmlns:a16="http://schemas.microsoft.com/office/drawing/2014/main" id="{D39FB8D4-533A-0C44-89B5-487470B0B82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42B0AB-C322-C14B-B2A1-E9F144473219}"/>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7ABE4C7-7926-3949-9205-07E33FB2D2CE}"/>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E1B43F26-6C7C-4D43-9D1C-A0F792F54874}"/>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C53D175F-F9D4-DD4E-81B9-495A2E867249}"/>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852D03A0-BBCF-2042-832A-8082F1377835}"/>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itle 1">
            <a:extLst>
              <a:ext uri="{FF2B5EF4-FFF2-40B4-BE49-F238E27FC236}">
                <a16:creationId xmlns:a16="http://schemas.microsoft.com/office/drawing/2014/main" id="{E2831508-70C2-2F43-998D-55CE4837BA4C}"/>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Oval 20">
            <a:extLst>
              <a:ext uri="{FF2B5EF4-FFF2-40B4-BE49-F238E27FC236}">
                <a16:creationId xmlns:a16="http://schemas.microsoft.com/office/drawing/2014/main" id="{5232ACE3-4E65-6243-9416-19BFA39FD92C}"/>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6A372105-F1CB-9149-A4B9-C151B3CCB9B4}"/>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CAE2DDF3-5C18-5644-8994-8CD902656DE8}"/>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0383F4E3-E6C1-BB40-90E6-290C140F9A07}"/>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6/12/2020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7" name="Oval 16">
            <a:extLst>
              <a:ext uri="{FF2B5EF4-FFF2-40B4-BE49-F238E27FC236}">
                <a16:creationId xmlns:a16="http://schemas.microsoft.com/office/drawing/2014/main" id="{7B23D2B0-E152-D14D-8154-8DD47BD10DF3}"/>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8A3BEDF6-5ABA-3B42-99BB-4438813B1A4B}"/>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A9CF8BE7-F2AC-AB4C-900F-F64D55111EFC}"/>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5EF4254B-D281-684E-BD0B-63AEC0AC197C}"/>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6/12/2020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5751389"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Picture Placeholder 20">
            <a:extLst>
              <a:ext uri="{FF2B5EF4-FFF2-40B4-BE49-F238E27FC236}">
                <a16:creationId xmlns:a16="http://schemas.microsoft.com/office/drawing/2014/main" id="{384D173E-9054-4C40-98EA-A6EAC4D8511B}"/>
              </a:ext>
            </a:extLst>
          </p:cNvPr>
          <p:cNvSpPr>
            <a:spLocks noGrp="1"/>
          </p:cNvSpPr>
          <p:nvPr>
            <p:ph type="pic" sz="quarter" idx="13"/>
          </p:nvPr>
        </p:nvSpPr>
        <p:spPr>
          <a:xfrm>
            <a:off x="7921641" y="0"/>
            <a:ext cx="4270360" cy="6858001"/>
          </a:xfrm>
          <a:custGeom>
            <a:avLst/>
            <a:gdLst>
              <a:gd name="connsiteX0" fmla="*/ 1904091 w 4305219"/>
              <a:gd name="connsiteY0" fmla="*/ 0 h 6913983"/>
              <a:gd name="connsiteX1" fmla="*/ 4305219 w 4305219"/>
              <a:gd name="connsiteY1" fmla="*/ 0 h 6913983"/>
              <a:gd name="connsiteX2" fmla="*/ 4305219 w 4305219"/>
              <a:gd name="connsiteY2" fmla="*/ 6913983 h 6913983"/>
              <a:gd name="connsiteX3" fmla="*/ 1818156 w 4305219"/>
              <a:gd name="connsiteY3" fmla="*/ 6913983 h 6913983"/>
              <a:gd name="connsiteX4" fmla="*/ 1507580 w 4305219"/>
              <a:gd name="connsiteY4" fmla="*/ 6681739 h 6913983"/>
              <a:gd name="connsiteX5" fmla="*/ 0 w 4305219"/>
              <a:gd name="connsiteY5" fmla="*/ 3484983 h 6913983"/>
              <a:gd name="connsiteX6" fmla="*/ 1826504 w 4305219"/>
              <a:gd name="connsiteY6" fmla="*/ 49741 h 6913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5219" h="6913983">
                <a:moveTo>
                  <a:pt x="1904091" y="0"/>
                </a:moveTo>
                <a:lnTo>
                  <a:pt x="4305219" y="0"/>
                </a:lnTo>
                <a:lnTo>
                  <a:pt x="4305219" y="6913983"/>
                </a:lnTo>
                <a:lnTo>
                  <a:pt x="1818156" y="6913983"/>
                </a:lnTo>
                <a:lnTo>
                  <a:pt x="1507580" y="6681739"/>
                </a:lnTo>
                <a:cubicBezTo>
                  <a:pt x="586863" y="5921896"/>
                  <a:pt x="0" y="4771974"/>
                  <a:pt x="0" y="3484983"/>
                </a:cubicBezTo>
                <a:cubicBezTo>
                  <a:pt x="0" y="2054993"/>
                  <a:pt x="724522" y="794225"/>
                  <a:pt x="1826504" y="49741"/>
                </a:cubicBezTo>
                <a:close/>
              </a:path>
            </a:pathLst>
          </a:cu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wrap="square">
            <a:noAutofit/>
          </a:bodyPr>
          <a:lstStyle/>
          <a:p>
            <a:r>
              <a:rPr lang="en-US"/>
              <a:t>Click icon to add picture</a:t>
            </a:r>
            <a:endParaRPr lang="en-US" dirty="0"/>
          </a:p>
        </p:txBody>
      </p:sp>
      <p:sp>
        <p:nvSpPr>
          <p:cNvPr id="18" name="Content Placeholder 2">
            <a:extLst>
              <a:ext uri="{FF2B5EF4-FFF2-40B4-BE49-F238E27FC236}">
                <a16:creationId xmlns:a16="http://schemas.microsoft.com/office/drawing/2014/main" id="{881322FE-E286-E344-B332-CF37E6CAD2DC}"/>
              </a:ext>
            </a:extLst>
          </p:cNvPr>
          <p:cNvSpPr>
            <a:spLocks noGrp="1"/>
          </p:cNvSpPr>
          <p:nvPr>
            <p:ph sz="half" idx="1"/>
          </p:nvPr>
        </p:nvSpPr>
        <p:spPr>
          <a:xfrm>
            <a:off x="1097278" y="2322728"/>
            <a:ext cx="5751389"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9985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6/12/2020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6/12/2020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22" r:id="rId3"/>
    <p:sldLayoutId id="2147483708" r:id="rId4"/>
    <p:sldLayoutId id="2147483709" r:id="rId5"/>
    <p:sldLayoutId id="2147483716" r:id="rId6"/>
    <p:sldLayoutId id="2147483710" r:id="rId7"/>
    <p:sldLayoutId id="2147483724" r:id="rId8"/>
    <p:sldLayoutId id="2147483711" r:id="rId9"/>
    <p:sldLayoutId id="2147483718" r:id="rId10"/>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0278-9A9A-0F4E-BDCF-6351BE173254}"/>
              </a:ext>
            </a:extLst>
          </p:cNvPr>
          <p:cNvSpPr>
            <a:spLocks noGrp="1"/>
          </p:cNvSpPr>
          <p:nvPr>
            <p:ph type="ctrTitle"/>
          </p:nvPr>
        </p:nvSpPr>
        <p:spPr/>
        <p:txBody>
          <a:bodyPr>
            <a:normAutofit fontScale="90000"/>
          </a:bodyPr>
          <a:lstStyle/>
          <a:p>
            <a:r>
              <a:rPr lang="en-US" sz="3200" dirty="0"/>
              <a:t>Applied Data Science Capstone</a:t>
            </a:r>
            <a:br>
              <a:rPr lang="en-US" sz="3200" dirty="0"/>
            </a:br>
            <a:br>
              <a:rPr lang="en-US" sz="3200" dirty="0"/>
            </a:br>
            <a:r>
              <a:rPr lang="en-US" sz="3200" dirty="0"/>
              <a:t>The Battle of neighborhoods</a:t>
            </a:r>
            <a:br>
              <a:rPr lang="en-US" sz="4000" dirty="0"/>
            </a:br>
            <a:br>
              <a:rPr lang="en-US" sz="4000" dirty="0"/>
            </a:br>
            <a:r>
              <a:rPr lang="en-US" sz="4000" i="1" dirty="0"/>
              <a:t>Indian </a:t>
            </a:r>
            <a:r>
              <a:rPr lang="en-US" sz="4000" i="1"/>
              <a:t>cuisine restaurant </a:t>
            </a:r>
            <a:r>
              <a:rPr lang="en-US" sz="4000" i="1" dirty="0"/>
              <a:t>in New York</a:t>
            </a:r>
            <a:br>
              <a:rPr lang="en-US" sz="4000" dirty="0"/>
            </a:br>
            <a:endParaRPr lang="en-US" sz="4000" dirty="0"/>
          </a:p>
        </p:txBody>
      </p:sp>
      <p:sp>
        <p:nvSpPr>
          <p:cNvPr id="3" name="Subtitle 2">
            <a:extLst>
              <a:ext uri="{FF2B5EF4-FFF2-40B4-BE49-F238E27FC236}">
                <a16:creationId xmlns:a16="http://schemas.microsoft.com/office/drawing/2014/main" id="{117F481B-9C2C-084A-8DF1-0582D2DA4B02}"/>
              </a:ext>
            </a:extLst>
          </p:cNvPr>
          <p:cNvSpPr>
            <a:spLocks noGrp="1"/>
          </p:cNvSpPr>
          <p:nvPr>
            <p:ph type="subTitle" idx="1"/>
          </p:nvPr>
        </p:nvSpPr>
        <p:spPr/>
        <p:txBody>
          <a:bodyPr/>
          <a:lstStyle/>
          <a:p>
            <a:r>
              <a:rPr lang="en-US" dirty="0"/>
              <a:t>Rajesh M</a:t>
            </a:r>
          </a:p>
          <a:p>
            <a:r>
              <a:rPr lang="en-US" dirty="0"/>
              <a:t>June 6</a:t>
            </a:r>
            <a:r>
              <a:rPr lang="en-US" baseline="30000" dirty="0"/>
              <a:t>th</a:t>
            </a:r>
            <a:r>
              <a:rPr lang="en-US" dirty="0"/>
              <a:t> 2020</a:t>
            </a:r>
          </a:p>
        </p:txBody>
      </p:sp>
    </p:spTree>
    <p:extLst>
      <p:ext uri="{BB962C8B-B14F-4D97-AF65-F5344CB8AC3E}">
        <p14:creationId xmlns:p14="http://schemas.microsoft.com/office/powerpoint/2010/main" val="3827693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a:xfrm>
            <a:off x="1097280" y="1404730"/>
            <a:ext cx="6164912" cy="5353879"/>
          </a:xfrm>
        </p:spPr>
        <p:txBody>
          <a:bodyPr>
            <a:noAutofit/>
          </a:bodyPr>
          <a:lstStyle/>
          <a:p>
            <a:pPr algn="just"/>
            <a:r>
              <a:rPr lang="en-US" sz="1400"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r>
              <a:rPr lang="en-US" sz="1400" dirty="0"/>
              <a:t>New York City has also been a major point of entry for immigrants; the term "melting pot" was coined to describe densely populated immigrant neighborhoods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neighborhoods such as Flushing, Sunset Park, and Corona.</a:t>
            </a:r>
          </a:p>
          <a:p>
            <a:pPr algn="just"/>
            <a:r>
              <a:rPr lang="en-US" sz="1400" dirty="0"/>
              <a:t>With its diverse culture, comes diverse food items. There are many restaurants in New York City, each belonging to different categories like Chinese, Indian, and French etc.</a:t>
            </a:r>
          </a:p>
        </p:txBody>
      </p:sp>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p:txBody>
          <a:bodyPr/>
          <a:lstStyle/>
          <a:p>
            <a:r>
              <a:rPr lang="en-US" dirty="0">
                <a:sym typeface="Bodoni SvtyTwo ITC TT-Book"/>
              </a:rPr>
              <a:t>Introduction</a:t>
            </a:r>
          </a:p>
        </p:txBody>
      </p:sp>
      <p:pic>
        <p:nvPicPr>
          <p:cNvPr id="1028" name="Picture 4" descr="These Are The 8 Best Indian Restaurants In New York City ...">
            <a:extLst>
              <a:ext uri="{FF2B5EF4-FFF2-40B4-BE49-F238E27FC236}">
                <a16:creationId xmlns:a16="http://schemas.microsoft.com/office/drawing/2014/main" id="{F9323338-2282-4C13-98FE-88391FFA89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6531" y="2137120"/>
            <a:ext cx="3449453" cy="2583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11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41F9-7D13-4D21-A010-46E29F1F62EF}"/>
              </a:ext>
            </a:extLst>
          </p:cNvPr>
          <p:cNvSpPr>
            <a:spLocks noGrp="1"/>
          </p:cNvSpPr>
          <p:nvPr>
            <p:ph type="title"/>
          </p:nvPr>
        </p:nvSpPr>
        <p:spPr/>
        <p:txBody>
          <a:bodyPr/>
          <a:lstStyle/>
          <a:p>
            <a:r>
              <a:rPr lang="en-US" dirty="0"/>
              <a:t>Problem Statement</a:t>
            </a:r>
          </a:p>
        </p:txBody>
      </p:sp>
      <p:sp>
        <p:nvSpPr>
          <p:cNvPr id="4" name="Content Placeholder 3">
            <a:extLst>
              <a:ext uri="{FF2B5EF4-FFF2-40B4-BE49-F238E27FC236}">
                <a16:creationId xmlns:a16="http://schemas.microsoft.com/office/drawing/2014/main" id="{2544DBDD-C5F8-4555-8981-42FF0CC24C12}"/>
              </a:ext>
            </a:extLst>
          </p:cNvPr>
          <p:cNvSpPr>
            <a:spLocks noGrp="1"/>
          </p:cNvSpPr>
          <p:nvPr>
            <p:ph idx="1"/>
          </p:nvPr>
        </p:nvSpPr>
        <p:spPr/>
        <p:txBody>
          <a:bodyPr/>
          <a:lstStyle/>
          <a:p>
            <a:endParaRPr lang="en-IN" dirty="0"/>
          </a:p>
          <a:p>
            <a:pPr>
              <a:buFont typeface="Courier New" panose="02070309020205020404" pitchFamily="49" charset="0"/>
              <a:buChar char="o"/>
            </a:pPr>
            <a:r>
              <a:rPr lang="en-US" dirty="0"/>
              <a:t>List and visualize all major parts of New York City that has great Indian restaurants. </a:t>
            </a:r>
          </a:p>
          <a:p>
            <a:pPr>
              <a:buFont typeface="Courier New" panose="02070309020205020404" pitchFamily="49" charset="0"/>
              <a:buChar char="o"/>
            </a:pPr>
            <a:r>
              <a:rPr lang="en-US" dirty="0"/>
              <a:t>Which is best location in New York City for Indian Cuisine? </a:t>
            </a:r>
          </a:p>
          <a:p>
            <a:pPr>
              <a:buFont typeface="Courier New" panose="02070309020205020404" pitchFamily="49" charset="0"/>
              <a:buChar char="o"/>
            </a:pPr>
            <a:r>
              <a:rPr lang="en-US" dirty="0"/>
              <a:t>Which areas have potential Indian Restaurant Market? </a:t>
            </a:r>
          </a:p>
          <a:p>
            <a:pPr>
              <a:buFont typeface="Courier New" panose="02070309020205020404" pitchFamily="49" charset="0"/>
              <a:buChar char="o"/>
            </a:pPr>
            <a:r>
              <a:rPr lang="en-US" dirty="0"/>
              <a:t>Which all areas lack Indian Restaurants? </a:t>
            </a:r>
          </a:p>
          <a:p>
            <a:pPr>
              <a:buFont typeface="Courier New" panose="02070309020205020404" pitchFamily="49" charset="0"/>
              <a:buChar char="o"/>
            </a:pPr>
            <a:r>
              <a:rPr lang="en-US" dirty="0"/>
              <a:t>Which is the best place to stay if you prefer Indian Cuisine? </a:t>
            </a:r>
            <a:endParaRPr lang="en-IN" dirty="0"/>
          </a:p>
        </p:txBody>
      </p:sp>
    </p:spTree>
    <p:extLst>
      <p:ext uri="{BB962C8B-B14F-4D97-AF65-F5344CB8AC3E}">
        <p14:creationId xmlns:p14="http://schemas.microsoft.com/office/powerpoint/2010/main" val="2904357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1097280" y="421817"/>
            <a:ext cx="5751389" cy="991070"/>
          </a:xfrm>
        </p:spPr>
        <p:txBody>
          <a:bodyPr/>
          <a:lstStyle/>
          <a:p>
            <a:r>
              <a:rPr lang="en-US" dirty="0"/>
              <a:t>Data</a:t>
            </a:r>
          </a:p>
        </p:txBody>
      </p:sp>
      <p:sp>
        <p:nvSpPr>
          <p:cNvPr id="3" name="Content Placeholder 2">
            <a:extLst>
              <a:ext uri="{FF2B5EF4-FFF2-40B4-BE49-F238E27FC236}">
                <a16:creationId xmlns:a16="http://schemas.microsoft.com/office/drawing/2014/main" id="{79497D95-D925-3641-A715-DB7630E983B0}"/>
              </a:ext>
            </a:extLst>
          </p:cNvPr>
          <p:cNvSpPr>
            <a:spLocks noGrp="1"/>
          </p:cNvSpPr>
          <p:nvPr>
            <p:ph sz="half" idx="1"/>
          </p:nvPr>
        </p:nvSpPr>
        <p:spPr>
          <a:xfrm>
            <a:off x="536713" y="1187599"/>
            <a:ext cx="11118574" cy="5248583"/>
          </a:xfrm>
        </p:spPr>
        <p:txBody>
          <a:bodyPr>
            <a:normAutofit fontScale="92500" lnSpcReduction="20000"/>
          </a:bodyPr>
          <a:lstStyle/>
          <a:p>
            <a:pPr algn="just"/>
            <a:endParaRPr lang="en-IN" sz="1400" dirty="0"/>
          </a:p>
          <a:p>
            <a:pPr algn="just"/>
            <a:r>
              <a:rPr lang="en-US" sz="1400" dirty="0"/>
              <a:t> </a:t>
            </a:r>
            <a:r>
              <a:rPr lang="en-US" sz="1800" dirty="0"/>
              <a:t>New York City's demographics show that it is a large and ethnically diverse metropolis. With its diverse culture, comes diverse food items. There are many restaurants in New York City, each belonging to different categories like Chinese, Indian, and French etc. </a:t>
            </a:r>
          </a:p>
          <a:p>
            <a:pPr algn="just"/>
            <a:r>
              <a:rPr lang="en-US" sz="1800" dirty="0"/>
              <a:t>For this project we need the following data:</a:t>
            </a:r>
            <a:endParaRPr lang="en-IN" sz="1800" dirty="0"/>
          </a:p>
          <a:p>
            <a:pPr algn="just">
              <a:buFont typeface="Courier New" panose="02070309020205020404" pitchFamily="49" charset="0"/>
              <a:buChar char="o"/>
            </a:pPr>
            <a:r>
              <a:rPr lang="en-US" sz="1800" dirty="0"/>
              <a:t>New York City data that contains list Boroughs, Neighborhoods along with their latitude and longitude. </a:t>
            </a:r>
          </a:p>
          <a:p>
            <a:pPr marL="578358" lvl="1" indent="-285750" algn="just">
              <a:buFont typeface="Arial" panose="020B0604020202020204" pitchFamily="34" charset="0"/>
              <a:buChar char="•"/>
            </a:pPr>
            <a:r>
              <a:rPr lang="en-IN" sz="1800" dirty="0"/>
              <a:t>Data source : </a:t>
            </a:r>
            <a:r>
              <a:rPr lang="en-IN" sz="1800" dirty="0">
                <a:hlinkClick r:id="rId2"/>
              </a:rPr>
              <a:t>https://cocl.us/new_york_dataset</a:t>
            </a:r>
            <a:r>
              <a:rPr lang="en-IN" sz="1800" dirty="0"/>
              <a:t> </a:t>
            </a:r>
          </a:p>
          <a:p>
            <a:pPr marL="578358" lvl="1" indent="-285750" algn="just">
              <a:buFont typeface="Arial" panose="020B0604020202020204" pitchFamily="34" charset="0"/>
              <a:buChar char="•"/>
            </a:pPr>
            <a:r>
              <a:rPr lang="en-US" sz="1800" dirty="0"/>
              <a:t>Description: This data set contains the required information. And we will use this data set to explore various neighborhoods of New York City </a:t>
            </a:r>
            <a:endParaRPr lang="en-IN" sz="1800" dirty="0"/>
          </a:p>
          <a:p>
            <a:pPr algn="just">
              <a:buFont typeface="Courier New" panose="02070309020205020404" pitchFamily="49" charset="0"/>
              <a:buChar char="o"/>
            </a:pPr>
            <a:r>
              <a:rPr lang="en-US" sz="1800" dirty="0"/>
              <a:t> Indian restaurants in each neighborhood of New York City. </a:t>
            </a:r>
          </a:p>
          <a:p>
            <a:pPr lvl="1" algn="just">
              <a:buFont typeface="Arial" panose="020B0604020202020204" pitchFamily="34" charset="0"/>
              <a:buChar char="•"/>
            </a:pPr>
            <a:r>
              <a:rPr lang="en-IN" sz="1800" dirty="0"/>
              <a:t> Data source : Foursquare API </a:t>
            </a:r>
          </a:p>
          <a:p>
            <a:pPr lvl="1" algn="just">
              <a:buFont typeface="Arial" panose="020B0604020202020204" pitchFamily="34" charset="0"/>
              <a:buChar char="•"/>
            </a:pPr>
            <a:r>
              <a:rPr lang="en-US" sz="1800" dirty="0"/>
              <a:t> Description: By using this API we will get all the venues in each neighborhood. We can filter these venues to get only Indian restaurants. </a:t>
            </a:r>
          </a:p>
          <a:p>
            <a:pPr algn="just">
              <a:buFont typeface="Courier New" panose="02070309020205020404" pitchFamily="49" charset="0"/>
              <a:buChar char="o"/>
            </a:pPr>
            <a:r>
              <a:rPr lang="en-IN" sz="1800" dirty="0"/>
              <a:t> </a:t>
            </a:r>
            <a:r>
              <a:rPr lang="en-IN" sz="1800" dirty="0" err="1"/>
              <a:t>GeoSpace</a:t>
            </a:r>
            <a:r>
              <a:rPr lang="en-IN" sz="1800" dirty="0"/>
              <a:t> data </a:t>
            </a:r>
          </a:p>
          <a:p>
            <a:pPr lvl="1" algn="just">
              <a:buFont typeface="Arial" panose="020B0604020202020204" pitchFamily="34" charset="0"/>
              <a:buChar char="•"/>
            </a:pPr>
            <a:r>
              <a:rPr lang="en-IN" sz="1800" dirty="0"/>
              <a:t> Data source : </a:t>
            </a:r>
            <a:r>
              <a:rPr lang="en-IN" sz="1800" dirty="0">
                <a:hlinkClick r:id="rId3"/>
              </a:rPr>
              <a:t>https://data.cityofnewyork.us/City-Government/Borough-Boundaries/tqmj-j8zm</a:t>
            </a:r>
            <a:r>
              <a:rPr lang="en-IN" sz="1800" dirty="0"/>
              <a:t> </a:t>
            </a:r>
          </a:p>
          <a:p>
            <a:pPr lvl="1" algn="just">
              <a:buFont typeface="Arial" panose="020B0604020202020204" pitchFamily="34" charset="0"/>
              <a:buChar char="•"/>
            </a:pPr>
            <a:r>
              <a:rPr lang="en-US" sz="1800" dirty="0"/>
              <a:t> Description: By using this geo space data we will get the New York Borough boundaries that will help us visualize choropleth map. </a:t>
            </a:r>
          </a:p>
        </p:txBody>
      </p:sp>
    </p:spTree>
    <p:extLst>
      <p:ext uri="{BB962C8B-B14F-4D97-AF65-F5344CB8AC3E}">
        <p14:creationId xmlns:p14="http://schemas.microsoft.com/office/powerpoint/2010/main" val="3610370318"/>
      </p:ext>
    </p:extLst>
  </p:cSld>
  <p:clrMapOvr>
    <a:masterClrMapping/>
  </p:clrMapOvr>
</p:sld>
</file>

<file path=ppt/theme/theme1.xml><?xml version="1.0" encoding="utf-8"?>
<a:theme xmlns:a="http://schemas.openxmlformats.org/drawingml/2006/main" name="RetrospectVTI">
  <a:themeElements>
    <a:clrScheme name="Brights">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3_Win32_AS_v2" id="{CF4846AB-E769-4F64-85D9-28E4AEB533C2}" vid="{4425D9ED-C4EC-465B-AB7E-72A929978A0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F4328E-77DF-41E8-952F-124AE19F1F7C}">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A7FA506-1E93-4CA4-B270-1F08FD18C366}">
  <ds:schemaRefs>
    <ds:schemaRef ds:uri="http://schemas.microsoft.com/sharepoint/v3/contenttype/forms"/>
  </ds:schemaRefs>
</ds:datastoreItem>
</file>

<file path=customXml/itemProps3.xml><?xml version="1.0" encoding="utf-8"?>
<ds:datastoreItem xmlns:ds="http://schemas.openxmlformats.org/officeDocument/2006/customXml" ds:itemID="{1F2FE978-FCBC-4C90-A410-B547AA7060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Light sales pitch presentation</Template>
  <TotalTime>0</TotalTime>
  <Words>546</Words>
  <Application>Microsoft Office PowerPoint</Application>
  <PresentationFormat>Widescreen</PresentationFormat>
  <Paragraphs>27</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Consolas</vt:lpstr>
      <vt:lpstr>Courier New</vt:lpstr>
      <vt:lpstr>Verdana</vt:lpstr>
      <vt:lpstr>RetrospectVTI</vt:lpstr>
      <vt:lpstr>Applied Data Science Capstone  The Battle of neighborhoods  Indian cuisine restaurant in New York </vt:lpstr>
      <vt:lpstr>Introduction</vt:lpstr>
      <vt:lpstr>Problem Statement</vt:lpstr>
      <vt:lpstr>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2020-06-12T06:19:55Z</dcterms:created>
  <dcterms:modified xsi:type="dcterms:W3CDTF">2020-06-12T11:50:24Z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