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7" r:id="rId4"/>
  </p:sldMasterIdLst>
  <p:sldIdLst>
    <p:sldId id="348" r:id="rId5"/>
    <p:sldId id="333" r:id="rId6"/>
    <p:sldId id="265" r:id="rId7"/>
    <p:sldId id="342" r:id="rId8"/>
    <p:sldId id="349" r:id="rId9"/>
    <p:sldId id="35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4"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1DAD948-6707-714E-9E8F-26A36F4AE20E}"/>
              </a:ext>
            </a:extLst>
          </p:cNvPr>
          <p:cNvSpPr/>
          <p:nvPr userDrawn="1"/>
        </p:nvSpPr>
        <p:spPr>
          <a:xfrm>
            <a:off x="10429390" y="360726"/>
            <a:ext cx="1035859" cy="1035859"/>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5F81511-AC79-6748-869A-9982CD568B16}"/>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A6F72D4E-9F4D-6341-9F9E-63E01AF59B47}"/>
              </a:ext>
            </a:extLst>
          </p:cNvPr>
          <p:cNvSpPr>
            <a:spLocks noGrp="1"/>
          </p:cNvSpPr>
          <p:nvPr>
            <p:ph type="pic" sz="quarter" idx="13"/>
          </p:nvPr>
        </p:nvSpPr>
        <p:spPr>
          <a:xfrm>
            <a:off x="5654414" y="265113"/>
            <a:ext cx="6089650" cy="608965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6/12/2020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1097279" y="2322728"/>
            <a:ext cx="4144096"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Oval 10">
            <a:extLst>
              <a:ext uri="{FF2B5EF4-FFF2-40B4-BE49-F238E27FC236}">
                <a16:creationId xmlns:a16="http://schemas.microsoft.com/office/drawing/2014/main" id="{2CB8633A-7C70-3C48-8FEE-69941AF2B466}"/>
              </a:ext>
            </a:extLst>
          </p:cNvPr>
          <p:cNvSpPr/>
          <p:nvPr userDrawn="1"/>
        </p:nvSpPr>
        <p:spPr>
          <a:xfrm>
            <a:off x="5535466" y="5600935"/>
            <a:ext cx="643415" cy="643415"/>
          </a:xfrm>
          <a:prstGeom prst="ellipse">
            <a:avLst/>
          </a:pr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3B967D9-597D-E14A-AE80-4C3877655FB2}"/>
              </a:ext>
            </a:extLst>
          </p:cNvPr>
          <p:cNvSpPr/>
          <p:nvPr userDrawn="1"/>
        </p:nvSpPr>
        <p:spPr>
          <a:xfrm>
            <a:off x="5664569" y="541205"/>
            <a:ext cx="283407" cy="283407"/>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7114435-8CC0-E744-B541-8EF28B774ECF}"/>
              </a:ext>
            </a:extLst>
          </p:cNvPr>
          <p:cNvSpPr/>
          <p:nvPr userDrawn="1"/>
        </p:nvSpPr>
        <p:spPr>
          <a:xfrm flipV="1">
            <a:off x="11885583" y="3453319"/>
            <a:ext cx="167338" cy="16733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B844B6D-9772-1D4A-A22A-19F6A1250CD6}"/>
              </a:ext>
            </a:extLst>
          </p:cNvPr>
          <p:cNvGrpSpPr/>
          <p:nvPr userDrawn="1"/>
        </p:nvGrpSpPr>
        <p:grpSpPr>
          <a:xfrm rot="5400000">
            <a:off x="-21619" y="1088453"/>
            <a:ext cx="910099" cy="99010"/>
            <a:chOff x="622418" y="280927"/>
            <a:chExt cx="2335705" cy="254101"/>
          </a:xfrm>
        </p:grpSpPr>
        <p:sp>
          <p:nvSpPr>
            <p:cNvPr id="31" name="Oval 30">
              <a:extLst>
                <a:ext uri="{FF2B5EF4-FFF2-40B4-BE49-F238E27FC236}">
                  <a16:creationId xmlns:a16="http://schemas.microsoft.com/office/drawing/2014/main" id="{4834FA13-7139-8546-99A9-CF39B5EDFDF5}"/>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46C656-7A16-8445-80B5-88C23703E694}"/>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E0A223A-22AD-6D40-9B6F-62F488036D58}"/>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DB8FD84-D022-E842-9B56-88F0574EBD30}"/>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2F4DC0E-4CC4-374D-BE14-132577B95A70}"/>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4E00522-1D16-F244-89FE-668EEBD08F2B}"/>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1">
            <a:extLst>
              <a:ext uri="{FF2B5EF4-FFF2-40B4-BE49-F238E27FC236}">
                <a16:creationId xmlns:a16="http://schemas.microsoft.com/office/drawing/2014/main" id="{C4C5AC59-B537-D54C-9B5C-55B75E9117A7}"/>
              </a:ext>
            </a:extLst>
          </p:cNvPr>
          <p:cNvSpPr>
            <a:spLocks noGrp="1"/>
          </p:cNvSpPr>
          <p:nvPr>
            <p:ph type="title" hasCustomPrompt="1"/>
          </p:nvPr>
        </p:nvSpPr>
        <p:spPr>
          <a:xfrm>
            <a:off x="1097280" y="421817"/>
            <a:ext cx="4144095"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125383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a:t>Click icon to add picture</a:t>
            </a:r>
            <a:endParaRPr lang="en-US" dirty="0"/>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a:t>Click icon to add picture</a:t>
            </a:r>
            <a:endParaRPr lang="en-US" dirty="0"/>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a:t>Click icon to add picture</a:t>
            </a:r>
            <a:endParaRPr lang="en-US" dirty="0"/>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a:t>Click icon to add picture</a:t>
            </a:r>
            <a:endParaRPr lang="en-US" dirty="0"/>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6/12/2020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 id="2147483718" r:id="rId10"/>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278-9A9A-0F4E-BDCF-6351BE173254}"/>
              </a:ext>
            </a:extLst>
          </p:cNvPr>
          <p:cNvSpPr>
            <a:spLocks noGrp="1"/>
          </p:cNvSpPr>
          <p:nvPr>
            <p:ph type="ctrTitle"/>
          </p:nvPr>
        </p:nvSpPr>
        <p:spPr/>
        <p:txBody>
          <a:bodyPr>
            <a:normAutofit fontScale="90000"/>
          </a:bodyPr>
          <a:lstStyle/>
          <a:p>
            <a:r>
              <a:rPr lang="en-US" sz="3200" dirty="0"/>
              <a:t>Applied Data Science Capstone</a:t>
            </a:r>
            <a:br>
              <a:rPr lang="en-US" sz="3200" dirty="0"/>
            </a:br>
            <a:br>
              <a:rPr lang="en-US" sz="3200" dirty="0"/>
            </a:br>
            <a:r>
              <a:rPr lang="en-US" sz="3200" dirty="0"/>
              <a:t>The Battle of neighborhoods</a:t>
            </a:r>
            <a:br>
              <a:rPr lang="en-US" sz="4000" dirty="0"/>
            </a:br>
            <a:br>
              <a:rPr lang="en-US" sz="4000" dirty="0"/>
            </a:br>
            <a:r>
              <a:rPr lang="en-US" sz="4000" i="1" dirty="0"/>
              <a:t>Indian </a:t>
            </a:r>
            <a:r>
              <a:rPr lang="en-US" sz="4000" i="1"/>
              <a:t>cuisine restaurant </a:t>
            </a:r>
            <a:r>
              <a:rPr lang="en-US" sz="4000" i="1" dirty="0"/>
              <a:t>in New York</a:t>
            </a:r>
            <a:br>
              <a:rPr lang="en-US" sz="4000" dirty="0"/>
            </a:br>
            <a:endParaRPr lang="en-US" sz="4000" dirty="0"/>
          </a:p>
        </p:txBody>
      </p:sp>
      <p:sp>
        <p:nvSpPr>
          <p:cNvPr id="3" name="Subtitle 2">
            <a:extLst>
              <a:ext uri="{FF2B5EF4-FFF2-40B4-BE49-F238E27FC236}">
                <a16:creationId xmlns:a16="http://schemas.microsoft.com/office/drawing/2014/main" id="{117F481B-9C2C-084A-8DF1-0582D2DA4B02}"/>
              </a:ext>
            </a:extLst>
          </p:cNvPr>
          <p:cNvSpPr>
            <a:spLocks noGrp="1"/>
          </p:cNvSpPr>
          <p:nvPr>
            <p:ph type="subTitle" idx="1"/>
          </p:nvPr>
        </p:nvSpPr>
        <p:spPr/>
        <p:txBody>
          <a:bodyPr/>
          <a:lstStyle/>
          <a:p>
            <a:r>
              <a:rPr lang="en-US" dirty="0"/>
              <a:t>Rajesh M</a:t>
            </a:r>
          </a:p>
          <a:p>
            <a:r>
              <a:rPr lang="en-US" dirty="0"/>
              <a:t>June 6</a:t>
            </a:r>
            <a:r>
              <a:rPr lang="en-US" baseline="30000" dirty="0"/>
              <a:t>th</a:t>
            </a:r>
            <a:r>
              <a:rPr lang="en-US" dirty="0"/>
              <a:t> 2020</a:t>
            </a:r>
          </a:p>
        </p:txBody>
      </p:sp>
    </p:spTree>
    <p:extLst>
      <p:ext uri="{BB962C8B-B14F-4D97-AF65-F5344CB8AC3E}">
        <p14:creationId xmlns:p14="http://schemas.microsoft.com/office/powerpoint/2010/main" val="3827693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80" y="1404730"/>
            <a:ext cx="6164912" cy="5353879"/>
          </a:xfrm>
        </p:spPr>
        <p:txBody>
          <a:bodyPr>
            <a:noAutofit/>
          </a:bodyPr>
          <a:lstStyle/>
          <a:p>
            <a:pPr algn="just"/>
            <a:r>
              <a:rPr lang="en-US" sz="1400"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r>
              <a:rPr lang="en-US" sz="1400" dirty="0"/>
              <a:t>New York City has also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p>
          <a:p>
            <a:pPr algn="just"/>
            <a:r>
              <a:rPr lang="en-US" sz="1400" dirty="0"/>
              <a:t>With its diverse culture, comes diverse food items. There are many restaurants in New York City, each belonging to different categories like Chinese, Indian, and French etc.</a:t>
            </a: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p:txBody>
          <a:bodyPr/>
          <a:lstStyle/>
          <a:p>
            <a:r>
              <a:rPr lang="en-US" dirty="0">
                <a:sym typeface="Bodoni SvtyTwo ITC TT-Book"/>
              </a:rPr>
              <a:t>Introduction</a:t>
            </a:r>
          </a:p>
        </p:txBody>
      </p:sp>
      <p:pic>
        <p:nvPicPr>
          <p:cNvPr id="1028" name="Picture 4" descr="These Are The 8 Best Indian Restaurants In New York City ...">
            <a:extLst>
              <a:ext uri="{FF2B5EF4-FFF2-40B4-BE49-F238E27FC236}">
                <a16:creationId xmlns:a16="http://schemas.microsoft.com/office/drawing/2014/main" id="{F9323338-2282-4C13-98FE-88391FFA89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6531" y="2137120"/>
            <a:ext cx="3449453" cy="258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11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dirty="0"/>
              <a:t>Problem Statement</a:t>
            </a:r>
          </a:p>
        </p:txBody>
      </p:sp>
      <p:sp>
        <p:nvSpPr>
          <p:cNvPr id="4" name="Content Placeholder 3">
            <a:extLst>
              <a:ext uri="{FF2B5EF4-FFF2-40B4-BE49-F238E27FC236}">
                <a16:creationId xmlns:a16="http://schemas.microsoft.com/office/drawing/2014/main" id="{2544DBDD-C5F8-4555-8981-42FF0CC24C12}"/>
              </a:ext>
            </a:extLst>
          </p:cNvPr>
          <p:cNvSpPr>
            <a:spLocks noGrp="1"/>
          </p:cNvSpPr>
          <p:nvPr>
            <p:ph idx="1"/>
          </p:nvPr>
        </p:nvSpPr>
        <p:spPr/>
        <p:txBody>
          <a:bodyPr/>
          <a:lstStyle/>
          <a:p>
            <a:endParaRPr lang="en-IN" dirty="0"/>
          </a:p>
          <a:p>
            <a:pPr>
              <a:buFont typeface="Courier New" panose="02070309020205020404" pitchFamily="49" charset="0"/>
              <a:buChar char="o"/>
            </a:pPr>
            <a:r>
              <a:rPr lang="en-US" dirty="0"/>
              <a:t>List and visualize all major parts of New York City that has great Indian restaurants. </a:t>
            </a:r>
          </a:p>
          <a:p>
            <a:pPr>
              <a:buFont typeface="Courier New" panose="02070309020205020404" pitchFamily="49" charset="0"/>
              <a:buChar char="o"/>
            </a:pPr>
            <a:r>
              <a:rPr lang="en-US" dirty="0"/>
              <a:t>Which is best location in New York City for Indian Cuisine? </a:t>
            </a:r>
          </a:p>
          <a:p>
            <a:pPr>
              <a:buFont typeface="Courier New" panose="02070309020205020404" pitchFamily="49" charset="0"/>
              <a:buChar char="o"/>
            </a:pPr>
            <a:r>
              <a:rPr lang="en-US" dirty="0"/>
              <a:t>Which areas have potential Indian Restaurant Market? </a:t>
            </a:r>
          </a:p>
          <a:p>
            <a:pPr>
              <a:buFont typeface="Courier New" panose="02070309020205020404" pitchFamily="49" charset="0"/>
              <a:buChar char="o"/>
            </a:pPr>
            <a:r>
              <a:rPr lang="en-US" dirty="0"/>
              <a:t>Which all areas lack Indian Restaurants? </a:t>
            </a:r>
          </a:p>
          <a:p>
            <a:pPr>
              <a:buFont typeface="Courier New" panose="02070309020205020404" pitchFamily="49" charset="0"/>
              <a:buChar char="o"/>
            </a:pPr>
            <a:r>
              <a:rPr lang="en-US" dirty="0"/>
              <a:t>Which is the best place to stay if you prefer Indian Cuisine? </a:t>
            </a:r>
            <a:endParaRPr lang="en-IN" dirty="0"/>
          </a:p>
        </p:txBody>
      </p:sp>
    </p:spTree>
    <p:extLst>
      <p:ext uri="{BB962C8B-B14F-4D97-AF65-F5344CB8AC3E}">
        <p14:creationId xmlns:p14="http://schemas.microsoft.com/office/powerpoint/2010/main" val="2904357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5751389" cy="991070"/>
          </a:xfrm>
        </p:spPr>
        <p:txBody>
          <a:bodyPr/>
          <a:lstStyle/>
          <a:p>
            <a:r>
              <a:rPr lang="en-US" dirty="0"/>
              <a:t>Data</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1"/>
          </p:nvPr>
        </p:nvSpPr>
        <p:spPr>
          <a:xfrm>
            <a:off x="536713" y="1187599"/>
            <a:ext cx="11118574" cy="5248583"/>
          </a:xfrm>
        </p:spPr>
        <p:txBody>
          <a:bodyPr>
            <a:normAutofit fontScale="92500" lnSpcReduction="20000"/>
          </a:bodyPr>
          <a:lstStyle/>
          <a:p>
            <a:pPr algn="just"/>
            <a:endParaRPr lang="en-IN" sz="1400" dirty="0"/>
          </a:p>
          <a:p>
            <a:pPr algn="just"/>
            <a:r>
              <a:rPr lang="en-US" sz="1400" dirty="0"/>
              <a:t> </a:t>
            </a:r>
            <a:r>
              <a:rPr lang="en-US" sz="1800" dirty="0"/>
              <a:t>New York City's demographics show that it is a large and ethnically diverse metropolis. With its diverse culture, comes diverse food items. There are many restaurants in New York City, each belonging to different categories like Chinese, Indian, and French etc. </a:t>
            </a:r>
          </a:p>
          <a:p>
            <a:pPr algn="just"/>
            <a:r>
              <a:rPr lang="en-US" sz="1800" dirty="0"/>
              <a:t>For this project we need the following data:</a:t>
            </a:r>
            <a:endParaRPr lang="en-IN" sz="1800" dirty="0"/>
          </a:p>
          <a:p>
            <a:pPr algn="just">
              <a:buFont typeface="Courier New" panose="02070309020205020404" pitchFamily="49" charset="0"/>
              <a:buChar char="o"/>
            </a:pPr>
            <a:r>
              <a:rPr lang="en-US" sz="1800" dirty="0"/>
              <a:t>New York City data that contains list Boroughs, Neighborhoods along with their latitude and longitude. </a:t>
            </a:r>
          </a:p>
          <a:p>
            <a:pPr marL="578358" lvl="1" indent="-285750" algn="just">
              <a:buFont typeface="Arial" panose="020B0604020202020204" pitchFamily="34" charset="0"/>
              <a:buChar char="•"/>
            </a:pPr>
            <a:r>
              <a:rPr lang="en-IN" sz="1800" dirty="0"/>
              <a:t>Data source : </a:t>
            </a:r>
            <a:r>
              <a:rPr lang="en-IN" sz="1800" dirty="0">
                <a:hlinkClick r:id="rId2"/>
              </a:rPr>
              <a:t>https://cocl.us/new_york_dataset</a:t>
            </a:r>
            <a:r>
              <a:rPr lang="en-IN" sz="1800" dirty="0"/>
              <a:t> </a:t>
            </a:r>
          </a:p>
          <a:p>
            <a:pPr marL="578358" lvl="1" indent="-285750" algn="just">
              <a:buFont typeface="Arial" panose="020B0604020202020204" pitchFamily="34" charset="0"/>
              <a:buChar char="•"/>
            </a:pPr>
            <a:r>
              <a:rPr lang="en-US" sz="1800" dirty="0"/>
              <a:t>Description: This data set contains the required information. And we will use this data set to explore various neighborhoods of New York City </a:t>
            </a:r>
            <a:endParaRPr lang="en-IN" sz="1800" dirty="0"/>
          </a:p>
          <a:p>
            <a:pPr algn="just">
              <a:buFont typeface="Courier New" panose="02070309020205020404" pitchFamily="49" charset="0"/>
              <a:buChar char="o"/>
            </a:pPr>
            <a:r>
              <a:rPr lang="en-US" sz="1800" dirty="0"/>
              <a:t> Indian restaurants in each neighborhood of New York City. </a:t>
            </a:r>
          </a:p>
          <a:p>
            <a:pPr lvl="1" algn="just">
              <a:buFont typeface="Arial" panose="020B0604020202020204" pitchFamily="34" charset="0"/>
              <a:buChar char="•"/>
            </a:pPr>
            <a:r>
              <a:rPr lang="en-IN" sz="1800" dirty="0"/>
              <a:t> Data source : Foursquare API </a:t>
            </a:r>
          </a:p>
          <a:p>
            <a:pPr lvl="1" algn="just">
              <a:buFont typeface="Arial" panose="020B0604020202020204" pitchFamily="34" charset="0"/>
              <a:buChar char="•"/>
            </a:pPr>
            <a:r>
              <a:rPr lang="en-US" sz="1800" dirty="0"/>
              <a:t> Description: By using this API we will get all the venues in each neighborhood. We can filter these venues to get only Indian restaurants. </a:t>
            </a:r>
          </a:p>
          <a:p>
            <a:pPr algn="just">
              <a:buFont typeface="Courier New" panose="02070309020205020404" pitchFamily="49" charset="0"/>
              <a:buChar char="o"/>
            </a:pPr>
            <a:r>
              <a:rPr lang="en-IN" sz="1800" dirty="0"/>
              <a:t> </a:t>
            </a:r>
            <a:r>
              <a:rPr lang="en-IN" sz="1800" dirty="0" err="1"/>
              <a:t>GeoSpace</a:t>
            </a:r>
            <a:r>
              <a:rPr lang="en-IN" sz="1800" dirty="0"/>
              <a:t> data </a:t>
            </a:r>
          </a:p>
          <a:p>
            <a:pPr lvl="1" algn="just">
              <a:buFont typeface="Arial" panose="020B0604020202020204" pitchFamily="34" charset="0"/>
              <a:buChar char="•"/>
            </a:pPr>
            <a:r>
              <a:rPr lang="en-IN" sz="1800" dirty="0"/>
              <a:t> Data source : </a:t>
            </a:r>
            <a:r>
              <a:rPr lang="en-IN" sz="1800" dirty="0">
                <a:hlinkClick r:id="rId3"/>
              </a:rPr>
              <a:t>https://data.cityofnewyork.us/City-Government/Borough-Boundaries/tqmj-j8zm</a:t>
            </a:r>
            <a:r>
              <a:rPr lang="en-IN" sz="1800" dirty="0"/>
              <a:t> </a:t>
            </a:r>
          </a:p>
          <a:p>
            <a:pPr lvl="1" algn="just">
              <a:buFont typeface="Arial" panose="020B0604020202020204" pitchFamily="34" charset="0"/>
              <a:buChar char="•"/>
            </a:pPr>
            <a:r>
              <a:rPr lang="en-US" sz="1800" dirty="0"/>
              <a:t> Description: By using this geo space data we will get the New York Borough boundaries that will help us visualize choropleth map. </a:t>
            </a:r>
          </a:p>
        </p:txBody>
      </p:sp>
    </p:spTree>
    <p:extLst>
      <p:ext uri="{BB962C8B-B14F-4D97-AF65-F5344CB8AC3E}">
        <p14:creationId xmlns:p14="http://schemas.microsoft.com/office/powerpoint/2010/main" val="361037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5751389" cy="991070"/>
          </a:xfrm>
        </p:spPr>
        <p:txBody>
          <a:bodyPr/>
          <a:lstStyle/>
          <a:p>
            <a:r>
              <a:rPr lang="en-US" dirty="0"/>
              <a:t>Methodology</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1"/>
          </p:nvPr>
        </p:nvSpPr>
        <p:spPr>
          <a:xfrm>
            <a:off x="536713" y="1187599"/>
            <a:ext cx="11118574" cy="5248583"/>
          </a:xfrm>
        </p:spPr>
        <p:txBody>
          <a:bodyPr>
            <a:normAutofit lnSpcReduction="10000"/>
          </a:bodyPr>
          <a:lstStyle/>
          <a:p>
            <a:pPr algn="just">
              <a:buFont typeface="Courier New" panose="02070309020205020404" pitchFamily="49" charset="0"/>
              <a:buChar char="o"/>
            </a:pPr>
            <a:r>
              <a:rPr lang="en-US" sz="2000" dirty="0"/>
              <a:t>We begin by collecting the New York city data from the following link </a:t>
            </a:r>
            <a:r>
              <a:rPr lang="en-US" sz="2000" dirty="0">
                <a:hlinkClick r:id="rId2"/>
              </a:rPr>
              <a:t>https://cocl.us/new_york_dataset</a:t>
            </a:r>
            <a:r>
              <a:rPr lang="en-US" sz="2000" dirty="0"/>
              <a:t> .</a:t>
            </a:r>
          </a:p>
          <a:p>
            <a:pPr algn="just">
              <a:buFont typeface="Courier New" panose="02070309020205020404" pitchFamily="49" charset="0"/>
              <a:buChar char="o"/>
            </a:pPr>
            <a:r>
              <a:rPr lang="en-US" sz="2000" dirty="0"/>
              <a:t>We will find all venues for each neighborhood using Foursquare API.</a:t>
            </a:r>
          </a:p>
          <a:p>
            <a:pPr algn="just">
              <a:buFont typeface="Courier New" panose="02070309020205020404" pitchFamily="49" charset="0"/>
              <a:buChar char="o"/>
            </a:pPr>
            <a:r>
              <a:rPr lang="en-US" sz="2000" dirty="0"/>
              <a:t>We will then filter out all venues with Indian restaurant for further analysis.</a:t>
            </a:r>
          </a:p>
          <a:p>
            <a:pPr algn="just">
              <a:buFont typeface="Courier New" panose="02070309020205020404" pitchFamily="49" charset="0"/>
              <a:buChar char="o"/>
            </a:pPr>
            <a:r>
              <a:rPr lang="en-US" sz="2000" dirty="0"/>
              <a:t>Next using Foursquare API, we will find the Ratings, Tips, and Number of Likes for all the Indian Restaurants.</a:t>
            </a:r>
          </a:p>
          <a:p>
            <a:pPr algn="just">
              <a:buFont typeface="Courier New" panose="02070309020205020404" pitchFamily="49" charset="0"/>
              <a:buChar char="o"/>
            </a:pPr>
            <a:r>
              <a:rPr lang="en-US" sz="2000" dirty="0"/>
              <a:t>We will then sort Neighborhoods and Borough the data keeping Ratings as the constraint.</a:t>
            </a:r>
          </a:p>
          <a:p>
            <a:pPr algn="just">
              <a:buFont typeface="Courier New" panose="02070309020205020404" pitchFamily="49" charset="0"/>
              <a:buChar char="o"/>
            </a:pPr>
            <a:r>
              <a:rPr lang="en-US" sz="2000" dirty="0"/>
              <a:t>Next we will consider all the neighborhoods with average rating greater or equal 9.0 to visualize on map.</a:t>
            </a:r>
          </a:p>
          <a:p>
            <a:pPr algn="just">
              <a:buFont typeface="Courier New" panose="02070309020205020404" pitchFamily="49" charset="0"/>
              <a:buChar char="o"/>
            </a:pPr>
            <a:r>
              <a:rPr lang="en-US" sz="2000" dirty="0"/>
              <a:t>We will join this dataset to original New York data to get longitude and latitude.</a:t>
            </a:r>
          </a:p>
          <a:p>
            <a:pPr algn="just">
              <a:buFont typeface="Courier New" panose="02070309020205020404" pitchFamily="49" charset="0"/>
              <a:buChar char="o"/>
            </a:pPr>
            <a:r>
              <a:rPr lang="en-US" sz="2000" dirty="0"/>
              <a:t>Finally, we will visualize the Neighborhoods and Borough based on average Rating using python’s Folium library.</a:t>
            </a:r>
          </a:p>
        </p:txBody>
      </p:sp>
    </p:spTree>
    <p:extLst>
      <p:ext uri="{BB962C8B-B14F-4D97-AF65-F5344CB8AC3E}">
        <p14:creationId xmlns:p14="http://schemas.microsoft.com/office/powerpoint/2010/main" val="1949092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5751389" cy="991070"/>
          </a:xfrm>
        </p:spPr>
        <p:txBody>
          <a:bodyPr/>
          <a:lstStyle/>
          <a:p>
            <a:r>
              <a:rPr lang="en-US" dirty="0"/>
              <a:t>conclusion</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1"/>
          </p:nvPr>
        </p:nvSpPr>
        <p:spPr>
          <a:xfrm>
            <a:off x="536713" y="1187599"/>
            <a:ext cx="11118574" cy="5248583"/>
          </a:xfrm>
        </p:spPr>
        <p:txBody>
          <a:bodyPr>
            <a:normAutofit fontScale="92500" lnSpcReduction="10000"/>
          </a:bodyPr>
          <a:lstStyle/>
          <a:p>
            <a:pPr algn="just">
              <a:buFont typeface="Courier New" panose="02070309020205020404" pitchFamily="49" charset="0"/>
              <a:buChar char="o"/>
            </a:pPr>
            <a:r>
              <a:rPr lang="en-US" sz="2800" dirty="0"/>
              <a:t>The following location in New York City has great Indian restaurants.</a:t>
            </a:r>
          </a:p>
          <a:p>
            <a:pPr algn="just">
              <a:buFont typeface="Courier New" panose="02070309020205020404" pitchFamily="49" charset="0"/>
              <a:buChar char="o"/>
            </a:pPr>
            <a:endParaRPr lang="en-US" sz="2800" dirty="0"/>
          </a:p>
          <a:p>
            <a:pPr algn="just">
              <a:buFont typeface="Courier New" panose="02070309020205020404" pitchFamily="49" charset="0"/>
              <a:buChar char="o"/>
            </a:pPr>
            <a:endParaRPr lang="en-US" sz="2800" dirty="0"/>
          </a:p>
          <a:p>
            <a:pPr algn="just">
              <a:buFont typeface="Courier New" panose="02070309020205020404" pitchFamily="49" charset="0"/>
              <a:buChar char="o"/>
            </a:pPr>
            <a:endParaRPr lang="en-US" sz="2800" dirty="0"/>
          </a:p>
          <a:p>
            <a:pPr algn="just">
              <a:buFont typeface="Courier New" panose="02070309020205020404" pitchFamily="49" charset="0"/>
              <a:buChar char="o"/>
            </a:pPr>
            <a:r>
              <a:rPr lang="en-US" sz="2800" dirty="0"/>
              <a:t>Astoria (Queens), </a:t>
            </a:r>
            <a:r>
              <a:rPr lang="en-US" sz="2800" dirty="0" err="1"/>
              <a:t>Blissville</a:t>
            </a:r>
            <a:r>
              <a:rPr lang="en-US" sz="2800" dirty="0"/>
              <a:t> (Queens), Civic Center (Manhattan) are some of the best </a:t>
            </a:r>
            <a:r>
              <a:rPr lang="en-US" sz="2800" dirty="0" err="1"/>
              <a:t>neighbourhoods</a:t>
            </a:r>
            <a:r>
              <a:rPr lang="en-US" sz="2800" dirty="0"/>
              <a:t> for Indian cuisine.</a:t>
            </a:r>
          </a:p>
          <a:p>
            <a:pPr algn="just">
              <a:buFont typeface="Courier New" panose="02070309020205020404" pitchFamily="49" charset="0"/>
              <a:buChar char="o"/>
            </a:pPr>
            <a:r>
              <a:rPr lang="en-US" sz="2800" dirty="0"/>
              <a:t>Manhattan have potential Indian Restaurant Market.</a:t>
            </a:r>
          </a:p>
          <a:p>
            <a:pPr algn="just">
              <a:buFont typeface="Courier New" panose="02070309020205020404" pitchFamily="49" charset="0"/>
              <a:buChar char="o"/>
            </a:pPr>
            <a:r>
              <a:rPr lang="en-US" sz="2800" dirty="0"/>
              <a:t>Staten Island ranks last in average rating of Indian Restaurants.</a:t>
            </a:r>
          </a:p>
          <a:p>
            <a:pPr algn="just">
              <a:buFont typeface="Courier New" panose="02070309020205020404" pitchFamily="49" charset="0"/>
              <a:buChar char="o"/>
            </a:pPr>
            <a:r>
              <a:rPr lang="en-US" sz="2800" dirty="0"/>
              <a:t>Manhattan is the best place to stay if you prefer Indian Cuisine.</a:t>
            </a:r>
          </a:p>
          <a:p>
            <a:pPr algn="just"/>
            <a:endParaRPr lang="en-US" sz="1800" dirty="0"/>
          </a:p>
          <a:p>
            <a:pPr algn="just"/>
            <a:endParaRPr lang="en-US" sz="1800" dirty="0"/>
          </a:p>
        </p:txBody>
      </p:sp>
      <p:pic>
        <p:nvPicPr>
          <p:cNvPr id="4" name="Picture 3">
            <a:extLst>
              <a:ext uri="{FF2B5EF4-FFF2-40B4-BE49-F238E27FC236}">
                <a16:creationId xmlns:a16="http://schemas.microsoft.com/office/drawing/2014/main" id="{66B4D724-8D89-4495-A9D2-DA5881BC3292}"/>
              </a:ext>
            </a:extLst>
          </p:cNvPr>
          <p:cNvPicPr/>
          <p:nvPr/>
        </p:nvPicPr>
        <p:blipFill rotWithShape="1">
          <a:blip r:embed="rId2"/>
          <a:srcRect r="41869"/>
          <a:stretch/>
        </p:blipFill>
        <p:spPr>
          <a:xfrm>
            <a:off x="3028628" y="1646900"/>
            <a:ext cx="5505772" cy="1891429"/>
          </a:xfrm>
          <a:prstGeom prst="rect">
            <a:avLst/>
          </a:prstGeom>
        </p:spPr>
      </p:pic>
    </p:spTree>
    <p:extLst>
      <p:ext uri="{BB962C8B-B14F-4D97-AF65-F5344CB8AC3E}">
        <p14:creationId xmlns:p14="http://schemas.microsoft.com/office/powerpoint/2010/main" val="2860356504"/>
      </p:ext>
    </p:extLst>
  </p:cSld>
  <p:clrMapOvr>
    <a:masterClrMapping/>
  </p:clrMapOvr>
</p:sld>
</file>

<file path=ppt/theme/theme1.xml><?xml version="1.0" encoding="utf-8"?>
<a:theme xmlns:a="http://schemas.openxmlformats.org/drawingml/2006/main" name="RetrospectVTI">
  <a:themeElements>
    <a:clrScheme name="Brights">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7FA506-1E93-4CA4-B270-1F08FD18C366}">
  <ds:schemaRefs>
    <ds:schemaRef ds:uri="http://schemas.microsoft.com/sharepoint/v3/contenttype/forms"/>
  </ds:schemaRefs>
</ds:datastoreItem>
</file>

<file path=customXml/itemProps3.xml><?xml version="1.0" encoding="utf-8"?>
<ds:datastoreItem xmlns:ds="http://schemas.openxmlformats.org/officeDocument/2006/customXml" ds:itemID="{38F4328E-77DF-41E8-952F-124AE19F1F7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Light sales pitch presentation</Template>
  <TotalTime>0</TotalTime>
  <Words>756</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Consolas</vt:lpstr>
      <vt:lpstr>Courier New</vt:lpstr>
      <vt:lpstr>Verdana</vt:lpstr>
      <vt:lpstr>RetrospectVTI</vt:lpstr>
      <vt:lpstr>Applied Data Science Capstone  The Battle of neighborhoods  Indian cuisine restaurant in New York </vt:lpstr>
      <vt:lpstr>Introduction</vt:lpstr>
      <vt:lpstr>Problem Statement</vt:lpstr>
      <vt:lpstr>Data</vt:lpstr>
      <vt:lpstr>Methodology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2020-06-12T06:19:55Z</dcterms:created>
  <dcterms:modified xsi:type="dcterms:W3CDTF">2020-06-12T11:58:32Z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