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4" r:id="rId6"/>
    <p:sldId id="260" r:id="rId7"/>
    <p:sldId id="261" r:id="rId8"/>
    <p:sldId id="263" r:id="rId9"/>
    <p:sldId id="265" r:id="rId10"/>
    <p:sldId id="262"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17F2D0-C638-40FA-980F-BFE00B1834DB}" v="28" dt="2025-03-14T06:38:38.9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22" autoAdjust="0"/>
    <p:restoredTop sz="94660"/>
  </p:normalViewPr>
  <p:slideViewPr>
    <p:cSldViewPr snapToGrid="0">
      <p:cViewPr varScale="1">
        <p:scale>
          <a:sx n="74" d="100"/>
          <a:sy n="74" d="100"/>
        </p:scale>
        <p:origin x="220" y="56"/>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366156" y="4699578"/>
            <a:ext cx="7192605" cy="1200329"/>
          </a:xfrm>
          <a:prstGeom prst="rect">
            <a:avLst/>
          </a:prstGeom>
          <a:noFill/>
        </p:spPr>
        <p:txBody>
          <a:bodyPr wrap="square" rtlCol="0">
            <a:spAutoFit/>
          </a:bodyPr>
          <a:lstStyle/>
          <a:p>
            <a:r>
              <a:rPr lang="en-US" sz="3600" b="1" dirty="0">
                <a:solidFill>
                  <a:schemeClr val="bg1"/>
                </a:solidFill>
                <a:latin typeface="Calibri" panose="020F0502020204030204" pitchFamily="34" charset="0"/>
                <a:cs typeface="Times New Roman" panose="02020603050405020304" pitchFamily="18" charset="0"/>
              </a:rPr>
              <a:t>Name of Project </a:t>
            </a:r>
            <a:r>
              <a:rPr lang="en-IN" sz="3600" b="1" dirty="0">
                <a:solidFill>
                  <a:schemeClr val="bg1"/>
                </a:solidFill>
                <a:latin typeface="Calibri" panose="020F0502020204030204" pitchFamily="34" charset="0"/>
                <a:cs typeface="Times New Roman" panose="02020603050405020304" pitchFamily="18" charset="0"/>
              </a:rPr>
              <a:t>:</a:t>
            </a:r>
          </a:p>
          <a:p>
            <a:r>
              <a:rPr lang="en-IN" sz="3600" b="1" dirty="0">
                <a:solidFill>
                  <a:schemeClr val="bg1"/>
                </a:solidFill>
                <a:latin typeface="Calibri" panose="020F0502020204030204" pitchFamily="34" charset="0"/>
                <a:cs typeface="Times New Roman" panose="02020603050405020304" pitchFamily="18" charset="0"/>
              </a:rPr>
              <a:t>             </a:t>
            </a:r>
            <a:r>
              <a:rPr lang="en-IN" sz="2800" dirty="0">
                <a:solidFill>
                  <a:schemeClr val="bg1"/>
                </a:solidFill>
                <a:latin typeface="Calibri" panose="020F0502020204030204" pitchFamily="34" charset="0"/>
                <a:cs typeface="Times New Roman" panose="02020603050405020304" pitchFamily="18" charset="0"/>
              </a:rPr>
              <a:t>Air Quality Index Prediction Model</a:t>
            </a:r>
            <a:endParaRPr lang="en-US" sz="3600"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
        <p:nvSpPr>
          <p:cNvPr id="3" name="TextBox 2">
            <a:extLst>
              <a:ext uri="{FF2B5EF4-FFF2-40B4-BE49-F238E27FC236}">
                <a16:creationId xmlns:a16="http://schemas.microsoft.com/office/drawing/2014/main" id="{F38893E8-ABF7-1470-3BC8-7AF756BE0303}"/>
              </a:ext>
            </a:extLst>
          </p:cNvPr>
          <p:cNvSpPr txBox="1"/>
          <p:nvPr/>
        </p:nvSpPr>
        <p:spPr>
          <a:xfrm>
            <a:off x="4366795" y="1853712"/>
            <a:ext cx="6279366" cy="1200329"/>
          </a:xfrm>
          <a:prstGeom prst="rect">
            <a:avLst/>
          </a:prstGeom>
          <a:noFill/>
        </p:spPr>
        <p:txBody>
          <a:bodyPr wrap="square" rtlCol="0">
            <a:spAutoFit/>
          </a:bodyPr>
          <a:lstStyle/>
          <a:p>
            <a:r>
              <a:rPr lang="en-IN" sz="3600" b="1" dirty="0">
                <a:solidFill>
                  <a:schemeClr val="bg1"/>
                </a:solidFill>
                <a:latin typeface="Calibri" panose="020F0502020204030204" pitchFamily="34" charset="0"/>
                <a:ea typeface="Calibri" panose="020F0502020204030204" pitchFamily="34" charset="0"/>
                <a:cs typeface="Calibri" panose="020F0502020204030204" pitchFamily="34" charset="0"/>
              </a:rPr>
              <a:t>Student Name :   </a:t>
            </a:r>
          </a:p>
          <a:p>
            <a:r>
              <a:rPr lang="en-IN" sz="36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IN" sz="2800" dirty="0">
                <a:solidFill>
                  <a:schemeClr val="bg1"/>
                </a:solidFill>
                <a:latin typeface="Calibri" panose="020F0502020204030204" pitchFamily="34" charset="0"/>
                <a:ea typeface="Calibri" panose="020F0502020204030204" pitchFamily="34" charset="0"/>
                <a:cs typeface="Calibri" panose="020F0502020204030204" pitchFamily="34" charset="0"/>
              </a:rPr>
              <a:t>Tarigonda Rajesh</a:t>
            </a:r>
            <a:endParaRPr lang="en-IN" sz="36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CEC65161-891D-411D-716C-8CCF368F1D15}"/>
              </a:ext>
            </a:extLst>
          </p:cNvPr>
          <p:cNvSpPr txBox="1"/>
          <p:nvPr/>
        </p:nvSpPr>
        <p:spPr>
          <a:xfrm>
            <a:off x="4366795" y="3276645"/>
            <a:ext cx="7037329" cy="1200329"/>
          </a:xfrm>
          <a:prstGeom prst="rect">
            <a:avLst/>
          </a:prstGeom>
          <a:noFill/>
        </p:spPr>
        <p:txBody>
          <a:bodyPr wrap="square" rtlCol="0">
            <a:spAutoFit/>
          </a:bodyPr>
          <a:lstStyle/>
          <a:p>
            <a:r>
              <a:rPr lang="en-IN" sz="3600" b="1" dirty="0">
                <a:solidFill>
                  <a:schemeClr val="bg1"/>
                </a:solidFill>
                <a:latin typeface="Calibri" panose="020F0502020204030204" pitchFamily="34" charset="0"/>
                <a:ea typeface="Calibri" panose="020F0502020204030204" pitchFamily="34" charset="0"/>
                <a:cs typeface="Calibri" panose="020F0502020204030204" pitchFamily="34" charset="0"/>
              </a:rPr>
              <a:t>Student ID:     					  	    </a:t>
            </a:r>
            <a:r>
              <a:rPr lang="en-IN" sz="2800" dirty="0">
                <a:solidFill>
                  <a:schemeClr val="bg1"/>
                </a:solidFill>
                <a:latin typeface="Calibri" panose="020F0502020204030204" pitchFamily="34" charset="0"/>
                <a:ea typeface="Calibri" panose="020F0502020204030204" pitchFamily="34" charset="0"/>
                <a:cs typeface="Calibri" panose="020F0502020204030204" pitchFamily="34" charset="0"/>
              </a:rPr>
              <a:t>STU66891de979f591720262121</a:t>
            </a:r>
            <a:endParaRPr lang="en-IN" sz="36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523220"/>
          </a:xfrm>
          <a:prstGeom prst="rect">
            <a:avLst/>
          </a:prstGeom>
          <a:noFill/>
        </p:spPr>
        <p:txBody>
          <a:bodyPr wrap="square">
            <a:spAutoFit/>
          </a:bodyPr>
          <a:lstStyle/>
          <a:p>
            <a:r>
              <a:rPr lang="en-US" sz="2800" b="1" dirty="0">
                <a:solidFill>
                  <a:srgbClr val="213163"/>
                </a:solidFill>
                <a:latin typeface="Calibri" panose="020F0502020204030204" pitchFamily="34" charset="0"/>
                <a:ea typeface="Calibri" panose="020F0502020204030204" pitchFamily="34" charset="0"/>
                <a:cs typeface="Calibri" panose="020F0502020204030204" pitchFamily="34" charset="0"/>
              </a:rPr>
              <a:t>Conclusion:  </a:t>
            </a:r>
            <a:endParaRPr lang="en-IN" sz="2800" dirty="0">
              <a:solidFill>
                <a:srgbClr val="213163"/>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3547254-8145-8E04-5820-E1AB3E9F38C8}"/>
              </a:ext>
            </a:extLst>
          </p:cNvPr>
          <p:cNvSpPr txBox="1"/>
          <p:nvPr/>
        </p:nvSpPr>
        <p:spPr>
          <a:xfrm>
            <a:off x="602828" y="1856233"/>
            <a:ext cx="10986344" cy="3416320"/>
          </a:xfrm>
          <a:prstGeom prst="rect">
            <a:avLst/>
          </a:prstGeom>
          <a:noFill/>
        </p:spPr>
        <p:txBody>
          <a:bodyPr wrap="square" rtlCol="0">
            <a:spAutoFit/>
          </a:bodyPr>
          <a:lstStyle/>
          <a:p>
            <a:pPr algn="just"/>
            <a:r>
              <a:rPr lang="en-IN" sz="2400" dirty="0">
                <a:latin typeface="Calibri" panose="020F0502020204030204" pitchFamily="34" charset="0"/>
                <a:ea typeface="Calibri" panose="020F0502020204030204" pitchFamily="34" charset="0"/>
                <a:cs typeface="Calibri" panose="020F0502020204030204" pitchFamily="34" charset="0"/>
              </a:rPr>
              <a:t>           The development of  AQI prediction model showcases the  significant potential of Machine Learning techniques. So, this model can efficiently forecast AQI levels, providing valuable insights for policymakers, environmental agencies and the general public. These predictions can help in making proactive measures to mitigate pollution effects and enhance public health. </a:t>
            </a:r>
          </a:p>
          <a:p>
            <a:pPr algn="just"/>
            <a:endParaRPr lang="en-IN" sz="2400" dirty="0">
              <a:latin typeface="Calibri" panose="020F0502020204030204" pitchFamily="34" charset="0"/>
              <a:ea typeface="Calibri" panose="020F0502020204030204" pitchFamily="34" charset="0"/>
              <a:cs typeface="Calibri" panose="020F0502020204030204" pitchFamily="34" charset="0"/>
            </a:endParaRPr>
          </a:p>
          <a:p>
            <a:pPr algn="just"/>
            <a:r>
              <a:rPr lang="en-IN" sz="2400" dirty="0">
                <a:latin typeface="Calibri" panose="020F0502020204030204" pitchFamily="34" charset="0"/>
                <a:ea typeface="Calibri" panose="020F0502020204030204" pitchFamily="34" charset="0"/>
                <a:cs typeface="Calibri" panose="020F0502020204030204" pitchFamily="34" charset="0"/>
              </a:rPr>
              <a:t>            Therefore, this project demonstrates the potential of AI and data-driven approaches to tackle environmental challenges, paving the way for smarter and more sustainable air quality management.</a:t>
            </a:r>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205367" y="972536"/>
            <a:ext cx="5091251" cy="523220"/>
          </a:xfrm>
          <a:prstGeom prst="rect">
            <a:avLst/>
          </a:prstGeom>
          <a:noFill/>
        </p:spPr>
        <p:txBody>
          <a:bodyPr wrap="square">
            <a:spAutoFit/>
          </a:bodyPr>
          <a:lstStyle/>
          <a:p>
            <a:r>
              <a:rPr lang="en-IN" sz="2800" b="1" dirty="0">
                <a:solidFill>
                  <a:srgbClr val="213163"/>
                </a:solidFill>
              </a:rPr>
              <a:t>Learning Objectives</a:t>
            </a:r>
            <a:endParaRPr lang="en-IN" sz="28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69F4C758-7241-E4B5-7EC1-EAF12EF4CB64}"/>
              </a:ext>
            </a:extLst>
          </p:cNvPr>
          <p:cNvSpPr txBox="1"/>
          <p:nvPr/>
        </p:nvSpPr>
        <p:spPr>
          <a:xfrm>
            <a:off x="1086835" y="1872623"/>
            <a:ext cx="5790336" cy="4401205"/>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latin typeface="Calibri" panose="020F0502020204030204" pitchFamily="34" charset="0"/>
                <a:ea typeface="Calibri" panose="020F0502020204030204" pitchFamily="34" charset="0"/>
                <a:cs typeface="Calibri" panose="020F0502020204030204" pitchFamily="34" charset="0"/>
              </a:rPr>
              <a:t>Python Libraries </a:t>
            </a:r>
          </a:p>
          <a:p>
            <a:pPr lvl="1"/>
            <a:r>
              <a:rPr lang="en-IN" sz="2000" dirty="0">
                <a:latin typeface="Calibri" panose="020F0502020204030204" pitchFamily="34" charset="0"/>
                <a:ea typeface="Calibri" panose="020F0502020204030204" pitchFamily="34" charset="0"/>
                <a:cs typeface="Calibri" panose="020F0502020204030204" pitchFamily="34" charset="0"/>
              </a:rPr>
              <a:t>             --NumPy , Pandas</a:t>
            </a:r>
          </a:p>
          <a:p>
            <a:r>
              <a:rPr lang="en-IN" sz="2000" dirty="0">
                <a:latin typeface="Calibri" panose="020F0502020204030204" pitchFamily="34" charset="0"/>
                <a:ea typeface="Calibri" panose="020F0502020204030204" pitchFamily="34" charset="0"/>
                <a:cs typeface="Calibri" panose="020F0502020204030204" pitchFamily="34" charset="0"/>
              </a:rPr>
              <a:t>             --Scikit-learn , Matplotlib ,etc	</a:t>
            </a:r>
          </a:p>
          <a:p>
            <a:pPr marL="342900" indent="-342900">
              <a:buFont typeface="Wingdings" panose="05000000000000000000" pitchFamily="2" charset="2"/>
              <a:buChar char="Ø"/>
            </a:pPr>
            <a:r>
              <a:rPr lang="en-IN" sz="2400" dirty="0">
                <a:latin typeface="Calibri" panose="020F0502020204030204" pitchFamily="34" charset="0"/>
                <a:ea typeface="Calibri" panose="020F0502020204030204" pitchFamily="34" charset="0"/>
                <a:cs typeface="Calibri" panose="020F0502020204030204" pitchFamily="34" charset="0"/>
              </a:rPr>
              <a:t>Data Preprocessing </a:t>
            </a:r>
          </a:p>
          <a:p>
            <a:pPr marL="342900" indent="-342900">
              <a:buFont typeface="Wingdings" panose="05000000000000000000" pitchFamily="2" charset="2"/>
              <a:buChar char="Ø"/>
            </a:pPr>
            <a:r>
              <a:rPr lang="en-IN" sz="2400" dirty="0">
                <a:latin typeface="Calibri" panose="020F0502020204030204" pitchFamily="34" charset="0"/>
                <a:ea typeface="Calibri" panose="020F0502020204030204" pitchFamily="34" charset="0"/>
                <a:cs typeface="Calibri" panose="020F0502020204030204" pitchFamily="34" charset="0"/>
              </a:rPr>
              <a:t>Visualizing Trends in Data</a:t>
            </a:r>
          </a:p>
          <a:p>
            <a:pPr marL="342900" indent="-342900">
              <a:buFont typeface="Wingdings" panose="05000000000000000000" pitchFamily="2" charset="2"/>
              <a:buChar char="Ø"/>
            </a:pPr>
            <a:r>
              <a:rPr lang="en-IN" sz="2400" dirty="0">
                <a:latin typeface="Calibri" panose="020F0502020204030204" pitchFamily="34" charset="0"/>
                <a:ea typeface="Calibri" panose="020F0502020204030204" pitchFamily="34" charset="0"/>
                <a:cs typeface="Calibri" panose="020F0502020204030204" pitchFamily="34" charset="0"/>
              </a:rPr>
              <a:t>Future Selection and Importance</a:t>
            </a:r>
          </a:p>
          <a:p>
            <a:pPr marL="342900" indent="-342900">
              <a:buFont typeface="Wingdings" panose="05000000000000000000" pitchFamily="2" charset="2"/>
              <a:buChar char="Ø"/>
            </a:pPr>
            <a:r>
              <a:rPr lang="en-IN" sz="2400" dirty="0">
                <a:latin typeface="Calibri" panose="020F0502020204030204" pitchFamily="34" charset="0"/>
                <a:ea typeface="Calibri" panose="020F0502020204030204" pitchFamily="34" charset="0"/>
                <a:cs typeface="Calibri" panose="020F0502020204030204" pitchFamily="34" charset="0"/>
              </a:rPr>
              <a:t>Machine Learning Models</a:t>
            </a:r>
          </a:p>
          <a:p>
            <a:pPr marL="342900" indent="-342900">
              <a:buFont typeface="Wingdings" panose="05000000000000000000" pitchFamily="2" charset="2"/>
              <a:buChar char="Ø"/>
            </a:pPr>
            <a:r>
              <a:rPr lang="en-IN" sz="2400" dirty="0">
                <a:latin typeface="Calibri" panose="020F0502020204030204" pitchFamily="34" charset="0"/>
                <a:ea typeface="Calibri" panose="020F0502020204030204" pitchFamily="34" charset="0"/>
                <a:cs typeface="Calibri" panose="020F0502020204030204" pitchFamily="34" charset="0"/>
              </a:rPr>
              <a:t>Train data for ML Models</a:t>
            </a:r>
          </a:p>
          <a:p>
            <a:pPr marL="342900" indent="-342900">
              <a:buFont typeface="Wingdings" panose="05000000000000000000" pitchFamily="2" charset="2"/>
              <a:buChar char="Ø"/>
            </a:pPr>
            <a:r>
              <a:rPr lang="en-IN" sz="2400" dirty="0">
                <a:latin typeface="Calibri" panose="020F0502020204030204" pitchFamily="34" charset="0"/>
                <a:ea typeface="Calibri" panose="020F0502020204030204" pitchFamily="34" charset="0"/>
                <a:cs typeface="Calibri" panose="020F0502020204030204" pitchFamily="34" charset="0"/>
              </a:rPr>
              <a:t>Model Evaluation and Optimization</a:t>
            </a:r>
          </a:p>
          <a:p>
            <a:pPr marL="342900" indent="-342900">
              <a:buFont typeface="Wingdings" panose="05000000000000000000" pitchFamily="2" charset="2"/>
              <a:buChar char="Ø"/>
            </a:pPr>
            <a:r>
              <a:rPr lang="en-IN" sz="2400" dirty="0">
                <a:latin typeface="Calibri" panose="020F0502020204030204" pitchFamily="34" charset="0"/>
                <a:ea typeface="Calibri" panose="020F0502020204030204" pitchFamily="34" charset="0"/>
                <a:cs typeface="Calibri" panose="020F0502020204030204" pitchFamily="34" charset="0"/>
              </a:rPr>
              <a:t>Model Deployment</a:t>
            </a:r>
          </a:p>
          <a:p>
            <a:endParaRPr lang="en-IN" sz="24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22098" y="938268"/>
            <a:ext cx="6102626" cy="523220"/>
          </a:xfrm>
          <a:prstGeom prst="rect">
            <a:avLst/>
          </a:prstGeom>
          <a:noFill/>
        </p:spPr>
        <p:txBody>
          <a:bodyPr wrap="square">
            <a:spAutoFit/>
          </a:bodyPr>
          <a:lstStyle/>
          <a:p>
            <a:r>
              <a:rPr lang="en-US" sz="2800" b="1" dirty="0">
                <a:solidFill>
                  <a:srgbClr val="213163"/>
                </a:solidFill>
              </a:rPr>
              <a:t>T</a:t>
            </a:r>
            <a:r>
              <a:rPr lang="en-IN" sz="2800" b="1" dirty="0" err="1">
                <a:solidFill>
                  <a:srgbClr val="213163"/>
                </a:solidFill>
              </a:rPr>
              <a:t>ools</a:t>
            </a:r>
            <a:r>
              <a:rPr lang="en-IN" sz="2800" b="1" dirty="0">
                <a:solidFill>
                  <a:srgbClr val="213163"/>
                </a:solidFill>
              </a:rPr>
              <a:t> and Technologies used </a:t>
            </a:r>
          </a:p>
        </p:txBody>
      </p:sp>
      <p:sp>
        <p:nvSpPr>
          <p:cNvPr id="4" name="TextBox 3">
            <a:extLst>
              <a:ext uri="{FF2B5EF4-FFF2-40B4-BE49-F238E27FC236}">
                <a16:creationId xmlns:a16="http://schemas.microsoft.com/office/drawing/2014/main" id="{04515ABD-0F9A-FC2B-8ED5-0990E9CE75D5}"/>
              </a:ext>
            </a:extLst>
          </p:cNvPr>
          <p:cNvSpPr txBox="1"/>
          <p:nvPr/>
        </p:nvSpPr>
        <p:spPr>
          <a:xfrm>
            <a:off x="1069343" y="1834555"/>
            <a:ext cx="7714891" cy="3785652"/>
          </a:xfrm>
          <a:prstGeom prst="rect">
            <a:avLst/>
          </a:prstGeom>
          <a:noFill/>
        </p:spPr>
        <p:txBody>
          <a:bodyPr wrap="square" rtlCol="0">
            <a:spAutoFit/>
          </a:bodyPr>
          <a:lstStyle/>
          <a:p>
            <a:pPr marL="342900" indent="-342900">
              <a:buFont typeface="Arial" panose="020B0604020202020204" pitchFamily="34" charset="0"/>
              <a:buChar char="•"/>
            </a:pPr>
            <a:r>
              <a:rPr lang="en-IN" sz="2400" dirty="0" err="1">
                <a:latin typeface="Calibri" panose="020F0502020204030204" pitchFamily="34" charset="0"/>
                <a:ea typeface="Calibri" panose="020F0502020204030204" pitchFamily="34" charset="0"/>
                <a:cs typeface="Calibri" panose="020F0502020204030204" pitchFamily="34" charset="0"/>
              </a:rPr>
              <a:t>Jupyter</a:t>
            </a:r>
            <a:r>
              <a:rPr lang="en-IN" sz="2400" dirty="0">
                <a:latin typeface="Calibri" panose="020F0502020204030204" pitchFamily="34" charset="0"/>
                <a:ea typeface="Calibri" panose="020F0502020204030204" pitchFamily="34" charset="0"/>
                <a:cs typeface="Calibri" panose="020F0502020204030204" pitchFamily="34" charset="0"/>
              </a:rPr>
              <a:t> Notebook</a:t>
            </a:r>
          </a:p>
          <a:p>
            <a:pPr marL="342900" indent="-342900">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GitHub</a:t>
            </a:r>
          </a:p>
          <a:p>
            <a:pPr marL="342900" indent="-342900">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Pickle</a:t>
            </a:r>
          </a:p>
          <a:p>
            <a:pPr marL="342900" indent="-342900">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Python Program</a:t>
            </a:r>
          </a:p>
          <a:p>
            <a:pPr marL="342900" indent="-342900">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Pandas &amp; NumPy</a:t>
            </a:r>
          </a:p>
          <a:p>
            <a:pPr marL="342900" indent="-342900">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Scikit-learn</a:t>
            </a:r>
          </a:p>
          <a:p>
            <a:pPr marL="342900" indent="-342900">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Matplotlib &amp; Seaborn</a:t>
            </a:r>
          </a:p>
          <a:p>
            <a:pPr marL="342900" indent="-342900">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Random Forest &amp; Linear Regression</a:t>
            </a:r>
          </a:p>
          <a:p>
            <a:pPr marL="342900" indent="-342900">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Decision Tree  &amp; </a:t>
            </a:r>
            <a:r>
              <a:rPr lang="en-IN" sz="2400" dirty="0" err="1">
                <a:latin typeface="Calibri" panose="020F0502020204030204" pitchFamily="34" charset="0"/>
                <a:ea typeface="Calibri" panose="020F0502020204030204" pitchFamily="34" charset="0"/>
                <a:cs typeface="Calibri" panose="020F0502020204030204" pitchFamily="34" charset="0"/>
              </a:rPr>
              <a:t>KNeighbors</a:t>
            </a:r>
            <a:r>
              <a:rPr lang="en-IN" sz="2400" dirty="0">
                <a:latin typeface="Calibri" panose="020F0502020204030204" pitchFamily="34" charset="0"/>
                <a:ea typeface="Calibri" panose="020F0502020204030204" pitchFamily="34" charset="0"/>
                <a:cs typeface="Calibri" panose="020F0502020204030204" pitchFamily="34" charset="0"/>
              </a:rPr>
              <a:t>  Regressor</a:t>
            </a:r>
          </a:p>
          <a:p>
            <a:pPr marL="342900" indent="-342900">
              <a:buFont typeface="Arial" panose="020B0604020202020204" pitchFamily="34" charset="0"/>
              <a:buChar char="•"/>
            </a:pPr>
            <a:r>
              <a:rPr lang="en-IN" sz="2400" dirty="0" err="1">
                <a:latin typeface="Calibri" panose="020F0502020204030204" pitchFamily="34" charset="0"/>
                <a:ea typeface="Calibri" panose="020F0502020204030204" pitchFamily="34" charset="0"/>
                <a:cs typeface="Calibri" panose="020F0502020204030204" pitchFamily="34" charset="0"/>
              </a:rPr>
              <a:t>Streamlit</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523220"/>
          </a:xfrm>
          <a:prstGeom prst="rect">
            <a:avLst/>
          </a:prstGeom>
          <a:noFill/>
        </p:spPr>
        <p:txBody>
          <a:bodyPr wrap="square">
            <a:spAutoFit/>
          </a:bodyPr>
          <a:lstStyle/>
          <a:p>
            <a:r>
              <a:rPr lang="en-US" sz="2800" b="1" dirty="0">
                <a:solidFill>
                  <a:srgbClr val="213163"/>
                </a:solidFill>
              </a:rPr>
              <a:t>Methodology </a:t>
            </a:r>
            <a:endParaRPr lang="en-IN" sz="2800" dirty="0">
              <a:solidFill>
                <a:srgbClr val="213163"/>
              </a:solidFill>
            </a:endParaRPr>
          </a:p>
        </p:txBody>
      </p:sp>
      <p:sp>
        <p:nvSpPr>
          <p:cNvPr id="2" name="TextBox 1">
            <a:extLst>
              <a:ext uri="{FF2B5EF4-FFF2-40B4-BE49-F238E27FC236}">
                <a16:creationId xmlns:a16="http://schemas.microsoft.com/office/drawing/2014/main" id="{A72AE44D-4520-1C92-B11D-A28081CEEA65}"/>
              </a:ext>
            </a:extLst>
          </p:cNvPr>
          <p:cNvSpPr txBox="1"/>
          <p:nvPr/>
        </p:nvSpPr>
        <p:spPr>
          <a:xfrm>
            <a:off x="989229" y="1810936"/>
            <a:ext cx="11022124" cy="4154984"/>
          </a:xfrm>
          <a:prstGeom prst="rect">
            <a:avLst/>
          </a:prstGeom>
          <a:noFill/>
        </p:spPr>
        <p:txBody>
          <a:bodyPr wrap="square" rtlCol="0">
            <a:spAutoFit/>
          </a:bodyPr>
          <a:lstStyle/>
          <a:p>
            <a:r>
              <a:rPr lang="en-IN" sz="2400" b="1" dirty="0">
                <a:solidFill>
                  <a:schemeClr val="tx1"/>
                </a:solidFill>
                <a:latin typeface="Calibri" panose="020F0502020204030204" pitchFamily="34" charset="0"/>
                <a:ea typeface="Calibri" panose="020F0502020204030204" pitchFamily="34" charset="0"/>
                <a:cs typeface="Calibri" panose="020F0502020204030204" pitchFamily="34" charset="0"/>
              </a:rPr>
              <a:t>1. Data Collection:</a:t>
            </a:r>
          </a:p>
          <a:p>
            <a:r>
              <a:rPr lang="en-IN"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 -- Uses dataset contains Air Quality Parameters.</a:t>
            </a:r>
            <a:endParaRPr lang="en-IN"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IN" sz="2400" b="1" dirty="0">
                <a:solidFill>
                  <a:schemeClr val="tx1"/>
                </a:solidFill>
                <a:latin typeface="Calibri" panose="020F0502020204030204" pitchFamily="34" charset="0"/>
                <a:ea typeface="Calibri" panose="020F0502020204030204" pitchFamily="34" charset="0"/>
                <a:cs typeface="Calibri" panose="020F0502020204030204" pitchFamily="34" charset="0"/>
              </a:rPr>
              <a:t>2. Data Preprocessing:</a:t>
            </a:r>
          </a:p>
          <a:p>
            <a:r>
              <a:rPr lang="en-IN" sz="2400" b="1" dirty="0">
                <a:solidFill>
                  <a:schemeClr val="tx1"/>
                </a:solidFill>
                <a:latin typeface="Calibri" panose="020F0502020204030204" pitchFamily="34" charset="0"/>
                <a:ea typeface="Calibri" panose="020F0502020204030204" pitchFamily="34" charset="0"/>
                <a:cs typeface="Calibri" panose="020F0502020204030204" pitchFamily="34" charset="0"/>
              </a:rPr>
              <a:t>      -- </a:t>
            </a:r>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Handling missing values by dropping or filling with appropriate statistics </a:t>
            </a:r>
          </a:p>
          <a:p>
            <a:r>
              <a:rPr lang="en-IN" sz="2400" b="1" dirty="0">
                <a:solidFill>
                  <a:schemeClr val="tx1"/>
                </a:solidFill>
                <a:latin typeface="Calibri" panose="020F0502020204030204" pitchFamily="34" charset="0"/>
                <a:ea typeface="Calibri" panose="020F0502020204030204" pitchFamily="34" charset="0"/>
                <a:cs typeface="Calibri" panose="020F0502020204030204" pitchFamily="34" charset="0"/>
              </a:rPr>
              <a:t>      -- </a:t>
            </a:r>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Removing duplicate entries and outliers using </a:t>
            </a:r>
            <a:r>
              <a:rPr lang="en-IN" sz="2400" b="1" dirty="0">
                <a:solidFill>
                  <a:schemeClr val="tx1"/>
                </a:solidFill>
                <a:latin typeface="Calibri" panose="020F0502020204030204" pitchFamily="34" charset="0"/>
                <a:ea typeface="Calibri" panose="020F0502020204030204" pitchFamily="34" charset="0"/>
                <a:cs typeface="Calibri" panose="020F0502020204030204" pitchFamily="34" charset="0"/>
              </a:rPr>
              <a:t>IQR </a:t>
            </a:r>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method</a:t>
            </a:r>
          </a:p>
          <a:p>
            <a:r>
              <a:rPr lang="en-IN" sz="2400" b="1" dirty="0">
                <a:solidFill>
                  <a:schemeClr val="tx1"/>
                </a:solidFill>
                <a:latin typeface="Calibri" panose="020F0502020204030204" pitchFamily="34" charset="0"/>
                <a:ea typeface="Calibri" panose="020F0502020204030204" pitchFamily="34" charset="0"/>
                <a:cs typeface="Calibri" panose="020F0502020204030204" pitchFamily="34" charset="0"/>
              </a:rPr>
              <a:t>      -- </a:t>
            </a:r>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Data normalization using </a:t>
            </a:r>
            <a:r>
              <a:rPr lang="en-IN" sz="2400" dirty="0" err="1">
                <a:solidFill>
                  <a:schemeClr val="tx1"/>
                </a:solidFill>
                <a:latin typeface="Calibri" panose="020F0502020204030204" pitchFamily="34" charset="0"/>
                <a:ea typeface="Calibri" panose="020F0502020204030204" pitchFamily="34" charset="0"/>
                <a:cs typeface="Calibri" panose="020F0502020204030204" pitchFamily="34" charset="0"/>
              </a:rPr>
              <a:t>StandardScaler</a:t>
            </a:r>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 to standardise the feature</a:t>
            </a:r>
            <a:endParaRPr lang="en-IN"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IN" sz="2400" b="1" dirty="0">
                <a:solidFill>
                  <a:schemeClr val="tx1"/>
                </a:solidFill>
                <a:latin typeface="Calibri" panose="020F0502020204030204" pitchFamily="34" charset="0"/>
                <a:ea typeface="Calibri" panose="020F0502020204030204" pitchFamily="34" charset="0"/>
                <a:cs typeface="Calibri" panose="020F0502020204030204" pitchFamily="34" charset="0"/>
              </a:rPr>
              <a:t>3. Exploratory Data Analysis(EDA):</a:t>
            </a:r>
          </a:p>
          <a:p>
            <a:r>
              <a:rPr lang="en-IN" sz="2400" b="1" dirty="0">
                <a:solidFill>
                  <a:schemeClr val="tx1"/>
                </a:solidFill>
                <a:latin typeface="Calibri" panose="020F0502020204030204" pitchFamily="34" charset="0"/>
                <a:ea typeface="Calibri" panose="020F0502020204030204" pitchFamily="34" charset="0"/>
                <a:cs typeface="Calibri" panose="020F0502020204030204" pitchFamily="34" charset="0"/>
              </a:rPr>
              <a:t>      -- </a:t>
            </a:r>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Visualizing the distribution of air quality parameters using histograms and Box plots</a:t>
            </a:r>
          </a:p>
          <a:p>
            <a:r>
              <a:rPr lang="en-IN" sz="2400" b="1" dirty="0">
                <a:solidFill>
                  <a:schemeClr val="tx1"/>
                </a:solidFill>
                <a:latin typeface="Calibri" panose="020F0502020204030204" pitchFamily="34" charset="0"/>
                <a:ea typeface="Calibri" panose="020F0502020204030204" pitchFamily="34" charset="0"/>
                <a:cs typeface="Calibri" panose="020F0502020204030204" pitchFamily="34" charset="0"/>
              </a:rPr>
              <a:t>      -- </a:t>
            </a:r>
            <a:r>
              <a:rPr lang="en-IN" sz="2400" dirty="0" err="1">
                <a:solidFill>
                  <a:schemeClr val="tx1"/>
                </a:solidFill>
                <a:latin typeface="Calibri" panose="020F0502020204030204" pitchFamily="34" charset="0"/>
                <a:ea typeface="Calibri" panose="020F0502020204030204" pitchFamily="34" charset="0"/>
                <a:cs typeface="Calibri" panose="020F0502020204030204" pitchFamily="34" charset="0"/>
              </a:rPr>
              <a:t>Analyzing</a:t>
            </a:r>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 correlations between different features and the AQI using Heatmap</a:t>
            </a:r>
            <a:endParaRPr lang="en-IN"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IN"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6371CA-0F21-82C8-2021-E7F41A74F0E7}"/>
              </a:ext>
            </a:extLst>
          </p:cNvPr>
          <p:cNvSpPr txBox="1"/>
          <p:nvPr/>
        </p:nvSpPr>
        <p:spPr>
          <a:xfrm>
            <a:off x="886695" y="1789217"/>
            <a:ext cx="10400146" cy="4811638"/>
          </a:xfrm>
          <a:prstGeom prst="rect">
            <a:avLst/>
          </a:prstGeom>
          <a:noFill/>
        </p:spPr>
        <p:txBody>
          <a:bodyPr wrap="square" rtlCol="0">
            <a:spAutoFit/>
          </a:bodyPr>
          <a:lstStyle/>
          <a:p>
            <a:r>
              <a:rPr lang="en-IN" sz="2400" b="1" dirty="0">
                <a:solidFill>
                  <a:schemeClr val="tx1"/>
                </a:solidFill>
                <a:latin typeface="Calibri" panose="020F0502020204030204" pitchFamily="34" charset="0"/>
                <a:ea typeface="Calibri" panose="020F0502020204030204" pitchFamily="34" charset="0"/>
                <a:cs typeface="Calibri" panose="020F0502020204030204" pitchFamily="34" charset="0"/>
              </a:rPr>
              <a:t>4. Model Training:</a:t>
            </a:r>
          </a:p>
          <a:p>
            <a:r>
              <a:rPr lang="en-IN" sz="2400" b="1" dirty="0">
                <a:solidFill>
                  <a:schemeClr val="tx1"/>
                </a:solidFill>
                <a:latin typeface="Calibri" panose="020F0502020204030204" pitchFamily="34" charset="0"/>
                <a:ea typeface="Calibri" panose="020F0502020204030204" pitchFamily="34" charset="0"/>
                <a:cs typeface="Calibri" panose="020F0502020204030204" pitchFamily="34" charset="0"/>
              </a:rPr>
              <a:t>         -- </a:t>
            </a:r>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Implementing various Regression models</a:t>
            </a:r>
          </a:p>
          <a:p>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	     Linear Regression</a:t>
            </a:r>
          </a:p>
          <a:p>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	     Decision Tree Regressor</a:t>
            </a:r>
          </a:p>
          <a:p>
            <a:r>
              <a:rPr lang="en-IN"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Random Forest Regressor</a:t>
            </a:r>
          </a:p>
          <a:p>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         -- Splitting the training and testing sets to evaluate model performance</a:t>
            </a:r>
          </a:p>
          <a:p>
            <a:r>
              <a:rPr lang="en-IN" sz="2400" b="1" dirty="0">
                <a:solidFill>
                  <a:schemeClr val="tx1"/>
                </a:solidFill>
                <a:latin typeface="Calibri" panose="020F0502020204030204" pitchFamily="34" charset="0"/>
                <a:ea typeface="Calibri" panose="020F0502020204030204" pitchFamily="34" charset="0"/>
                <a:cs typeface="Calibri" panose="020F0502020204030204" pitchFamily="34" charset="0"/>
              </a:rPr>
              <a:t>5. Model Evaluation:</a:t>
            </a:r>
          </a:p>
          <a:p>
            <a:r>
              <a:rPr lang="en-IN" sz="2400" b="1" dirty="0">
                <a:solidFill>
                  <a:schemeClr val="tx1"/>
                </a:solidFill>
                <a:latin typeface="Calibri" panose="020F0502020204030204" pitchFamily="34" charset="0"/>
                <a:ea typeface="Calibri" panose="020F0502020204030204" pitchFamily="34" charset="0"/>
                <a:cs typeface="Calibri" panose="020F0502020204030204" pitchFamily="34" charset="0"/>
              </a:rPr>
              <a:t>        -- </a:t>
            </a:r>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Using metrics such as Root Mean Squared Error(RMSE) and R-squared             values  to assess model accuracy and performance.</a:t>
            </a:r>
            <a:r>
              <a:rPr lang="en-IN"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endPar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IN" sz="2400" b="1" dirty="0">
                <a:solidFill>
                  <a:schemeClr val="tx1"/>
                </a:solidFill>
                <a:latin typeface="Calibri" panose="020F0502020204030204" pitchFamily="34" charset="0"/>
                <a:ea typeface="Calibri" panose="020F0502020204030204" pitchFamily="34" charset="0"/>
                <a:cs typeface="Calibri" panose="020F0502020204030204" pitchFamily="34" charset="0"/>
              </a:rPr>
              <a:t>6. Deployment:</a:t>
            </a:r>
          </a:p>
          <a:p>
            <a:r>
              <a:rPr lang="en-IN" sz="2400" b="1" dirty="0">
                <a:solidFill>
                  <a:schemeClr val="tx1"/>
                </a:solidFill>
                <a:latin typeface="Calibri" panose="020F0502020204030204" pitchFamily="34" charset="0"/>
                <a:ea typeface="Calibri" panose="020F0502020204030204" pitchFamily="34" charset="0"/>
                <a:cs typeface="Calibri" panose="020F0502020204030204" pitchFamily="34" charset="0"/>
              </a:rPr>
              <a:t>        -- </a:t>
            </a:r>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Creating a </a:t>
            </a:r>
            <a:r>
              <a:rPr lang="en-IN" sz="2400" dirty="0" err="1">
                <a:solidFill>
                  <a:schemeClr val="tx1"/>
                </a:solidFill>
                <a:latin typeface="Calibri" panose="020F0502020204030204" pitchFamily="34" charset="0"/>
                <a:ea typeface="Calibri" panose="020F0502020204030204" pitchFamily="34" charset="0"/>
                <a:cs typeface="Calibri" panose="020F0502020204030204" pitchFamily="34" charset="0"/>
              </a:rPr>
              <a:t>Streamlit</a:t>
            </a:r>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  application to provide a user-friendly interface for        predicting Air Quality</a:t>
            </a:r>
            <a:endParaRPr lang="en-IN"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IN" dirty="0"/>
              <a:t>     </a:t>
            </a:r>
          </a:p>
        </p:txBody>
      </p:sp>
      <p:sp>
        <p:nvSpPr>
          <p:cNvPr id="4" name="TextBox 3">
            <a:extLst>
              <a:ext uri="{FF2B5EF4-FFF2-40B4-BE49-F238E27FC236}">
                <a16:creationId xmlns:a16="http://schemas.microsoft.com/office/drawing/2014/main" id="{93674278-561B-21B5-FAEE-EE4F16C86BEB}"/>
              </a:ext>
            </a:extLst>
          </p:cNvPr>
          <p:cNvSpPr txBox="1"/>
          <p:nvPr/>
        </p:nvSpPr>
        <p:spPr>
          <a:xfrm>
            <a:off x="270164" y="1010016"/>
            <a:ext cx="6100618" cy="523220"/>
          </a:xfrm>
          <a:prstGeom prst="rect">
            <a:avLst/>
          </a:prstGeom>
          <a:noFill/>
        </p:spPr>
        <p:txBody>
          <a:bodyPr wrap="square">
            <a:spAutoFit/>
          </a:bodyPr>
          <a:lstStyle/>
          <a:p>
            <a:r>
              <a:rPr lang="en-US" sz="2800" b="1" dirty="0">
                <a:solidFill>
                  <a:srgbClr val="213163"/>
                </a:solidFill>
              </a:rPr>
              <a:t>Methodology</a:t>
            </a:r>
            <a:endParaRPr lang="en-IN" sz="2800" dirty="0"/>
          </a:p>
        </p:txBody>
      </p:sp>
    </p:spTree>
    <p:extLst>
      <p:ext uri="{BB962C8B-B14F-4D97-AF65-F5344CB8AC3E}">
        <p14:creationId xmlns:p14="http://schemas.microsoft.com/office/powerpoint/2010/main" val="599002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61665"/>
          </a:xfrm>
          <a:prstGeom prst="rect">
            <a:avLst/>
          </a:prstGeom>
          <a:noFill/>
        </p:spPr>
        <p:txBody>
          <a:bodyPr wrap="square">
            <a:spAutoFit/>
          </a:bodyPr>
          <a:lstStyle/>
          <a:p>
            <a:r>
              <a:rPr lang="en-US" sz="2400" b="1" dirty="0">
                <a:solidFill>
                  <a:srgbClr val="213163"/>
                </a:solidFill>
              </a:rPr>
              <a:t>Problem Statement:  </a:t>
            </a:r>
            <a:endParaRPr lang="en-IN" sz="2400" b="1" dirty="0">
              <a:solidFill>
                <a:srgbClr val="213163"/>
              </a:solidFill>
            </a:endParaRPr>
          </a:p>
        </p:txBody>
      </p:sp>
      <p:sp>
        <p:nvSpPr>
          <p:cNvPr id="2" name="TextBox 1">
            <a:extLst>
              <a:ext uri="{FF2B5EF4-FFF2-40B4-BE49-F238E27FC236}">
                <a16:creationId xmlns:a16="http://schemas.microsoft.com/office/drawing/2014/main" id="{028CEEDF-54FF-7682-7D64-1AE00C3AF9BB}"/>
              </a:ext>
            </a:extLst>
          </p:cNvPr>
          <p:cNvSpPr txBox="1"/>
          <p:nvPr/>
        </p:nvSpPr>
        <p:spPr>
          <a:xfrm>
            <a:off x="826170" y="1707657"/>
            <a:ext cx="10830024" cy="3416320"/>
          </a:xfrm>
          <a:prstGeom prst="rect">
            <a:avLst/>
          </a:prstGeom>
          <a:noFill/>
        </p:spPr>
        <p:txBody>
          <a:bodyPr wrap="square" rtlCol="0">
            <a:spAutoFit/>
          </a:bodyPr>
          <a:lstStyle/>
          <a:p>
            <a:pPr algn="just"/>
            <a:r>
              <a:rPr lang="en-IN" sz="2400" dirty="0">
                <a:latin typeface="Calibri" panose="020F0502020204030204" pitchFamily="34" charset="0"/>
                <a:ea typeface="Calibri" panose="020F0502020204030204" pitchFamily="34" charset="0"/>
                <a:cs typeface="Calibri" panose="020F0502020204030204" pitchFamily="34" charset="0"/>
              </a:rPr>
              <a:t>         Development of Machine Learning Model for predicting Air Quality Index(AQI) using various environmental factors such as PM2.5,PM10,NO,NO2,Nox,CO,SO2 and meteorological data.</a:t>
            </a:r>
          </a:p>
          <a:p>
            <a:endParaRPr lang="en-IN" sz="2400" dirty="0">
              <a:latin typeface="Calibri" panose="020F0502020204030204" pitchFamily="34" charset="0"/>
              <a:ea typeface="Calibri" panose="020F0502020204030204" pitchFamily="34" charset="0"/>
              <a:cs typeface="Calibri" panose="020F0502020204030204" pitchFamily="34" charset="0"/>
            </a:endParaRPr>
          </a:p>
          <a:p>
            <a:pPr algn="just"/>
            <a:r>
              <a:rPr lang="en-IN" sz="2400" dirty="0">
                <a:latin typeface="Calibri" panose="020F0502020204030204" pitchFamily="34" charset="0"/>
                <a:ea typeface="Calibri" panose="020F0502020204030204" pitchFamily="34" charset="0"/>
                <a:cs typeface="Calibri" panose="020F0502020204030204" pitchFamily="34" charset="0"/>
              </a:rPr>
              <a:t>      </a:t>
            </a:r>
            <a:r>
              <a:rPr lang="en-US" sz="2400" dirty="0">
                <a:latin typeface="Calibri" panose="020F0502020204030204" pitchFamily="34" charset="0"/>
                <a:ea typeface="Calibri" panose="020F0502020204030204" pitchFamily="34" charset="0"/>
                <a:cs typeface="Calibri" panose="020F0502020204030204" pitchFamily="34" charset="0"/>
              </a:rPr>
              <a:t>The model aims to provide accurate AQI predictions that can help assess air quality levels and inform the public about potential health risks associated with poor air quality. By leveraging machine learning techniques, the project seeks to enhance the understanding of air pollution dynamics and facilitate timely interventions to improve air quality in urban areas. </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965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94719" y="968148"/>
            <a:ext cx="6102626" cy="461665"/>
          </a:xfrm>
          <a:prstGeom prst="rect">
            <a:avLst/>
          </a:prstGeom>
          <a:noFill/>
        </p:spPr>
        <p:txBody>
          <a:bodyPr wrap="square">
            <a:spAutoFit/>
          </a:bodyPr>
          <a:lstStyle/>
          <a:p>
            <a:r>
              <a:rPr lang="en-US" sz="2400" b="1" dirty="0">
                <a:solidFill>
                  <a:srgbClr val="213163"/>
                </a:solidFill>
              </a:rPr>
              <a:t>Solution:  </a:t>
            </a:r>
            <a:endParaRPr lang="en-IN" sz="2400" b="1" dirty="0">
              <a:solidFill>
                <a:srgbClr val="213163"/>
              </a:solidFill>
            </a:endParaRPr>
          </a:p>
        </p:txBody>
      </p:sp>
      <p:sp>
        <p:nvSpPr>
          <p:cNvPr id="2" name="TextBox 1">
            <a:extLst>
              <a:ext uri="{FF2B5EF4-FFF2-40B4-BE49-F238E27FC236}">
                <a16:creationId xmlns:a16="http://schemas.microsoft.com/office/drawing/2014/main" id="{EE565336-1077-4CFC-3024-617701D2F473}"/>
              </a:ext>
            </a:extLst>
          </p:cNvPr>
          <p:cNvSpPr txBox="1"/>
          <p:nvPr/>
        </p:nvSpPr>
        <p:spPr>
          <a:xfrm>
            <a:off x="651548" y="1429813"/>
            <a:ext cx="10303999" cy="4893647"/>
          </a:xfrm>
          <a:prstGeom prst="rect">
            <a:avLst/>
          </a:prstGeom>
          <a:noFill/>
        </p:spPr>
        <p:txBody>
          <a:bodyPr wrap="square" rtlCol="0">
            <a:spAutoFit/>
          </a:bodyPr>
          <a:lstStyle/>
          <a:p>
            <a:pPr marL="342900" indent="-342900">
              <a:buSzPct val="100000"/>
              <a:buFont typeface="Calibri" panose="020F050202020403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Load and preprocess the air quality dataset.</a:t>
            </a:r>
          </a:p>
          <a:p>
            <a:pPr marL="342900" indent="-342900">
              <a:buSzPct val="100000"/>
              <a:buFont typeface="Calibri" panose="020F050202020403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Analysis of data patterns through visualization.</a:t>
            </a:r>
          </a:p>
          <a:p>
            <a:pPr marL="342900" indent="-342900">
              <a:buSzPct val="100000"/>
              <a:buFont typeface="Calibri" panose="020F050202020403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Checking the correlation between AQI and pollutants.</a:t>
            </a:r>
          </a:p>
          <a:p>
            <a:pPr marL="342900" indent="-342900">
              <a:buSzPct val="100000"/>
              <a:buFont typeface="Calibri" panose="020F050202020403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Feature extraction and Scaling the numerical features.</a:t>
            </a:r>
          </a:p>
          <a:p>
            <a:pPr marL="342900" indent="-342900">
              <a:buSzPct val="100000"/>
              <a:buFont typeface="Calibri" panose="020F050202020403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Split the data as training data(80%) &amp; testing data(20%).</a:t>
            </a:r>
          </a:p>
          <a:p>
            <a:pPr marL="342900" indent="-342900">
              <a:buSzPct val="100000"/>
              <a:buFont typeface="Calibri" panose="020F050202020403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Training  the different ML models like Random Forest , Decision Tree , Linear Regression ,etc.</a:t>
            </a:r>
          </a:p>
          <a:p>
            <a:pPr marL="342900" indent="-342900">
              <a:buSzPct val="100000"/>
              <a:buFont typeface="Calibri" panose="020F050202020403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Model evaluation and performance metrics :</a:t>
            </a:r>
          </a:p>
          <a:p>
            <a:pPr>
              <a:buSzPct val="100000"/>
            </a:pPr>
            <a:r>
              <a:rPr lang="en-IN" sz="2400" dirty="0">
                <a:latin typeface="Calibri" panose="020F0502020204030204" pitchFamily="34" charset="0"/>
                <a:ea typeface="Calibri" panose="020F0502020204030204" pitchFamily="34" charset="0"/>
                <a:cs typeface="Calibri" panose="020F0502020204030204" pitchFamily="34" charset="0"/>
              </a:rPr>
              <a:t>       --Root Mean Squared error(RMSE)&amp;R-Squared score(</a:t>
            </a:r>
            <a:r>
              <a:rPr lang="en-IN" sz="2000" dirty="0"/>
              <a:t>R² value</a:t>
            </a:r>
            <a:r>
              <a:rPr lang="en-IN" sz="2400" dirty="0">
                <a:latin typeface="Calibri" panose="020F0502020204030204" pitchFamily="34" charset="0"/>
                <a:ea typeface="Calibri" panose="020F0502020204030204" pitchFamily="34" charset="0"/>
                <a:cs typeface="Calibri" panose="020F0502020204030204" pitchFamily="34" charset="0"/>
              </a:rPr>
              <a:t>)</a:t>
            </a:r>
          </a:p>
          <a:p>
            <a:pPr marL="342900" indent="-342900">
              <a:buSzPct val="100000"/>
              <a:buFont typeface="Calibri" panose="020F050202020403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Based on the RMSE and </a:t>
            </a:r>
            <a:r>
              <a:rPr lang="en-IN" sz="2000" dirty="0"/>
              <a:t>R² value</a:t>
            </a:r>
            <a:r>
              <a:rPr lang="en-IN" sz="2400" dirty="0">
                <a:latin typeface="Calibri" panose="020F0502020204030204" pitchFamily="34" charset="0"/>
                <a:ea typeface="Calibri" panose="020F0502020204030204" pitchFamily="34" charset="0"/>
                <a:cs typeface="Calibri" panose="020F0502020204030204" pitchFamily="34" charset="0"/>
              </a:rPr>
              <a:t> we can select the model.</a:t>
            </a:r>
          </a:p>
          <a:p>
            <a:pPr marL="342900" indent="-342900">
              <a:buSzPct val="100000"/>
              <a:buFont typeface="Calibri" panose="020F050202020403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The Random Forest Regressor has the good train and test score.</a:t>
            </a:r>
          </a:p>
          <a:p>
            <a:pPr marL="342900" indent="-342900">
              <a:buSzPct val="100000"/>
              <a:buFont typeface="Calibri" panose="020F050202020403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Saving the model as  the “.</a:t>
            </a:r>
            <a:r>
              <a:rPr lang="en-IN" sz="2400" dirty="0" err="1">
                <a:latin typeface="Calibri" panose="020F0502020204030204" pitchFamily="34" charset="0"/>
                <a:ea typeface="Calibri" panose="020F0502020204030204" pitchFamily="34" charset="0"/>
                <a:cs typeface="Calibri" panose="020F0502020204030204" pitchFamily="34" charset="0"/>
              </a:rPr>
              <a:t>pkl</a:t>
            </a:r>
            <a:r>
              <a:rPr lang="en-IN" sz="2400" dirty="0">
                <a:latin typeface="Calibri" panose="020F0502020204030204" pitchFamily="34" charset="0"/>
                <a:ea typeface="Calibri" panose="020F0502020204030204" pitchFamily="34" charset="0"/>
                <a:cs typeface="Calibri" panose="020F0502020204030204" pitchFamily="34" charset="0"/>
              </a:rPr>
              <a:t>” file format.</a:t>
            </a:r>
          </a:p>
          <a:p>
            <a:pPr marL="342900" indent="-342900">
              <a:buSzPct val="100000"/>
              <a:buFont typeface="Calibri" panose="020F050202020403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By using the </a:t>
            </a:r>
            <a:r>
              <a:rPr lang="en-IN" sz="2400" dirty="0" err="1">
                <a:latin typeface="Calibri" panose="020F0502020204030204" pitchFamily="34" charset="0"/>
                <a:ea typeface="Calibri" panose="020F0502020204030204" pitchFamily="34" charset="0"/>
                <a:cs typeface="Calibri" panose="020F0502020204030204" pitchFamily="34" charset="0"/>
              </a:rPr>
              <a:t>Streamlit</a:t>
            </a:r>
            <a:r>
              <a:rPr lang="en-IN" sz="2400" dirty="0">
                <a:latin typeface="Calibri" panose="020F0502020204030204" pitchFamily="34" charset="0"/>
                <a:ea typeface="Calibri" panose="020F0502020204030204" pitchFamily="34" charset="0"/>
                <a:cs typeface="Calibri" panose="020F0502020204030204" pitchFamily="34" charset="0"/>
              </a:rPr>
              <a:t> created a interactive web app.</a:t>
            </a:r>
          </a:p>
        </p:txBody>
      </p:sp>
      <p:sp>
        <p:nvSpPr>
          <p:cNvPr id="4" name="TextBox 3">
            <a:extLst>
              <a:ext uri="{FF2B5EF4-FFF2-40B4-BE49-F238E27FC236}">
                <a16:creationId xmlns:a16="http://schemas.microsoft.com/office/drawing/2014/main" id="{D4454DEB-B280-D911-AF96-110D39699561}"/>
              </a:ext>
            </a:extLst>
          </p:cNvPr>
          <p:cNvSpPr txBox="1"/>
          <p:nvPr/>
        </p:nvSpPr>
        <p:spPr>
          <a:xfrm>
            <a:off x="517584" y="6385015"/>
            <a:ext cx="9299276" cy="400110"/>
          </a:xfrm>
          <a:prstGeom prst="rect">
            <a:avLst/>
          </a:prstGeom>
          <a:noFill/>
        </p:spPr>
        <p:txBody>
          <a:bodyPr wrap="square" rtlCol="0">
            <a:spAutoFit/>
          </a:bodyPr>
          <a:lstStyle/>
          <a:p>
            <a:r>
              <a:rPr lang="en-IN" sz="2000" b="1" dirty="0">
                <a:latin typeface="Calibri" panose="020F0502020204030204" pitchFamily="34" charset="0"/>
                <a:ea typeface="Calibri" panose="020F0502020204030204" pitchFamily="34" charset="0"/>
                <a:cs typeface="Calibri" panose="020F0502020204030204" pitchFamily="34" charset="0"/>
              </a:rPr>
              <a:t>GitHub link</a:t>
            </a:r>
            <a:r>
              <a:rPr lang="en-IN" sz="2000" dirty="0">
                <a:latin typeface="Calibri" panose="020F0502020204030204" pitchFamily="34" charset="0"/>
                <a:ea typeface="Calibri" panose="020F0502020204030204" pitchFamily="34" charset="0"/>
                <a:cs typeface="Calibri" panose="020F0502020204030204" pitchFamily="34" charset="0"/>
              </a:rPr>
              <a:t>: https://github.com/rajesh1835/Air-Quality-Prediction-.git</a:t>
            </a:r>
          </a:p>
        </p:txBody>
      </p:sp>
    </p:spTree>
    <p:extLst>
      <p:ext uri="{BB962C8B-B14F-4D97-AF65-F5344CB8AC3E}">
        <p14:creationId xmlns:p14="http://schemas.microsoft.com/office/powerpoint/2010/main" val="3002968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523220"/>
          </a:xfrm>
          <a:prstGeom prst="rect">
            <a:avLst/>
          </a:prstGeom>
          <a:noFill/>
        </p:spPr>
        <p:txBody>
          <a:bodyPr wrap="square">
            <a:spAutoFit/>
          </a:bodyPr>
          <a:lstStyle/>
          <a:p>
            <a:r>
              <a:rPr lang="en-US" sz="2800" b="1" dirty="0">
                <a:solidFill>
                  <a:srgbClr val="213163"/>
                </a:solidFill>
              </a:rPr>
              <a:t>Screenshot of Output:  </a:t>
            </a:r>
            <a:endParaRPr lang="en-IN" sz="2800" b="1" dirty="0">
              <a:solidFill>
                <a:srgbClr val="213163"/>
              </a:solidFill>
            </a:endParaRPr>
          </a:p>
        </p:txBody>
      </p:sp>
      <p:pic>
        <p:nvPicPr>
          <p:cNvPr id="1026" name="Picture 2">
            <a:extLst>
              <a:ext uri="{FF2B5EF4-FFF2-40B4-BE49-F238E27FC236}">
                <a16:creationId xmlns:a16="http://schemas.microsoft.com/office/drawing/2014/main" id="{ECDA3140-C741-373F-9ED2-20CB9B3A3A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3378" y="2204720"/>
            <a:ext cx="7967662" cy="465328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C7F8816-4EC7-814C-F661-A9F7F36D2A51}"/>
              </a:ext>
            </a:extLst>
          </p:cNvPr>
          <p:cNvSpPr txBox="1"/>
          <p:nvPr/>
        </p:nvSpPr>
        <p:spPr>
          <a:xfrm>
            <a:off x="843280" y="1594303"/>
            <a:ext cx="6431280" cy="461665"/>
          </a:xfrm>
          <a:prstGeom prst="rect">
            <a:avLst/>
          </a:prstGeom>
          <a:noFill/>
        </p:spPr>
        <p:txBody>
          <a:bodyPr wrap="square" rtlCol="0">
            <a:spAutoFit/>
          </a:bodyPr>
          <a:lstStyle/>
          <a:p>
            <a:r>
              <a:rPr lang="en-IN" sz="2400" b="1" dirty="0"/>
              <a:t>Correlation between AQI and Pollutants :</a:t>
            </a:r>
          </a:p>
        </p:txBody>
      </p:sp>
    </p:spTree>
    <p:extLst>
      <p:ext uri="{BB962C8B-B14F-4D97-AF65-F5344CB8AC3E}">
        <p14:creationId xmlns:p14="http://schemas.microsoft.com/office/powerpoint/2010/main" val="1635949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E1FA43-F164-8DF3-D204-F0846337E12B}"/>
              </a:ext>
            </a:extLst>
          </p:cNvPr>
          <p:cNvPicPr>
            <a:picLocks noChangeAspect="1"/>
          </p:cNvPicPr>
          <p:nvPr/>
        </p:nvPicPr>
        <p:blipFill>
          <a:blip r:embed="rId2"/>
          <a:stretch>
            <a:fillRect/>
          </a:stretch>
        </p:blipFill>
        <p:spPr>
          <a:xfrm>
            <a:off x="589383" y="1897812"/>
            <a:ext cx="4957402" cy="4330460"/>
          </a:xfrm>
          <a:prstGeom prst="rect">
            <a:avLst/>
          </a:prstGeom>
        </p:spPr>
      </p:pic>
      <p:sp>
        <p:nvSpPr>
          <p:cNvPr id="4" name="TextBox 3">
            <a:extLst>
              <a:ext uri="{FF2B5EF4-FFF2-40B4-BE49-F238E27FC236}">
                <a16:creationId xmlns:a16="http://schemas.microsoft.com/office/drawing/2014/main" id="{D5060BF8-1F0D-ED11-FB1B-C016A5F50A50}"/>
              </a:ext>
            </a:extLst>
          </p:cNvPr>
          <p:cNvSpPr txBox="1"/>
          <p:nvPr/>
        </p:nvSpPr>
        <p:spPr>
          <a:xfrm>
            <a:off x="250166" y="1069675"/>
            <a:ext cx="4623759" cy="461665"/>
          </a:xfrm>
          <a:prstGeom prst="rect">
            <a:avLst/>
          </a:prstGeom>
          <a:noFill/>
        </p:spPr>
        <p:txBody>
          <a:bodyPr wrap="square" rtlCol="0">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Linear Regression Model :</a:t>
            </a:r>
          </a:p>
        </p:txBody>
      </p:sp>
      <p:pic>
        <p:nvPicPr>
          <p:cNvPr id="6" name="Picture 5">
            <a:extLst>
              <a:ext uri="{FF2B5EF4-FFF2-40B4-BE49-F238E27FC236}">
                <a16:creationId xmlns:a16="http://schemas.microsoft.com/office/drawing/2014/main" id="{7242B48E-58FA-D4D6-0A28-73926B6F62B8}"/>
              </a:ext>
            </a:extLst>
          </p:cNvPr>
          <p:cNvPicPr>
            <a:picLocks noChangeAspect="1"/>
          </p:cNvPicPr>
          <p:nvPr/>
        </p:nvPicPr>
        <p:blipFill>
          <a:blip r:embed="rId3"/>
          <a:stretch>
            <a:fillRect/>
          </a:stretch>
        </p:blipFill>
        <p:spPr>
          <a:xfrm>
            <a:off x="6259900" y="2018581"/>
            <a:ext cx="5161473" cy="4114800"/>
          </a:xfrm>
          <a:prstGeom prst="rect">
            <a:avLst/>
          </a:prstGeom>
        </p:spPr>
      </p:pic>
      <p:sp>
        <p:nvSpPr>
          <p:cNvPr id="8" name="TextBox 7">
            <a:extLst>
              <a:ext uri="{FF2B5EF4-FFF2-40B4-BE49-F238E27FC236}">
                <a16:creationId xmlns:a16="http://schemas.microsoft.com/office/drawing/2014/main" id="{C353A668-D341-64BC-3B4D-D5D22F94AFEF}"/>
              </a:ext>
            </a:extLst>
          </p:cNvPr>
          <p:cNvSpPr txBox="1"/>
          <p:nvPr/>
        </p:nvSpPr>
        <p:spPr>
          <a:xfrm>
            <a:off x="5851586" y="1095402"/>
            <a:ext cx="5351249" cy="461665"/>
          </a:xfrm>
          <a:prstGeom prst="rect">
            <a:avLst/>
          </a:prstGeom>
          <a:noFill/>
        </p:spPr>
        <p:txBody>
          <a:bodyPr wrap="square" rtlCol="0">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Random Forest Regressor:</a:t>
            </a:r>
          </a:p>
        </p:txBody>
      </p:sp>
    </p:spTree>
    <p:extLst>
      <p:ext uri="{BB962C8B-B14F-4D97-AF65-F5344CB8AC3E}">
        <p14:creationId xmlns:p14="http://schemas.microsoft.com/office/powerpoint/2010/main" val="285886703"/>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323</TotalTime>
  <Words>631</Words>
  <Application>Microsoft Office PowerPoint</Application>
  <PresentationFormat>Widescreen</PresentationFormat>
  <Paragraphs>78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Rajesh 18</cp:lastModifiedBy>
  <cp:revision>5</cp:revision>
  <dcterms:created xsi:type="dcterms:W3CDTF">2024-12-31T09:40:01Z</dcterms:created>
  <dcterms:modified xsi:type="dcterms:W3CDTF">2025-03-14T07:00:28Z</dcterms:modified>
</cp:coreProperties>
</file>