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sldIdLst>
    <p:sldId id="530" r:id="rId5"/>
    <p:sldId id="531" r:id="rId6"/>
    <p:sldId id="533" r:id="rId7"/>
    <p:sldId id="538" r:id="rId8"/>
    <p:sldId id="549" r:id="rId9"/>
    <p:sldId id="550" r:id="rId10"/>
    <p:sldId id="552" r:id="rId11"/>
    <p:sldId id="553" r:id="rId12"/>
    <p:sldId id="554" r:id="rId13"/>
    <p:sldId id="547" r:id="rId14"/>
    <p:sldId id="548" r:id="rId15"/>
    <p:sldId id="5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ED56A-3804-B42B-6B12-E04ED429562A}" v="1778" dt="2024-11-20T10:00:57.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p:scale>
          <a:sx n="100" d="100"/>
          <a:sy n="100" d="100"/>
        </p:scale>
        <p:origin x="-62"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1268136"/>
            <a:ext cx="9921240" cy="2389464"/>
          </a:xfrm>
        </p:spPr>
        <p:txBody>
          <a:bodyPr/>
          <a:lstStyle/>
          <a:p>
            <a:r>
              <a:rPr lang="en-US" b="0" dirty="0">
                <a:latin typeface="Bookman Old Style"/>
                <a:ea typeface="+mj-lt"/>
                <a:cs typeface="+mj-lt"/>
              </a:rPr>
              <a:t>Solving Sudoku with Backtracking and MRV Heuristic</a:t>
            </a:r>
            <a:endParaRPr lang="en-US">
              <a:latin typeface="Bookman Old Style"/>
            </a:endParaRPr>
          </a:p>
        </p:txBody>
      </p:sp>
      <p:sp>
        <p:nvSpPr>
          <p:cNvPr id="3" name="TextBox 2">
            <a:extLst>
              <a:ext uri="{FF2B5EF4-FFF2-40B4-BE49-F238E27FC236}">
                <a16:creationId xmlns:a16="http://schemas.microsoft.com/office/drawing/2014/main" id="{0B21C19A-53B2-E200-54F2-2507EF6F4AD0}"/>
              </a:ext>
            </a:extLst>
          </p:cNvPr>
          <p:cNvSpPr txBox="1"/>
          <p:nvPr/>
        </p:nvSpPr>
        <p:spPr>
          <a:xfrm>
            <a:off x="1596104" y="4746309"/>
            <a:ext cx="9352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Bookman Old Style"/>
                <a:cs typeface="Segoe UI Light"/>
              </a:rPr>
              <a:t>OOPS USING C++  PROJECT PRESENTATION</a:t>
            </a:r>
            <a:endParaRPr lang="en-US" dirty="0">
              <a:solidFill>
                <a:schemeClr val="bg1"/>
              </a:solidFill>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5BB9A13-F27E-41F6-3FF1-521FA33F1768}"/>
              </a:ext>
            </a:extLst>
          </p:cNvPr>
          <p:cNvSpPr txBox="1"/>
          <p:nvPr/>
        </p:nvSpPr>
        <p:spPr>
          <a:xfrm>
            <a:off x="857368" y="695734"/>
            <a:ext cx="396717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cs typeface="Segoe UI Light"/>
            </a:endParaRPr>
          </a:p>
          <a:p>
            <a:endParaRPr lang="en-US" dirty="0">
              <a:solidFill>
                <a:schemeClr val="bg1"/>
              </a:solidFill>
              <a:cs typeface="Segoe UI Light"/>
            </a:endParaRPr>
          </a:p>
          <a:p>
            <a:endParaRPr lang="en-US" dirty="0">
              <a:solidFill>
                <a:schemeClr val="bg1"/>
              </a:solidFill>
              <a:cs typeface="Segoe UI Light"/>
            </a:endParaRPr>
          </a:p>
          <a:p>
            <a:r>
              <a:rPr lang="en-US" dirty="0">
                <a:solidFill>
                  <a:schemeClr val="bg1"/>
                </a:solidFill>
                <a:ea typeface="+mn-lt"/>
                <a:cs typeface="+mn-lt"/>
              </a:rPr>
              <a:t>5  3  0  0  7  0  0  0  0</a:t>
            </a:r>
            <a:endParaRPr lang="en-US" dirty="0">
              <a:solidFill>
                <a:schemeClr val="bg1"/>
              </a:solidFill>
            </a:endParaRPr>
          </a:p>
          <a:p>
            <a:endParaRPr lang="en-US" dirty="0">
              <a:solidFill>
                <a:schemeClr val="bg1"/>
              </a:solidFill>
              <a:ea typeface="+mn-lt"/>
              <a:cs typeface="+mn-lt"/>
            </a:endParaRPr>
          </a:p>
          <a:p>
            <a:r>
              <a:rPr lang="en-US" dirty="0">
                <a:solidFill>
                  <a:schemeClr val="bg1"/>
                </a:solidFill>
                <a:ea typeface="+mn-lt"/>
                <a:cs typeface="+mn-lt"/>
              </a:rPr>
              <a:t>6  0  0  1  9  5  0  0  0</a:t>
            </a:r>
            <a:endParaRPr lang="en-US" dirty="0">
              <a:solidFill>
                <a:schemeClr val="bg1"/>
              </a:solidFill>
            </a:endParaRPr>
          </a:p>
          <a:p>
            <a:endParaRPr lang="en-US" dirty="0">
              <a:solidFill>
                <a:schemeClr val="bg1"/>
              </a:solidFill>
              <a:ea typeface="+mn-lt"/>
              <a:cs typeface="+mn-lt"/>
            </a:endParaRPr>
          </a:p>
          <a:p>
            <a:r>
              <a:rPr lang="en-US" dirty="0">
                <a:solidFill>
                  <a:schemeClr val="bg1"/>
                </a:solidFill>
                <a:ea typeface="+mn-lt"/>
                <a:cs typeface="+mn-lt"/>
              </a:rPr>
              <a:t>0  9  8  0  0  0  0  6 0</a:t>
            </a:r>
            <a:endParaRPr lang="en-US" dirty="0">
              <a:solidFill>
                <a:schemeClr val="bg1"/>
              </a:solidFill>
            </a:endParaRPr>
          </a:p>
          <a:p>
            <a:endParaRPr lang="en-US" dirty="0">
              <a:solidFill>
                <a:schemeClr val="bg1"/>
              </a:solidFill>
              <a:ea typeface="+mn-lt"/>
              <a:cs typeface="+mn-lt"/>
            </a:endParaRPr>
          </a:p>
          <a:p>
            <a:r>
              <a:rPr lang="en-US" dirty="0">
                <a:solidFill>
                  <a:schemeClr val="bg1"/>
                </a:solidFill>
                <a:ea typeface="+mn-lt"/>
                <a:cs typeface="+mn-lt"/>
              </a:rPr>
              <a:t>8  0  0  0  6  0  0  0  3</a:t>
            </a:r>
            <a:endParaRPr lang="en-US" dirty="0">
              <a:solidFill>
                <a:schemeClr val="bg1"/>
              </a:solidFill>
            </a:endParaRPr>
          </a:p>
          <a:p>
            <a:endParaRPr lang="en-US" dirty="0">
              <a:solidFill>
                <a:schemeClr val="bg1"/>
              </a:solidFill>
              <a:ea typeface="+mn-lt"/>
              <a:cs typeface="+mn-lt"/>
            </a:endParaRPr>
          </a:p>
          <a:p>
            <a:r>
              <a:rPr lang="en-US" dirty="0">
                <a:solidFill>
                  <a:schemeClr val="bg1"/>
                </a:solidFill>
                <a:ea typeface="+mn-lt"/>
                <a:cs typeface="+mn-lt"/>
              </a:rPr>
              <a:t>4  0  0  8  0  3  0  0  1</a:t>
            </a:r>
            <a:endParaRPr lang="en-US" dirty="0">
              <a:solidFill>
                <a:schemeClr val="bg1"/>
              </a:solidFill>
            </a:endParaRPr>
          </a:p>
          <a:p>
            <a:endParaRPr lang="en-US" dirty="0">
              <a:solidFill>
                <a:schemeClr val="bg1"/>
              </a:solidFill>
              <a:ea typeface="+mn-lt"/>
              <a:cs typeface="+mn-lt"/>
            </a:endParaRPr>
          </a:p>
          <a:p>
            <a:r>
              <a:rPr lang="en-US" dirty="0">
                <a:solidFill>
                  <a:schemeClr val="bg1"/>
                </a:solidFill>
                <a:ea typeface="+mn-lt"/>
                <a:cs typeface="+mn-lt"/>
              </a:rPr>
              <a:t>7  0  0  0  2  0  0  0  6</a:t>
            </a:r>
            <a:endParaRPr lang="en-US" dirty="0">
              <a:solidFill>
                <a:schemeClr val="bg1"/>
              </a:solidFill>
            </a:endParaRPr>
          </a:p>
          <a:p>
            <a:endParaRPr lang="en-US" dirty="0">
              <a:solidFill>
                <a:schemeClr val="bg1"/>
              </a:solidFill>
              <a:ea typeface="+mn-lt"/>
              <a:cs typeface="+mn-lt"/>
            </a:endParaRPr>
          </a:p>
          <a:p>
            <a:r>
              <a:rPr lang="en-US" dirty="0">
                <a:solidFill>
                  <a:schemeClr val="bg1"/>
                </a:solidFill>
                <a:ea typeface="+mn-lt"/>
                <a:cs typeface="+mn-lt"/>
              </a:rPr>
              <a:t>0  6  0  0  0  0  2  8  0</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0  0  0  4  1  9  0  0  5</a:t>
            </a:r>
            <a:endParaRPr lang="en-US" dirty="0">
              <a:solidFill>
                <a:schemeClr val="bg1"/>
              </a:solidFill>
            </a:endParaRPr>
          </a:p>
          <a:p>
            <a:endParaRPr lang="en-US" dirty="0">
              <a:solidFill>
                <a:schemeClr val="bg1"/>
              </a:solidFill>
              <a:ea typeface="+mn-lt"/>
              <a:cs typeface="+mn-lt"/>
            </a:endParaRPr>
          </a:p>
          <a:p>
            <a:r>
              <a:rPr lang="en-US" dirty="0">
                <a:solidFill>
                  <a:schemeClr val="bg1"/>
                </a:solidFill>
                <a:ea typeface="+mn-lt"/>
                <a:cs typeface="+mn-lt"/>
              </a:rPr>
              <a:t>0  0  0  0  8  0  0  7  9</a:t>
            </a:r>
            <a:endParaRPr lang="en-US" dirty="0">
              <a:solidFill>
                <a:schemeClr val="bg1"/>
              </a:solidFill>
            </a:endParaRPr>
          </a:p>
          <a:p>
            <a:endParaRPr lang="en-US" dirty="0">
              <a:solidFill>
                <a:schemeClr val="bg1"/>
              </a:solidFill>
              <a:cs typeface="Segoe UI Light"/>
            </a:endParaRPr>
          </a:p>
        </p:txBody>
      </p:sp>
      <p:sp>
        <p:nvSpPr>
          <p:cNvPr id="11" name="TextBox 10">
            <a:extLst>
              <a:ext uri="{FF2B5EF4-FFF2-40B4-BE49-F238E27FC236}">
                <a16:creationId xmlns:a16="http://schemas.microsoft.com/office/drawing/2014/main" id="{80BEA778-579A-FA18-CD40-DB6655F5E590}"/>
              </a:ext>
            </a:extLst>
          </p:cNvPr>
          <p:cNvSpPr txBox="1"/>
          <p:nvPr/>
        </p:nvSpPr>
        <p:spPr>
          <a:xfrm>
            <a:off x="868056" y="574037"/>
            <a:ext cx="38502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chemeClr val="bg1"/>
                </a:solidFill>
                <a:latin typeface="Calibri"/>
                <a:ea typeface="Calibri"/>
                <a:cs typeface="Segoe UI Light"/>
              </a:rPr>
              <a:t>SAMPLE INPUT:</a:t>
            </a:r>
          </a:p>
        </p:txBody>
      </p:sp>
      <p:sp>
        <p:nvSpPr>
          <p:cNvPr id="12" name="TextBox 11">
            <a:extLst>
              <a:ext uri="{FF2B5EF4-FFF2-40B4-BE49-F238E27FC236}">
                <a16:creationId xmlns:a16="http://schemas.microsoft.com/office/drawing/2014/main" id="{6D60B199-38C6-8F4B-3667-E6AB1BAF56B3}"/>
              </a:ext>
            </a:extLst>
          </p:cNvPr>
          <p:cNvSpPr txBox="1"/>
          <p:nvPr/>
        </p:nvSpPr>
        <p:spPr>
          <a:xfrm>
            <a:off x="5059532" y="1568102"/>
            <a:ext cx="5318996"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5  3  4  6  7  8  9  1  2</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6  7  2  1  9  5  3  4  8</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1  9  8  3  4  2  5  6  7</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8  5  9  7  6  1  4  2  3</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4  2  6  8  5  3  7  9  1</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7  1  3  9  2  4  8  5  6</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9  6  1  5  3  7  2  8  4</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2  8  7  4  1  9  6  3  5</a:t>
            </a:r>
            <a:endParaRPr lang="en-US" dirty="0">
              <a:solidFill>
                <a:schemeClr val="bg1"/>
              </a:solidFill>
              <a:cs typeface="Segoe UI Light"/>
            </a:endParaRPr>
          </a:p>
          <a:p>
            <a:endParaRPr lang="en-US" dirty="0">
              <a:solidFill>
                <a:schemeClr val="bg1"/>
              </a:solidFill>
              <a:ea typeface="+mn-lt"/>
              <a:cs typeface="+mn-lt"/>
            </a:endParaRPr>
          </a:p>
          <a:p>
            <a:r>
              <a:rPr lang="en-US" dirty="0">
                <a:solidFill>
                  <a:schemeClr val="bg1"/>
                </a:solidFill>
                <a:ea typeface="+mn-lt"/>
                <a:cs typeface="+mn-lt"/>
              </a:rPr>
              <a:t>3  4  5  2  8  6  1  7  9</a:t>
            </a:r>
            <a:endParaRPr lang="en-US" dirty="0">
              <a:solidFill>
                <a:schemeClr val="bg1"/>
              </a:solidFill>
              <a:cs typeface="Segoe UI Light"/>
            </a:endParaRPr>
          </a:p>
          <a:p>
            <a:pPr algn="l"/>
            <a:endParaRPr lang="en-US" dirty="0">
              <a:solidFill>
                <a:schemeClr val="bg1"/>
              </a:solidFill>
              <a:cs typeface="Segoe UI Light"/>
            </a:endParaRPr>
          </a:p>
          <a:p>
            <a:endParaRPr lang="en-US" dirty="0">
              <a:solidFill>
                <a:schemeClr val="bg1"/>
              </a:solidFill>
              <a:cs typeface="Segoe UI Light"/>
            </a:endParaRPr>
          </a:p>
          <a:p>
            <a:endParaRPr lang="en-US" dirty="0">
              <a:solidFill>
                <a:schemeClr val="bg1"/>
              </a:solidFill>
              <a:cs typeface="Segoe UI Light"/>
            </a:endParaRPr>
          </a:p>
          <a:p>
            <a:endParaRPr lang="en-US" dirty="0">
              <a:solidFill>
                <a:schemeClr val="bg1"/>
              </a:solidFill>
              <a:cs typeface="Segoe UI Light"/>
            </a:endParaRPr>
          </a:p>
          <a:p>
            <a:endParaRPr lang="en-US" dirty="0">
              <a:solidFill>
                <a:schemeClr val="bg1"/>
              </a:solidFill>
              <a:cs typeface="Segoe UI Light"/>
            </a:endParaRPr>
          </a:p>
        </p:txBody>
      </p:sp>
      <p:sp>
        <p:nvSpPr>
          <p:cNvPr id="13" name="TextBox 12">
            <a:extLst>
              <a:ext uri="{FF2B5EF4-FFF2-40B4-BE49-F238E27FC236}">
                <a16:creationId xmlns:a16="http://schemas.microsoft.com/office/drawing/2014/main" id="{4A54840E-5680-2302-056F-CB3C70DABC33}"/>
              </a:ext>
            </a:extLst>
          </p:cNvPr>
          <p:cNvSpPr txBox="1"/>
          <p:nvPr/>
        </p:nvSpPr>
        <p:spPr>
          <a:xfrm>
            <a:off x="5069826" y="579345"/>
            <a:ext cx="302503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chemeClr val="bg1"/>
                </a:solidFill>
                <a:latin typeface="Calibri"/>
                <a:ea typeface="Calibri"/>
                <a:cs typeface="Calibri"/>
              </a:rPr>
              <a:t>SAMPLE OUTPUT:</a:t>
            </a:r>
            <a:endParaRPr lang="en-US" sz="2400" dirty="0">
              <a:solidFill>
                <a:schemeClr val="bg1"/>
              </a:solidFill>
              <a:latin typeface="Calibri"/>
              <a:ea typeface="Calibri"/>
              <a:cs typeface="Calibri"/>
            </a:endParaRPr>
          </a:p>
          <a:p>
            <a:pPr algn="l"/>
            <a:endParaRPr lang="en-US" dirty="0">
              <a:cs typeface="Segoe UI Light"/>
            </a:endParaRPr>
          </a:p>
        </p:txBody>
      </p:sp>
    </p:spTree>
    <p:extLst>
      <p:ext uri="{BB962C8B-B14F-4D97-AF65-F5344CB8AC3E}">
        <p14:creationId xmlns:p14="http://schemas.microsoft.com/office/powerpoint/2010/main" val="178530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147536A-A2FC-7BCE-F13F-94A77F80EBB4}"/>
              </a:ext>
            </a:extLst>
          </p:cNvPr>
          <p:cNvGraphicFramePr>
            <a:graphicFrameLocks noGrp="1"/>
          </p:cNvGraphicFramePr>
          <p:nvPr>
            <p:extLst>
              <p:ext uri="{D42A27DB-BD31-4B8C-83A1-F6EECF244321}">
                <p14:modId xmlns:p14="http://schemas.microsoft.com/office/powerpoint/2010/main" val="287935170"/>
              </p:ext>
            </p:extLst>
          </p:nvPr>
        </p:nvGraphicFramePr>
        <p:xfrm>
          <a:off x="526676" y="1871382"/>
          <a:ext cx="10923462" cy="3891679"/>
        </p:xfrm>
        <a:graphic>
          <a:graphicData uri="http://schemas.openxmlformats.org/drawingml/2006/table">
            <a:tbl>
              <a:tblPr firstRow="1" bandRow="1">
                <a:tableStyleId>{5C22544A-7EE6-4342-B048-85BDC9FD1C3A}</a:tableStyleId>
              </a:tblPr>
              <a:tblGrid>
                <a:gridCol w="3233059">
                  <a:extLst>
                    <a:ext uri="{9D8B030D-6E8A-4147-A177-3AD203B41FA5}">
                      <a16:colId xmlns:a16="http://schemas.microsoft.com/office/drawing/2014/main" val="1613776245"/>
                    </a:ext>
                  </a:extLst>
                </a:gridCol>
                <a:gridCol w="3233059">
                  <a:extLst>
                    <a:ext uri="{9D8B030D-6E8A-4147-A177-3AD203B41FA5}">
                      <a16:colId xmlns:a16="http://schemas.microsoft.com/office/drawing/2014/main" val="2240055403"/>
                    </a:ext>
                  </a:extLst>
                </a:gridCol>
                <a:gridCol w="4457344">
                  <a:extLst>
                    <a:ext uri="{9D8B030D-6E8A-4147-A177-3AD203B41FA5}">
                      <a16:colId xmlns:a16="http://schemas.microsoft.com/office/drawing/2014/main" val="4125837685"/>
                    </a:ext>
                  </a:extLst>
                </a:gridCol>
              </a:tblGrid>
              <a:tr h="910477">
                <a:tc>
                  <a:txBody>
                    <a:bodyPr/>
                    <a:lstStyle/>
                    <a:p>
                      <a:pPr lvl="0">
                        <a:buNone/>
                      </a:pPr>
                      <a:r>
                        <a:rPr lang="en-US" sz="1800" b="0" i="0" u="none" strike="noStrike" noProof="0" dirty="0">
                          <a:latin typeface="Segoe UI Light"/>
                        </a:rPr>
                        <a:t>ASPECT</a:t>
                      </a:r>
                    </a:p>
                  </a:txBody>
                  <a:tcPr/>
                </a:tc>
                <a:tc>
                  <a:txBody>
                    <a:bodyPr/>
                    <a:lstStyle/>
                    <a:p>
                      <a:r>
                        <a:rPr lang="en-US" dirty="0"/>
                        <a:t>RECURSION</a:t>
                      </a:r>
                    </a:p>
                  </a:txBody>
                  <a:tcPr/>
                </a:tc>
                <a:tc>
                  <a:txBody>
                    <a:bodyPr/>
                    <a:lstStyle/>
                    <a:p>
                      <a:r>
                        <a:rPr lang="en-US" dirty="0"/>
                        <a:t>RECURSION + MRV</a:t>
                      </a:r>
                    </a:p>
                  </a:txBody>
                  <a:tcPr/>
                </a:tc>
                <a:extLst>
                  <a:ext uri="{0D108BD9-81ED-4DB2-BD59-A6C34878D82A}">
                    <a16:rowId xmlns:a16="http://schemas.microsoft.com/office/drawing/2014/main" val="1981917904"/>
                  </a:ext>
                </a:extLst>
              </a:tr>
              <a:tr h="993734">
                <a:tc>
                  <a:txBody>
                    <a:bodyPr/>
                    <a:lstStyle/>
                    <a:p>
                      <a:r>
                        <a:rPr lang="en-US" dirty="0"/>
                        <a:t>EFFICIENCY</a:t>
                      </a:r>
                    </a:p>
                  </a:txBody>
                  <a:tcPr/>
                </a:tc>
                <a:tc>
                  <a:txBody>
                    <a:bodyPr/>
                    <a:lstStyle/>
                    <a:p>
                      <a:pPr lvl="0">
                        <a:buNone/>
                      </a:pPr>
                      <a:r>
                        <a:rPr lang="en-US" sz="1800" b="0" i="0" u="none" strike="noStrike" noProof="0" dirty="0">
                          <a:latin typeface="Segoe UI Light"/>
                        </a:rPr>
                        <a:t>LESS EFFICIENT (LARGER SEARCH SPACE)</a:t>
                      </a:r>
                      <a:endParaRPr lang="en-US" dirty="0"/>
                    </a:p>
                  </a:txBody>
                  <a:tcPr/>
                </a:tc>
                <a:tc>
                  <a:txBody>
                    <a:bodyPr/>
                    <a:lstStyle/>
                    <a:p>
                      <a:pPr lvl="0">
                        <a:buNone/>
                      </a:pPr>
                      <a:r>
                        <a:rPr lang="en-US" sz="1800" b="0" i="0" u="none" strike="noStrike" noProof="0" dirty="0">
                          <a:latin typeface="Segoe UI Light"/>
                        </a:rPr>
                        <a:t>MORE EFFICIENT (SMALLER SEARCH SPACE)</a:t>
                      </a:r>
                      <a:endParaRPr lang="en-US" dirty="0"/>
                    </a:p>
                  </a:txBody>
                  <a:tcPr/>
                </a:tc>
                <a:extLst>
                  <a:ext uri="{0D108BD9-81ED-4DB2-BD59-A6C34878D82A}">
                    <a16:rowId xmlns:a16="http://schemas.microsoft.com/office/drawing/2014/main" val="3628814843"/>
                  </a:ext>
                </a:extLst>
              </a:tr>
              <a:tr h="993734">
                <a:tc>
                  <a:txBody>
                    <a:bodyPr/>
                    <a:lstStyle/>
                    <a:p>
                      <a:r>
                        <a:rPr lang="en-US" dirty="0"/>
                        <a:t>PERFORMANCE</a:t>
                      </a:r>
                    </a:p>
                  </a:txBody>
                  <a:tcPr/>
                </a:tc>
                <a:tc>
                  <a:txBody>
                    <a:bodyPr/>
                    <a:lstStyle/>
                    <a:p>
                      <a:pPr lvl="0">
                        <a:buNone/>
                      </a:pPr>
                      <a:r>
                        <a:rPr lang="en-US" sz="1800" b="0" i="0" u="none" strike="noStrike" noProof="0" dirty="0">
                          <a:latin typeface="Segoe UI Light"/>
                        </a:rPr>
                        <a:t>TENDS TO TRY MANY INVALID PATHS</a:t>
                      </a:r>
                      <a:endParaRPr lang="en-US" dirty="0"/>
                    </a:p>
                  </a:txBody>
                  <a:tcPr/>
                </a:tc>
                <a:tc>
                  <a:txBody>
                    <a:bodyPr/>
                    <a:lstStyle/>
                    <a:p>
                      <a:pPr lvl="0">
                        <a:buNone/>
                      </a:pPr>
                      <a:r>
                        <a:rPr lang="en-US" sz="1800" b="0" i="0" u="none" strike="noStrike" noProof="0" dirty="0">
                          <a:latin typeface="Segoe UI Light"/>
                        </a:rPr>
                        <a:t>PRUNES INVALID PATHS MORE QUICKLY, LESS BACKTRACKING</a:t>
                      </a:r>
                      <a:endParaRPr lang="en-US" dirty="0"/>
                    </a:p>
                  </a:txBody>
                  <a:tcPr/>
                </a:tc>
                <a:extLst>
                  <a:ext uri="{0D108BD9-81ED-4DB2-BD59-A6C34878D82A}">
                    <a16:rowId xmlns:a16="http://schemas.microsoft.com/office/drawing/2014/main" val="944358399"/>
                  </a:ext>
                </a:extLst>
              </a:tr>
              <a:tr h="993734">
                <a:tc>
                  <a:txBody>
                    <a:bodyPr/>
                    <a:lstStyle/>
                    <a:p>
                      <a:r>
                        <a:rPr lang="en-US" dirty="0"/>
                        <a:t>PRACTICAL-EFFECT</a:t>
                      </a:r>
                    </a:p>
                  </a:txBody>
                  <a:tcPr/>
                </a:tc>
                <a:tc>
                  <a:txBody>
                    <a:bodyPr/>
                    <a:lstStyle/>
                    <a:p>
                      <a:pPr lvl="0">
                        <a:buNone/>
                      </a:pPr>
                      <a:r>
                        <a:rPr lang="en-US" sz="1800" b="0" i="0" u="none" strike="noStrike" noProof="0" dirty="0">
                          <a:latin typeface="Segoe UI Light"/>
                        </a:rPr>
                        <a:t>SLOWER IN REAL-WORLD SCENARIOS</a:t>
                      </a:r>
                      <a:endParaRPr lang="en-US"/>
                    </a:p>
                  </a:txBody>
                  <a:tcPr/>
                </a:tc>
                <a:tc>
                  <a:txBody>
                    <a:bodyPr/>
                    <a:lstStyle/>
                    <a:p>
                      <a:pPr lvl="0">
                        <a:buNone/>
                      </a:pPr>
                      <a:r>
                        <a:rPr lang="en-US" sz="1800" b="0" i="0" u="none" strike="noStrike" noProof="0" dirty="0">
                          <a:latin typeface="Segoe UI Light"/>
                        </a:rPr>
                        <a:t>FASTER, ESPECIALLY FOR LARGER OR MORE CONSTRAINED PUZZLES</a:t>
                      </a:r>
                      <a:endParaRPr lang="en-US"/>
                    </a:p>
                  </a:txBody>
                  <a:tcPr/>
                </a:tc>
                <a:extLst>
                  <a:ext uri="{0D108BD9-81ED-4DB2-BD59-A6C34878D82A}">
                    <a16:rowId xmlns:a16="http://schemas.microsoft.com/office/drawing/2014/main" val="3919489031"/>
                  </a:ext>
                </a:extLst>
              </a:tr>
            </a:tbl>
          </a:graphicData>
        </a:graphic>
      </p:graphicFrame>
      <p:sp>
        <p:nvSpPr>
          <p:cNvPr id="11" name="TextBox 10">
            <a:extLst>
              <a:ext uri="{FF2B5EF4-FFF2-40B4-BE49-F238E27FC236}">
                <a16:creationId xmlns:a16="http://schemas.microsoft.com/office/drawing/2014/main" id="{07DDF0B7-DFAF-1A6C-7256-5F3C828025E1}"/>
              </a:ext>
            </a:extLst>
          </p:cNvPr>
          <p:cNvSpPr txBox="1"/>
          <p:nvPr/>
        </p:nvSpPr>
        <p:spPr>
          <a:xfrm>
            <a:off x="865339" y="815028"/>
            <a:ext cx="67791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solidFill>
                  <a:schemeClr val="bg1"/>
                </a:solidFill>
                <a:latin typeface="Book Antiqua"/>
                <a:cs typeface="Segoe UI Light"/>
              </a:rPr>
              <a:t>SUMMARY:</a:t>
            </a:r>
          </a:p>
        </p:txBody>
      </p:sp>
    </p:spTree>
    <p:extLst>
      <p:ext uri="{BB962C8B-B14F-4D97-AF65-F5344CB8AC3E}">
        <p14:creationId xmlns:p14="http://schemas.microsoft.com/office/powerpoint/2010/main" val="279936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dirty="0">
                <a:ln w="28575">
                  <a:noFill/>
                  <a:prstDash val="solid"/>
                </a:ln>
                <a:ea typeface="Verdana"/>
              </a:rPr>
              <a:t>THANK YOU</a:t>
            </a:r>
          </a:p>
        </p:txBody>
      </p:sp>
    </p:spTree>
    <p:extLst>
      <p:ext uri="{BB962C8B-B14F-4D97-AF65-F5344CB8AC3E}">
        <p14:creationId xmlns:p14="http://schemas.microsoft.com/office/powerpoint/2010/main" val="195875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vert="horz" lIns="91440" tIns="45720" rIns="91440" bIns="45720" rtlCol="0" anchor="t">
            <a:noAutofit/>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r>
              <a:rPr lang="en-US" dirty="0">
                <a:latin typeface="Segoe UI Light"/>
                <a:cs typeface="Segoe UI Light"/>
              </a:rPr>
              <a:t>Solving with Recursion</a:t>
            </a:r>
            <a:endParaRPr lang="en-US" dirty="0">
              <a:latin typeface="Segoe UI Light" panose="020B0502040204020203" pitchFamily="34" charset="0"/>
              <a:cs typeface="Segoe UI Light" panose="020B0502040204020203" pitchFamily="34" charset="0"/>
            </a:endParaRPr>
          </a:p>
          <a:p>
            <a:pPr marL="342900" indent="-342900"/>
            <a:r>
              <a:rPr lang="en-US" dirty="0">
                <a:latin typeface="Segoe UI Light"/>
                <a:cs typeface="Segoe UI Light"/>
              </a:rPr>
              <a:t>Dis-advantages of using traditional recursion</a:t>
            </a:r>
            <a:endParaRPr lang="en-US" dirty="0">
              <a:latin typeface="Segoe UI Light" panose="020B0502040204020203" pitchFamily="34" charset="0"/>
              <a:cs typeface="Segoe UI Light" panose="020B0502040204020203" pitchFamily="34" charset="0"/>
            </a:endParaRPr>
          </a:p>
          <a:p>
            <a:pPr marL="342900" indent="-342900"/>
            <a:r>
              <a:rPr lang="en-US" dirty="0">
                <a:latin typeface="Segoe UI Light"/>
                <a:cs typeface="Segoe UI Light"/>
              </a:rPr>
              <a:t>Introducing MRV Heuristics</a:t>
            </a: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103711"/>
            <a:ext cx="7735824" cy="1727463"/>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59772"/>
            <a:ext cx="7735824" cy="1259116"/>
          </a:xfrm>
        </p:spPr>
        <p:txBody>
          <a:bodyPr vert="horz" lIns="91440" tIns="45720" rIns="91440" bIns="45720" rtlCol="0" anchor="t">
            <a:noAutofit/>
          </a:bodyPr>
          <a:lstStyle/>
          <a:p>
            <a:pPr marL="285750" indent="-285750">
              <a:buFont typeface="Arial"/>
              <a:buChar char="•"/>
            </a:pPr>
            <a:r>
              <a:rPr lang="en-US" dirty="0">
                <a:ea typeface="+mn-lt"/>
                <a:cs typeface="+mn-lt"/>
              </a:rPr>
              <a:t>The problem of solving a Sudoku puzzle is a classic example of constraint satisfaction.</a:t>
            </a:r>
            <a:endParaRPr lang="en-US" dirty="0"/>
          </a:p>
          <a:p>
            <a:pPr marL="285750" indent="-285750">
              <a:buFont typeface="Arial"/>
              <a:buChar char="•"/>
            </a:pPr>
            <a:r>
              <a:rPr lang="en-US" dirty="0">
                <a:ea typeface="+mn-lt"/>
                <a:cs typeface="+mn-lt"/>
              </a:rPr>
              <a:t>We aim to fill a 9x9 grid such that every row, every column, and every 3x3 sub grid contains the digits 1 through 9, without repetition.</a:t>
            </a:r>
            <a:endParaRPr lang="en-US" dirty="0"/>
          </a:p>
          <a:p>
            <a:pPr marL="285750" indent="-285750">
              <a:buFont typeface="Arial"/>
              <a:buChar char="•"/>
            </a:pPr>
            <a:r>
              <a:rPr lang="en-US" dirty="0">
                <a:ea typeface="+mn-lt"/>
                <a:cs typeface="+mn-lt"/>
              </a:rPr>
              <a:t>In this code, we utilize the </a:t>
            </a:r>
            <a:r>
              <a:rPr lang="en-US" b="1" dirty="0">
                <a:ea typeface="+mn-lt"/>
                <a:cs typeface="+mn-lt"/>
              </a:rPr>
              <a:t>backtracking</a:t>
            </a:r>
            <a:r>
              <a:rPr lang="en-US" dirty="0">
                <a:ea typeface="+mn-lt"/>
                <a:cs typeface="+mn-lt"/>
              </a:rPr>
              <a:t> technique along with the </a:t>
            </a:r>
            <a:r>
              <a:rPr lang="en-US" b="1" dirty="0">
                <a:ea typeface="+mn-lt"/>
                <a:cs typeface="+mn-lt"/>
              </a:rPr>
              <a:t>Minimum Remaining Values (MRV)</a:t>
            </a:r>
            <a:r>
              <a:rPr lang="en-US" dirty="0">
                <a:ea typeface="+mn-lt"/>
                <a:cs typeface="+mn-lt"/>
              </a:rPr>
              <a:t> heuristic to efficiently solve the puzzle.</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ame of sudoku with numbers&#10;&#10;Description automatically generated">
            <a:extLst>
              <a:ext uri="{FF2B5EF4-FFF2-40B4-BE49-F238E27FC236}">
                <a16:creationId xmlns:a16="http://schemas.microsoft.com/office/drawing/2014/main" id="{07BEE6BB-772C-363F-87DC-4EA1545A84D9}"/>
              </a:ext>
            </a:extLst>
          </p:cNvPr>
          <p:cNvPicPr>
            <a:picLocks noChangeAspect="1"/>
          </p:cNvPicPr>
          <p:nvPr/>
        </p:nvPicPr>
        <p:blipFill>
          <a:blip r:embed="rId2"/>
          <a:stretch>
            <a:fillRect/>
          </a:stretch>
        </p:blipFill>
        <p:spPr>
          <a:xfrm>
            <a:off x="1706708" y="1138260"/>
            <a:ext cx="6780545" cy="5289816"/>
          </a:xfrm>
          <a:prstGeom prst="rect">
            <a:avLst/>
          </a:prstGeom>
        </p:spPr>
      </p:pic>
      <p:sp>
        <p:nvSpPr>
          <p:cNvPr id="2" name="TextBox 1">
            <a:extLst>
              <a:ext uri="{FF2B5EF4-FFF2-40B4-BE49-F238E27FC236}">
                <a16:creationId xmlns:a16="http://schemas.microsoft.com/office/drawing/2014/main" id="{D6DD14AD-047F-AB17-EA12-BB71FE19CADC}"/>
              </a:ext>
            </a:extLst>
          </p:cNvPr>
          <p:cNvSpPr txBox="1"/>
          <p:nvPr/>
        </p:nvSpPr>
        <p:spPr>
          <a:xfrm>
            <a:off x="896058" y="434028"/>
            <a:ext cx="82045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cs typeface="Segoe UI Light"/>
              </a:rPr>
              <a:t>SUDOKU PROBLEM</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ame of sudoku with numbers&#10;&#10;Description automatically generated">
            <a:extLst>
              <a:ext uri="{FF2B5EF4-FFF2-40B4-BE49-F238E27FC236}">
                <a16:creationId xmlns:a16="http://schemas.microsoft.com/office/drawing/2014/main" id="{07BEE6BB-772C-363F-87DC-4EA1545A84D9}"/>
              </a:ext>
            </a:extLst>
          </p:cNvPr>
          <p:cNvPicPr>
            <a:picLocks noChangeAspect="1"/>
          </p:cNvPicPr>
          <p:nvPr/>
        </p:nvPicPr>
        <p:blipFill>
          <a:blip r:embed="rId2"/>
          <a:stretch>
            <a:fillRect/>
          </a:stretch>
        </p:blipFill>
        <p:spPr>
          <a:xfrm>
            <a:off x="7400831" y="208172"/>
            <a:ext cx="4567154" cy="6455227"/>
          </a:xfrm>
          <a:prstGeom prst="rect">
            <a:avLst/>
          </a:prstGeom>
        </p:spPr>
      </p:pic>
      <p:sp>
        <p:nvSpPr>
          <p:cNvPr id="19" name="TextBox 18">
            <a:extLst>
              <a:ext uri="{FF2B5EF4-FFF2-40B4-BE49-F238E27FC236}">
                <a16:creationId xmlns:a16="http://schemas.microsoft.com/office/drawing/2014/main" id="{E9B132D6-FE07-A355-F81B-FF227B7B2716}"/>
              </a:ext>
            </a:extLst>
          </p:cNvPr>
          <p:cNvSpPr txBox="1"/>
          <p:nvPr/>
        </p:nvSpPr>
        <p:spPr>
          <a:xfrm>
            <a:off x="1078070" y="686045"/>
            <a:ext cx="583838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cs typeface="Segoe UI Light"/>
              </a:rPr>
              <a:t>WHAT IF WE SOLVE CENTER GRID FIRST?</a:t>
            </a:r>
          </a:p>
          <a:p>
            <a:pPr marL="285750" indent="-285750">
              <a:buFont typeface="Arial"/>
              <a:buChar char="•"/>
            </a:pPr>
            <a:endParaRPr lang="en-US" dirty="0">
              <a:solidFill>
                <a:schemeClr val="bg1"/>
              </a:solidFill>
              <a:cs typeface="Segoe UI Light"/>
            </a:endParaRPr>
          </a:p>
          <a:p>
            <a:pPr marL="285750" indent="-285750">
              <a:buFont typeface="Arial"/>
              <a:buChar char="•"/>
            </a:pPr>
            <a:r>
              <a:rPr lang="en-US" dirty="0">
                <a:solidFill>
                  <a:schemeClr val="bg1"/>
                </a:solidFill>
                <a:cs typeface="Segoe UI Light"/>
              </a:rPr>
              <a:t>THEN 2 SOLUTIONS FOR 5TH ROW IS ONLY 3,9</a:t>
            </a:r>
          </a:p>
          <a:p>
            <a:pPr marL="285750" indent="-285750">
              <a:buFont typeface="Arial"/>
              <a:buChar char="•"/>
            </a:pPr>
            <a:endParaRPr lang="en-US" dirty="0">
              <a:solidFill>
                <a:schemeClr val="bg1"/>
              </a:solidFill>
              <a:cs typeface="Segoe UI Light"/>
            </a:endParaRPr>
          </a:p>
          <a:p>
            <a:pPr marL="285750" indent="-285750">
              <a:buFont typeface="Arial"/>
              <a:buChar char="•"/>
            </a:pPr>
            <a:r>
              <a:rPr lang="en-US" dirty="0">
                <a:solidFill>
                  <a:schemeClr val="bg1"/>
                </a:solidFill>
                <a:cs typeface="Segoe UI Light"/>
              </a:rPr>
              <a:t>AS 2ND SUB-GRID HAS ALREADY 3 SO EMPTY CELL IN 2ND SUB-GRID SHOULD ONLY HAVE 9</a:t>
            </a:r>
          </a:p>
          <a:p>
            <a:pPr marL="285750" indent="-285750">
              <a:buFont typeface="Arial"/>
              <a:buChar char="•"/>
            </a:pPr>
            <a:endParaRPr lang="en-US" dirty="0">
              <a:solidFill>
                <a:schemeClr val="bg1"/>
              </a:solidFill>
              <a:cs typeface="Segoe UI Light"/>
            </a:endParaRPr>
          </a:p>
          <a:p>
            <a:pPr marL="285750" indent="-285750">
              <a:buFont typeface="Arial"/>
              <a:buChar char="•"/>
            </a:pPr>
            <a:r>
              <a:rPr lang="en-US" dirty="0">
                <a:solidFill>
                  <a:schemeClr val="bg1"/>
                </a:solidFill>
                <a:cs typeface="Segoe UI Light"/>
              </a:rPr>
              <a:t>WHICH MEANS ONLY SOLUTION FOR EMPTY CELL IN POSITION (9,5)  IS 3</a:t>
            </a:r>
          </a:p>
          <a:p>
            <a:pPr marL="285750" indent="-285750">
              <a:buFont typeface="Arial"/>
              <a:buChar char="•"/>
            </a:pPr>
            <a:endParaRPr lang="en-US" dirty="0">
              <a:solidFill>
                <a:schemeClr val="bg1"/>
              </a:solidFill>
              <a:cs typeface="Segoe UI Light"/>
            </a:endParaRPr>
          </a:p>
          <a:p>
            <a:pPr marL="285750" indent="-285750">
              <a:buFont typeface="Arial"/>
              <a:buChar char="•"/>
            </a:pPr>
            <a:r>
              <a:rPr lang="en-US" dirty="0">
                <a:solidFill>
                  <a:schemeClr val="bg1"/>
                </a:solidFill>
                <a:cs typeface="Segoe UI Light"/>
              </a:rPr>
              <a:t>SIMILARLY WE CAN SOLVE OTHER CELLS WITH LESS POSSIBILITES THAN PREVIOUS APPROACH</a:t>
            </a:r>
          </a:p>
          <a:p>
            <a:pPr marL="285750" indent="-285750">
              <a:buFont typeface="Arial"/>
              <a:buChar char="•"/>
            </a:pPr>
            <a:endParaRPr lang="en-US" dirty="0">
              <a:solidFill>
                <a:schemeClr val="bg1"/>
              </a:solidFill>
              <a:cs typeface="Segoe UI Light"/>
            </a:endParaRPr>
          </a:p>
          <a:p>
            <a:pPr marL="285750" indent="-285750">
              <a:buFont typeface="Arial"/>
              <a:buChar char="•"/>
            </a:pPr>
            <a:r>
              <a:rPr lang="en-US" dirty="0">
                <a:solidFill>
                  <a:schemeClr val="bg1"/>
                </a:solidFill>
                <a:cs typeface="Segoe UI Light"/>
              </a:rPr>
              <a:t>THIS APPROACH OF SELECTING A CELL WITH MINIMUM POSSIBILITES FIRST,  WHICH SIGNIFICANTLY REDUCES TOTAL NUMBER OF POSSIBILITIES TO BE  CALCULATED IS  POPULARLY KNOWN AS</a:t>
            </a:r>
            <a:r>
              <a:rPr lang="en-US" b="1" dirty="0">
                <a:solidFill>
                  <a:schemeClr val="bg1"/>
                </a:solidFill>
                <a:cs typeface="Segoe UI Light"/>
              </a:rPr>
              <a:t> MINIMUM REMAINING VALUES (MRV) HEURISTIC.</a:t>
            </a:r>
          </a:p>
        </p:txBody>
      </p:sp>
    </p:spTree>
    <p:extLst>
      <p:ext uri="{BB962C8B-B14F-4D97-AF65-F5344CB8AC3E}">
        <p14:creationId xmlns:p14="http://schemas.microsoft.com/office/powerpoint/2010/main" val="213260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B132D6-FE07-A355-F81B-FF227B7B2716}"/>
              </a:ext>
            </a:extLst>
          </p:cNvPr>
          <p:cNvSpPr txBox="1"/>
          <p:nvPr/>
        </p:nvSpPr>
        <p:spPr>
          <a:xfrm>
            <a:off x="1078070" y="686045"/>
            <a:ext cx="71572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cs typeface="Segoe UI Light"/>
              </a:rPr>
              <a:t>APPROACH OF SOLVING SUDOKU IN CODE  </a:t>
            </a:r>
          </a:p>
        </p:txBody>
      </p:sp>
      <p:sp>
        <p:nvSpPr>
          <p:cNvPr id="3" name="TextBox 2">
            <a:extLst>
              <a:ext uri="{FF2B5EF4-FFF2-40B4-BE49-F238E27FC236}">
                <a16:creationId xmlns:a16="http://schemas.microsoft.com/office/drawing/2014/main" id="{3748B044-4418-EC8E-7C26-4B8C73B0A86F}"/>
              </a:ext>
            </a:extLst>
          </p:cNvPr>
          <p:cNvSpPr txBox="1"/>
          <p:nvPr/>
        </p:nvSpPr>
        <p:spPr>
          <a:xfrm>
            <a:off x="1080840" y="1441966"/>
            <a:ext cx="792174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solidFill>
                  <a:schemeClr val="bg1"/>
                </a:solidFill>
                <a:cs typeface="Segoe UI Light"/>
              </a:rPr>
              <a:t> FROM THE ENTIRE BOARD, WE FIRST PICK A CELL WITH LEAST VALID</a:t>
            </a:r>
          </a:p>
          <a:p>
            <a:r>
              <a:rPr lang="en-US" dirty="0">
                <a:solidFill>
                  <a:schemeClr val="bg1"/>
                </a:solidFill>
                <a:cs typeface="Segoe UI Light"/>
              </a:rPr>
              <a:t>     SOLUTIONS.</a:t>
            </a:r>
          </a:p>
          <a:p>
            <a:pPr marL="285750" indent="-285750">
              <a:buFont typeface="Wingdings"/>
              <a:buChar char="Ø"/>
            </a:pPr>
            <a:endParaRPr lang="en-US" dirty="0">
              <a:solidFill>
                <a:schemeClr val="bg1"/>
              </a:solidFill>
              <a:cs typeface="Segoe UI Light"/>
            </a:endParaRPr>
          </a:p>
          <a:p>
            <a:pPr marL="285750" indent="-285750">
              <a:buFont typeface="Wingdings"/>
              <a:buChar char="Ø"/>
            </a:pPr>
            <a:endParaRPr lang="en-US" dirty="0">
              <a:solidFill>
                <a:schemeClr val="bg1"/>
              </a:solidFill>
              <a:cs typeface="Segoe UI Light"/>
            </a:endParaRPr>
          </a:p>
          <a:p>
            <a:pPr marL="285750" indent="-285750">
              <a:buFont typeface="Wingdings"/>
              <a:buChar char="Ø"/>
            </a:pPr>
            <a:r>
              <a:rPr lang="en-US" dirty="0">
                <a:solidFill>
                  <a:schemeClr val="bg1"/>
                </a:solidFill>
                <a:cs typeface="Segoe UI Light"/>
              </a:rPr>
              <a:t>WE THEN PLACE A VALID VALUE IN THAT CELL, AND THEN MAKE FURTHER SOLVING OF THAT BOARD.</a:t>
            </a:r>
          </a:p>
          <a:p>
            <a:pPr marL="285750" indent="-285750">
              <a:buFont typeface="Wingdings"/>
              <a:buChar char="Ø"/>
            </a:pPr>
            <a:endParaRPr lang="en-US" dirty="0">
              <a:solidFill>
                <a:schemeClr val="bg1"/>
              </a:solidFill>
              <a:cs typeface="Segoe UI Light"/>
            </a:endParaRPr>
          </a:p>
          <a:p>
            <a:pPr marL="285750" indent="-285750">
              <a:buFont typeface="Wingdings"/>
              <a:buChar char="Ø"/>
            </a:pPr>
            <a:endParaRPr lang="en-US" dirty="0">
              <a:solidFill>
                <a:schemeClr val="bg1"/>
              </a:solidFill>
              <a:cs typeface="Segoe UI Light"/>
            </a:endParaRPr>
          </a:p>
          <a:p>
            <a:pPr marL="285750" indent="-285750">
              <a:buFont typeface="Wingdings"/>
              <a:buChar char="Ø"/>
            </a:pPr>
            <a:r>
              <a:rPr lang="en-US" dirty="0">
                <a:solidFill>
                  <a:schemeClr val="bg1"/>
                </a:solidFill>
                <a:cs typeface="Segoe UI Light"/>
              </a:rPr>
              <a:t>THEN AGAIN PUT EMPTY CELL USING ZERO AND TRY ANOTHER VALID VALUE IN THAT CELL.</a:t>
            </a:r>
          </a:p>
          <a:p>
            <a:pPr marL="285750" indent="-285750">
              <a:buFont typeface="Wingdings"/>
              <a:buChar char="Ø"/>
            </a:pPr>
            <a:endParaRPr lang="en-US" dirty="0">
              <a:solidFill>
                <a:schemeClr val="bg1"/>
              </a:solidFill>
              <a:cs typeface="Segoe UI Light"/>
            </a:endParaRPr>
          </a:p>
          <a:p>
            <a:pPr marL="285750" indent="-285750">
              <a:buFont typeface="Wingdings"/>
              <a:buChar char="Ø"/>
            </a:pPr>
            <a:endParaRPr lang="en-US" dirty="0">
              <a:solidFill>
                <a:schemeClr val="bg1"/>
              </a:solidFill>
              <a:cs typeface="Segoe UI Light"/>
            </a:endParaRPr>
          </a:p>
          <a:p>
            <a:pPr marL="285750" indent="-285750">
              <a:buFont typeface="Wingdings"/>
              <a:buChar char="Ø"/>
            </a:pPr>
            <a:r>
              <a:rPr lang="en-US" dirty="0">
                <a:solidFill>
                  <a:schemeClr val="bg1"/>
                </a:solidFill>
                <a:cs typeface="Segoe UI Light"/>
              </a:rPr>
              <a:t>SO THAT TRY ALL VALID SOLUTIONS IN A CELL</a:t>
            </a:r>
          </a:p>
          <a:p>
            <a:pPr marL="285750" indent="-285750">
              <a:buFont typeface="Wingdings"/>
              <a:buChar char="Ø"/>
            </a:pPr>
            <a:endParaRPr lang="en-US" dirty="0">
              <a:solidFill>
                <a:schemeClr val="bg1"/>
              </a:solidFill>
              <a:cs typeface="Segoe UI Light"/>
            </a:endParaRPr>
          </a:p>
          <a:p>
            <a:pPr marL="285750" indent="-285750">
              <a:buFont typeface="Wingdings"/>
              <a:buChar char="Ø"/>
            </a:pPr>
            <a:endParaRPr lang="en-US" dirty="0">
              <a:solidFill>
                <a:schemeClr val="bg1"/>
              </a:solidFill>
              <a:cs typeface="Segoe UI Light"/>
            </a:endParaRPr>
          </a:p>
          <a:p>
            <a:pPr marL="285750" indent="-285750">
              <a:buFont typeface="Wingdings"/>
              <a:buChar char="Ø"/>
            </a:pPr>
            <a:r>
              <a:rPr lang="en-US" dirty="0">
                <a:solidFill>
                  <a:schemeClr val="bg1"/>
                </a:solidFill>
                <a:cs typeface="Segoe UI Light"/>
              </a:rPr>
              <a:t>SIMILARLY  TRY ALL EMPTY CELLS </a:t>
            </a:r>
          </a:p>
        </p:txBody>
      </p:sp>
    </p:spTree>
    <p:extLst>
      <p:ext uri="{BB962C8B-B14F-4D97-AF65-F5344CB8AC3E}">
        <p14:creationId xmlns:p14="http://schemas.microsoft.com/office/powerpoint/2010/main" val="78832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B132D6-FE07-A355-F81B-FF227B7B2716}"/>
              </a:ext>
            </a:extLst>
          </p:cNvPr>
          <p:cNvSpPr txBox="1"/>
          <p:nvPr/>
        </p:nvSpPr>
        <p:spPr>
          <a:xfrm>
            <a:off x="1078070" y="686045"/>
            <a:ext cx="71572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1"/>
                </a:solidFill>
                <a:cs typeface="Segoe UI Light"/>
              </a:rPr>
              <a:t>USAGE OF OOPS CONCEPTS IN THE CODE   </a:t>
            </a:r>
          </a:p>
        </p:txBody>
      </p:sp>
      <p:sp>
        <p:nvSpPr>
          <p:cNvPr id="3" name="TextBox 2">
            <a:extLst>
              <a:ext uri="{FF2B5EF4-FFF2-40B4-BE49-F238E27FC236}">
                <a16:creationId xmlns:a16="http://schemas.microsoft.com/office/drawing/2014/main" id="{C9E49145-3E9E-4851-7A7F-75688D09AB49}"/>
              </a:ext>
            </a:extLst>
          </p:cNvPr>
          <p:cNvSpPr txBox="1"/>
          <p:nvPr/>
        </p:nvSpPr>
        <p:spPr>
          <a:xfrm>
            <a:off x="1082149" y="1255451"/>
            <a:ext cx="8624198"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rPr>
              <a:t>1. Encapsulation:</a:t>
            </a:r>
            <a:endParaRPr lang="en-US" sz="2400" dirty="0">
              <a:solidFill>
                <a:schemeClr val="bg1"/>
              </a:solidFill>
              <a:cs typeface="Segoe UI Light"/>
            </a:endParaRPr>
          </a:p>
          <a:p>
            <a:endParaRPr lang="en-US" b="1" dirty="0">
              <a:solidFill>
                <a:schemeClr val="bg1"/>
              </a:solidFill>
              <a:ea typeface="+mn-lt"/>
              <a:cs typeface="+mn-lt"/>
            </a:endParaRPr>
          </a:p>
          <a:p>
            <a:pPr>
              <a:buFont typeface="Arial"/>
              <a:buChar char="•"/>
            </a:pPr>
            <a:r>
              <a:rPr lang="en-US" dirty="0">
                <a:solidFill>
                  <a:schemeClr val="bg1"/>
                </a:solidFill>
                <a:ea typeface="+mn-lt"/>
                <a:cs typeface="+mn-lt"/>
              </a:rPr>
              <a:t>Encapsulation is achieved by organizing the logic of the Sudoku solver within a class (</a:t>
            </a:r>
            <a:r>
              <a:rPr lang="en-US" dirty="0">
                <a:solidFill>
                  <a:schemeClr val="bg1"/>
                </a:solidFill>
                <a:latin typeface="Consolas"/>
                <a:cs typeface="Segoe UI Light"/>
              </a:rPr>
              <a:t>Sudoku  Solver</a:t>
            </a:r>
            <a:r>
              <a:rPr lang="en-US" dirty="0">
                <a:solidFill>
                  <a:schemeClr val="bg1"/>
                </a:solidFill>
                <a:ea typeface="+mn-lt"/>
                <a:cs typeface="+mn-lt"/>
              </a:rPr>
              <a:t>). The class encapsulates:</a:t>
            </a:r>
            <a:endParaRPr lang="en-US" dirty="0">
              <a:solidFill>
                <a:schemeClr val="bg1"/>
              </a:solidFill>
              <a:cs typeface="Segoe UI Light"/>
            </a:endParaRPr>
          </a:p>
          <a:p>
            <a:endParaRPr lang="en-US" dirty="0">
              <a:solidFill>
                <a:schemeClr val="bg1"/>
              </a:solidFill>
              <a:ea typeface="+mn-lt"/>
              <a:cs typeface="+mn-lt"/>
            </a:endParaRPr>
          </a:p>
          <a:p>
            <a:pPr>
              <a:buFont typeface="Arial"/>
              <a:buChar char="•"/>
            </a:pPr>
            <a:r>
              <a:rPr lang="en-US" b="1" dirty="0">
                <a:solidFill>
                  <a:schemeClr val="bg1"/>
                </a:solidFill>
                <a:ea typeface="+mn-lt"/>
                <a:cs typeface="+mn-lt"/>
              </a:rPr>
              <a:t>Private data members</a:t>
            </a:r>
            <a:r>
              <a:rPr lang="en-US" dirty="0">
                <a:solidFill>
                  <a:schemeClr val="bg1"/>
                </a:solidFill>
                <a:ea typeface="+mn-lt"/>
                <a:cs typeface="+mn-lt"/>
              </a:rPr>
              <a:t>:</a:t>
            </a:r>
            <a:endParaRPr lang="en-US" dirty="0">
              <a:solidFill>
                <a:schemeClr val="bg1"/>
              </a:solidFill>
              <a:cs typeface="Segoe UI Light"/>
            </a:endParaRPr>
          </a:p>
          <a:p>
            <a:pPr lvl="1">
              <a:buFont typeface="Arial"/>
              <a:buChar char="•"/>
            </a:pPr>
            <a:r>
              <a:rPr lang="en-US" dirty="0">
                <a:solidFill>
                  <a:schemeClr val="bg1"/>
                </a:solidFill>
                <a:latin typeface="Consolas"/>
                <a:cs typeface="Segoe UI Light"/>
              </a:rPr>
              <a:t>board</a:t>
            </a:r>
            <a:r>
              <a:rPr lang="en-US" dirty="0">
                <a:solidFill>
                  <a:schemeClr val="bg1"/>
                </a:solidFill>
                <a:ea typeface="+mn-lt"/>
                <a:cs typeface="+mn-lt"/>
              </a:rPr>
              <a:t>: The current state of the Sudoku grid.</a:t>
            </a:r>
            <a:endParaRPr lang="en-US" dirty="0">
              <a:solidFill>
                <a:schemeClr val="bg1"/>
              </a:solidFill>
              <a:cs typeface="Segoe UI Light"/>
            </a:endParaRPr>
          </a:p>
          <a:p>
            <a:pPr lvl="1">
              <a:buFont typeface="Arial"/>
              <a:buChar char="•"/>
            </a:pPr>
            <a:r>
              <a:rPr lang="en-US" dirty="0">
                <a:solidFill>
                  <a:schemeClr val="bg1"/>
                </a:solidFill>
                <a:latin typeface="Consolas"/>
                <a:cs typeface="Segoe UI Light"/>
              </a:rPr>
              <a:t>Original Board</a:t>
            </a:r>
            <a:r>
              <a:rPr lang="en-US" dirty="0">
                <a:solidFill>
                  <a:schemeClr val="bg1"/>
                </a:solidFill>
                <a:ea typeface="+mn-lt"/>
                <a:cs typeface="+mn-lt"/>
              </a:rPr>
              <a:t>: The initial state of the Sudoku grid for display purposes.</a:t>
            </a:r>
            <a:endParaRPr lang="en-US" dirty="0">
              <a:solidFill>
                <a:schemeClr val="bg1"/>
              </a:solidFill>
              <a:cs typeface="Segoe UI Light"/>
            </a:endParaRPr>
          </a:p>
          <a:p>
            <a:pPr lvl="1"/>
            <a:endParaRPr lang="en-US" dirty="0">
              <a:solidFill>
                <a:schemeClr val="bg1"/>
              </a:solidFill>
              <a:ea typeface="+mn-lt"/>
              <a:cs typeface="+mn-lt"/>
            </a:endParaRPr>
          </a:p>
          <a:p>
            <a:pPr>
              <a:buFont typeface="Arial"/>
              <a:buChar char="•"/>
            </a:pPr>
            <a:r>
              <a:rPr lang="en-US" b="1" dirty="0">
                <a:solidFill>
                  <a:schemeClr val="bg1"/>
                </a:solidFill>
                <a:ea typeface="+mn-lt"/>
                <a:cs typeface="+mn-lt"/>
              </a:rPr>
              <a:t>Private methods</a:t>
            </a:r>
            <a:r>
              <a:rPr lang="en-US" dirty="0">
                <a:solidFill>
                  <a:schemeClr val="bg1"/>
                </a:solidFill>
                <a:ea typeface="+mn-lt"/>
                <a:cs typeface="+mn-lt"/>
              </a:rPr>
              <a:t>:</a:t>
            </a:r>
            <a:endParaRPr lang="en-US" dirty="0">
              <a:solidFill>
                <a:schemeClr val="bg1"/>
              </a:solidFill>
              <a:cs typeface="Segoe UI Light"/>
            </a:endParaRPr>
          </a:p>
          <a:p>
            <a:pPr lvl="1">
              <a:buFont typeface="Arial"/>
              <a:buChar char="•"/>
            </a:pPr>
            <a:r>
              <a:rPr lang="en-US" dirty="0">
                <a:solidFill>
                  <a:schemeClr val="bg1"/>
                </a:solidFill>
                <a:latin typeface="Consolas"/>
                <a:cs typeface="Segoe UI Light"/>
              </a:rPr>
              <a:t>Is Valid</a:t>
            </a:r>
            <a:r>
              <a:rPr lang="en-US" dirty="0">
                <a:solidFill>
                  <a:schemeClr val="bg1"/>
                </a:solidFill>
                <a:ea typeface="+mn-lt"/>
                <a:cs typeface="+mn-lt"/>
              </a:rPr>
              <a:t>: Checks if placing a number in a specific cell is valid.</a:t>
            </a:r>
            <a:endParaRPr lang="en-US" dirty="0">
              <a:solidFill>
                <a:schemeClr val="bg1"/>
              </a:solidFill>
              <a:cs typeface="Segoe UI Light"/>
            </a:endParaRPr>
          </a:p>
          <a:p>
            <a:pPr lvl="1">
              <a:buFont typeface="Arial"/>
              <a:buChar char="•"/>
            </a:pPr>
            <a:r>
              <a:rPr lang="en-US" dirty="0">
                <a:solidFill>
                  <a:schemeClr val="bg1"/>
                </a:solidFill>
                <a:latin typeface="Consolas"/>
                <a:cs typeface="Segoe UI Light"/>
              </a:rPr>
              <a:t>Find MRV Cell</a:t>
            </a:r>
            <a:r>
              <a:rPr lang="en-US" dirty="0">
                <a:solidFill>
                  <a:schemeClr val="bg1"/>
                </a:solidFill>
                <a:ea typeface="+mn-lt"/>
                <a:cs typeface="+mn-lt"/>
              </a:rPr>
              <a:t>: Implements the Minimum Remaining Values (MRV) heuristic to find the cell with the fewest options.</a:t>
            </a:r>
            <a:endParaRPr lang="en-US" dirty="0">
              <a:solidFill>
                <a:schemeClr val="bg1"/>
              </a:solidFill>
              <a:cs typeface="Segoe UI Light"/>
            </a:endParaRPr>
          </a:p>
          <a:p>
            <a:pPr lvl="1">
              <a:buFont typeface="Arial"/>
              <a:buChar char="•"/>
            </a:pPr>
            <a:r>
              <a:rPr lang="en-US" dirty="0">
                <a:solidFill>
                  <a:schemeClr val="bg1"/>
                </a:solidFill>
                <a:latin typeface="Consolas"/>
                <a:cs typeface="Segoe UI Light"/>
              </a:rPr>
              <a:t>solve</a:t>
            </a:r>
            <a:r>
              <a:rPr lang="en-US" dirty="0">
                <a:solidFill>
                  <a:schemeClr val="bg1"/>
                </a:solidFill>
                <a:ea typeface="+mn-lt"/>
                <a:cs typeface="+mn-lt"/>
              </a:rPr>
              <a:t>: A recursive backtracking method to solve the Sudoku puzzle.</a:t>
            </a:r>
            <a:endParaRPr lang="en-US" dirty="0">
              <a:solidFill>
                <a:schemeClr val="bg1"/>
              </a:solidFill>
              <a:cs typeface="Segoe UI Light"/>
            </a:endParaRPr>
          </a:p>
          <a:p>
            <a:pPr>
              <a:buFont typeface="Arial"/>
              <a:buChar char="•"/>
            </a:pPr>
            <a:r>
              <a:rPr lang="en-US" dirty="0">
                <a:solidFill>
                  <a:schemeClr val="bg1"/>
                </a:solidFill>
                <a:ea typeface="+mn-lt"/>
                <a:cs typeface="+mn-lt"/>
              </a:rPr>
              <a:t>Public access is provided through controlled methods like </a:t>
            </a:r>
            <a:r>
              <a:rPr lang="en-US" dirty="0">
                <a:solidFill>
                  <a:schemeClr val="bg1"/>
                </a:solidFill>
                <a:latin typeface="Consolas"/>
                <a:cs typeface="Segoe UI Light"/>
              </a:rPr>
              <a:t>solve And Display</a:t>
            </a:r>
            <a:r>
              <a:rPr lang="en-US" dirty="0">
                <a:solidFill>
                  <a:schemeClr val="bg1"/>
                </a:solidFill>
                <a:ea typeface="+mn-lt"/>
                <a:cs typeface="+mn-lt"/>
              </a:rPr>
              <a:t> and </a:t>
            </a:r>
            <a:r>
              <a:rPr lang="en-US" dirty="0">
                <a:solidFill>
                  <a:schemeClr val="bg1"/>
                </a:solidFill>
                <a:latin typeface="Consolas"/>
                <a:cs typeface="Segoe UI Light"/>
              </a:rPr>
              <a:t>display</a:t>
            </a:r>
            <a:r>
              <a:rPr lang="en-US" dirty="0">
                <a:solidFill>
                  <a:schemeClr val="bg1"/>
                </a:solidFill>
                <a:ea typeface="+mn-lt"/>
                <a:cs typeface="+mn-lt"/>
              </a:rPr>
              <a:t>.</a:t>
            </a:r>
            <a:endParaRPr lang="en-US" dirty="0">
              <a:solidFill>
                <a:schemeClr val="bg1"/>
              </a:solidFill>
              <a:cs typeface="Segoe UI Light"/>
            </a:endParaRPr>
          </a:p>
        </p:txBody>
      </p:sp>
    </p:spTree>
    <p:extLst>
      <p:ext uri="{BB962C8B-B14F-4D97-AF65-F5344CB8AC3E}">
        <p14:creationId xmlns:p14="http://schemas.microsoft.com/office/powerpoint/2010/main" val="384265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63E49-8F38-0E5A-AA20-248084A66812}"/>
              </a:ext>
            </a:extLst>
          </p:cNvPr>
          <p:cNvSpPr txBox="1"/>
          <p:nvPr/>
        </p:nvSpPr>
        <p:spPr>
          <a:xfrm>
            <a:off x="783897" y="276605"/>
            <a:ext cx="8658463"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2. Abstraction:</a:t>
            </a:r>
            <a:endParaRPr lang="en-US" dirty="0">
              <a:solidFill>
                <a:schemeClr val="bg1"/>
              </a:solidFill>
              <a:cs typeface="Segoe UI Light"/>
            </a:endParaRPr>
          </a:p>
          <a:p>
            <a:endParaRPr lang="en-US" b="1" dirty="0">
              <a:solidFill>
                <a:schemeClr val="bg1"/>
              </a:solidFill>
              <a:ea typeface="+mn-lt"/>
              <a:cs typeface="+mn-lt"/>
            </a:endParaRPr>
          </a:p>
          <a:p>
            <a:r>
              <a:rPr lang="en-US" dirty="0">
                <a:solidFill>
                  <a:schemeClr val="bg1"/>
                </a:solidFill>
                <a:ea typeface="+mn-lt"/>
                <a:cs typeface="+mn-lt"/>
              </a:rPr>
              <a:t>The complexity of the Sudoku solving algorithm (e.g., checking cell validity, MRV heuristic, and recursion) is abstracted away within the class. From the user's perspective, they only need to interact with:</a:t>
            </a:r>
            <a:endParaRPr lang="en-US" dirty="0">
              <a:solidFill>
                <a:schemeClr val="bg1"/>
              </a:solidFill>
              <a:cs typeface="Segoe UI Light"/>
            </a:endParaRPr>
          </a:p>
          <a:p>
            <a:pPr marL="285750" indent="-285750">
              <a:buFont typeface="Arial"/>
              <a:buChar char="•"/>
            </a:pPr>
            <a:r>
              <a:rPr lang="en-US" dirty="0">
                <a:solidFill>
                  <a:schemeClr val="bg1"/>
                </a:solidFill>
                <a:ea typeface="+mn-lt"/>
                <a:cs typeface="+mn-lt"/>
              </a:rPr>
              <a:t>The constructor </a:t>
            </a:r>
            <a:r>
              <a:rPr lang="en-US" dirty="0">
                <a:solidFill>
                  <a:schemeClr val="bg1"/>
                </a:solidFill>
                <a:latin typeface="Consolas"/>
              </a:rPr>
              <a:t>Sudoku Solver</a:t>
            </a:r>
            <a:r>
              <a:rPr lang="en-US" dirty="0">
                <a:solidFill>
                  <a:schemeClr val="bg1"/>
                </a:solidFill>
                <a:ea typeface="+mn-lt"/>
                <a:cs typeface="+mn-lt"/>
              </a:rPr>
              <a:t> to provide the initial board.</a:t>
            </a:r>
            <a:endParaRPr lang="en-US" dirty="0">
              <a:solidFill>
                <a:schemeClr val="bg1"/>
              </a:solidFill>
              <a:cs typeface="Segoe UI Light"/>
            </a:endParaRPr>
          </a:p>
          <a:p>
            <a:pPr marL="285750" indent="-285750">
              <a:buFont typeface="Arial"/>
              <a:buChar char="•"/>
            </a:pPr>
            <a:r>
              <a:rPr lang="en-US" dirty="0">
                <a:solidFill>
                  <a:schemeClr val="bg1"/>
                </a:solidFill>
                <a:ea typeface="+mn-lt"/>
                <a:cs typeface="+mn-lt"/>
              </a:rPr>
              <a:t>The method </a:t>
            </a:r>
            <a:r>
              <a:rPr lang="en-US" dirty="0">
                <a:solidFill>
                  <a:schemeClr val="bg1"/>
                </a:solidFill>
                <a:latin typeface="Consolas"/>
              </a:rPr>
              <a:t>solve And Display</a:t>
            </a:r>
            <a:r>
              <a:rPr lang="en-US" dirty="0">
                <a:solidFill>
                  <a:schemeClr val="bg1"/>
                </a:solidFill>
                <a:ea typeface="+mn-lt"/>
                <a:cs typeface="+mn-lt"/>
              </a:rPr>
              <a:t> to solve the puzzle and view the result.</a:t>
            </a:r>
            <a:endParaRPr lang="en-US" dirty="0">
              <a:solidFill>
                <a:schemeClr val="bg1"/>
              </a:solidFill>
              <a:cs typeface="Segoe UI Light"/>
            </a:endParaRPr>
          </a:p>
          <a:p>
            <a:endParaRPr lang="en-US" dirty="0">
              <a:solidFill>
                <a:schemeClr val="bg1"/>
              </a:solidFill>
              <a:cs typeface="Segoe UI Light"/>
            </a:endParaRPr>
          </a:p>
          <a:p>
            <a:r>
              <a:rPr lang="en-US" b="1" dirty="0">
                <a:solidFill>
                  <a:schemeClr val="bg1"/>
                </a:solidFill>
              </a:rPr>
              <a:t>3. Reusability:</a:t>
            </a:r>
            <a:endParaRPr lang="en-US" dirty="0">
              <a:solidFill>
                <a:schemeClr val="bg1"/>
              </a:solidFill>
              <a:cs typeface="Segoe UI Light"/>
            </a:endParaRPr>
          </a:p>
          <a:p>
            <a:endParaRPr lang="en-US" b="1" dirty="0">
              <a:solidFill>
                <a:schemeClr val="bg1"/>
              </a:solidFill>
              <a:ea typeface="+mn-lt"/>
              <a:cs typeface="+mn-lt"/>
            </a:endParaRPr>
          </a:p>
          <a:p>
            <a:r>
              <a:rPr lang="en-US" dirty="0">
                <a:solidFill>
                  <a:schemeClr val="bg1"/>
                </a:solidFill>
                <a:ea typeface="+mn-lt"/>
                <a:cs typeface="+mn-lt"/>
              </a:rPr>
              <a:t>By encapsulating the logic within a class, the </a:t>
            </a:r>
            <a:r>
              <a:rPr lang="en-US" dirty="0">
                <a:solidFill>
                  <a:schemeClr val="bg1"/>
                </a:solidFill>
                <a:latin typeface="Consolas"/>
              </a:rPr>
              <a:t>Sudoku Solver</a:t>
            </a:r>
            <a:r>
              <a:rPr lang="en-US" dirty="0">
                <a:solidFill>
                  <a:schemeClr val="bg1"/>
                </a:solidFill>
                <a:ea typeface="+mn-lt"/>
                <a:cs typeface="+mn-lt"/>
              </a:rPr>
              <a:t> can be reused for different Sudoku puzzles. Users can create multiple instances of the </a:t>
            </a:r>
            <a:r>
              <a:rPr lang="en-US" dirty="0">
                <a:solidFill>
                  <a:schemeClr val="bg1"/>
                </a:solidFill>
                <a:latin typeface="Consolas"/>
              </a:rPr>
              <a:t>Sudoku Solver</a:t>
            </a:r>
            <a:r>
              <a:rPr lang="en-US" dirty="0">
                <a:solidFill>
                  <a:schemeClr val="bg1"/>
                </a:solidFill>
                <a:ea typeface="+mn-lt"/>
                <a:cs typeface="+mn-lt"/>
              </a:rPr>
              <a:t> class for different boards.</a:t>
            </a:r>
            <a:endParaRPr lang="en-US">
              <a:solidFill>
                <a:schemeClr val="bg1"/>
              </a:solidFill>
              <a:cs typeface="Segoe UI Light"/>
            </a:endParaRPr>
          </a:p>
          <a:p>
            <a:endParaRPr lang="en-US" dirty="0">
              <a:solidFill>
                <a:schemeClr val="bg1"/>
              </a:solidFill>
            </a:endParaRPr>
          </a:p>
          <a:p>
            <a:r>
              <a:rPr lang="en-US" b="1" dirty="0">
                <a:solidFill>
                  <a:schemeClr val="bg1"/>
                </a:solidFill>
              </a:rPr>
              <a:t>4. Modularity:</a:t>
            </a:r>
            <a:endParaRPr lang="en-US" dirty="0">
              <a:solidFill>
                <a:schemeClr val="bg1"/>
              </a:solidFill>
              <a:cs typeface="Segoe UI Light"/>
            </a:endParaRPr>
          </a:p>
          <a:p>
            <a:endParaRPr lang="en-US" b="1" dirty="0">
              <a:solidFill>
                <a:schemeClr val="bg1"/>
              </a:solidFill>
              <a:ea typeface="+mn-lt"/>
              <a:cs typeface="+mn-lt"/>
            </a:endParaRPr>
          </a:p>
          <a:p>
            <a:r>
              <a:rPr lang="en-US" dirty="0">
                <a:solidFill>
                  <a:schemeClr val="bg1"/>
                </a:solidFill>
                <a:ea typeface="+mn-lt"/>
                <a:cs typeface="+mn-lt"/>
              </a:rPr>
              <a:t>Each component of the Sudoku solving algorithm is implemented as a separate method. This modular design makes the code easier to maintain, debug, and extend. For example:</a:t>
            </a:r>
            <a:endParaRPr lang="en-US">
              <a:solidFill>
                <a:schemeClr val="bg1"/>
              </a:solidFill>
              <a:cs typeface="Segoe UI Light"/>
            </a:endParaRPr>
          </a:p>
          <a:p>
            <a:pPr marL="285750" indent="-285750">
              <a:buFont typeface="Arial"/>
              <a:buChar char="•"/>
            </a:pPr>
            <a:r>
              <a:rPr lang="en-US" dirty="0">
                <a:solidFill>
                  <a:schemeClr val="bg1"/>
                </a:solidFill>
                <a:latin typeface="Consolas"/>
              </a:rPr>
              <a:t>Is Valid</a:t>
            </a:r>
            <a:r>
              <a:rPr lang="en-US" dirty="0">
                <a:solidFill>
                  <a:schemeClr val="bg1"/>
                </a:solidFill>
                <a:ea typeface="+mn-lt"/>
                <a:cs typeface="+mn-lt"/>
              </a:rPr>
              <a:t> handles validation logic.</a:t>
            </a:r>
            <a:endParaRPr lang="en-US">
              <a:solidFill>
                <a:schemeClr val="bg1"/>
              </a:solidFill>
              <a:cs typeface="Segoe UI Light"/>
            </a:endParaRPr>
          </a:p>
          <a:p>
            <a:pPr marL="285750" indent="-285750">
              <a:buFont typeface="Arial"/>
              <a:buChar char="•"/>
            </a:pPr>
            <a:r>
              <a:rPr lang="en-US" dirty="0">
                <a:solidFill>
                  <a:schemeClr val="bg1"/>
                </a:solidFill>
                <a:latin typeface="Consolas"/>
              </a:rPr>
              <a:t>Find MRV Cell</a:t>
            </a:r>
            <a:r>
              <a:rPr lang="en-US" dirty="0">
                <a:solidFill>
                  <a:schemeClr val="bg1"/>
                </a:solidFill>
                <a:ea typeface="+mn-lt"/>
                <a:cs typeface="+mn-lt"/>
              </a:rPr>
              <a:t> implements the heuristic for efficiency.</a:t>
            </a:r>
            <a:endParaRPr lang="en-US">
              <a:solidFill>
                <a:schemeClr val="bg1"/>
              </a:solidFill>
              <a:cs typeface="Segoe UI Light"/>
            </a:endParaRPr>
          </a:p>
          <a:p>
            <a:pPr marL="285750" indent="-285750">
              <a:buFont typeface="Arial"/>
              <a:buChar char="•"/>
            </a:pPr>
            <a:r>
              <a:rPr lang="en-US" dirty="0">
                <a:solidFill>
                  <a:schemeClr val="bg1"/>
                </a:solidFill>
                <a:latin typeface="Consolas"/>
              </a:rPr>
              <a:t>solve</a:t>
            </a:r>
            <a:r>
              <a:rPr lang="en-US" dirty="0">
                <a:solidFill>
                  <a:schemeClr val="bg1"/>
                </a:solidFill>
                <a:ea typeface="+mn-lt"/>
                <a:cs typeface="+mn-lt"/>
              </a:rPr>
              <a:t> handles the recursive backtracking algorithm.</a:t>
            </a:r>
            <a:endParaRPr lang="en-US">
              <a:solidFill>
                <a:schemeClr val="bg1"/>
              </a:solidFill>
              <a:cs typeface="Segoe UI Light"/>
            </a:endParaRPr>
          </a:p>
          <a:p>
            <a:pPr algn="l"/>
            <a:endParaRPr lang="en-US" dirty="0">
              <a:solidFill>
                <a:schemeClr val="bg1"/>
              </a:solidFill>
              <a:cs typeface="Segoe UI Light"/>
            </a:endParaRPr>
          </a:p>
        </p:txBody>
      </p:sp>
    </p:spTree>
    <p:extLst>
      <p:ext uri="{BB962C8B-B14F-4D97-AF65-F5344CB8AC3E}">
        <p14:creationId xmlns:p14="http://schemas.microsoft.com/office/powerpoint/2010/main" val="326562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63E49-8F38-0E5A-AA20-248084A66812}"/>
              </a:ext>
            </a:extLst>
          </p:cNvPr>
          <p:cNvSpPr txBox="1"/>
          <p:nvPr/>
        </p:nvSpPr>
        <p:spPr>
          <a:xfrm>
            <a:off x="907162" y="993782"/>
            <a:ext cx="8680874"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rPr>
              <a:t>Advantages of Using OOPS  in This Code</a:t>
            </a:r>
            <a:endParaRPr lang="en-US" sz="2800" dirty="0">
              <a:solidFill>
                <a:schemeClr val="bg1"/>
              </a:solidFill>
              <a:cs typeface="Segoe UI Light"/>
            </a:endParaRPr>
          </a:p>
          <a:p>
            <a:endParaRPr lang="en-US" b="1" dirty="0">
              <a:solidFill>
                <a:schemeClr val="bg1"/>
              </a:solidFill>
              <a:ea typeface="+mn-lt"/>
              <a:cs typeface="+mn-lt"/>
            </a:endParaRPr>
          </a:p>
          <a:p>
            <a:endParaRPr lang="en-US" b="1" dirty="0">
              <a:solidFill>
                <a:schemeClr val="bg1"/>
              </a:solidFill>
              <a:ea typeface="+mn-lt"/>
              <a:cs typeface="+mn-lt"/>
            </a:endParaRPr>
          </a:p>
          <a:p>
            <a:endParaRPr lang="en-US" sz="2000" b="1" dirty="0">
              <a:solidFill>
                <a:schemeClr val="bg1"/>
              </a:solidFill>
              <a:ea typeface="+mn-lt"/>
              <a:cs typeface="+mn-lt"/>
            </a:endParaRPr>
          </a:p>
          <a:p>
            <a:pPr marL="285750" indent="-285750">
              <a:buFont typeface="Arial"/>
              <a:buChar char="•"/>
            </a:pPr>
            <a:r>
              <a:rPr lang="en-US" sz="2000" b="1" dirty="0">
                <a:solidFill>
                  <a:schemeClr val="bg1"/>
                </a:solidFill>
                <a:ea typeface="+mn-lt"/>
                <a:cs typeface="+mn-lt"/>
              </a:rPr>
              <a:t>Readability and Maintainability</a:t>
            </a:r>
            <a:r>
              <a:rPr lang="en-US" sz="2000" dirty="0">
                <a:solidFill>
                  <a:schemeClr val="bg1"/>
                </a:solidFill>
                <a:ea typeface="+mn-lt"/>
                <a:cs typeface="+mn-lt"/>
              </a:rPr>
              <a:t>: The code is clean and structured, with clear separations of concerns.</a:t>
            </a:r>
            <a:endParaRPr lang="en-US" sz="2000" dirty="0">
              <a:solidFill>
                <a:schemeClr val="bg1"/>
              </a:solidFill>
              <a:cs typeface="Segoe UI Light"/>
            </a:endParaRPr>
          </a:p>
          <a:p>
            <a:endParaRPr lang="en-US" sz="2000" dirty="0">
              <a:solidFill>
                <a:schemeClr val="bg1"/>
              </a:solidFill>
              <a:ea typeface="+mn-lt"/>
              <a:cs typeface="+mn-lt"/>
            </a:endParaRPr>
          </a:p>
          <a:p>
            <a:pPr marL="285750" indent="-285750">
              <a:buFont typeface="Arial"/>
              <a:buChar char="•"/>
            </a:pPr>
            <a:r>
              <a:rPr lang="en-US" sz="2000" b="1" dirty="0">
                <a:solidFill>
                  <a:schemeClr val="bg1"/>
                </a:solidFill>
                <a:ea typeface="+mn-lt"/>
                <a:cs typeface="+mn-lt"/>
              </a:rPr>
              <a:t>Reusability</a:t>
            </a:r>
            <a:r>
              <a:rPr lang="en-US" sz="2000" dirty="0">
                <a:solidFill>
                  <a:schemeClr val="bg1"/>
                </a:solidFill>
                <a:ea typeface="+mn-lt"/>
                <a:cs typeface="+mn-lt"/>
              </a:rPr>
              <a:t>: The class can be reused or extended for solving similar puzzles with modifications.</a:t>
            </a:r>
            <a:endParaRPr lang="en-US" sz="2000" dirty="0">
              <a:solidFill>
                <a:schemeClr val="bg1"/>
              </a:solidFill>
              <a:cs typeface="Segoe UI Light"/>
            </a:endParaRPr>
          </a:p>
          <a:p>
            <a:endParaRPr lang="en-US" sz="2000" dirty="0">
              <a:solidFill>
                <a:schemeClr val="bg1"/>
              </a:solidFill>
              <a:ea typeface="+mn-lt"/>
              <a:cs typeface="+mn-lt"/>
            </a:endParaRPr>
          </a:p>
          <a:p>
            <a:pPr marL="285750" indent="-285750">
              <a:buFont typeface="Arial"/>
              <a:buChar char="•"/>
            </a:pPr>
            <a:r>
              <a:rPr lang="en-US" sz="2000" b="1" dirty="0">
                <a:solidFill>
                  <a:schemeClr val="bg1"/>
                </a:solidFill>
                <a:ea typeface="+mn-lt"/>
                <a:cs typeface="+mn-lt"/>
              </a:rPr>
              <a:t>Scalability</a:t>
            </a:r>
            <a:r>
              <a:rPr lang="en-US" sz="2000" dirty="0">
                <a:solidFill>
                  <a:schemeClr val="bg1"/>
                </a:solidFill>
                <a:ea typeface="+mn-lt"/>
                <a:cs typeface="+mn-lt"/>
              </a:rPr>
              <a:t>: Adding additional features (e.g., validating the input, timing the solution, or adding more solving heuristics) becomes easier without affecting other parts of the code.</a:t>
            </a:r>
            <a:endParaRPr lang="en-US" sz="2000">
              <a:solidFill>
                <a:schemeClr val="bg1"/>
              </a:solidFill>
              <a:cs typeface="Segoe UI Light"/>
            </a:endParaRPr>
          </a:p>
          <a:p>
            <a:endParaRPr lang="en-US" sz="2000" b="1" dirty="0">
              <a:solidFill>
                <a:schemeClr val="bg1"/>
              </a:solidFill>
              <a:cs typeface="Segoe UI Light"/>
            </a:endParaRPr>
          </a:p>
        </p:txBody>
      </p:sp>
    </p:spTree>
    <p:extLst>
      <p:ext uri="{BB962C8B-B14F-4D97-AF65-F5344CB8AC3E}">
        <p14:creationId xmlns:p14="http://schemas.microsoft.com/office/powerpoint/2010/main" val="198489265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490</Words>
  <Application>Microsoft Office PowerPoint</Application>
  <PresentationFormat>Widescreen</PresentationFormat>
  <Paragraphs>130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Solving Sudoku with Backtracking and MRV Heuristic</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832</cp:revision>
  <dcterms:created xsi:type="dcterms:W3CDTF">2022-10-27T00:37:19Z</dcterms:created>
  <dcterms:modified xsi:type="dcterms:W3CDTF">2024-11-20T10:04:56Z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