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8" r:id="rId3"/>
    <p:sldId id="259" r:id="rId4"/>
    <p:sldId id="261" r:id="rId5"/>
    <p:sldId id="262" r:id="rId6"/>
    <p:sldId id="263" r:id="rId7"/>
    <p:sldId id="264" r:id="rId8"/>
    <p:sldId id="265" r:id="rId9"/>
    <p:sldId id="266" r:id="rId10"/>
    <p:sldId id="285" r:id="rId11"/>
    <p:sldId id="286" r:id="rId12"/>
    <p:sldId id="287"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10"/>
  </p:normalViewPr>
  <p:slideViewPr>
    <p:cSldViewPr snapToGrid="0" snapToObjects="1">
      <p:cViewPr varScale="1">
        <p:scale>
          <a:sx n="93" d="100"/>
          <a:sy n="93" d="100"/>
        </p:scale>
        <p:origin x="4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98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4.png"/><Relationship Id="rId4" Type="http://schemas.openxmlformats.org/officeDocument/2006/relationships/image" Target="../media/image9.png"/><Relationship Id="rId9"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658ED01-C4D1-3D5B-DF85-2AEEB52BCA4D}"/>
              </a:ext>
            </a:extLst>
          </p:cNvPr>
          <p:cNvGrpSpPr/>
          <p:nvPr/>
        </p:nvGrpSpPr>
        <p:grpSpPr>
          <a:xfrm>
            <a:off x="0" y="0"/>
            <a:ext cx="14630400" cy="9625846"/>
            <a:chOff x="0" y="0"/>
            <a:chExt cx="14630400" cy="9625846"/>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625846"/>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9625846"/>
            </a:xfrm>
            <a:prstGeom prst="rect">
              <a:avLst/>
            </a:prstGeom>
          </p:spPr>
        </p:pic>
        <p:sp>
          <p:nvSpPr>
            <p:cNvPr id="5" name="Shape 1"/>
            <p:cNvSpPr/>
            <p:nvPr/>
          </p:nvSpPr>
          <p:spPr>
            <a:xfrm>
              <a:off x="0" y="178018"/>
              <a:ext cx="14630400" cy="9194332"/>
            </a:xfrm>
            <a:prstGeom prst="roundRect">
              <a:avLst>
                <a:gd name="adj" fmla="val 2104"/>
              </a:avLst>
            </a:prstGeom>
            <a:solidFill>
              <a:srgbClr val="FFFFFF">
                <a:alpha val="85000"/>
              </a:srgbClr>
            </a:solidFill>
            <a:ln/>
          </p:spPr>
          <p:txBody>
            <a:bodyPr/>
            <a:lstStyle/>
            <a:p>
              <a:endParaRPr lang="en-IN">
                <a:solidFill>
                  <a:schemeClr val="bg1"/>
                </a:solidFill>
              </a:endParaRPr>
            </a:p>
          </p:txBody>
        </p:sp>
        <p:sp>
          <p:nvSpPr>
            <p:cNvPr id="6" name="Text 2"/>
            <p:cNvSpPr/>
            <p:nvPr/>
          </p:nvSpPr>
          <p:spPr>
            <a:xfrm>
              <a:off x="669903" y="538945"/>
              <a:ext cx="6797159" cy="2957523"/>
            </a:xfrm>
            <a:prstGeom prst="rect">
              <a:avLst/>
            </a:prstGeom>
            <a:noFill/>
            <a:ln/>
          </p:spPr>
          <p:txBody>
            <a:bodyPr wrap="square" rtlCol="0" anchor="t"/>
            <a:lstStyle/>
            <a:p>
              <a:pPr marL="0" indent="0" algn="l">
                <a:lnSpc>
                  <a:spcPts val="7642"/>
                </a:lnSpc>
                <a:buNone/>
              </a:pPr>
              <a:r>
                <a:rPr lang="en-US" sz="6114" b="1" dirty="0">
                  <a:solidFill>
                    <a:schemeClr val="tx1">
                      <a:lumMod val="85000"/>
                      <a:lumOff val="15000"/>
                    </a:schemeClr>
                  </a:solidFill>
                  <a:latin typeface="Instrument Sans" pitchFamily="34" charset="0"/>
                  <a:ea typeface="Instrument Sans" pitchFamily="34" charset="-122"/>
                  <a:cs typeface="Instrument Sans" pitchFamily="34" charset="-120"/>
                </a:rPr>
                <a:t>Amazon Product Review Sentiment Analysis</a:t>
              </a:r>
              <a:endParaRPr lang="en-US" sz="6114" dirty="0">
                <a:solidFill>
                  <a:schemeClr val="tx1">
                    <a:lumMod val="85000"/>
                    <a:lumOff val="15000"/>
                  </a:schemeClr>
                </a:solidFill>
              </a:endParaRPr>
            </a:p>
          </p:txBody>
        </p:sp>
        <p:sp>
          <p:nvSpPr>
            <p:cNvPr id="7" name="Text 3"/>
            <p:cNvSpPr/>
            <p:nvPr/>
          </p:nvSpPr>
          <p:spPr>
            <a:xfrm>
              <a:off x="787598" y="4349115"/>
              <a:ext cx="6797159" cy="3240405"/>
            </a:xfrm>
            <a:prstGeom prst="rect">
              <a:avLst/>
            </a:prstGeom>
            <a:noFill/>
            <a:ln/>
          </p:spPr>
          <p:txBody>
            <a:bodyPr wrap="square" rtlCol="0" anchor="t"/>
            <a:lstStyle/>
            <a:p>
              <a:pPr marL="0" indent="0" algn="l">
                <a:lnSpc>
                  <a:spcPts val="2835"/>
                </a:lnSpc>
                <a:buNone/>
              </a:pPr>
              <a:r>
                <a:rPr lang="en-US" sz="1772" dirty="0">
                  <a:solidFill>
                    <a:srgbClr val="000000"/>
                  </a:solidFill>
                  <a:latin typeface="Instrument Sans" pitchFamily="34" charset="0"/>
                  <a:ea typeface="Instrument Sans" pitchFamily="34" charset="-122"/>
                  <a:cs typeface="Instrument Sans" pitchFamily="34" charset="-120"/>
                </a:rPr>
                <a:t>Amazon, being one of the largest e-commerce platforms in the world, hosts a vast array of customer reviews and feedback for millions of products. Sentiment analysis on Amazon reviews provides valuable insights into how customers feel about various products and services. By understanding the sentiment expressed in these reviews, businesses, organizations, and researchers can gain valuable insights to inform decision-making, enhance customer experiences, and monitor brand reputation.</a:t>
              </a:r>
              <a:endParaRPr lang="en-US" sz="1772" dirty="0"/>
            </a:p>
          </p:txBody>
        </p:sp>
        <p:sp>
          <p:nvSpPr>
            <p:cNvPr id="8" name="Text 4"/>
            <p:cNvSpPr/>
            <p:nvPr/>
          </p:nvSpPr>
          <p:spPr>
            <a:xfrm>
              <a:off x="8141494" y="821412"/>
              <a:ext cx="5708809" cy="360045"/>
            </a:xfrm>
            <a:prstGeom prst="rect">
              <a:avLst/>
            </a:prstGeom>
            <a:noFill/>
            <a:ln/>
          </p:spPr>
          <p:txBody>
            <a:bodyPr wrap="none" rtlCol="0" anchor="t"/>
            <a:lstStyle/>
            <a:p>
              <a:pPr marL="0" indent="0">
                <a:lnSpc>
                  <a:spcPts val="2835"/>
                </a:lnSpc>
                <a:buNone/>
              </a:pPr>
              <a:endParaRPr lang="en-US" sz="1772" dirty="0"/>
            </a:p>
          </p:txBody>
        </p:sp>
        <p:pic>
          <p:nvPicPr>
            <p:cNvPr id="9" name="Image 2" descr="preencoded.png"/>
            <p:cNvPicPr>
              <a:picLocks noChangeAspect="1"/>
            </p:cNvPicPr>
            <p:nvPr/>
          </p:nvPicPr>
          <p:blipFill>
            <a:blip r:embed="rId5"/>
            <a:stretch>
              <a:fillRect/>
            </a:stretch>
          </p:blipFill>
          <p:spPr>
            <a:xfrm>
              <a:off x="7106315" y="2219218"/>
              <a:ext cx="7513716" cy="3318553"/>
            </a:xfrm>
            <a:prstGeom prst="rect">
              <a:avLst/>
            </a:prstGeom>
          </p:spPr>
        </p:pic>
        <p:sp>
          <p:nvSpPr>
            <p:cNvPr id="10" name="Text 5"/>
            <p:cNvSpPr/>
            <p:nvPr/>
          </p:nvSpPr>
          <p:spPr>
            <a:xfrm>
              <a:off x="787598" y="8646914"/>
              <a:ext cx="13055203" cy="360045"/>
            </a:xfrm>
            <a:prstGeom prst="rect">
              <a:avLst/>
            </a:prstGeom>
            <a:noFill/>
            <a:ln/>
          </p:spPr>
          <p:txBody>
            <a:bodyPr wrap="none" rtlCol="0" anchor="t"/>
            <a:lstStyle/>
            <a:p>
              <a:pPr marL="0" indent="0" algn="l">
                <a:lnSpc>
                  <a:spcPts val="2835"/>
                </a:lnSpc>
                <a:buNone/>
              </a:pPr>
              <a:endParaRPr lang="en-US" sz="1772" dirty="0"/>
            </a:p>
          </p:txBody>
        </p:sp>
        <p:pic>
          <p:nvPicPr>
            <p:cNvPr id="11"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
          <p:nvSpPr>
            <p:cNvPr id="12" name="Rectangle 11">
              <a:extLst>
                <a:ext uri="{FF2B5EF4-FFF2-40B4-BE49-F238E27FC236}">
                  <a16:creationId xmlns:a16="http://schemas.microsoft.com/office/drawing/2014/main" id="{2C05346B-56CF-CFD7-D51F-A66260D330CC}"/>
                </a:ext>
              </a:extLst>
            </p:cNvPr>
            <p:cNvSpPr/>
            <p:nvPr/>
          </p:nvSpPr>
          <p:spPr>
            <a:xfrm>
              <a:off x="12242153" y="7589520"/>
              <a:ext cx="2388247" cy="548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7F42AEB-77C0-6C98-56A8-8E2C5720A293}"/>
              </a:ext>
            </a:extLst>
          </p:cNvPr>
          <p:cNvSpPr txBox="1"/>
          <p:nvPr/>
        </p:nvSpPr>
        <p:spPr>
          <a:xfrm>
            <a:off x="768096" y="390442"/>
            <a:ext cx="5242322" cy="234821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500" b="1">
                <a:latin typeface="+mj-lt"/>
                <a:ea typeface="+mj-ea"/>
                <a:cs typeface="+mj-cs"/>
              </a:rPr>
              <a:t>Dataset Overview,</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096" y="3104392"/>
            <a:ext cx="4169664" cy="21946"/>
          </a:xfrm>
          <a:custGeom>
            <a:avLst/>
            <a:gdLst>
              <a:gd name="connsiteX0" fmla="*/ 0 w 4169664"/>
              <a:gd name="connsiteY0" fmla="*/ 0 h 21946"/>
              <a:gd name="connsiteX1" fmla="*/ 694944 w 4169664"/>
              <a:gd name="connsiteY1" fmla="*/ 0 h 21946"/>
              <a:gd name="connsiteX2" fmla="*/ 1473281 w 4169664"/>
              <a:gd name="connsiteY2" fmla="*/ 0 h 21946"/>
              <a:gd name="connsiteX3" fmla="*/ 2084832 w 4169664"/>
              <a:gd name="connsiteY3" fmla="*/ 0 h 21946"/>
              <a:gd name="connsiteX4" fmla="*/ 2696383 w 4169664"/>
              <a:gd name="connsiteY4" fmla="*/ 0 h 21946"/>
              <a:gd name="connsiteX5" fmla="*/ 3433023 w 4169664"/>
              <a:gd name="connsiteY5" fmla="*/ 0 h 21946"/>
              <a:gd name="connsiteX6" fmla="*/ 4169664 w 4169664"/>
              <a:gd name="connsiteY6" fmla="*/ 0 h 21946"/>
              <a:gd name="connsiteX7" fmla="*/ 4169664 w 4169664"/>
              <a:gd name="connsiteY7" fmla="*/ 21946 h 21946"/>
              <a:gd name="connsiteX8" fmla="*/ 3391327 w 4169664"/>
              <a:gd name="connsiteY8" fmla="*/ 21946 h 21946"/>
              <a:gd name="connsiteX9" fmla="*/ 2654686 w 4169664"/>
              <a:gd name="connsiteY9" fmla="*/ 21946 h 21946"/>
              <a:gd name="connsiteX10" fmla="*/ 1959742 w 4169664"/>
              <a:gd name="connsiteY10" fmla="*/ 21946 h 21946"/>
              <a:gd name="connsiteX11" fmla="*/ 1223101 w 4169664"/>
              <a:gd name="connsiteY11" fmla="*/ 21946 h 21946"/>
              <a:gd name="connsiteX12" fmla="*/ 0 w 4169664"/>
              <a:gd name="connsiteY12" fmla="*/ 21946 h 21946"/>
              <a:gd name="connsiteX13" fmla="*/ 0 w 4169664"/>
              <a:gd name="connsiteY13" fmla="*/ 0 h 2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69664" h="21946" fill="none" extrusionOk="0">
                <a:moveTo>
                  <a:pt x="0" y="0"/>
                </a:moveTo>
                <a:cubicBezTo>
                  <a:pt x="339081" y="33322"/>
                  <a:pt x="420647" y="21609"/>
                  <a:pt x="694944" y="0"/>
                </a:cubicBezTo>
                <a:cubicBezTo>
                  <a:pt x="969241" y="-21609"/>
                  <a:pt x="1180055" y="-24321"/>
                  <a:pt x="1473281" y="0"/>
                </a:cubicBezTo>
                <a:cubicBezTo>
                  <a:pt x="1766507" y="24321"/>
                  <a:pt x="1796116" y="13114"/>
                  <a:pt x="2084832" y="0"/>
                </a:cubicBezTo>
                <a:cubicBezTo>
                  <a:pt x="2373548" y="-13114"/>
                  <a:pt x="2413942" y="29356"/>
                  <a:pt x="2696383" y="0"/>
                </a:cubicBezTo>
                <a:cubicBezTo>
                  <a:pt x="2978824" y="-29356"/>
                  <a:pt x="3118658" y="6767"/>
                  <a:pt x="3433023" y="0"/>
                </a:cubicBezTo>
                <a:cubicBezTo>
                  <a:pt x="3747388" y="-6767"/>
                  <a:pt x="3991753" y="34038"/>
                  <a:pt x="4169664" y="0"/>
                </a:cubicBezTo>
                <a:cubicBezTo>
                  <a:pt x="4170206" y="9051"/>
                  <a:pt x="4169188" y="17369"/>
                  <a:pt x="4169664" y="21946"/>
                </a:cubicBezTo>
                <a:cubicBezTo>
                  <a:pt x="3988313" y="44320"/>
                  <a:pt x="3581828" y="-3110"/>
                  <a:pt x="3391327" y="21946"/>
                </a:cubicBezTo>
                <a:cubicBezTo>
                  <a:pt x="3200826" y="47002"/>
                  <a:pt x="2815087" y="42788"/>
                  <a:pt x="2654686" y="21946"/>
                </a:cubicBezTo>
                <a:cubicBezTo>
                  <a:pt x="2494285" y="1104"/>
                  <a:pt x="2170161" y="39259"/>
                  <a:pt x="1959742" y="21946"/>
                </a:cubicBezTo>
                <a:cubicBezTo>
                  <a:pt x="1749323" y="4633"/>
                  <a:pt x="1372803" y="22092"/>
                  <a:pt x="1223101" y="21946"/>
                </a:cubicBezTo>
                <a:cubicBezTo>
                  <a:pt x="1073399" y="21800"/>
                  <a:pt x="522747" y="79676"/>
                  <a:pt x="0" y="21946"/>
                </a:cubicBezTo>
                <a:cubicBezTo>
                  <a:pt x="-160" y="11058"/>
                  <a:pt x="-1077" y="7820"/>
                  <a:pt x="0" y="0"/>
                </a:cubicBezTo>
                <a:close/>
              </a:path>
              <a:path w="4169664" h="21946" stroke="0" extrusionOk="0">
                <a:moveTo>
                  <a:pt x="0" y="0"/>
                </a:moveTo>
                <a:cubicBezTo>
                  <a:pt x="166200" y="-27625"/>
                  <a:pt x="425856" y="-30093"/>
                  <a:pt x="611551" y="0"/>
                </a:cubicBezTo>
                <a:cubicBezTo>
                  <a:pt x="797246" y="30093"/>
                  <a:pt x="1072994" y="-17054"/>
                  <a:pt x="1389888" y="0"/>
                </a:cubicBezTo>
                <a:cubicBezTo>
                  <a:pt x="1706782" y="17054"/>
                  <a:pt x="1754458" y="3344"/>
                  <a:pt x="1959742" y="0"/>
                </a:cubicBezTo>
                <a:cubicBezTo>
                  <a:pt x="2165026" y="-3344"/>
                  <a:pt x="2365478" y="-9580"/>
                  <a:pt x="2529596" y="0"/>
                </a:cubicBezTo>
                <a:cubicBezTo>
                  <a:pt x="2693714" y="9580"/>
                  <a:pt x="2957733" y="32618"/>
                  <a:pt x="3224540" y="0"/>
                </a:cubicBezTo>
                <a:cubicBezTo>
                  <a:pt x="3491347" y="-32618"/>
                  <a:pt x="3872692" y="41261"/>
                  <a:pt x="4169664" y="0"/>
                </a:cubicBezTo>
                <a:cubicBezTo>
                  <a:pt x="4169553" y="6078"/>
                  <a:pt x="4169935" y="12216"/>
                  <a:pt x="4169664" y="21946"/>
                </a:cubicBezTo>
                <a:cubicBezTo>
                  <a:pt x="3965016" y="-712"/>
                  <a:pt x="3738696" y="36627"/>
                  <a:pt x="3558113" y="21946"/>
                </a:cubicBezTo>
                <a:cubicBezTo>
                  <a:pt x="3377530" y="7265"/>
                  <a:pt x="3151416" y="53811"/>
                  <a:pt x="2904866" y="21946"/>
                </a:cubicBezTo>
                <a:cubicBezTo>
                  <a:pt x="2658316" y="-9919"/>
                  <a:pt x="2478158" y="31350"/>
                  <a:pt x="2126529" y="21946"/>
                </a:cubicBezTo>
                <a:cubicBezTo>
                  <a:pt x="1774900" y="12542"/>
                  <a:pt x="1614996" y="37381"/>
                  <a:pt x="1473281" y="21946"/>
                </a:cubicBezTo>
                <a:cubicBezTo>
                  <a:pt x="1331566" y="6511"/>
                  <a:pt x="1143949" y="-9533"/>
                  <a:pt x="820034" y="21946"/>
                </a:cubicBezTo>
                <a:cubicBezTo>
                  <a:pt x="496119" y="53425"/>
                  <a:pt x="198996" y="51722"/>
                  <a:pt x="0" y="21946"/>
                </a:cubicBezTo>
                <a:cubicBezTo>
                  <a:pt x="-615" y="16860"/>
                  <a:pt x="1003" y="822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B128917-6C00-87EB-8121-4FA6AAC972C3}"/>
              </a:ext>
            </a:extLst>
          </p:cNvPr>
          <p:cNvSpPr txBox="1"/>
          <p:nvPr/>
        </p:nvSpPr>
        <p:spPr>
          <a:xfrm>
            <a:off x="768096" y="3447478"/>
            <a:ext cx="5092306" cy="398480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600" dirty="0"/>
              <a:t>Uncover a treasure trove of customer reviews! Our dataset boasts an impressive 3,150 entries,</a:t>
            </a:r>
          </a:p>
          <a:p>
            <a:pPr indent="-228600">
              <a:lnSpc>
                <a:spcPct val="90000"/>
              </a:lnSpc>
              <a:spcAft>
                <a:spcPts val="600"/>
              </a:spcAft>
              <a:buFont typeface="Arial" panose="020B0604020202020204" pitchFamily="34" charset="0"/>
              <a:buChar char="•"/>
            </a:pPr>
            <a:r>
              <a:rPr lang="en-US" sz="2600" dirty="0"/>
              <a:t>complete with 5 columns: Id, Date, Variation, Verified Reviews, and Feedback Length.</a:t>
            </a:r>
          </a:p>
          <a:p>
            <a:pPr indent="-228600">
              <a:lnSpc>
                <a:spcPct val="90000"/>
              </a:lnSpc>
              <a:spcAft>
                <a:spcPts val="600"/>
              </a:spcAft>
              <a:buFont typeface="Arial" panose="020B0604020202020204" pitchFamily="34" charset="0"/>
              <a:buChar char="•"/>
            </a:pPr>
            <a:endParaRPr lang="en-US" sz="2600" dirty="0"/>
          </a:p>
        </p:txBody>
      </p:sp>
      <p:pic>
        <p:nvPicPr>
          <p:cNvPr id="6" name="Picture 5" descr="A screenshot of a computer&#10;&#10;Description automatically generated">
            <a:extLst>
              <a:ext uri="{FF2B5EF4-FFF2-40B4-BE49-F238E27FC236}">
                <a16:creationId xmlns:a16="http://schemas.microsoft.com/office/drawing/2014/main" id="{1D9B939A-BB99-6A63-5141-450966AC2D02}"/>
              </a:ext>
            </a:extLst>
          </p:cNvPr>
          <p:cNvPicPr>
            <a:picLocks noChangeAspect="1"/>
          </p:cNvPicPr>
          <p:nvPr/>
        </p:nvPicPr>
        <p:blipFill rotWithShape="1">
          <a:blip r:embed="rId2"/>
          <a:srcRect l="45232" t="-1944" r="-13" b="1944"/>
          <a:stretch/>
        </p:blipFill>
        <p:spPr>
          <a:xfrm>
            <a:off x="6614160" y="10"/>
            <a:ext cx="8014412" cy="82295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3126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25B434-6C4A-F57C-A641-494A802DB4E7}"/>
              </a:ext>
            </a:extLst>
          </p:cNvPr>
          <p:cNvSpPr txBox="1"/>
          <p:nvPr/>
        </p:nvSpPr>
        <p:spPr>
          <a:xfrm>
            <a:off x="1854132" y="1272671"/>
            <a:ext cx="9225481" cy="5575372"/>
          </a:xfrm>
          <a:prstGeom prst="rect">
            <a:avLst/>
          </a:prstGeom>
          <a:noFill/>
        </p:spPr>
        <p:txBody>
          <a:bodyPr wrap="square">
            <a:spAutoFit/>
          </a:bodyPr>
          <a:lstStyle/>
          <a:p>
            <a:r>
              <a:rPr lang="en-US" sz="4430" b="1" dirty="0">
                <a:solidFill>
                  <a:schemeClr val="tx1">
                    <a:lumMod val="95000"/>
                    <a:lumOff val="5000"/>
                  </a:schemeClr>
                </a:solidFill>
              </a:rPr>
              <a:t>Libraries and Modules,</a:t>
            </a:r>
          </a:p>
          <a:p>
            <a:endParaRPr lang="en-US" sz="2400" b="1" dirty="0">
              <a:solidFill>
                <a:schemeClr val="tx1">
                  <a:lumMod val="85000"/>
                  <a:lumOff val="15000"/>
                </a:schemeClr>
              </a:solidFill>
            </a:endParaRPr>
          </a:p>
          <a:p>
            <a:r>
              <a:rPr lang="en-US" sz="2400" b="1" dirty="0" err="1">
                <a:solidFill>
                  <a:schemeClr val="tx1">
                    <a:lumMod val="95000"/>
                    <a:lumOff val="5000"/>
                  </a:schemeClr>
                </a:solidFill>
              </a:rPr>
              <a:t>numpy</a:t>
            </a:r>
            <a:r>
              <a:rPr lang="en-US" sz="2400" b="1" dirty="0">
                <a:solidFill>
                  <a:schemeClr val="tx1">
                    <a:lumMod val="95000"/>
                    <a:lumOff val="5000"/>
                  </a:schemeClr>
                </a:solidFill>
              </a:rPr>
              <a:t> (np)</a:t>
            </a:r>
          </a:p>
          <a:p>
            <a:r>
              <a:rPr lang="en-US" sz="2400" dirty="0">
                <a:solidFill>
                  <a:schemeClr val="tx1">
                    <a:lumMod val="85000"/>
                    <a:lumOff val="15000"/>
                  </a:schemeClr>
                </a:solidFill>
              </a:rPr>
              <a:t>This library provides the foundation for numerical computing in Python. It offers efficient multidimensional arrays, linear algebra functions, random number generation, and other mathematical operations. In your code, it's likely used for numerical computations related to your data or model.</a:t>
            </a:r>
          </a:p>
          <a:p>
            <a:endParaRPr lang="en-US" sz="2400" dirty="0">
              <a:solidFill>
                <a:schemeClr val="tx1">
                  <a:lumMod val="85000"/>
                  <a:lumOff val="15000"/>
                </a:schemeClr>
              </a:solidFill>
            </a:endParaRPr>
          </a:p>
          <a:p>
            <a:r>
              <a:rPr lang="en-US" sz="2400" b="1" dirty="0">
                <a:solidFill>
                  <a:schemeClr val="tx1">
                    <a:lumMod val="95000"/>
                    <a:lumOff val="5000"/>
                  </a:schemeClr>
                </a:solidFill>
              </a:rPr>
              <a:t>pandas (pd)</a:t>
            </a:r>
          </a:p>
          <a:p>
            <a:r>
              <a:rPr lang="en-US" sz="2400" dirty="0">
                <a:solidFill>
                  <a:schemeClr val="tx1">
                    <a:lumMod val="85000"/>
                    <a:lumOff val="15000"/>
                  </a:schemeClr>
                </a:solidFill>
              </a:rPr>
              <a:t>for data analysis and manipulation. It offers </a:t>
            </a:r>
            <a:r>
              <a:rPr lang="en-US" sz="2400" dirty="0" err="1">
                <a:solidFill>
                  <a:schemeClr val="tx1">
                    <a:lumMod val="85000"/>
                    <a:lumOff val="15000"/>
                  </a:schemeClr>
                </a:solidFill>
              </a:rPr>
              <a:t>DataFrames</a:t>
            </a:r>
            <a:r>
              <a:rPr lang="en-US" sz="2400" dirty="0">
                <a:solidFill>
                  <a:schemeClr val="tx1">
                    <a:lumMod val="85000"/>
                    <a:lumOff val="15000"/>
                  </a:schemeClr>
                </a:solidFill>
              </a:rPr>
              <a:t> (tabular data structures) and Series (one-dimensional data) for working with structured data. You might use pandas to read data from CSV files, clean and pre-process it, and perform exploratory data analysis.</a:t>
            </a:r>
          </a:p>
        </p:txBody>
      </p:sp>
    </p:spTree>
    <p:extLst>
      <p:ext uri="{BB962C8B-B14F-4D97-AF65-F5344CB8AC3E}">
        <p14:creationId xmlns:p14="http://schemas.microsoft.com/office/powerpoint/2010/main" val="13248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902144-0129-F92F-23DF-B9DD495A0BD7}"/>
              </a:ext>
            </a:extLst>
          </p:cNvPr>
          <p:cNvSpPr txBox="1"/>
          <p:nvPr/>
        </p:nvSpPr>
        <p:spPr>
          <a:xfrm>
            <a:off x="1561264" y="1560248"/>
            <a:ext cx="10139881" cy="5206041"/>
          </a:xfrm>
          <a:prstGeom prst="rect">
            <a:avLst/>
          </a:prstGeom>
          <a:noFill/>
        </p:spPr>
        <p:txBody>
          <a:bodyPr wrap="square">
            <a:spAutoFit/>
          </a:bodyPr>
          <a:lstStyle/>
          <a:p>
            <a:r>
              <a:rPr lang="en-US" sz="4430" b="1" dirty="0"/>
              <a:t>Visualization</a:t>
            </a:r>
          </a:p>
          <a:p>
            <a:endParaRPr lang="en-US" sz="2400" b="1" dirty="0"/>
          </a:p>
          <a:p>
            <a:r>
              <a:rPr lang="en-US" sz="2400" b="1" dirty="0" err="1">
                <a:solidFill>
                  <a:schemeClr val="tx1">
                    <a:lumMod val="95000"/>
                    <a:lumOff val="5000"/>
                  </a:schemeClr>
                </a:solidFill>
              </a:rPr>
              <a:t>matplotlib.pyplot</a:t>
            </a:r>
            <a:r>
              <a:rPr lang="en-US" sz="2400" b="1" dirty="0">
                <a:solidFill>
                  <a:schemeClr val="tx1">
                    <a:lumMod val="95000"/>
                    <a:lumOff val="5000"/>
                  </a:schemeClr>
                </a:solidFill>
              </a:rPr>
              <a:t> (</a:t>
            </a:r>
            <a:r>
              <a:rPr lang="en-US" sz="2400" b="1" dirty="0" err="1">
                <a:solidFill>
                  <a:schemeClr val="tx1">
                    <a:lumMod val="95000"/>
                    <a:lumOff val="5000"/>
                  </a:schemeClr>
                </a:solidFill>
              </a:rPr>
              <a:t>plt</a:t>
            </a:r>
            <a:r>
              <a:rPr lang="en-US" sz="2400" b="1" dirty="0">
                <a:solidFill>
                  <a:schemeClr val="tx1">
                    <a:lumMod val="95000"/>
                    <a:lumOff val="5000"/>
                  </a:schemeClr>
                </a:solidFill>
              </a:rPr>
              <a:t>)</a:t>
            </a:r>
          </a:p>
          <a:p>
            <a:r>
              <a:rPr lang="en-US" sz="2400" dirty="0">
                <a:solidFill>
                  <a:schemeClr val="tx1">
                    <a:lumMod val="85000"/>
                    <a:lumOff val="15000"/>
                  </a:schemeClr>
                </a:solidFill>
              </a:rPr>
              <a:t>This library is a comprehensive plotting library that allows you to create a wide variety of static, animated, and interactive visualizations. You could use it to create histograms, scatter plots, line plots, and more to understand the distribution and relationships within your data.</a:t>
            </a:r>
          </a:p>
          <a:p>
            <a:endParaRPr lang="en-US" sz="2400" dirty="0">
              <a:solidFill>
                <a:schemeClr val="tx1">
                  <a:lumMod val="85000"/>
                  <a:lumOff val="15000"/>
                </a:schemeClr>
              </a:solidFill>
            </a:endParaRPr>
          </a:p>
          <a:p>
            <a:r>
              <a:rPr lang="en-US" sz="2400" b="1" dirty="0">
                <a:solidFill>
                  <a:schemeClr val="tx1">
                    <a:lumMod val="95000"/>
                    <a:lumOff val="5000"/>
                  </a:schemeClr>
                </a:solidFill>
              </a:rPr>
              <a:t>seaborn (</a:t>
            </a:r>
            <a:r>
              <a:rPr lang="en-US" sz="2400" b="1" dirty="0" err="1">
                <a:solidFill>
                  <a:schemeClr val="tx1">
                    <a:lumMod val="95000"/>
                    <a:lumOff val="5000"/>
                  </a:schemeClr>
                </a:solidFill>
              </a:rPr>
              <a:t>sns</a:t>
            </a:r>
            <a:r>
              <a:rPr lang="en-US" sz="2400" b="1" dirty="0">
                <a:solidFill>
                  <a:schemeClr val="tx1">
                    <a:lumMod val="95000"/>
                    <a:lumOff val="5000"/>
                  </a:schemeClr>
                </a:solidFill>
              </a:rPr>
              <a:t>)</a:t>
            </a:r>
          </a:p>
          <a:p>
            <a:r>
              <a:rPr lang="en-US" sz="2400" dirty="0">
                <a:solidFill>
                  <a:schemeClr val="tx1">
                    <a:lumMod val="85000"/>
                    <a:lumOff val="15000"/>
                  </a:schemeClr>
                </a:solidFill>
              </a:rPr>
              <a:t>builds on top of matplotlib, providing a high-level interface for creating statistical graphics. It offers a simpler syntax and a collection of built-in themes and styles, making it easier to create visually appealing and informative data visualizations.</a:t>
            </a:r>
          </a:p>
        </p:txBody>
      </p:sp>
    </p:spTree>
    <p:extLst>
      <p:ext uri="{BB962C8B-B14F-4D97-AF65-F5344CB8AC3E}">
        <p14:creationId xmlns:p14="http://schemas.microsoft.com/office/powerpoint/2010/main" val="226347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ABF49-862C-7852-A465-949924253592}"/>
              </a:ext>
            </a:extLst>
          </p:cNvPr>
          <p:cNvSpPr txBox="1"/>
          <p:nvPr/>
        </p:nvSpPr>
        <p:spPr>
          <a:xfrm>
            <a:off x="667820" y="708916"/>
            <a:ext cx="8319585" cy="1051057"/>
          </a:xfrm>
          <a:prstGeom prst="rect">
            <a:avLst/>
          </a:prstGeom>
          <a:noFill/>
        </p:spPr>
        <p:txBody>
          <a:bodyPr wrap="none" rtlCol="0">
            <a:spAutoFit/>
          </a:bodyPr>
          <a:lstStyle/>
          <a:p>
            <a:r>
              <a:rPr lang="en-IN" sz="4430" b="1" dirty="0"/>
              <a:t>Natural Language Processing (NLP)</a:t>
            </a:r>
          </a:p>
          <a:p>
            <a:endParaRPr lang="en-IN" dirty="0"/>
          </a:p>
        </p:txBody>
      </p:sp>
      <p:sp>
        <p:nvSpPr>
          <p:cNvPr id="4" name="TextBox 3">
            <a:extLst>
              <a:ext uri="{FF2B5EF4-FFF2-40B4-BE49-F238E27FC236}">
                <a16:creationId xmlns:a16="http://schemas.microsoft.com/office/drawing/2014/main" id="{EF4185DD-1474-D12C-3B37-DBC93B2C09E3}"/>
              </a:ext>
            </a:extLst>
          </p:cNvPr>
          <p:cNvSpPr txBox="1"/>
          <p:nvPr/>
        </p:nvSpPr>
        <p:spPr>
          <a:xfrm>
            <a:off x="1212350" y="1688054"/>
            <a:ext cx="12650514" cy="369332"/>
          </a:xfrm>
          <a:prstGeom prst="rect">
            <a:avLst/>
          </a:prstGeom>
          <a:noFill/>
        </p:spPr>
        <p:txBody>
          <a:bodyPr wrap="none" rtlCol="0">
            <a:spAutoFit/>
          </a:bodyPr>
          <a:lstStyle/>
          <a:p>
            <a:pPr marL="285750" indent="-285750">
              <a:buFont typeface="Arial" panose="020B0604020202020204" pitchFamily="34" charset="0"/>
              <a:buChar char="•"/>
            </a:pPr>
            <a:r>
              <a:rPr lang="en-US" b="1" dirty="0" err="1">
                <a:latin typeface="Arial" panose="020B0604020202020204" pitchFamily="34" charset="0"/>
                <a:cs typeface="Arial" panose="020B0604020202020204" pitchFamily="34" charset="0"/>
              </a:rPr>
              <a:t>nltk</a:t>
            </a:r>
            <a:r>
              <a:rPr lang="en-US" dirty="0"/>
              <a:t>: This comprehensive library provides tools for various NLP tasks. Here's how some of its components are used in your code:</a:t>
            </a:r>
            <a:endParaRPr lang="en-IN" dirty="0"/>
          </a:p>
        </p:txBody>
      </p:sp>
      <p:sp>
        <p:nvSpPr>
          <p:cNvPr id="7" name="Rectangle 1">
            <a:extLst>
              <a:ext uri="{FF2B5EF4-FFF2-40B4-BE49-F238E27FC236}">
                <a16:creationId xmlns:a16="http://schemas.microsoft.com/office/drawing/2014/main" id="{59BBE1DD-06C3-FC69-318F-8AEB34C4A421}"/>
              </a:ext>
            </a:extLst>
          </p:cNvPr>
          <p:cNvSpPr>
            <a:spLocks noChangeArrowheads="1"/>
          </p:cNvSpPr>
          <p:nvPr/>
        </p:nvSpPr>
        <p:spPr bwMode="auto">
          <a:xfrm>
            <a:off x="1212350" y="2135858"/>
            <a:ext cx="1260377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nltk.download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stopwords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This downloads the </a:t>
            </a:r>
            <a:r>
              <a:rPr kumimoji="0" lang="en-US" altLang="en-US" sz="1800" b="0" i="0" u="none" strike="noStrike" cap="none" normalizeH="0" baseline="0" dirty="0" err="1">
                <a:ln>
                  <a:noFill/>
                </a:ln>
                <a:solidFill>
                  <a:schemeClr val="tx1"/>
                </a:solidFill>
                <a:effectLst/>
                <a:latin typeface="Arial" panose="020B0604020202020204" pitchFamily="34" charset="0"/>
              </a:rPr>
              <a:t>stopwords</a:t>
            </a:r>
            <a:r>
              <a:rPr kumimoji="0" lang="en-US" altLang="en-US" sz="1800" b="0" i="0" u="none" strike="noStrike" cap="none" normalizeH="0" baseline="0" dirty="0">
                <a:ln>
                  <a:noFill/>
                </a:ln>
                <a:solidFill>
                  <a:schemeClr val="tx1"/>
                </a:solidFill>
                <a:effectLst/>
                <a:latin typeface="Arial" panose="020B0604020202020204" pitchFamily="34" charset="0"/>
              </a:rPr>
              <a:t> corpus, which is a list of common words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(e.g., "the", "a", "an") that are often removed during text pre-processing as they don't carry much meaning.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nltk.corpus.stopwords</a:t>
            </a:r>
            <a:r>
              <a:rPr kumimoji="0" lang="en-US" altLang="en-US" sz="1800" b="0" i="0" u="none" strike="noStrike" cap="none" normalizeH="0" baseline="0" dirty="0">
                <a:ln>
                  <a:noFill/>
                </a:ln>
                <a:solidFill>
                  <a:schemeClr val="tx1"/>
                </a:solidFill>
                <a:effectLst/>
                <a:latin typeface="Arial" panose="020B0604020202020204" pitchFamily="34" charset="0"/>
              </a:rPr>
              <a:t>: This allows you to access the downloaded </a:t>
            </a:r>
            <a:r>
              <a:rPr kumimoji="0" lang="en-US" altLang="en-US" sz="1800" b="0" i="0" u="none" strike="noStrike" cap="none" normalizeH="0" baseline="0" dirty="0" err="1">
                <a:ln>
                  <a:noFill/>
                </a:ln>
                <a:solidFill>
                  <a:schemeClr val="tx1"/>
                </a:solidFill>
                <a:effectLst/>
                <a:latin typeface="Arial" panose="020B0604020202020204" pitchFamily="34" charset="0"/>
              </a:rPr>
              <a:t>stopwords</a:t>
            </a:r>
            <a:r>
              <a:rPr kumimoji="0" lang="en-US" altLang="en-US" sz="1800" b="0" i="0" u="none" strike="noStrike" cap="none" normalizeH="0" baseline="0" dirty="0">
                <a:ln>
                  <a:noFill/>
                </a:ln>
                <a:solidFill>
                  <a:schemeClr val="tx1"/>
                </a:solidFill>
                <a:effectLst/>
                <a:latin typeface="Arial" panose="020B0604020202020204" pitchFamily="34" charset="0"/>
              </a:rPr>
              <a:t> list.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PorterStemmer</a:t>
            </a:r>
            <a:r>
              <a:rPr kumimoji="0" lang="en-US" altLang="en-US" sz="1800" b="0" i="0" u="none" strike="noStrike" cap="none" normalizeH="0" baseline="0" dirty="0">
                <a:ln>
                  <a:noFill/>
                </a:ln>
                <a:solidFill>
                  <a:schemeClr val="tx1"/>
                </a:solidFill>
                <a:effectLst/>
                <a:latin typeface="Arial" panose="020B0604020202020204" pitchFamily="34" charset="0"/>
              </a:rPr>
              <a:t>: This implements the Porter stemming algorithm, which reduces words to their base forms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(e.g., "running" becomes "run").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nltk.download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punkt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This downloads the </a:t>
            </a:r>
            <a:r>
              <a:rPr kumimoji="0" lang="en-US" altLang="en-US" sz="1800" b="0" i="0" u="none" strike="noStrike" cap="none" normalizeH="0" baseline="0" dirty="0" err="1">
                <a:ln>
                  <a:noFill/>
                </a:ln>
                <a:solidFill>
                  <a:schemeClr val="tx1"/>
                </a:solidFill>
                <a:effectLst/>
                <a:latin typeface="Arial" panose="020B0604020202020204" pitchFamily="34" charset="0"/>
              </a:rPr>
              <a:t>punkt</a:t>
            </a:r>
            <a:r>
              <a:rPr kumimoji="0" lang="en-US" altLang="en-US" sz="1800" b="0" i="0" u="none" strike="noStrike" cap="none" normalizeH="0" baseline="0" dirty="0">
                <a:ln>
                  <a:noFill/>
                </a:ln>
                <a:solidFill>
                  <a:schemeClr val="tx1"/>
                </a:solidFill>
                <a:effectLst/>
                <a:latin typeface="Arial" panose="020B0604020202020204" pitchFamily="34" charset="0"/>
              </a:rPr>
              <a:t> tokenizer model, which is used to split text into sentences.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nltk.download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averaged_perceptron_tagger</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This downloads a part-of-speech (POS) tagger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which assigns grammatical labels (e.g., noun, verb, adjective) to words.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nltk.download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maxent_ne_chunker</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This downloads a named entity recognition (NER) model, which can identify 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classify named entities in text (e.g., people, locations, organizations).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nltk.download</a:t>
            </a:r>
            <a:r>
              <a:rPr kumimoji="0" lang="en-US" altLang="en-US" sz="1800" b="1" i="0" u="none" strike="noStrike" cap="none" normalizeH="0" baseline="0" dirty="0">
                <a:ln>
                  <a:noFill/>
                </a:ln>
                <a:solidFill>
                  <a:schemeClr val="tx1"/>
                </a:solidFill>
                <a:effectLst/>
                <a:latin typeface="Arial" panose="020B0604020202020204" pitchFamily="34" charset="0"/>
              </a:rPr>
              <a:t>('words')</a:t>
            </a:r>
            <a:r>
              <a:rPr kumimoji="0" lang="en-US" altLang="en-US" sz="1800" b="0" i="0" u="none" strike="noStrike" cap="none" normalizeH="0" baseline="0" dirty="0">
                <a:ln>
                  <a:noFill/>
                </a:ln>
                <a:solidFill>
                  <a:schemeClr val="tx1"/>
                </a:solidFill>
                <a:effectLst/>
                <a:latin typeface="Arial" panose="020B0604020202020204" pitchFamily="34" charset="0"/>
              </a:rPr>
              <a:t>: This downloads a word corpus, which could be useful for tasks like vocabulary building.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nltk.download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vader_lexicon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This downloads VADER (Valence Aware Dictionary and </a:t>
            </a:r>
            <a:r>
              <a:rPr kumimoji="0" lang="en-US" altLang="en-US" sz="1800" b="0" i="0" u="none" strike="noStrike" cap="none" normalizeH="0" baseline="0" dirty="0" err="1">
                <a:ln>
                  <a:noFill/>
                </a:ln>
                <a:solidFill>
                  <a:schemeClr val="tx1"/>
                </a:solidFill>
                <a:effectLst/>
                <a:latin typeface="Arial" panose="020B0604020202020204" pitchFamily="34" charset="0"/>
              </a:rPr>
              <a:t>sEntiment</a:t>
            </a:r>
            <a:r>
              <a:rPr kumimoji="0" lang="en-US" altLang="en-US" sz="1800" b="0" i="0" u="none" strike="noStrike" cap="none" normalizeH="0" baseline="0" dirty="0">
                <a:ln>
                  <a:noFill/>
                </a:ln>
                <a:solidFill>
                  <a:schemeClr val="tx1"/>
                </a:solidFill>
                <a:effectLst/>
                <a:latin typeface="Arial" panose="020B0604020202020204" pitchFamily="34" charset="0"/>
              </a:rPr>
              <a:t> Reasoner),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 lexicon for sentiment analysis, which can help you determine the sentiment (positive, negative, or neutral) of text. </a:t>
            </a:r>
          </a:p>
        </p:txBody>
      </p:sp>
    </p:spTree>
    <p:extLst>
      <p:ext uri="{BB962C8B-B14F-4D97-AF65-F5344CB8AC3E}">
        <p14:creationId xmlns:p14="http://schemas.microsoft.com/office/powerpoint/2010/main" val="1404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4970D-CD01-91E0-00BE-15BD4C305CCB}"/>
              </a:ext>
            </a:extLst>
          </p:cNvPr>
          <p:cNvSpPr txBox="1"/>
          <p:nvPr/>
        </p:nvSpPr>
        <p:spPr>
          <a:xfrm>
            <a:off x="667820" y="708916"/>
            <a:ext cx="6234399" cy="830997"/>
          </a:xfrm>
          <a:prstGeom prst="rect">
            <a:avLst/>
          </a:prstGeom>
          <a:noFill/>
        </p:spPr>
        <p:txBody>
          <a:bodyPr wrap="none" rtlCol="0">
            <a:spAutoFit/>
          </a:bodyPr>
          <a:lstStyle/>
          <a:p>
            <a:r>
              <a:rPr lang="en-IN" sz="4800" b="1" dirty="0"/>
              <a:t>Machine Learning (ML):</a:t>
            </a:r>
            <a:endParaRPr lang="en-IN" b="1" dirty="0"/>
          </a:p>
        </p:txBody>
      </p:sp>
      <p:sp>
        <p:nvSpPr>
          <p:cNvPr id="3" name="TextBox 2">
            <a:extLst>
              <a:ext uri="{FF2B5EF4-FFF2-40B4-BE49-F238E27FC236}">
                <a16:creationId xmlns:a16="http://schemas.microsoft.com/office/drawing/2014/main" id="{5EF57D55-45DD-D346-6189-6D811EB82066}"/>
              </a:ext>
            </a:extLst>
          </p:cNvPr>
          <p:cNvSpPr txBox="1"/>
          <p:nvPr/>
        </p:nvSpPr>
        <p:spPr>
          <a:xfrm>
            <a:off x="1094958" y="2011219"/>
            <a:ext cx="11254043" cy="646331"/>
          </a:xfrm>
          <a:prstGeom prst="rect">
            <a:avLst/>
          </a:prstGeom>
          <a:noFill/>
        </p:spPr>
        <p:txBody>
          <a:bodyPr wrap="none" rtlCol="0">
            <a:spAutoFit/>
          </a:bodyPr>
          <a:lstStyle/>
          <a:p>
            <a:pPr marL="285750" indent="-285750">
              <a:buFont typeface="Arial" panose="020B0604020202020204" pitchFamily="34" charset="0"/>
              <a:buChar char="•"/>
            </a:pPr>
            <a:r>
              <a:rPr lang="en-US" b="1" dirty="0" err="1">
                <a:latin typeface="Arial" panose="020B0604020202020204" pitchFamily="34" charset="0"/>
                <a:cs typeface="Arial" panose="020B0604020202020204" pitchFamily="34" charset="0"/>
              </a:rPr>
              <a:t>sklearn.model_selection</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This submodule of Scikit-learn provides tools for splitting data into training and</a:t>
            </a:r>
          </a:p>
          <a:p>
            <a:r>
              <a:rPr lang="en-US" dirty="0">
                <a:solidFill>
                  <a:schemeClr val="tx1">
                    <a:lumMod val="85000"/>
                    <a:lumOff val="15000"/>
                  </a:schemeClr>
                </a:solidFill>
                <a:latin typeface="Arial" panose="020B0604020202020204" pitchFamily="34" charset="0"/>
                <a:cs typeface="Arial" panose="020B0604020202020204" pitchFamily="34" charset="0"/>
              </a:rPr>
              <a:t>     testing sets, cross-validation, and model selection.</a:t>
            </a:r>
            <a:endParaRPr lang="en-IN"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D160AD19-6884-5A00-8A9B-9CB98E00CCC2}"/>
              </a:ext>
            </a:extLst>
          </p:cNvPr>
          <p:cNvSpPr>
            <a:spLocks noChangeArrowheads="1"/>
          </p:cNvSpPr>
          <p:nvPr/>
        </p:nvSpPr>
        <p:spPr bwMode="auto">
          <a:xfrm>
            <a:off x="1094958" y="2964833"/>
            <a:ext cx="1353351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train_test_split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lumMod val="85000"/>
                    <a:lumOff val="15000"/>
                  </a:schemeClr>
                </a:solidFill>
                <a:effectLst/>
                <a:latin typeface="Arial" panose="020B0604020202020204" pitchFamily="34" charset="0"/>
              </a:rPr>
              <a:t>This function splits your data into training and testing sets for model training and evaluation.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sklearn.preprocessing.MinMaxScaler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rPr>
              <a:t>This function scales features (columns) to a range of 0 to 1 or -1 to 1,</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rPr>
              <a:t> which can be helpful for some machine learning algorithms that are sensitive to feature scales.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sklearn.feature_extraction.text.CountVectorizer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rPr>
              <a:t>This function vectorizes text data by converting it into numerical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rPr>
              <a:t> features that represent the occurrence counts or frequencies of words in the documents.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sklearn.ensemble.RandomForestClassifier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rPr>
              <a:t>This implements the random forest algorithm,</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lumMod val="85000"/>
                    <a:lumOff val="15000"/>
                  </a:schemeClr>
                </a:solidFill>
                <a:latin typeface="Arial" panose="020B0604020202020204" pitchFamily="34" charset="0"/>
              </a:rPr>
              <a:t> </a:t>
            </a: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rPr>
              <a:t>a popular ensemble learning method that combines multiple decision trees for improved performance.</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sklearn.metrics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rPr>
              <a:t>This submodule provides various metrics for evaluating the performance of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confusion_matrix</a:t>
            </a: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rPr>
              <a:t>: This function creates a confusion matrix, which helps visualize how well your model classified the data points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15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7660F2-8B2C-802C-72D7-E146DAAA3621}"/>
              </a:ext>
            </a:extLst>
          </p:cNvPr>
          <p:cNvSpPr txBox="1"/>
          <p:nvPr/>
        </p:nvSpPr>
        <p:spPr>
          <a:xfrm>
            <a:off x="1202077" y="1428108"/>
            <a:ext cx="11866651"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ConfusionMatrixDisplay</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lumMod val="85000"/>
                    <a:lumOff val="15000"/>
                  </a:schemeClr>
                </a:solidFill>
                <a:effectLst/>
                <a:latin typeface="Arial" panose="020B0604020202020204" pitchFamily="34" charset="0"/>
              </a:rPr>
              <a:t>This class provides a visual representation of the confusion matrix.</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accuracy_score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rPr>
              <a:t>This function calculates the accuracy of your model, which is the proportion of correctly classified data points.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wordcloud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rPr>
              <a:t>This library allows you to create word clouds, visual representations of text data where the size of a word reflects its frequency. This can be helpful for getting a quick overview of the most</a:t>
            </a:r>
            <a:r>
              <a:rPr lang="en-US" altLang="en-US" dirty="0">
                <a:solidFill>
                  <a:schemeClr val="tx1">
                    <a:lumMod val="85000"/>
                    <a:lumOff val="15000"/>
                  </a:schemeClr>
                </a:solidFill>
                <a:latin typeface="Arial" panose="020B0604020202020204" pitchFamily="34" charset="0"/>
              </a:rPr>
              <a:t> words in the feedback.</a:t>
            </a:r>
            <a:endPar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endParaRPr>
          </a:p>
        </p:txBody>
      </p:sp>
    </p:spTree>
    <p:extLst>
      <p:ext uri="{BB962C8B-B14F-4D97-AF65-F5344CB8AC3E}">
        <p14:creationId xmlns:p14="http://schemas.microsoft.com/office/powerpoint/2010/main" val="1649328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398" cy="8228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37A1A5-1741-25B3-A0D8-534E559841DA}"/>
              </a:ext>
            </a:extLst>
          </p:cNvPr>
          <p:cNvSpPr txBox="1"/>
          <p:nvPr/>
        </p:nvSpPr>
        <p:spPr>
          <a:xfrm>
            <a:off x="1181867" y="1212350"/>
            <a:ext cx="5006393" cy="1641925"/>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400" kern="1200" dirty="0">
                <a:solidFill>
                  <a:schemeClr val="tx1"/>
                </a:solidFill>
                <a:latin typeface="+mj-lt"/>
                <a:ea typeface="+mj-ea"/>
                <a:cs typeface="+mj-cs"/>
              </a:rPr>
              <a:t>Pie chart illustrates the customers ratings for Alexa product in a different Star ratings</a:t>
            </a:r>
          </a:p>
        </p:txBody>
      </p:sp>
      <p:grpSp>
        <p:nvGrpSpPr>
          <p:cNvPr id="17" name="Group 16">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99718" y="1"/>
            <a:ext cx="2935661" cy="5777808"/>
            <a:chOff x="329184" y="1"/>
            <a:chExt cx="524256" cy="5777808"/>
          </a:xfrm>
        </p:grpSpPr>
        <p:cxnSp>
          <p:nvCxnSpPr>
            <p:cNvPr id="18" name="Straight Connector 17">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3917" y="323188"/>
            <a:ext cx="7340135" cy="74505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e chart with different colored circles">
            <a:extLst>
              <a:ext uri="{FF2B5EF4-FFF2-40B4-BE49-F238E27FC236}">
                <a16:creationId xmlns:a16="http://schemas.microsoft.com/office/drawing/2014/main" id="{15D4F9A7-516B-1091-84D4-830662BB7FEB}"/>
              </a:ext>
            </a:extLst>
          </p:cNvPr>
          <p:cNvPicPr>
            <a:picLocks noChangeAspect="1"/>
          </p:cNvPicPr>
          <p:nvPr/>
        </p:nvPicPr>
        <p:blipFill>
          <a:blip r:embed="rId2"/>
          <a:stretch>
            <a:fillRect/>
          </a:stretch>
        </p:blipFill>
        <p:spPr>
          <a:xfrm>
            <a:off x="7518699" y="1726723"/>
            <a:ext cx="5591126" cy="5367481"/>
          </a:xfrm>
          <a:prstGeom prst="rect">
            <a:avLst/>
          </a:prstGeom>
        </p:spPr>
      </p:pic>
    </p:spTree>
    <p:extLst>
      <p:ext uri="{BB962C8B-B14F-4D97-AF65-F5344CB8AC3E}">
        <p14:creationId xmlns:p14="http://schemas.microsoft.com/office/powerpoint/2010/main" val="288150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398" cy="8228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4A3103-BB3F-F101-7D9D-DF9DE5A4BC72}"/>
              </a:ext>
            </a:extLst>
          </p:cNvPr>
          <p:cNvSpPr txBox="1"/>
          <p:nvPr/>
        </p:nvSpPr>
        <p:spPr>
          <a:xfrm>
            <a:off x="11121490" y="2427732"/>
            <a:ext cx="2963549" cy="34152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kern="1200" dirty="0">
                <a:solidFill>
                  <a:schemeClr val="tx1"/>
                </a:solidFill>
                <a:latin typeface="+mj-lt"/>
                <a:ea typeface="+mj-ea"/>
                <a:cs typeface="+mj-cs"/>
              </a:rPr>
              <a:t>The feedback distribution count to represent the user activity to write feedbacks</a:t>
            </a:r>
          </a:p>
        </p:txBody>
      </p:sp>
      <p:sp>
        <p:nvSpPr>
          <p:cNvPr id="19"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20768" y="-992680"/>
            <a:ext cx="2058574" cy="10300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2502" y="797169"/>
            <a:ext cx="9699158" cy="672040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a bar and a bar&#10;&#10;Description automatically generated with medium confidence">
            <a:extLst>
              <a:ext uri="{FF2B5EF4-FFF2-40B4-BE49-F238E27FC236}">
                <a16:creationId xmlns:a16="http://schemas.microsoft.com/office/drawing/2014/main" id="{3B5DE528-ACEE-F662-67BA-94EAF0AF69F2}"/>
              </a:ext>
            </a:extLst>
          </p:cNvPr>
          <p:cNvPicPr>
            <a:picLocks noChangeAspect="1"/>
          </p:cNvPicPr>
          <p:nvPr/>
        </p:nvPicPr>
        <p:blipFill>
          <a:blip r:embed="rId2"/>
          <a:stretch>
            <a:fillRect/>
          </a:stretch>
        </p:blipFill>
        <p:spPr>
          <a:xfrm>
            <a:off x="1210110" y="1030230"/>
            <a:ext cx="8018315" cy="6254287"/>
          </a:xfrm>
          <a:prstGeom prst="rect">
            <a:avLst/>
          </a:prstGeom>
        </p:spPr>
      </p:pic>
      <p:sp>
        <p:nvSpPr>
          <p:cNvPr id="23" name="Rectangle 2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540536" y="4070516"/>
            <a:ext cx="2062886" cy="1828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94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398" cy="8228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E26922-48B8-20A5-7520-5C589ECC3195}"/>
              </a:ext>
            </a:extLst>
          </p:cNvPr>
          <p:cNvSpPr txBox="1"/>
          <p:nvPr/>
        </p:nvSpPr>
        <p:spPr>
          <a:xfrm>
            <a:off x="1336572" y="3390297"/>
            <a:ext cx="4843600" cy="2865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100" kern="1200" dirty="0">
                <a:solidFill>
                  <a:schemeClr val="tx1"/>
                </a:solidFill>
                <a:latin typeface="+mj-lt"/>
                <a:ea typeface="+mj-ea"/>
                <a:cs typeface="+mj-cs"/>
              </a:rPr>
              <a:t>Pie chart Represents the customers Interest for rating Alexa product</a:t>
            </a:r>
          </a:p>
        </p:txBody>
      </p:sp>
      <p:grpSp>
        <p:nvGrpSpPr>
          <p:cNvPr id="53" name="Group 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419428"/>
            <a:ext cx="877824" cy="808152"/>
            <a:chOff x="3940602" y="308034"/>
            <a:chExt cx="2116791" cy="3428999"/>
          </a:xfrm>
          <a:solidFill>
            <a:schemeClr val="accent4"/>
          </a:solidFill>
        </p:grpSpPr>
        <p:sp>
          <p:nvSpPr>
            <p:cNvPr id="46" name="Rectangle 4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2972" y="815678"/>
            <a:ext cx="7211239" cy="650865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ed and green pie chart&#10;&#10;Description automatically generated">
            <a:extLst>
              <a:ext uri="{FF2B5EF4-FFF2-40B4-BE49-F238E27FC236}">
                <a16:creationId xmlns:a16="http://schemas.microsoft.com/office/drawing/2014/main" id="{9030F48F-920D-89D0-9619-4AF37DE4AFBD}"/>
              </a:ext>
            </a:extLst>
          </p:cNvPr>
          <p:cNvPicPr>
            <a:picLocks noChangeAspect="1"/>
          </p:cNvPicPr>
          <p:nvPr/>
        </p:nvPicPr>
        <p:blipFill>
          <a:blip r:embed="rId2"/>
          <a:stretch>
            <a:fillRect/>
          </a:stretch>
        </p:blipFill>
        <p:spPr>
          <a:xfrm>
            <a:off x="7349252" y="1113841"/>
            <a:ext cx="6158676" cy="5912330"/>
          </a:xfrm>
          <a:prstGeom prst="rect">
            <a:avLst/>
          </a:prstGeom>
        </p:spPr>
      </p:pic>
      <p:sp>
        <p:nvSpPr>
          <p:cNvPr id="52" name="Rectangle 5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25081" y="7626087"/>
            <a:ext cx="7209130" cy="54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9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398" cy="8228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6AF541E-BAEF-990B-DE26-85642EEA8F01}"/>
              </a:ext>
            </a:extLst>
          </p:cNvPr>
          <p:cNvSpPr txBox="1"/>
          <p:nvPr/>
        </p:nvSpPr>
        <p:spPr>
          <a:xfrm>
            <a:off x="8450227" y="3532908"/>
            <a:ext cx="4843601" cy="2865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kern="1200" dirty="0">
                <a:solidFill>
                  <a:schemeClr val="tx1"/>
                </a:solidFill>
                <a:latin typeface="+mj-lt"/>
                <a:ea typeface="+mj-ea"/>
                <a:cs typeface="+mj-cs"/>
              </a:rPr>
              <a:t>The total count of star ratings, Can illustrate in the bar graph</a:t>
            </a:r>
          </a:p>
        </p:txBody>
      </p:sp>
      <p:sp>
        <p:nvSpPr>
          <p:cNvPr id="13" name="Rectangle 1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793196"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188" y="470263"/>
            <a:ext cx="7211240" cy="72204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red and white bars&#10;&#10;Description automatically generated">
            <a:extLst>
              <a:ext uri="{FF2B5EF4-FFF2-40B4-BE49-F238E27FC236}">
                <a16:creationId xmlns:a16="http://schemas.microsoft.com/office/drawing/2014/main" id="{EB6B535D-4EF6-3F78-0EFF-CF27919F7A79}"/>
              </a:ext>
            </a:extLst>
          </p:cNvPr>
          <p:cNvPicPr>
            <a:picLocks noChangeAspect="1"/>
          </p:cNvPicPr>
          <p:nvPr/>
        </p:nvPicPr>
        <p:blipFill>
          <a:blip r:embed="rId2"/>
          <a:stretch>
            <a:fillRect/>
          </a:stretch>
        </p:blipFill>
        <p:spPr>
          <a:xfrm>
            <a:off x="880208" y="890811"/>
            <a:ext cx="6643201" cy="6377473"/>
          </a:xfrm>
          <a:prstGeom prst="rect">
            <a:avLst/>
          </a:prstGeom>
        </p:spPr>
      </p:pic>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752574" y="3581990"/>
            <a:ext cx="877824" cy="808152"/>
            <a:chOff x="3940602" y="308034"/>
            <a:chExt cx="2116791" cy="3428999"/>
          </a:xfrm>
          <a:solidFill>
            <a:schemeClr val="accent4"/>
          </a:solidFill>
        </p:grpSpPr>
        <p:sp>
          <p:nvSpPr>
            <p:cNvPr id="18"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307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solidFill>
                <a:schemeClr val="tx1">
                  <a:lumMod val="85000"/>
                  <a:lumOff val="15000"/>
                </a:schemeClr>
              </a:solidFill>
            </a:endParaRP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oundRect">
            <a:avLst>
              <a:gd name="adj" fmla="val 2461"/>
            </a:avLst>
          </a:prstGeom>
          <a:solidFill>
            <a:srgbClr val="FFFFFF">
              <a:alpha val="85000"/>
            </a:srgbClr>
          </a:solidFill>
          <a:ln/>
        </p:spPr>
        <p:txBody>
          <a:bodyPr/>
          <a:lstStyle/>
          <a:p>
            <a:endParaRPr lang="en-IN">
              <a:solidFill>
                <a:schemeClr val="tx1">
                  <a:lumMod val="85000"/>
                  <a:lumOff val="15000"/>
                </a:schemeClr>
              </a:solidFill>
            </a:endParaRPr>
          </a:p>
        </p:txBody>
      </p:sp>
      <p:sp>
        <p:nvSpPr>
          <p:cNvPr id="6" name="Text 2"/>
          <p:cNvSpPr/>
          <p:nvPr/>
        </p:nvSpPr>
        <p:spPr>
          <a:xfrm>
            <a:off x="2717006" y="1248489"/>
            <a:ext cx="9196388" cy="703302"/>
          </a:xfrm>
          <a:prstGeom prst="rect">
            <a:avLst/>
          </a:prstGeom>
          <a:noFill/>
          <a:ln/>
        </p:spPr>
        <p:txBody>
          <a:bodyPr wrap="none" rtlCol="0" anchor="t"/>
          <a:lstStyle/>
          <a:p>
            <a:pPr marL="0" indent="0" algn="ctr">
              <a:lnSpc>
                <a:spcPts val="5538"/>
              </a:lnSpc>
              <a:buNone/>
            </a:pPr>
            <a:r>
              <a:rPr lang="en-US" sz="4430" b="1" dirty="0">
                <a:solidFill>
                  <a:schemeClr val="tx1">
                    <a:lumMod val="85000"/>
                    <a:lumOff val="15000"/>
                  </a:schemeClr>
                </a:solidFill>
                <a:latin typeface="Instrument Sans" pitchFamily="34" charset="0"/>
                <a:ea typeface="Instrument Sans" pitchFamily="34" charset="-122"/>
                <a:cs typeface="Instrument Sans" pitchFamily="34" charset="-120"/>
              </a:rPr>
              <a:t>Understanding Sentiment Analysis</a:t>
            </a:r>
            <a:endParaRPr lang="en-US" sz="4430" dirty="0">
              <a:solidFill>
                <a:schemeClr val="tx1">
                  <a:lumMod val="85000"/>
                  <a:lumOff val="15000"/>
                </a:schemeClr>
              </a:solidFill>
            </a:endParaRPr>
          </a:p>
        </p:txBody>
      </p:sp>
      <p:sp>
        <p:nvSpPr>
          <p:cNvPr id="7" name="Shape 3"/>
          <p:cNvSpPr/>
          <p:nvPr/>
        </p:nvSpPr>
        <p:spPr>
          <a:xfrm>
            <a:off x="787598" y="2542461"/>
            <a:ext cx="506373" cy="506373"/>
          </a:xfrm>
          <a:prstGeom prst="roundRect">
            <a:avLst>
              <a:gd name="adj" fmla="val 20000"/>
            </a:avLst>
          </a:prstGeom>
          <a:solidFill>
            <a:srgbClr val="E3E4E8"/>
          </a:solidFill>
          <a:ln w="7620">
            <a:solidFill>
              <a:srgbClr val="C9CACE"/>
            </a:solidFill>
            <a:prstDash val="solid"/>
          </a:ln>
        </p:spPr>
        <p:txBody>
          <a:bodyPr/>
          <a:lstStyle/>
          <a:p>
            <a:endParaRPr lang="en-IN">
              <a:solidFill>
                <a:schemeClr val="tx1">
                  <a:lumMod val="85000"/>
                  <a:lumOff val="15000"/>
                </a:schemeClr>
              </a:solidFill>
            </a:endParaRPr>
          </a:p>
        </p:txBody>
      </p:sp>
      <p:sp>
        <p:nvSpPr>
          <p:cNvPr id="8" name="Text 4"/>
          <p:cNvSpPr/>
          <p:nvPr/>
        </p:nvSpPr>
        <p:spPr>
          <a:xfrm>
            <a:off x="975360" y="2626876"/>
            <a:ext cx="130731" cy="337542"/>
          </a:xfrm>
          <a:prstGeom prst="rect">
            <a:avLst/>
          </a:prstGeom>
          <a:noFill/>
          <a:ln/>
        </p:spPr>
        <p:txBody>
          <a:bodyPr wrap="none" rtlCol="0" anchor="t"/>
          <a:lstStyle/>
          <a:p>
            <a:pPr marL="0" indent="0" algn="ctr">
              <a:lnSpc>
                <a:spcPts val="2658"/>
              </a:lnSpc>
              <a:buNone/>
            </a:pPr>
            <a:r>
              <a:rPr lang="en-US" sz="2658" b="1" dirty="0">
                <a:solidFill>
                  <a:schemeClr val="tx1">
                    <a:lumMod val="85000"/>
                    <a:lumOff val="15000"/>
                  </a:schemeClr>
                </a:solidFill>
                <a:latin typeface="Instrument Sans" pitchFamily="34" charset="0"/>
                <a:ea typeface="Instrument Sans" pitchFamily="34" charset="-122"/>
                <a:cs typeface="Instrument Sans" pitchFamily="34" charset="-120"/>
              </a:rPr>
              <a:t>1</a:t>
            </a:r>
            <a:endParaRPr lang="en-US" sz="2658" dirty="0">
              <a:solidFill>
                <a:schemeClr val="tx1">
                  <a:lumMod val="85000"/>
                  <a:lumOff val="15000"/>
                </a:schemeClr>
              </a:solidFill>
            </a:endParaRPr>
          </a:p>
        </p:txBody>
      </p:sp>
      <p:sp>
        <p:nvSpPr>
          <p:cNvPr id="9" name="Text 5"/>
          <p:cNvSpPr/>
          <p:nvPr/>
        </p:nvSpPr>
        <p:spPr>
          <a:xfrm>
            <a:off x="1518999" y="2542461"/>
            <a:ext cx="3470315" cy="703183"/>
          </a:xfrm>
          <a:prstGeom prst="rect">
            <a:avLst/>
          </a:prstGeom>
          <a:noFill/>
          <a:ln/>
        </p:spPr>
        <p:txBody>
          <a:bodyPr wrap="square" rtlCol="0" anchor="t"/>
          <a:lstStyle/>
          <a:p>
            <a:pPr marL="0" indent="0">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What is Sentiment Analysis?</a:t>
            </a:r>
            <a:endParaRPr lang="en-US" sz="2215" dirty="0">
              <a:solidFill>
                <a:schemeClr val="tx1">
                  <a:lumMod val="85000"/>
                  <a:lumOff val="15000"/>
                </a:schemeClr>
              </a:solidFill>
            </a:endParaRPr>
          </a:p>
        </p:txBody>
      </p:sp>
      <p:sp>
        <p:nvSpPr>
          <p:cNvPr id="10" name="Text 6"/>
          <p:cNvSpPr/>
          <p:nvPr/>
        </p:nvSpPr>
        <p:spPr>
          <a:xfrm>
            <a:off x="1518999" y="3380661"/>
            <a:ext cx="3470315" cy="3240405"/>
          </a:xfrm>
          <a:prstGeom prst="rect">
            <a:avLst/>
          </a:prstGeom>
          <a:noFill/>
          <a:ln/>
        </p:spPr>
        <p:txBody>
          <a:bodyPr wrap="squar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Sentiment analysis, also known as opinion mining, is the process of analyzing text data to determine the emotional tone or sentiment expressed in it. This can be used to determine whether a tweet, review, or comment is positive, negative, or neutral.</a:t>
            </a:r>
            <a:endParaRPr lang="en-US" sz="1772" dirty="0">
              <a:solidFill>
                <a:schemeClr val="tx1">
                  <a:lumMod val="85000"/>
                  <a:lumOff val="15000"/>
                </a:schemeClr>
              </a:solidFill>
            </a:endParaRPr>
          </a:p>
        </p:txBody>
      </p:sp>
      <p:sp>
        <p:nvSpPr>
          <p:cNvPr id="11" name="Shape 7"/>
          <p:cNvSpPr/>
          <p:nvPr/>
        </p:nvSpPr>
        <p:spPr>
          <a:xfrm>
            <a:off x="5214342" y="2542461"/>
            <a:ext cx="506373" cy="506373"/>
          </a:xfrm>
          <a:prstGeom prst="roundRect">
            <a:avLst>
              <a:gd name="adj" fmla="val 20000"/>
            </a:avLst>
          </a:prstGeom>
          <a:solidFill>
            <a:srgbClr val="E3E4E8"/>
          </a:solidFill>
          <a:ln w="7620">
            <a:solidFill>
              <a:srgbClr val="C9CACE"/>
            </a:solidFill>
            <a:prstDash val="solid"/>
          </a:ln>
        </p:spPr>
        <p:txBody>
          <a:bodyPr/>
          <a:lstStyle/>
          <a:p>
            <a:endParaRPr lang="en-IN">
              <a:solidFill>
                <a:schemeClr val="tx1">
                  <a:lumMod val="85000"/>
                  <a:lumOff val="15000"/>
                </a:schemeClr>
              </a:solidFill>
            </a:endParaRPr>
          </a:p>
        </p:txBody>
      </p:sp>
      <p:sp>
        <p:nvSpPr>
          <p:cNvPr id="12" name="Text 8"/>
          <p:cNvSpPr/>
          <p:nvPr/>
        </p:nvSpPr>
        <p:spPr>
          <a:xfrm>
            <a:off x="5373410" y="2626876"/>
            <a:ext cx="188119" cy="337542"/>
          </a:xfrm>
          <a:prstGeom prst="rect">
            <a:avLst/>
          </a:prstGeom>
          <a:noFill/>
          <a:ln/>
        </p:spPr>
        <p:txBody>
          <a:bodyPr wrap="none" rtlCol="0" anchor="t"/>
          <a:lstStyle/>
          <a:p>
            <a:pPr marL="0" indent="0" algn="ctr">
              <a:lnSpc>
                <a:spcPts val="2658"/>
              </a:lnSpc>
              <a:buNone/>
            </a:pPr>
            <a:r>
              <a:rPr lang="en-US" sz="2658" b="1" dirty="0">
                <a:solidFill>
                  <a:schemeClr val="tx1">
                    <a:lumMod val="85000"/>
                    <a:lumOff val="15000"/>
                  </a:schemeClr>
                </a:solidFill>
                <a:latin typeface="Instrument Sans" pitchFamily="34" charset="0"/>
                <a:ea typeface="Instrument Sans" pitchFamily="34" charset="-122"/>
                <a:cs typeface="Instrument Sans" pitchFamily="34" charset="-120"/>
              </a:rPr>
              <a:t>2</a:t>
            </a:r>
            <a:endParaRPr lang="en-US" sz="2658" dirty="0">
              <a:solidFill>
                <a:schemeClr val="tx1">
                  <a:lumMod val="85000"/>
                  <a:lumOff val="15000"/>
                </a:schemeClr>
              </a:solidFill>
            </a:endParaRPr>
          </a:p>
        </p:txBody>
      </p:sp>
      <p:sp>
        <p:nvSpPr>
          <p:cNvPr id="13" name="Text 9"/>
          <p:cNvSpPr/>
          <p:nvPr/>
        </p:nvSpPr>
        <p:spPr>
          <a:xfrm>
            <a:off x="5945743" y="2542461"/>
            <a:ext cx="3470315" cy="703183"/>
          </a:xfrm>
          <a:prstGeom prst="rect">
            <a:avLst/>
          </a:prstGeom>
          <a:noFill/>
          <a:ln/>
        </p:spPr>
        <p:txBody>
          <a:bodyPr wrap="square" rtlCol="0" anchor="t"/>
          <a:lstStyle/>
          <a:p>
            <a:pPr marL="0" indent="0">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The Importance of Sentiment Analysis</a:t>
            </a:r>
            <a:endParaRPr lang="en-US" sz="2215" dirty="0">
              <a:solidFill>
                <a:schemeClr val="tx1">
                  <a:lumMod val="85000"/>
                  <a:lumOff val="15000"/>
                </a:schemeClr>
              </a:solidFill>
            </a:endParaRPr>
          </a:p>
        </p:txBody>
      </p:sp>
      <p:sp>
        <p:nvSpPr>
          <p:cNvPr id="14" name="Text 10"/>
          <p:cNvSpPr/>
          <p:nvPr/>
        </p:nvSpPr>
        <p:spPr>
          <a:xfrm>
            <a:off x="5945743" y="3380661"/>
            <a:ext cx="3470315" cy="2880360"/>
          </a:xfrm>
          <a:prstGeom prst="rect">
            <a:avLst/>
          </a:prstGeom>
          <a:noFill/>
          <a:ln/>
        </p:spPr>
        <p:txBody>
          <a:bodyPr wrap="squar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Sentiment analysis is crucial for understanding how people perceive and feel about various topics, products or services. This information can be used to improve customer satisfaction, identify areas for improvement, and monitor brand reputation.</a:t>
            </a:r>
            <a:endParaRPr lang="en-US" sz="1772" dirty="0">
              <a:solidFill>
                <a:schemeClr val="tx1">
                  <a:lumMod val="85000"/>
                  <a:lumOff val="15000"/>
                </a:schemeClr>
              </a:solidFill>
            </a:endParaRPr>
          </a:p>
        </p:txBody>
      </p:sp>
      <p:sp>
        <p:nvSpPr>
          <p:cNvPr id="15" name="Shape 11"/>
          <p:cNvSpPr/>
          <p:nvPr/>
        </p:nvSpPr>
        <p:spPr>
          <a:xfrm>
            <a:off x="9641086" y="2542461"/>
            <a:ext cx="506373" cy="506373"/>
          </a:xfrm>
          <a:prstGeom prst="roundRect">
            <a:avLst>
              <a:gd name="adj" fmla="val 20000"/>
            </a:avLst>
          </a:prstGeom>
          <a:solidFill>
            <a:srgbClr val="E3E4E8"/>
          </a:solidFill>
          <a:ln w="7620">
            <a:solidFill>
              <a:srgbClr val="C9CACE"/>
            </a:solidFill>
            <a:prstDash val="solid"/>
          </a:ln>
        </p:spPr>
        <p:txBody>
          <a:bodyPr/>
          <a:lstStyle/>
          <a:p>
            <a:endParaRPr lang="en-IN">
              <a:solidFill>
                <a:schemeClr val="tx1">
                  <a:lumMod val="85000"/>
                  <a:lumOff val="15000"/>
                </a:schemeClr>
              </a:solidFill>
            </a:endParaRPr>
          </a:p>
        </p:txBody>
      </p:sp>
      <p:sp>
        <p:nvSpPr>
          <p:cNvPr id="16" name="Text 12"/>
          <p:cNvSpPr/>
          <p:nvPr/>
        </p:nvSpPr>
        <p:spPr>
          <a:xfrm>
            <a:off x="9796463" y="2626876"/>
            <a:ext cx="195501" cy="337542"/>
          </a:xfrm>
          <a:prstGeom prst="rect">
            <a:avLst/>
          </a:prstGeom>
          <a:noFill/>
          <a:ln/>
        </p:spPr>
        <p:txBody>
          <a:bodyPr wrap="none" rtlCol="0" anchor="t"/>
          <a:lstStyle/>
          <a:p>
            <a:pPr marL="0" indent="0" algn="ctr">
              <a:lnSpc>
                <a:spcPts val="2658"/>
              </a:lnSpc>
              <a:buNone/>
            </a:pPr>
            <a:r>
              <a:rPr lang="en-US" sz="2658" b="1" dirty="0">
                <a:solidFill>
                  <a:schemeClr val="tx1">
                    <a:lumMod val="85000"/>
                    <a:lumOff val="15000"/>
                  </a:schemeClr>
                </a:solidFill>
                <a:latin typeface="Instrument Sans" pitchFamily="34" charset="0"/>
                <a:ea typeface="Instrument Sans" pitchFamily="34" charset="-122"/>
                <a:cs typeface="Instrument Sans" pitchFamily="34" charset="-120"/>
              </a:rPr>
              <a:t>3</a:t>
            </a:r>
            <a:endParaRPr lang="en-US" sz="2658" dirty="0">
              <a:solidFill>
                <a:schemeClr val="tx1">
                  <a:lumMod val="85000"/>
                  <a:lumOff val="15000"/>
                </a:schemeClr>
              </a:solidFill>
            </a:endParaRPr>
          </a:p>
        </p:txBody>
      </p:sp>
      <p:sp>
        <p:nvSpPr>
          <p:cNvPr id="17" name="Text 13"/>
          <p:cNvSpPr/>
          <p:nvPr/>
        </p:nvSpPr>
        <p:spPr>
          <a:xfrm>
            <a:off x="10372487" y="2542461"/>
            <a:ext cx="3470315" cy="703183"/>
          </a:xfrm>
          <a:prstGeom prst="rect">
            <a:avLst/>
          </a:prstGeom>
          <a:noFill/>
          <a:ln/>
        </p:spPr>
        <p:txBody>
          <a:bodyPr wrap="square" rtlCol="0" anchor="t"/>
          <a:lstStyle/>
          <a:p>
            <a:pPr marL="0" indent="0">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Techniques and Approaches</a:t>
            </a:r>
            <a:endParaRPr lang="en-US" sz="2215" dirty="0">
              <a:solidFill>
                <a:schemeClr val="tx1">
                  <a:lumMod val="85000"/>
                  <a:lumOff val="15000"/>
                </a:schemeClr>
              </a:solidFill>
            </a:endParaRPr>
          </a:p>
        </p:txBody>
      </p:sp>
      <p:sp>
        <p:nvSpPr>
          <p:cNvPr id="18" name="Text 14"/>
          <p:cNvSpPr/>
          <p:nvPr/>
        </p:nvSpPr>
        <p:spPr>
          <a:xfrm>
            <a:off x="10372487" y="3380661"/>
            <a:ext cx="3470315" cy="3600450"/>
          </a:xfrm>
          <a:prstGeom prst="rect">
            <a:avLst/>
          </a:prstGeom>
          <a:noFill/>
          <a:ln/>
        </p:spPr>
        <p:txBody>
          <a:bodyPr wrap="squar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Sentiment analysis can be conducted using a variety of techniques, including rule-based, machine learning, and deep learning approaches. Each approach has its own strengths and weaknesses, and the choice of technique depends on the specific use case and available data.</a:t>
            </a:r>
            <a:endParaRPr lang="en-US" sz="1772" dirty="0">
              <a:solidFill>
                <a:schemeClr val="tx1">
                  <a:lumMod val="85000"/>
                  <a:lumOff val="15000"/>
                </a:schemeClr>
              </a:solidFill>
            </a:endParaRPr>
          </a:p>
        </p:txBody>
      </p:sp>
      <p:pic>
        <p:nvPicPr>
          <p:cNvPr id="1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20" name="Rectangle 19">
            <a:extLst>
              <a:ext uri="{FF2B5EF4-FFF2-40B4-BE49-F238E27FC236}">
                <a16:creationId xmlns:a16="http://schemas.microsoft.com/office/drawing/2014/main" id="{B2110423-1367-9BC9-66A5-F5BB5802E164}"/>
              </a:ext>
            </a:extLst>
          </p:cNvPr>
          <p:cNvSpPr/>
          <p:nvPr/>
        </p:nvSpPr>
        <p:spPr>
          <a:xfrm>
            <a:off x="12201057" y="7589520"/>
            <a:ext cx="2388247" cy="548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tx1">
                  <a:lumMod val="85000"/>
                  <a:lumOff val="1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eutral&#10;&#10;Description automatically generated with medium confidence">
            <a:extLst>
              <a:ext uri="{FF2B5EF4-FFF2-40B4-BE49-F238E27FC236}">
                <a16:creationId xmlns:a16="http://schemas.microsoft.com/office/drawing/2014/main" id="{A5CE155F-62E2-7CBA-878A-93AEE5784B3D}"/>
              </a:ext>
            </a:extLst>
          </p:cNvPr>
          <p:cNvPicPr>
            <a:picLocks noChangeAspect="1"/>
          </p:cNvPicPr>
          <p:nvPr/>
        </p:nvPicPr>
        <p:blipFill>
          <a:blip r:embed="rId2"/>
          <a:stretch>
            <a:fillRect/>
          </a:stretch>
        </p:blipFill>
        <p:spPr>
          <a:xfrm>
            <a:off x="1384201" y="2154724"/>
            <a:ext cx="11619050" cy="3295461"/>
          </a:xfrm>
          <a:prstGeom prst="rect">
            <a:avLst/>
          </a:prstGeom>
        </p:spPr>
      </p:pic>
      <p:sp>
        <p:nvSpPr>
          <p:cNvPr id="27" name="Right Triangle 2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92064" y="4003040"/>
            <a:ext cx="3950208" cy="384048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128" y="747930"/>
            <a:ext cx="13086064" cy="672945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2E8BE1A-975B-EFCC-ABF2-A2CB43DC1E76}"/>
              </a:ext>
            </a:extLst>
          </p:cNvPr>
          <p:cNvSpPr txBox="1"/>
          <p:nvPr/>
        </p:nvSpPr>
        <p:spPr>
          <a:xfrm>
            <a:off x="2550742" y="5129615"/>
            <a:ext cx="9997361" cy="1408643"/>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IN" sz="3600" dirty="0"/>
              <a:t>The image r</a:t>
            </a:r>
            <a:r>
              <a:rPr lang="en-US" sz="3600" dirty="0" err="1"/>
              <a:t>epresenting</a:t>
            </a:r>
            <a:r>
              <a:rPr lang="en-US" sz="3600" dirty="0"/>
              <a:t> the distribution of ratings across these categories. </a:t>
            </a:r>
            <a:r>
              <a:rPr lang="en-IN" sz="3600" dirty="0"/>
              <a:t>"Positive", "Neutral", and "Negative"</a:t>
            </a:r>
            <a:endParaRPr lang="en-US" sz="3600" kern="1200" dirty="0">
              <a:solidFill>
                <a:schemeClr val="tx1"/>
              </a:solidFill>
              <a:latin typeface="+mj-lt"/>
              <a:ea typeface="+mj-ea"/>
              <a:cs typeface="+mj-cs"/>
            </a:endParaRPr>
          </a:p>
        </p:txBody>
      </p:sp>
    </p:spTree>
    <p:extLst>
      <p:ext uri="{BB962C8B-B14F-4D97-AF65-F5344CB8AC3E}">
        <p14:creationId xmlns:p14="http://schemas.microsoft.com/office/powerpoint/2010/main" val="412476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6078" y="386079"/>
            <a:ext cx="13856194" cy="7457441"/>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ight Triangle 1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92064" y="4003040"/>
            <a:ext cx="3950208" cy="384048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graph of different colors&#10;&#10;Description automatically generated">
            <a:extLst>
              <a:ext uri="{FF2B5EF4-FFF2-40B4-BE49-F238E27FC236}">
                <a16:creationId xmlns:a16="http://schemas.microsoft.com/office/drawing/2014/main" id="{CA87B7F9-CF06-02E0-C4EA-ADB40CF6BD1C}"/>
              </a:ext>
            </a:extLst>
          </p:cNvPr>
          <p:cNvPicPr>
            <a:picLocks noChangeAspect="1"/>
          </p:cNvPicPr>
          <p:nvPr/>
        </p:nvPicPr>
        <p:blipFill>
          <a:blip r:embed="rId2"/>
          <a:stretch>
            <a:fillRect/>
          </a:stretch>
        </p:blipFill>
        <p:spPr>
          <a:xfrm>
            <a:off x="1079920" y="1453831"/>
            <a:ext cx="5407557" cy="5975201"/>
          </a:xfrm>
          <a:prstGeom prst="rect">
            <a:avLst/>
          </a:prstGeom>
        </p:spPr>
      </p:pic>
      <p:sp>
        <p:nvSpPr>
          <p:cNvPr id="7" name="TextBox 6">
            <a:extLst>
              <a:ext uri="{FF2B5EF4-FFF2-40B4-BE49-F238E27FC236}">
                <a16:creationId xmlns:a16="http://schemas.microsoft.com/office/drawing/2014/main" id="{D9AB5FCB-89D7-94CC-C1FB-D5E1864B7D8E}"/>
              </a:ext>
            </a:extLst>
          </p:cNvPr>
          <p:cNvSpPr txBox="1"/>
          <p:nvPr/>
        </p:nvSpPr>
        <p:spPr>
          <a:xfrm>
            <a:off x="7782746" y="2358422"/>
            <a:ext cx="3233597" cy="2751522"/>
          </a:xfrm>
          <a:prstGeom prst="rect">
            <a:avLst/>
          </a:prstGeom>
          <a:noFill/>
        </p:spPr>
        <p:txBody>
          <a:bodyPr wrap="square">
            <a:spAutoFit/>
          </a:bodyPr>
          <a:lstStyle/>
          <a:p>
            <a:pPr>
              <a:lnSpc>
                <a:spcPct val="90000"/>
              </a:lnSpc>
              <a:spcBef>
                <a:spcPct val="0"/>
              </a:spcBef>
              <a:spcAft>
                <a:spcPts val="600"/>
              </a:spcAft>
            </a:pPr>
            <a:r>
              <a:rPr lang="en-US" sz="3200" kern="1200" dirty="0">
                <a:solidFill>
                  <a:schemeClr val="tx1"/>
                </a:solidFill>
                <a:latin typeface="+mj-lt"/>
                <a:ea typeface="+mj-ea"/>
                <a:cs typeface="+mj-cs"/>
              </a:rPr>
              <a:t>Variation  distribution count for Alexa product to </a:t>
            </a:r>
            <a:r>
              <a:rPr lang="en-IN" sz="3200" kern="1200" dirty="0">
                <a:solidFill>
                  <a:schemeClr val="tx1"/>
                </a:solidFill>
                <a:latin typeface="+mj-lt"/>
                <a:ea typeface="+mj-ea"/>
                <a:cs typeface="+mj-cs"/>
              </a:rPr>
              <a:t>Identify the most purchased variation</a:t>
            </a:r>
            <a:endParaRPr lang="en-US" sz="3200" kern="1200" dirty="0">
              <a:solidFill>
                <a:schemeClr val="tx1"/>
              </a:solidFill>
              <a:latin typeface="+mj-lt"/>
              <a:ea typeface="+mj-ea"/>
              <a:cs typeface="+mj-cs"/>
            </a:endParaRPr>
          </a:p>
        </p:txBody>
      </p:sp>
    </p:spTree>
    <p:extLst>
      <p:ext uri="{BB962C8B-B14F-4D97-AF65-F5344CB8AC3E}">
        <p14:creationId xmlns:p14="http://schemas.microsoft.com/office/powerpoint/2010/main" val="4221785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C897582-CB19-41B5-9426-8BD7BD008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65327" cy="5557711"/>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Oval 31">
            <a:extLst>
              <a:ext uri="{FF2B5EF4-FFF2-40B4-BE49-F238E27FC236}">
                <a16:creationId xmlns:a16="http://schemas.microsoft.com/office/drawing/2014/main" id="{0E7066FC-B004-4B5A-B02B-599B51EF3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8742"/>
            <a:ext cx="438912" cy="438912"/>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red lines&#10;&#10;Description automatically generated">
            <a:extLst>
              <a:ext uri="{FF2B5EF4-FFF2-40B4-BE49-F238E27FC236}">
                <a16:creationId xmlns:a16="http://schemas.microsoft.com/office/drawing/2014/main" id="{331231AD-8957-CD09-71DA-2945373800A1}"/>
              </a:ext>
            </a:extLst>
          </p:cNvPr>
          <p:cNvPicPr>
            <a:picLocks noChangeAspect="1"/>
          </p:cNvPicPr>
          <p:nvPr/>
        </p:nvPicPr>
        <p:blipFill>
          <a:blip r:embed="rId2">
            <a:duotone>
              <a:prstClr val="black"/>
              <a:prstClr val="white"/>
            </a:duotone>
          </a:blip>
          <a:stretch>
            <a:fillRect/>
          </a:stretch>
        </p:blipFill>
        <p:spPr>
          <a:xfrm>
            <a:off x="6646535" y="1341358"/>
            <a:ext cx="7437885" cy="5913120"/>
          </a:xfrm>
          <a:prstGeom prst="rect">
            <a:avLst/>
          </a:prstGeom>
        </p:spPr>
      </p:pic>
      <p:sp>
        <p:nvSpPr>
          <p:cNvPr id="5" name="TextBox 4">
            <a:extLst>
              <a:ext uri="{FF2B5EF4-FFF2-40B4-BE49-F238E27FC236}">
                <a16:creationId xmlns:a16="http://schemas.microsoft.com/office/drawing/2014/main" id="{FB96029A-2422-980F-F7DC-C35B5493AC2F}"/>
              </a:ext>
            </a:extLst>
          </p:cNvPr>
          <p:cNvSpPr txBox="1"/>
          <p:nvPr/>
        </p:nvSpPr>
        <p:spPr>
          <a:xfrm>
            <a:off x="2949240" y="2353902"/>
            <a:ext cx="3397239" cy="2281473"/>
          </a:xfrm>
          <a:prstGeom prst="rect">
            <a:avLst/>
          </a:prstGeom>
          <a:noFill/>
        </p:spPr>
        <p:txBody>
          <a:bodyPr vert="horz" lIns="91440" tIns="45720" rIns="91440" bIns="45720" rtlCol="0" anchor="ctr">
            <a:noAutofit/>
          </a:bodyPr>
          <a:lstStyle/>
          <a:p>
            <a:pPr algn="ctr" defTabSz="758952">
              <a:lnSpc>
                <a:spcPct val="90000"/>
              </a:lnSpc>
              <a:spcBef>
                <a:spcPct val="0"/>
              </a:spcBef>
              <a:spcAft>
                <a:spcPts val="498"/>
              </a:spcAft>
            </a:pPr>
            <a:endParaRPr lang="en-US" sz="3200"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7AAA4B0C-577A-3696-40AB-270D080CB965}"/>
              </a:ext>
            </a:extLst>
          </p:cNvPr>
          <p:cNvSpPr txBox="1"/>
          <p:nvPr/>
        </p:nvSpPr>
        <p:spPr>
          <a:xfrm>
            <a:off x="1064483" y="1083148"/>
            <a:ext cx="4036281" cy="3766159"/>
          </a:xfrm>
          <a:prstGeom prst="rect">
            <a:avLst/>
          </a:prstGeom>
          <a:noFill/>
        </p:spPr>
        <p:txBody>
          <a:bodyPr wrap="square">
            <a:spAutoFit/>
          </a:bodyPr>
          <a:lstStyle/>
          <a:p>
            <a:pPr algn="ctr" defTabSz="758952">
              <a:lnSpc>
                <a:spcPct val="90000"/>
              </a:lnSpc>
              <a:spcBef>
                <a:spcPct val="0"/>
              </a:spcBef>
              <a:spcAft>
                <a:spcPts val="498"/>
              </a:spcAft>
            </a:pPr>
            <a:r>
              <a:rPr lang="en-US" sz="3200" kern="1200" dirty="0">
                <a:solidFill>
                  <a:schemeClr val="tx1"/>
                </a:solidFill>
                <a:latin typeface="+mn-lt"/>
                <a:ea typeface="+mn-ea"/>
                <a:cs typeface="+mn-cs"/>
              </a:rPr>
              <a:t>The graph suggests that customers tend to rate the "Show" variations (possibly pre-Made or complete</a:t>
            </a:r>
          </a:p>
          <a:p>
            <a:pPr algn="ctr" defTabSz="758952">
              <a:lnSpc>
                <a:spcPct val="90000"/>
              </a:lnSpc>
              <a:spcBef>
                <a:spcPct val="0"/>
              </a:spcBef>
              <a:spcAft>
                <a:spcPts val="498"/>
              </a:spcAft>
            </a:pPr>
            <a:r>
              <a:rPr lang="en-US" sz="3200" kern="1200" dirty="0">
                <a:solidFill>
                  <a:schemeClr val="tx1"/>
                </a:solidFill>
                <a:latin typeface="+mn-lt"/>
                <a:ea typeface="+mn-ea"/>
                <a:cs typeface="+mn-cs"/>
              </a:rPr>
              <a:t>products) higher than </a:t>
            </a:r>
          </a:p>
          <a:p>
            <a:pPr algn="ctr" defTabSz="758952">
              <a:lnSpc>
                <a:spcPct val="90000"/>
              </a:lnSpc>
              <a:spcBef>
                <a:spcPct val="0"/>
              </a:spcBef>
              <a:spcAft>
                <a:spcPts val="498"/>
              </a:spcAft>
            </a:pPr>
            <a:r>
              <a:rPr lang="en-US" sz="3200" kern="1200" dirty="0">
                <a:solidFill>
                  <a:schemeClr val="tx1"/>
                </a:solidFill>
                <a:latin typeface="+mn-lt"/>
                <a:ea typeface="+mn-ea"/>
                <a:cs typeface="+mn-cs"/>
              </a:rPr>
              <a:t>the individual fabric variations</a:t>
            </a:r>
            <a:endParaRPr lang="en-US" sz="3200" kern="1200" dirty="0">
              <a:solidFill>
                <a:srgbClr val="FFFFFF"/>
              </a:solidFill>
              <a:latin typeface="+mj-lt"/>
              <a:ea typeface="+mj-ea"/>
              <a:cs typeface="+mj-cs"/>
            </a:endParaRPr>
          </a:p>
        </p:txBody>
      </p:sp>
    </p:spTree>
    <p:extLst>
      <p:ext uri="{BB962C8B-B14F-4D97-AF65-F5344CB8AC3E}">
        <p14:creationId xmlns:p14="http://schemas.microsoft.com/office/powerpoint/2010/main" val="3290015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398" cy="8228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7C60AAD-7BA3-F482-DC91-D55E2B4A0CD9}"/>
              </a:ext>
            </a:extLst>
          </p:cNvPr>
          <p:cNvSpPr txBox="1"/>
          <p:nvPr/>
        </p:nvSpPr>
        <p:spPr>
          <a:xfrm>
            <a:off x="1336572" y="3552859"/>
            <a:ext cx="4843600" cy="2865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dirty="0"/>
              <a:t>The graph visualize the model's performance or the distribution of sentiment labels in the review data.</a:t>
            </a:r>
            <a:endParaRPr lang="en-US" sz="3600" kern="1200" dirty="0">
              <a:solidFill>
                <a:schemeClr val="tx1"/>
              </a:solidFill>
              <a:latin typeface="+mj-lt"/>
              <a:ea typeface="+mj-ea"/>
              <a:cs typeface="+mj-cs"/>
            </a:endParaRP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581990"/>
            <a:ext cx="877824" cy="808152"/>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37204" y="0"/>
            <a:ext cx="1793196"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2972" y="470263"/>
            <a:ext cx="7211239" cy="72204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distribution of a review&#10;&#10;Description automatically generated">
            <a:extLst>
              <a:ext uri="{FF2B5EF4-FFF2-40B4-BE49-F238E27FC236}">
                <a16:creationId xmlns:a16="http://schemas.microsoft.com/office/drawing/2014/main" id="{4AD329F1-4E9A-0760-D883-B44778AD27FA}"/>
              </a:ext>
            </a:extLst>
          </p:cNvPr>
          <p:cNvPicPr>
            <a:picLocks noChangeAspect="1"/>
          </p:cNvPicPr>
          <p:nvPr/>
        </p:nvPicPr>
        <p:blipFill>
          <a:blip r:embed="rId2"/>
          <a:stretch>
            <a:fillRect/>
          </a:stretch>
        </p:blipFill>
        <p:spPr>
          <a:xfrm>
            <a:off x="7106990" y="1422267"/>
            <a:ext cx="6643201" cy="5314561"/>
          </a:xfrm>
          <a:prstGeom prst="rect">
            <a:avLst/>
          </a:prstGeom>
        </p:spPr>
      </p:pic>
    </p:spTree>
    <p:extLst>
      <p:ext uri="{BB962C8B-B14F-4D97-AF65-F5344CB8AC3E}">
        <p14:creationId xmlns:p14="http://schemas.microsoft.com/office/powerpoint/2010/main" val="306752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9F5B26-01B8-C3F9-1BC8-E35EB6D3BC72}"/>
              </a:ext>
            </a:extLst>
          </p:cNvPr>
          <p:cNvSpPr txBox="1"/>
          <p:nvPr/>
        </p:nvSpPr>
        <p:spPr>
          <a:xfrm>
            <a:off x="766658" y="767031"/>
            <a:ext cx="4286172" cy="42882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dirty="0"/>
              <a:t>Bar chart provides the characteristics of reviews with zero feedback in this particular feedback dataset</a:t>
            </a:r>
            <a:endParaRPr lang="en-US" sz="3600"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933" y="5291120"/>
            <a:ext cx="3906114" cy="21946"/>
          </a:xfrm>
          <a:custGeom>
            <a:avLst/>
            <a:gdLst>
              <a:gd name="connsiteX0" fmla="*/ 0 w 3906114"/>
              <a:gd name="connsiteY0" fmla="*/ 0 h 21946"/>
              <a:gd name="connsiteX1" fmla="*/ 729141 w 3906114"/>
              <a:gd name="connsiteY1" fmla="*/ 0 h 21946"/>
              <a:gd name="connsiteX2" fmla="*/ 1419221 w 3906114"/>
              <a:gd name="connsiteY2" fmla="*/ 0 h 21946"/>
              <a:gd name="connsiteX3" fmla="*/ 2109302 w 3906114"/>
              <a:gd name="connsiteY3" fmla="*/ 0 h 21946"/>
              <a:gd name="connsiteX4" fmla="*/ 2643137 w 3906114"/>
              <a:gd name="connsiteY4" fmla="*/ 0 h 21946"/>
              <a:gd name="connsiteX5" fmla="*/ 3216034 w 3906114"/>
              <a:gd name="connsiteY5" fmla="*/ 0 h 21946"/>
              <a:gd name="connsiteX6" fmla="*/ 3906114 w 3906114"/>
              <a:gd name="connsiteY6" fmla="*/ 0 h 21946"/>
              <a:gd name="connsiteX7" fmla="*/ 3906114 w 3906114"/>
              <a:gd name="connsiteY7" fmla="*/ 21946 h 21946"/>
              <a:gd name="connsiteX8" fmla="*/ 3255095 w 3906114"/>
              <a:gd name="connsiteY8" fmla="*/ 21946 h 21946"/>
              <a:gd name="connsiteX9" fmla="*/ 2721259 w 3906114"/>
              <a:gd name="connsiteY9" fmla="*/ 21946 h 21946"/>
              <a:gd name="connsiteX10" fmla="*/ 2187424 w 3906114"/>
              <a:gd name="connsiteY10" fmla="*/ 21946 h 21946"/>
              <a:gd name="connsiteX11" fmla="*/ 1497344 w 3906114"/>
              <a:gd name="connsiteY11" fmla="*/ 21946 h 21946"/>
              <a:gd name="connsiteX12" fmla="*/ 924447 w 3906114"/>
              <a:gd name="connsiteY12" fmla="*/ 21946 h 21946"/>
              <a:gd name="connsiteX13" fmla="*/ 0 w 3906114"/>
              <a:gd name="connsiteY13" fmla="*/ 21946 h 21946"/>
              <a:gd name="connsiteX14" fmla="*/ 0 w 3906114"/>
              <a:gd name="connsiteY14" fmla="*/ 0 h 2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6114" h="21946" fill="none" extrusionOk="0">
                <a:moveTo>
                  <a:pt x="0" y="0"/>
                </a:moveTo>
                <a:cubicBezTo>
                  <a:pt x="252156" y="-20460"/>
                  <a:pt x="476174" y="-27800"/>
                  <a:pt x="729141" y="0"/>
                </a:cubicBezTo>
                <a:cubicBezTo>
                  <a:pt x="982108" y="27800"/>
                  <a:pt x="1081401" y="-4067"/>
                  <a:pt x="1419221" y="0"/>
                </a:cubicBezTo>
                <a:cubicBezTo>
                  <a:pt x="1757041" y="4067"/>
                  <a:pt x="1835425" y="27359"/>
                  <a:pt x="2109302" y="0"/>
                </a:cubicBezTo>
                <a:cubicBezTo>
                  <a:pt x="2383179" y="-27359"/>
                  <a:pt x="2437492" y="-20254"/>
                  <a:pt x="2643137" y="0"/>
                </a:cubicBezTo>
                <a:cubicBezTo>
                  <a:pt x="2848783" y="20254"/>
                  <a:pt x="2986492" y="22460"/>
                  <a:pt x="3216034" y="0"/>
                </a:cubicBezTo>
                <a:cubicBezTo>
                  <a:pt x="3445576" y="-22460"/>
                  <a:pt x="3574572" y="-31501"/>
                  <a:pt x="3906114" y="0"/>
                </a:cubicBezTo>
                <a:cubicBezTo>
                  <a:pt x="3905647" y="10233"/>
                  <a:pt x="3905122" y="11611"/>
                  <a:pt x="3906114" y="21946"/>
                </a:cubicBezTo>
                <a:cubicBezTo>
                  <a:pt x="3684360" y="3697"/>
                  <a:pt x="3562432" y="-10333"/>
                  <a:pt x="3255095" y="21946"/>
                </a:cubicBezTo>
                <a:cubicBezTo>
                  <a:pt x="2947758" y="54225"/>
                  <a:pt x="2881475" y="33033"/>
                  <a:pt x="2721259" y="21946"/>
                </a:cubicBezTo>
                <a:cubicBezTo>
                  <a:pt x="2561043" y="10859"/>
                  <a:pt x="2330921" y="37540"/>
                  <a:pt x="2187424" y="21946"/>
                </a:cubicBezTo>
                <a:cubicBezTo>
                  <a:pt x="2043927" y="6352"/>
                  <a:pt x="1756372" y="33030"/>
                  <a:pt x="1497344" y="21946"/>
                </a:cubicBezTo>
                <a:cubicBezTo>
                  <a:pt x="1238316" y="10862"/>
                  <a:pt x="1125800" y="18078"/>
                  <a:pt x="924447" y="21946"/>
                </a:cubicBezTo>
                <a:cubicBezTo>
                  <a:pt x="723094" y="25814"/>
                  <a:pt x="399256" y="2502"/>
                  <a:pt x="0" y="21946"/>
                </a:cubicBezTo>
                <a:cubicBezTo>
                  <a:pt x="999" y="16912"/>
                  <a:pt x="-379" y="8769"/>
                  <a:pt x="0" y="0"/>
                </a:cubicBezTo>
                <a:close/>
              </a:path>
              <a:path w="3906114" h="21946" stroke="0" extrusionOk="0">
                <a:moveTo>
                  <a:pt x="0" y="0"/>
                </a:moveTo>
                <a:cubicBezTo>
                  <a:pt x="204270" y="-19114"/>
                  <a:pt x="320245" y="-8859"/>
                  <a:pt x="611958" y="0"/>
                </a:cubicBezTo>
                <a:cubicBezTo>
                  <a:pt x="903671" y="8859"/>
                  <a:pt x="954540" y="768"/>
                  <a:pt x="1145793" y="0"/>
                </a:cubicBezTo>
                <a:cubicBezTo>
                  <a:pt x="1337047" y="-768"/>
                  <a:pt x="1676795" y="-34102"/>
                  <a:pt x="1874935" y="0"/>
                </a:cubicBezTo>
                <a:cubicBezTo>
                  <a:pt x="2073075" y="34102"/>
                  <a:pt x="2202627" y="11146"/>
                  <a:pt x="2486893" y="0"/>
                </a:cubicBezTo>
                <a:cubicBezTo>
                  <a:pt x="2771159" y="-11146"/>
                  <a:pt x="2869791" y="-15785"/>
                  <a:pt x="3098850" y="0"/>
                </a:cubicBezTo>
                <a:cubicBezTo>
                  <a:pt x="3327909" y="15785"/>
                  <a:pt x="3739236" y="-28068"/>
                  <a:pt x="3906114" y="0"/>
                </a:cubicBezTo>
                <a:cubicBezTo>
                  <a:pt x="3905865" y="5270"/>
                  <a:pt x="3905823" y="17483"/>
                  <a:pt x="3906114" y="21946"/>
                </a:cubicBezTo>
                <a:cubicBezTo>
                  <a:pt x="3642508" y="23045"/>
                  <a:pt x="3480132" y="32863"/>
                  <a:pt x="3255095" y="21946"/>
                </a:cubicBezTo>
                <a:cubicBezTo>
                  <a:pt x="3030058" y="11029"/>
                  <a:pt x="2873451" y="7335"/>
                  <a:pt x="2721259" y="21946"/>
                </a:cubicBezTo>
                <a:cubicBezTo>
                  <a:pt x="2569067" y="36557"/>
                  <a:pt x="2382684" y="13320"/>
                  <a:pt x="2070240" y="21946"/>
                </a:cubicBezTo>
                <a:cubicBezTo>
                  <a:pt x="1757796" y="30572"/>
                  <a:pt x="1718913" y="11568"/>
                  <a:pt x="1419221" y="21946"/>
                </a:cubicBezTo>
                <a:cubicBezTo>
                  <a:pt x="1119529" y="32324"/>
                  <a:pt x="995238" y="9896"/>
                  <a:pt x="807264" y="21946"/>
                </a:cubicBezTo>
                <a:cubicBezTo>
                  <a:pt x="619290" y="33996"/>
                  <a:pt x="365530" y="18100"/>
                  <a:pt x="0" y="21946"/>
                </a:cubicBezTo>
                <a:cubicBezTo>
                  <a:pt x="428" y="16188"/>
                  <a:pt x="7" y="748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umber of red bars&#10;&#10;Description automatically generated">
            <a:extLst>
              <a:ext uri="{FF2B5EF4-FFF2-40B4-BE49-F238E27FC236}">
                <a16:creationId xmlns:a16="http://schemas.microsoft.com/office/drawing/2014/main" id="{CF4B3620-549A-8E32-977E-F25FB0AABF92}"/>
              </a:ext>
            </a:extLst>
          </p:cNvPr>
          <p:cNvPicPr>
            <a:picLocks noChangeAspect="1"/>
          </p:cNvPicPr>
          <p:nvPr/>
        </p:nvPicPr>
        <p:blipFill>
          <a:blip r:embed="rId2"/>
          <a:stretch>
            <a:fillRect/>
          </a:stretch>
        </p:blipFill>
        <p:spPr>
          <a:xfrm>
            <a:off x="5724938" y="768096"/>
            <a:ext cx="8377972" cy="6660489"/>
          </a:xfrm>
          <a:prstGeom prst="rect">
            <a:avLst/>
          </a:prstGeom>
        </p:spPr>
      </p:pic>
    </p:spTree>
    <p:extLst>
      <p:ext uri="{BB962C8B-B14F-4D97-AF65-F5344CB8AC3E}">
        <p14:creationId xmlns:p14="http://schemas.microsoft.com/office/powerpoint/2010/main" val="668271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A85619E-59AB-4E59-8DD1-77D17FCB3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80" cy="8229600"/>
          </a:xfrm>
          <a:custGeom>
            <a:avLst/>
            <a:gdLst>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424315 w 7579856"/>
              <a:gd name="connsiteY4" fmla="*/ 333533 h 6858000"/>
              <a:gd name="connsiteX5" fmla="*/ 7371566 w 7579856"/>
              <a:gd name="connsiteY5" fmla="*/ 479678 h 6858000"/>
              <a:gd name="connsiteX6" fmla="*/ 7333409 w 7579856"/>
              <a:gd name="connsiteY6" fmla="*/ 639474 h 6858000"/>
              <a:gd name="connsiteX7" fmla="*/ 7277592 w 7579856"/>
              <a:gd name="connsiteY7" fmla="*/ 752461 h 6858000"/>
              <a:gd name="connsiteX8" fmla="*/ 7168002 w 7579856"/>
              <a:gd name="connsiteY8" fmla="*/ 908523 h 6858000"/>
              <a:gd name="connsiteX9" fmla="*/ 6878697 w 7579856"/>
              <a:gd name="connsiteY9" fmla="*/ 1346641 h 6858000"/>
              <a:gd name="connsiteX10" fmla="*/ 6794992 w 7579856"/>
              <a:gd name="connsiteY10" fmla="*/ 1562952 h 6858000"/>
              <a:gd name="connsiteX11" fmla="*/ 6734639 w 7579856"/>
              <a:gd name="connsiteY11" fmla="*/ 1920622 h 6858000"/>
              <a:gd name="connsiteX12" fmla="*/ 6730519 w 7579856"/>
              <a:gd name="connsiteY12" fmla="*/ 2097872 h 6858000"/>
              <a:gd name="connsiteX13" fmla="*/ 6705894 w 7579856"/>
              <a:gd name="connsiteY13" fmla="*/ 2420416 h 6858000"/>
              <a:gd name="connsiteX14" fmla="*/ 6683705 w 7579856"/>
              <a:gd name="connsiteY14" fmla="*/ 2654677 h 6858000"/>
              <a:gd name="connsiteX15" fmla="*/ 6638423 w 7579856"/>
              <a:gd name="connsiteY15" fmla="*/ 2846969 h 6858000"/>
              <a:gd name="connsiteX16" fmla="*/ 6553674 w 7579856"/>
              <a:gd name="connsiteY16" fmla="*/ 3101886 h 6858000"/>
              <a:gd name="connsiteX17" fmla="*/ 6511102 w 7579856"/>
              <a:gd name="connsiteY17" fmla="*/ 3227971 h 6858000"/>
              <a:gd name="connsiteX18" fmla="*/ 6492768 w 7579856"/>
              <a:gd name="connsiteY18" fmla="*/ 3410007 h 6858000"/>
              <a:gd name="connsiteX19" fmla="*/ 6483278 w 7579856"/>
              <a:gd name="connsiteY19" fmla="*/ 3413112 h 6858000"/>
              <a:gd name="connsiteX20" fmla="*/ 6457853 w 7579856"/>
              <a:gd name="connsiteY20" fmla="*/ 3475597 h 6858000"/>
              <a:gd name="connsiteX21" fmla="*/ 6410459 w 7579856"/>
              <a:gd name="connsiteY21" fmla="*/ 3726672 h 6858000"/>
              <a:gd name="connsiteX22" fmla="*/ 6359621 w 7579856"/>
              <a:gd name="connsiteY22" fmla="*/ 3847892 h 6858000"/>
              <a:gd name="connsiteX23" fmla="*/ 6334856 w 7579856"/>
              <a:gd name="connsiteY23" fmla="*/ 3885724 h 6858000"/>
              <a:gd name="connsiteX24" fmla="*/ 6293786 w 7579856"/>
              <a:gd name="connsiteY24" fmla="*/ 3949434 h 6858000"/>
              <a:gd name="connsiteX25" fmla="*/ 6245606 w 7579856"/>
              <a:gd name="connsiteY25" fmla="*/ 3999200 h 6858000"/>
              <a:gd name="connsiteX26" fmla="*/ 6141951 w 7579856"/>
              <a:gd name="connsiteY26" fmla="*/ 4086732 h 6858000"/>
              <a:gd name="connsiteX27" fmla="*/ 6078664 w 7579856"/>
              <a:gd name="connsiteY27" fmla="*/ 4186250 h 6858000"/>
              <a:gd name="connsiteX28" fmla="*/ 6022393 w 7579856"/>
              <a:gd name="connsiteY28" fmla="*/ 4256032 h 6858000"/>
              <a:gd name="connsiteX29" fmla="*/ 5948407 w 7579856"/>
              <a:gd name="connsiteY29" fmla="*/ 4384326 h 6858000"/>
              <a:gd name="connsiteX30" fmla="*/ 5876649 w 7579856"/>
              <a:gd name="connsiteY30" fmla="*/ 4557747 h 6858000"/>
              <a:gd name="connsiteX31" fmla="*/ 5843760 w 7579856"/>
              <a:gd name="connsiteY31" fmla="*/ 4628455 h 6858000"/>
              <a:gd name="connsiteX32" fmla="*/ 5770009 w 7579856"/>
              <a:gd name="connsiteY32" fmla="*/ 4708689 h 6858000"/>
              <a:gd name="connsiteX33" fmla="*/ 5725056 w 7579856"/>
              <a:gd name="connsiteY33" fmla="*/ 4751553 h 6858000"/>
              <a:gd name="connsiteX34" fmla="*/ 5673106 w 7579856"/>
              <a:gd name="connsiteY34" fmla="*/ 4803022 h 6858000"/>
              <a:gd name="connsiteX35" fmla="*/ 5646635 w 7579856"/>
              <a:gd name="connsiteY35" fmla="*/ 4918486 h 6858000"/>
              <a:gd name="connsiteX36" fmla="*/ 5632308 w 7579856"/>
              <a:gd name="connsiteY36" fmla="*/ 5003261 h 6858000"/>
              <a:gd name="connsiteX37" fmla="*/ 5600041 w 7579856"/>
              <a:gd name="connsiteY37" fmla="*/ 5126502 h 6858000"/>
              <a:gd name="connsiteX38" fmla="*/ 5593786 w 7579856"/>
              <a:gd name="connsiteY38" fmla="*/ 5183759 h 6858000"/>
              <a:gd name="connsiteX39" fmla="*/ 5566847 w 7579856"/>
              <a:gd name="connsiteY39" fmla="*/ 5283130 h 6858000"/>
              <a:gd name="connsiteX40" fmla="*/ 5545211 w 7579856"/>
              <a:gd name="connsiteY40" fmla="*/ 5391620 h 6858000"/>
              <a:gd name="connsiteX41" fmla="*/ 5504490 w 7579856"/>
              <a:gd name="connsiteY41" fmla="*/ 5443028 h 6858000"/>
              <a:gd name="connsiteX42" fmla="*/ 5495036 w 7579856"/>
              <a:gd name="connsiteY42" fmla="*/ 5535042 h 6858000"/>
              <a:gd name="connsiteX43" fmla="*/ 5481653 w 7579856"/>
              <a:gd name="connsiteY43" fmla="*/ 5579759 h 6858000"/>
              <a:gd name="connsiteX44" fmla="*/ 5453795 w 7579856"/>
              <a:gd name="connsiteY44" fmla="*/ 5665992 h 6858000"/>
              <a:gd name="connsiteX45" fmla="*/ 5417837 w 7579856"/>
              <a:gd name="connsiteY45" fmla="*/ 5741729 h 6858000"/>
              <a:gd name="connsiteX46" fmla="*/ 5398588 w 7579856"/>
              <a:gd name="connsiteY46" fmla="*/ 5893367 h 6858000"/>
              <a:gd name="connsiteX47" fmla="*/ 5412427 w 7579856"/>
              <a:gd name="connsiteY47" fmla="*/ 5943796 h 6858000"/>
              <a:gd name="connsiteX48" fmla="*/ 5400101 w 7579856"/>
              <a:gd name="connsiteY48" fmla="*/ 6000335 h 6858000"/>
              <a:gd name="connsiteX49" fmla="*/ 5408124 w 7579856"/>
              <a:gd name="connsiteY49" fmla="*/ 6055832 h 6858000"/>
              <a:gd name="connsiteX50" fmla="*/ 5382772 w 7579856"/>
              <a:gd name="connsiteY50" fmla="*/ 6106527 h 6858000"/>
              <a:gd name="connsiteX51" fmla="*/ 5354118 w 7579856"/>
              <a:gd name="connsiteY51" fmla="*/ 6177715 h 6858000"/>
              <a:gd name="connsiteX52" fmla="*/ 5352724 w 7579856"/>
              <a:gd name="connsiteY52" fmla="*/ 6231835 h 6858000"/>
              <a:gd name="connsiteX53" fmla="*/ 5314801 w 7579856"/>
              <a:gd name="connsiteY53" fmla="*/ 6378377 h 6858000"/>
              <a:gd name="connsiteX54" fmla="*/ 5346289 w 7579856"/>
              <a:gd name="connsiteY54" fmla="*/ 6531204 h 6858000"/>
              <a:gd name="connsiteX55" fmla="*/ 5296493 w 7579856"/>
              <a:gd name="connsiteY55" fmla="*/ 6828948 h 6858000"/>
              <a:gd name="connsiteX56" fmla="*/ 5299149 w 7579856"/>
              <a:gd name="connsiteY56" fmla="*/ 6850700 h 6858000"/>
              <a:gd name="connsiteX57" fmla="*/ 5293995 w 7579856"/>
              <a:gd name="connsiteY57" fmla="*/ 6858000 h 6858000"/>
              <a:gd name="connsiteX58" fmla="*/ 0 w 7579856"/>
              <a:gd name="connsiteY58" fmla="*/ 6858000 h 6858000"/>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 name="connsiteX0" fmla="*/ 0 w 7579856"/>
              <a:gd name="connsiteY0" fmla="*/ 0 h 6858000"/>
              <a:gd name="connsiteX1" fmla="*/ 7579856 w 7579856"/>
              <a:gd name="connsiteY1" fmla="*/ 0 h 6858000"/>
              <a:gd name="connsiteX2" fmla="*/ 7470504 w 7579856"/>
              <a:gd name="connsiteY2" fmla="*/ 260102 h 6858000"/>
              <a:gd name="connsiteX3" fmla="*/ 7393573 w 7579856"/>
              <a:gd name="connsiteY3" fmla="*/ 399956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579856" h="6858000">
                <a:moveTo>
                  <a:pt x="0" y="0"/>
                </a:moveTo>
                <a:lnTo>
                  <a:pt x="7579856" y="0"/>
                </a:lnTo>
                <a:lnTo>
                  <a:pt x="7470504" y="260102"/>
                </a:lnTo>
                <a:cubicBezTo>
                  <a:pt x="7461630" y="268839"/>
                  <a:pt x="7394342" y="394464"/>
                  <a:pt x="7393573" y="399956"/>
                </a:cubicBezTo>
                <a:cubicBezTo>
                  <a:pt x="7377083" y="436552"/>
                  <a:pt x="7379826" y="422089"/>
                  <a:pt x="7371566" y="479678"/>
                </a:cubicBezTo>
                <a:cubicBezTo>
                  <a:pt x="7375726" y="514866"/>
                  <a:pt x="7314090" y="538026"/>
                  <a:pt x="7333409" y="639474"/>
                </a:cubicBezTo>
                <a:cubicBezTo>
                  <a:pt x="7304030" y="645989"/>
                  <a:pt x="7277305" y="734514"/>
                  <a:pt x="7277592" y="752461"/>
                </a:cubicBezTo>
                <a:cubicBezTo>
                  <a:pt x="7263957" y="826326"/>
                  <a:pt x="7190549" y="831933"/>
                  <a:pt x="7168002" y="908523"/>
                </a:cubicBezTo>
                <a:cubicBezTo>
                  <a:pt x="7159192" y="1017987"/>
                  <a:pt x="6881131" y="1275734"/>
                  <a:pt x="6878697" y="1346641"/>
                </a:cubicBezTo>
                <a:cubicBezTo>
                  <a:pt x="6857377" y="1450976"/>
                  <a:pt x="6800249" y="1488570"/>
                  <a:pt x="6794992" y="1562952"/>
                </a:cubicBezTo>
                <a:cubicBezTo>
                  <a:pt x="6777186" y="1744477"/>
                  <a:pt x="6752997" y="1733417"/>
                  <a:pt x="6734639" y="1920622"/>
                </a:cubicBezTo>
                <a:cubicBezTo>
                  <a:pt x="6723638" y="2037344"/>
                  <a:pt x="6741520" y="1981150"/>
                  <a:pt x="6730519" y="2097872"/>
                </a:cubicBezTo>
                <a:lnTo>
                  <a:pt x="6705894" y="2420416"/>
                </a:lnTo>
                <a:cubicBezTo>
                  <a:pt x="6699729" y="2429580"/>
                  <a:pt x="6687282" y="2640728"/>
                  <a:pt x="6683705" y="2654677"/>
                </a:cubicBezTo>
                <a:cubicBezTo>
                  <a:pt x="6659846" y="2709901"/>
                  <a:pt x="6664499" y="2789595"/>
                  <a:pt x="6638423" y="2846969"/>
                </a:cubicBezTo>
                <a:cubicBezTo>
                  <a:pt x="6619172" y="2849418"/>
                  <a:pt x="6569554" y="3118422"/>
                  <a:pt x="6553674" y="3101886"/>
                </a:cubicBezTo>
                <a:cubicBezTo>
                  <a:pt x="6557982" y="3144969"/>
                  <a:pt x="6529319" y="3203242"/>
                  <a:pt x="6511102" y="3227971"/>
                </a:cubicBezTo>
                <a:cubicBezTo>
                  <a:pt x="6488937" y="3278163"/>
                  <a:pt x="6507177" y="3372316"/>
                  <a:pt x="6492768" y="3410007"/>
                </a:cubicBezTo>
                <a:cubicBezTo>
                  <a:pt x="6489589" y="3410402"/>
                  <a:pt x="6486392" y="3411447"/>
                  <a:pt x="6483278" y="3413112"/>
                </a:cubicBezTo>
                <a:cubicBezTo>
                  <a:pt x="6465197" y="3422775"/>
                  <a:pt x="6453811" y="3450753"/>
                  <a:pt x="6457853" y="3475597"/>
                </a:cubicBezTo>
                <a:cubicBezTo>
                  <a:pt x="6460183" y="3580433"/>
                  <a:pt x="6430321" y="3652787"/>
                  <a:pt x="6410459" y="3726672"/>
                </a:cubicBezTo>
                <a:cubicBezTo>
                  <a:pt x="6384227" y="3807490"/>
                  <a:pt x="6365561" y="3727296"/>
                  <a:pt x="6359621" y="3847892"/>
                </a:cubicBezTo>
                <a:cubicBezTo>
                  <a:pt x="6342065" y="3848387"/>
                  <a:pt x="6336582" y="3860219"/>
                  <a:pt x="6334856" y="3885724"/>
                </a:cubicBezTo>
                <a:cubicBezTo>
                  <a:pt x="6321106" y="3924250"/>
                  <a:pt x="6288462" y="3896248"/>
                  <a:pt x="6293786" y="3949434"/>
                </a:cubicBezTo>
                <a:lnTo>
                  <a:pt x="6245606" y="3999200"/>
                </a:lnTo>
                <a:cubicBezTo>
                  <a:pt x="6252452" y="3999667"/>
                  <a:pt x="6147291" y="4071013"/>
                  <a:pt x="6141951" y="4086732"/>
                </a:cubicBezTo>
                <a:lnTo>
                  <a:pt x="6078664" y="4186250"/>
                </a:lnTo>
                <a:cubicBezTo>
                  <a:pt x="6043445" y="4216806"/>
                  <a:pt x="6044102" y="4223020"/>
                  <a:pt x="6022393" y="4256032"/>
                </a:cubicBezTo>
                <a:cubicBezTo>
                  <a:pt x="6000683" y="4289045"/>
                  <a:pt x="6004124" y="4308922"/>
                  <a:pt x="5948407" y="4384326"/>
                </a:cubicBezTo>
                <a:cubicBezTo>
                  <a:pt x="5917508" y="4413425"/>
                  <a:pt x="5922990" y="4499081"/>
                  <a:pt x="5876649" y="4557747"/>
                </a:cubicBezTo>
                <a:cubicBezTo>
                  <a:pt x="5858396" y="4553894"/>
                  <a:pt x="5841562" y="4597689"/>
                  <a:pt x="5843760" y="4628455"/>
                </a:cubicBezTo>
                <a:lnTo>
                  <a:pt x="5770009" y="4708689"/>
                </a:lnTo>
                <a:cubicBezTo>
                  <a:pt x="5744628" y="4703789"/>
                  <a:pt x="5756788" y="4718752"/>
                  <a:pt x="5725056" y="4751553"/>
                </a:cubicBezTo>
                <a:cubicBezTo>
                  <a:pt x="5704052" y="4760054"/>
                  <a:pt x="5698443" y="4778037"/>
                  <a:pt x="5673106" y="4803022"/>
                </a:cubicBezTo>
                <a:cubicBezTo>
                  <a:pt x="5653325" y="4810967"/>
                  <a:pt x="5666864" y="4896812"/>
                  <a:pt x="5646635" y="4918486"/>
                </a:cubicBezTo>
                <a:cubicBezTo>
                  <a:pt x="5631909" y="4941605"/>
                  <a:pt x="5659196" y="4943736"/>
                  <a:pt x="5632308" y="5003261"/>
                </a:cubicBezTo>
                <a:cubicBezTo>
                  <a:pt x="5612112" y="5060835"/>
                  <a:pt x="5619821" y="5064904"/>
                  <a:pt x="5600041" y="5126502"/>
                </a:cubicBezTo>
                <a:cubicBezTo>
                  <a:pt x="5586116" y="5167992"/>
                  <a:pt x="5601826" y="5161046"/>
                  <a:pt x="5593786" y="5183759"/>
                </a:cubicBezTo>
                <a:cubicBezTo>
                  <a:pt x="5561334" y="5210589"/>
                  <a:pt x="5598993" y="5264555"/>
                  <a:pt x="5566847" y="5283130"/>
                </a:cubicBezTo>
                <a:lnTo>
                  <a:pt x="5545211" y="5391620"/>
                </a:lnTo>
                <a:lnTo>
                  <a:pt x="5504490" y="5443028"/>
                </a:lnTo>
                <a:cubicBezTo>
                  <a:pt x="5494192" y="5459332"/>
                  <a:pt x="5499256" y="5522813"/>
                  <a:pt x="5495036" y="5535042"/>
                </a:cubicBezTo>
                <a:cubicBezTo>
                  <a:pt x="5479787" y="5537507"/>
                  <a:pt x="5482184" y="5553460"/>
                  <a:pt x="5481653" y="5579759"/>
                </a:cubicBezTo>
                <a:cubicBezTo>
                  <a:pt x="5471160" y="5620723"/>
                  <a:pt x="5461279" y="5625872"/>
                  <a:pt x="5453795" y="5665992"/>
                </a:cubicBezTo>
                <a:cubicBezTo>
                  <a:pt x="5424217" y="5715929"/>
                  <a:pt x="5429438" y="5686607"/>
                  <a:pt x="5417837" y="5741729"/>
                </a:cubicBezTo>
                <a:cubicBezTo>
                  <a:pt x="5401590" y="5774002"/>
                  <a:pt x="5420077" y="5829059"/>
                  <a:pt x="5398588" y="5893367"/>
                </a:cubicBezTo>
                <a:cubicBezTo>
                  <a:pt x="5382045" y="5933309"/>
                  <a:pt x="5422284" y="5921390"/>
                  <a:pt x="5412427" y="5943796"/>
                </a:cubicBezTo>
                <a:lnTo>
                  <a:pt x="5400101" y="6000335"/>
                </a:lnTo>
                <a:lnTo>
                  <a:pt x="5408124" y="6055832"/>
                </a:lnTo>
                <a:cubicBezTo>
                  <a:pt x="5410319" y="6059068"/>
                  <a:pt x="5377455" y="6104819"/>
                  <a:pt x="5382772" y="6106527"/>
                </a:cubicBezTo>
                <a:lnTo>
                  <a:pt x="5354118" y="6177715"/>
                </a:lnTo>
                <a:cubicBezTo>
                  <a:pt x="5353654" y="6195756"/>
                  <a:pt x="5353188" y="6213795"/>
                  <a:pt x="5352724" y="6231835"/>
                </a:cubicBezTo>
                <a:lnTo>
                  <a:pt x="5314801" y="6378377"/>
                </a:lnTo>
                <a:cubicBezTo>
                  <a:pt x="5286767" y="6424906"/>
                  <a:pt x="5363614" y="6441657"/>
                  <a:pt x="5346289" y="6531204"/>
                </a:cubicBezTo>
                <a:cubicBezTo>
                  <a:pt x="5336370" y="6605939"/>
                  <a:pt x="5310363" y="6768382"/>
                  <a:pt x="5296493" y="6828948"/>
                </a:cubicBezTo>
                <a:cubicBezTo>
                  <a:pt x="5300217" y="6838357"/>
                  <a:pt x="5300699" y="6845216"/>
                  <a:pt x="5299149" y="6850700"/>
                </a:cubicBezTo>
                <a:lnTo>
                  <a:pt x="5293995"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8A4A475-F27A-1C0C-F1DE-C1997F12A026}"/>
              </a:ext>
            </a:extLst>
          </p:cNvPr>
          <p:cNvSpPr txBox="1"/>
          <p:nvPr/>
        </p:nvSpPr>
        <p:spPr>
          <a:xfrm>
            <a:off x="950170" y="1580727"/>
            <a:ext cx="4062540" cy="305897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dirty="0"/>
              <a:t>Graph showing the distribution of ratings for products with a feedback of 1. </a:t>
            </a:r>
            <a:endParaRPr lang="en-US" sz="3600" kern="1200" dirty="0">
              <a:solidFill>
                <a:schemeClr val="tx1">
                  <a:lumMod val="85000"/>
                  <a:lumOff val="15000"/>
                </a:schemeClr>
              </a:solidFill>
              <a:latin typeface="+mj-lt"/>
              <a:ea typeface="+mj-ea"/>
              <a:cs typeface="+mj-cs"/>
            </a:endParaRPr>
          </a:p>
        </p:txBody>
      </p:sp>
      <p:sp>
        <p:nvSpPr>
          <p:cNvPr id="23" name="Freeform: Shape 22">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1220" y="741742"/>
            <a:ext cx="7915642" cy="673870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6">
            <a:extLst>
              <a:ext uri="{FF2B5EF4-FFF2-40B4-BE49-F238E27FC236}">
                <a16:creationId xmlns:a16="http://schemas.microsoft.com/office/drawing/2014/main" id="{11685A1B-C158-49A6-BF8F-0D4868852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98784" y="353827"/>
            <a:ext cx="1641150" cy="514781"/>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graph of a distribution of review&#10;&#10;Description automatically generated">
            <a:extLst>
              <a:ext uri="{FF2B5EF4-FFF2-40B4-BE49-F238E27FC236}">
                <a16:creationId xmlns:a16="http://schemas.microsoft.com/office/drawing/2014/main" id="{3A9C40CD-6A0D-4554-72AD-B01B2D9F4469}"/>
              </a:ext>
            </a:extLst>
          </p:cNvPr>
          <p:cNvPicPr>
            <a:picLocks noChangeAspect="1"/>
          </p:cNvPicPr>
          <p:nvPr/>
        </p:nvPicPr>
        <p:blipFill>
          <a:blip r:embed="rId2"/>
          <a:stretch>
            <a:fillRect/>
          </a:stretch>
        </p:blipFill>
        <p:spPr>
          <a:xfrm>
            <a:off x="6164580" y="1112089"/>
            <a:ext cx="7487730" cy="5990184"/>
          </a:xfrm>
          <a:prstGeom prst="rect">
            <a:avLst/>
          </a:prstGeom>
        </p:spPr>
      </p:pic>
    </p:spTree>
    <p:extLst>
      <p:ext uri="{BB962C8B-B14F-4D97-AF65-F5344CB8AC3E}">
        <p14:creationId xmlns:p14="http://schemas.microsoft.com/office/powerpoint/2010/main" val="197628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229"/>
            <a:ext cx="6454348" cy="7683137"/>
            <a:chOff x="-19221" y="197691"/>
            <a:chExt cx="5378624" cy="6402614"/>
          </a:xfrm>
        </p:grpSpPr>
        <p:sp>
          <p:nvSpPr>
            <p:cNvPr id="22" name="Freeform: Shape 21">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91F27253-86CC-A42E-A199-172D98BBFF44}"/>
              </a:ext>
            </a:extLst>
          </p:cNvPr>
          <p:cNvSpPr txBox="1"/>
          <p:nvPr/>
        </p:nvSpPr>
        <p:spPr>
          <a:xfrm>
            <a:off x="965606" y="3746041"/>
            <a:ext cx="4171786" cy="2143818"/>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r>
              <a:rPr lang="en-US" sz="4100" kern="1200" dirty="0">
                <a:solidFill>
                  <a:schemeClr val="tx2"/>
                </a:solidFill>
                <a:latin typeface="+mj-lt"/>
                <a:ea typeface="+mj-ea"/>
                <a:cs typeface="+mj-cs"/>
              </a:rPr>
              <a:t>Overall words used in review section for the </a:t>
            </a:r>
            <a:r>
              <a:rPr lang="en-US" sz="4100" dirty="0">
                <a:solidFill>
                  <a:schemeClr val="tx2"/>
                </a:solidFill>
                <a:latin typeface="+mj-lt"/>
                <a:ea typeface="+mj-ea"/>
                <a:cs typeface="+mj-cs"/>
              </a:rPr>
              <a:t>Alexa </a:t>
            </a:r>
            <a:r>
              <a:rPr lang="en-US" sz="4100" kern="1200" dirty="0">
                <a:solidFill>
                  <a:schemeClr val="tx2"/>
                </a:solidFill>
                <a:latin typeface="+mj-lt"/>
                <a:ea typeface="+mj-ea"/>
                <a:cs typeface="+mj-cs"/>
              </a:rPr>
              <a:t>product</a:t>
            </a:r>
          </a:p>
        </p:txBody>
      </p:sp>
      <p:pic>
        <p:nvPicPr>
          <p:cNvPr id="3" name="Picture 2" descr="A word cloud of words&#10;&#10;Description automatically generated">
            <a:extLst>
              <a:ext uri="{FF2B5EF4-FFF2-40B4-BE49-F238E27FC236}">
                <a16:creationId xmlns:a16="http://schemas.microsoft.com/office/drawing/2014/main" id="{984CDEBD-236A-0625-42C6-74165B079912}"/>
              </a:ext>
            </a:extLst>
          </p:cNvPr>
          <p:cNvPicPr>
            <a:picLocks noChangeAspect="1"/>
          </p:cNvPicPr>
          <p:nvPr/>
        </p:nvPicPr>
        <p:blipFill>
          <a:blip r:embed="rId2"/>
          <a:stretch>
            <a:fillRect/>
          </a:stretch>
        </p:blipFill>
        <p:spPr>
          <a:xfrm>
            <a:off x="7080886" y="1948499"/>
            <a:ext cx="7331800" cy="3940842"/>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4172053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4630399"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5" y="0"/>
            <a:ext cx="14630399"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9E6A6B4-0F6F-2756-AF23-79890B307B40}"/>
              </a:ext>
            </a:extLst>
          </p:cNvPr>
          <p:cNvSpPr txBox="1"/>
          <p:nvPr/>
        </p:nvSpPr>
        <p:spPr>
          <a:xfrm>
            <a:off x="10263165" y="1614866"/>
            <a:ext cx="4085924" cy="32198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dirty="0">
                <a:solidFill>
                  <a:schemeClr val="tx2"/>
                </a:solidFill>
                <a:latin typeface="+mj-lt"/>
                <a:ea typeface="+mj-ea"/>
                <a:cs typeface="+mj-cs"/>
              </a:rPr>
              <a:t>These words are the most used negative review words in the review section</a:t>
            </a:r>
          </a:p>
        </p:txBody>
      </p:sp>
      <p:grpSp>
        <p:nvGrpSpPr>
          <p:cNvPr id="27" name="Group 26">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211680" y="204368"/>
            <a:ext cx="3017938" cy="2609200"/>
            <a:chOff x="-305" y="-4155"/>
            <a:chExt cx="2514948" cy="2174333"/>
          </a:xfrm>
        </p:grpSpPr>
        <p:sp>
          <p:nvSpPr>
            <p:cNvPr id="28" name="Freeform: Shape 27">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A close-up of words&#10;&#10;Description automatically generated">
            <a:extLst>
              <a:ext uri="{FF2B5EF4-FFF2-40B4-BE49-F238E27FC236}">
                <a16:creationId xmlns:a16="http://schemas.microsoft.com/office/drawing/2014/main" id="{FF9B9159-3289-ECC7-98AD-A0AB5EA1289D}"/>
              </a:ext>
            </a:extLst>
          </p:cNvPr>
          <p:cNvPicPr>
            <a:picLocks noChangeAspect="1"/>
          </p:cNvPicPr>
          <p:nvPr/>
        </p:nvPicPr>
        <p:blipFill>
          <a:blip r:embed="rId2"/>
          <a:stretch>
            <a:fillRect/>
          </a:stretch>
        </p:blipFill>
        <p:spPr>
          <a:xfrm>
            <a:off x="1346606" y="2516440"/>
            <a:ext cx="8298137" cy="4460248"/>
          </a:xfrm>
          <a:prstGeom prst="rect">
            <a:avLst/>
          </a:prstGeom>
        </p:spPr>
      </p:pic>
      <p:grpSp>
        <p:nvGrpSpPr>
          <p:cNvPr id="33" name="Group 32">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0956661" y="5472882"/>
            <a:ext cx="3673737" cy="2756716"/>
            <a:chOff x="-305" y="-1"/>
            <a:chExt cx="3832880" cy="2876136"/>
          </a:xfrm>
        </p:grpSpPr>
        <p:sp>
          <p:nvSpPr>
            <p:cNvPr id="34" name="Freeform: Shape 33">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5655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26742" cy="82239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26742" cy="82239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163" y="63595"/>
            <a:ext cx="7312035" cy="8166006"/>
            <a:chOff x="6095999" y="52996"/>
            <a:chExt cx="6093363" cy="6805005"/>
          </a:xfrm>
          <a:solidFill>
            <a:schemeClr val="accent5">
              <a:alpha val="10000"/>
            </a:schemeClr>
          </a:solidFill>
        </p:grpSpPr>
        <p:sp>
          <p:nvSpPr>
            <p:cNvPr id="40" name="Freeform: Shape 39">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839E762E-0D82-0F13-BAF6-05C0168E7161}"/>
              </a:ext>
            </a:extLst>
          </p:cNvPr>
          <p:cNvSpPr txBox="1"/>
          <p:nvPr/>
        </p:nvSpPr>
        <p:spPr>
          <a:xfrm>
            <a:off x="998263" y="2859190"/>
            <a:ext cx="4389664" cy="2143818"/>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3200" kern="1200" dirty="0">
                <a:solidFill>
                  <a:schemeClr val="tx2"/>
                </a:solidFill>
                <a:latin typeface="+mj-lt"/>
                <a:ea typeface="+mj-ea"/>
                <a:cs typeface="+mj-cs"/>
              </a:rPr>
              <a:t>Customers use These positive words in their review section that represent in word cloud Image.</a:t>
            </a:r>
          </a:p>
        </p:txBody>
      </p:sp>
      <p:pic>
        <p:nvPicPr>
          <p:cNvPr id="3" name="Picture 2" descr="A close up of words&#10;&#10;Description automatically generated">
            <a:extLst>
              <a:ext uri="{FF2B5EF4-FFF2-40B4-BE49-F238E27FC236}">
                <a16:creationId xmlns:a16="http://schemas.microsoft.com/office/drawing/2014/main" id="{74EB6E2E-1F47-5CBD-15A4-6E14852AC6E1}"/>
              </a:ext>
            </a:extLst>
          </p:cNvPr>
          <p:cNvPicPr>
            <a:picLocks noChangeAspect="1"/>
          </p:cNvPicPr>
          <p:nvPr/>
        </p:nvPicPr>
        <p:blipFill>
          <a:blip r:embed="rId2"/>
          <a:stretch>
            <a:fillRect/>
          </a:stretch>
        </p:blipFill>
        <p:spPr>
          <a:xfrm>
            <a:off x="7655208" y="2099914"/>
            <a:ext cx="6757477" cy="3632144"/>
          </a:xfrm>
          <a:prstGeom prst="rect">
            <a:avLst/>
          </a:prstGeom>
          <a:ln w="9525">
            <a:noFill/>
          </a:ln>
        </p:spPr>
      </p:pic>
    </p:spTree>
    <p:extLst>
      <p:ext uri="{BB962C8B-B14F-4D97-AF65-F5344CB8AC3E}">
        <p14:creationId xmlns:p14="http://schemas.microsoft.com/office/powerpoint/2010/main" val="1316573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13B4A9-1C7C-4729-A016-AB42D397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7FC45F2-9392-D040-EFD2-9CB3CF20A762}"/>
              </a:ext>
            </a:extLst>
          </p:cNvPr>
          <p:cNvPicPr>
            <a:picLocks noChangeAspect="1"/>
          </p:cNvPicPr>
          <p:nvPr/>
        </p:nvPicPr>
        <p:blipFill rotWithShape="1">
          <a:blip r:embed="rId2"/>
          <a:srcRect t="3244"/>
          <a:stretch/>
        </p:blipFill>
        <p:spPr>
          <a:xfrm>
            <a:off x="395179" y="0"/>
            <a:ext cx="14235221" cy="82295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2" name="TextBox 1">
            <a:extLst>
              <a:ext uri="{FF2B5EF4-FFF2-40B4-BE49-F238E27FC236}">
                <a16:creationId xmlns:a16="http://schemas.microsoft.com/office/drawing/2014/main" id="{AC8854E6-7486-C9E8-C368-8DD1F93527CE}"/>
              </a:ext>
            </a:extLst>
          </p:cNvPr>
          <p:cNvSpPr txBox="1"/>
          <p:nvPr/>
        </p:nvSpPr>
        <p:spPr>
          <a:xfrm>
            <a:off x="5332492" y="4191754"/>
            <a:ext cx="4381877" cy="1015663"/>
          </a:xfrm>
          <a:prstGeom prst="rect">
            <a:avLst/>
          </a:prstGeom>
          <a:noFill/>
        </p:spPr>
        <p:txBody>
          <a:bodyPr wrap="square" rtlCol="0">
            <a:spAutoFit/>
          </a:bodyPr>
          <a:lstStyle/>
          <a:p>
            <a:r>
              <a:rPr lang="en-IN" sz="6000" b="1" dirty="0">
                <a:solidFill>
                  <a:schemeClr val="bg2">
                    <a:lumMod val="25000"/>
                  </a:schemeClr>
                </a:solidFill>
                <a:latin typeface="Agustina-Signature" panose="02000503000000000000" pitchFamily="50" charset="0"/>
              </a:rPr>
              <a:t>Thank You</a:t>
            </a:r>
          </a:p>
        </p:txBody>
      </p:sp>
    </p:spTree>
    <p:extLst>
      <p:ext uri="{BB962C8B-B14F-4D97-AF65-F5344CB8AC3E}">
        <p14:creationId xmlns:p14="http://schemas.microsoft.com/office/powerpoint/2010/main" val="218943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89012"/>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89012"/>
          </a:xfrm>
          <a:prstGeom prst="rect">
            <a:avLst/>
          </a:prstGeom>
        </p:spPr>
      </p:pic>
      <p:sp>
        <p:nvSpPr>
          <p:cNvPr id="5" name="Shape 1"/>
          <p:cNvSpPr/>
          <p:nvPr/>
        </p:nvSpPr>
        <p:spPr>
          <a:xfrm>
            <a:off x="0" y="0"/>
            <a:ext cx="14630400" cy="8289012"/>
          </a:xfrm>
          <a:prstGeom prst="roundRect">
            <a:avLst>
              <a:gd name="adj" fmla="val 2444"/>
            </a:avLst>
          </a:prstGeom>
          <a:solidFill>
            <a:srgbClr val="FFFFFF">
              <a:alpha val="85000"/>
            </a:srgbClr>
          </a:solidFill>
          <a:ln/>
        </p:spPr>
        <p:txBody>
          <a:bodyPr/>
          <a:lstStyle/>
          <a:p>
            <a:endParaRPr lang="en-IN"/>
          </a:p>
        </p:txBody>
      </p:sp>
      <p:pic>
        <p:nvPicPr>
          <p:cNvPr id="6" name="Image 2" descr="preencoded.png"/>
          <p:cNvPicPr>
            <a:picLocks noChangeAspect="1"/>
          </p:cNvPicPr>
          <p:nvPr/>
        </p:nvPicPr>
        <p:blipFill>
          <a:blip r:embed="rId5"/>
          <a:stretch>
            <a:fillRect/>
          </a:stretch>
        </p:blipFill>
        <p:spPr>
          <a:xfrm>
            <a:off x="1970127" y="957930"/>
            <a:ext cx="10690146" cy="6438067"/>
          </a:xfrm>
          <a:prstGeom prst="rect">
            <a:avLst/>
          </a:prstGeom>
        </p:spPr>
      </p:pic>
      <p:sp>
        <p:nvSpPr>
          <p:cNvPr id="7" name="Text 2"/>
          <p:cNvSpPr/>
          <p:nvPr/>
        </p:nvSpPr>
        <p:spPr>
          <a:xfrm>
            <a:off x="787598" y="7310080"/>
            <a:ext cx="13055203" cy="360045"/>
          </a:xfrm>
          <a:prstGeom prst="rect">
            <a:avLst/>
          </a:prstGeom>
          <a:noFill/>
          <a:ln/>
        </p:spPr>
        <p:txBody>
          <a:bodyPr wrap="none" rtlCol="0" anchor="t"/>
          <a:lstStyle/>
          <a:p>
            <a:pPr marL="0" indent="0">
              <a:lnSpc>
                <a:spcPts val="2835"/>
              </a:lnSpc>
              <a:buNone/>
            </a:pPr>
            <a:endParaRPr lang="en-US" sz="1772" dirty="0"/>
          </a:p>
        </p:txBody>
      </p:sp>
      <p:pic>
        <p:nvPicPr>
          <p:cNvPr id="8"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
        <p:nvSpPr>
          <p:cNvPr id="9" name="Rectangle 8">
            <a:extLst>
              <a:ext uri="{FF2B5EF4-FFF2-40B4-BE49-F238E27FC236}">
                <a16:creationId xmlns:a16="http://schemas.microsoft.com/office/drawing/2014/main" id="{A9074301-1B12-06AE-8666-BB95652D6D07}"/>
              </a:ext>
            </a:extLst>
          </p:cNvPr>
          <p:cNvSpPr/>
          <p:nvPr/>
        </p:nvSpPr>
        <p:spPr>
          <a:xfrm>
            <a:off x="12242153" y="7589520"/>
            <a:ext cx="2388247" cy="548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endParaRPr>
          </a:p>
        </p:txBody>
      </p:sp>
      <p:sp>
        <p:nvSpPr>
          <p:cNvPr id="10" name="Rectangle 9">
            <a:extLst>
              <a:ext uri="{FF2B5EF4-FFF2-40B4-BE49-F238E27FC236}">
                <a16:creationId xmlns:a16="http://schemas.microsoft.com/office/drawing/2014/main" id="{309F4B58-C118-46AD-1ADA-BC05DF6343DC}"/>
              </a:ext>
            </a:extLst>
          </p:cNvPr>
          <p:cNvSpPr/>
          <p:nvPr/>
        </p:nvSpPr>
        <p:spPr>
          <a:xfrm>
            <a:off x="12394553" y="7741920"/>
            <a:ext cx="2388247" cy="548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17731"/>
          </a:xfrm>
          <a:prstGeom prst="rect">
            <a:avLst/>
          </a:prstGeom>
          <a:solidFill>
            <a:srgbClr val="FFFFFF">
              <a:alpha val="75000"/>
            </a:srgbClr>
          </a:solidFill>
          <a:ln/>
        </p:spPr>
        <p:txBody>
          <a:bodyPr/>
          <a:lstStyle/>
          <a:p>
            <a:endParaRPr lang="en-IN">
              <a:solidFill>
                <a:schemeClr val="tx1">
                  <a:lumMod val="85000"/>
                  <a:lumOff val="15000"/>
                </a:schemeClr>
              </a:solidFill>
            </a:endParaRPr>
          </a:p>
        </p:txBody>
      </p:sp>
      <p:pic>
        <p:nvPicPr>
          <p:cNvPr id="4" name="Image 1" descr="preencoded.png"/>
          <p:cNvPicPr>
            <a:picLocks noChangeAspect="1"/>
          </p:cNvPicPr>
          <p:nvPr/>
        </p:nvPicPr>
        <p:blipFill>
          <a:blip r:embed="rId4"/>
          <a:stretch>
            <a:fillRect/>
          </a:stretch>
        </p:blipFill>
        <p:spPr>
          <a:xfrm>
            <a:off x="0" y="0"/>
            <a:ext cx="14630400" cy="8517731"/>
          </a:xfrm>
          <a:prstGeom prst="rect">
            <a:avLst/>
          </a:prstGeom>
        </p:spPr>
      </p:pic>
      <p:sp>
        <p:nvSpPr>
          <p:cNvPr id="5" name="Shape 1"/>
          <p:cNvSpPr/>
          <p:nvPr/>
        </p:nvSpPr>
        <p:spPr>
          <a:xfrm>
            <a:off x="0" y="0"/>
            <a:ext cx="14630400" cy="8517731"/>
          </a:xfrm>
          <a:prstGeom prst="roundRect">
            <a:avLst>
              <a:gd name="adj" fmla="val 2378"/>
            </a:avLst>
          </a:prstGeom>
          <a:solidFill>
            <a:srgbClr val="FFFFFF">
              <a:alpha val="85000"/>
            </a:srgbClr>
          </a:solidFill>
          <a:ln/>
        </p:spPr>
        <p:txBody>
          <a:bodyPr/>
          <a:lstStyle/>
          <a:p>
            <a:endParaRPr lang="en-IN">
              <a:solidFill>
                <a:schemeClr val="tx1">
                  <a:lumMod val="85000"/>
                  <a:lumOff val="15000"/>
                </a:schemeClr>
              </a:solidFill>
            </a:endParaRPr>
          </a:p>
        </p:txBody>
      </p:sp>
      <p:sp>
        <p:nvSpPr>
          <p:cNvPr id="6" name="Text 2"/>
          <p:cNvSpPr/>
          <p:nvPr/>
        </p:nvSpPr>
        <p:spPr>
          <a:xfrm>
            <a:off x="2909411" y="618887"/>
            <a:ext cx="8811578" cy="703302"/>
          </a:xfrm>
          <a:prstGeom prst="rect">
            <a:avLst/>
          </a:prstGeom>
          <a:noFill/>
          <a:ln/>
        </p:spPr>
        <p:txBody>
          <a:bodyPr wrap="none" rtlCol="0" anchor="t"/>
          <a:lstStyle/>
          <a:p>
            <a:pPr marL="0" indent="0" algn="ctr">
              <a:lnSpc>
                <a:spcPts val="5538"/>
              </a:lnSpc>
              <a:buNone/>
            </a:pPr>
            <a:r>
              <a:rPr lang="en-US" sz="4430" b="1" dirty="0">
                <a:solidFill>
                  <a:schemeClr val="tx1">
                    <a:lumMod val="85000"/>
                    <a:lumOff val="15000"/>
                  </a:schemeClr>
                </a:solidFill>
                <a:latin typeface="Instrument Sans" pitchFamily="34" charset="0"/>
                <a:ea typeface="Instrument Sans" pitchFamily="34" charset="-122"/>
                <a:cs typeface="Instrument Sans" pitchFamily="34" charset="-120"/>
              </a:rPr>
              <a:t>Preprocessing and Cleaning Data</a:t>
            </a:r>
            <a:endParaRPr lang="en-US" sz="4430" dirty="0">
              <a:solidFill>
                <a:schemeClr val="tx1">
                  <a:lumMod val="85000"/>
                  <a:lumOff val="15000"/>
                </a:schemeClr>
              </a:solidFill>
            </a:endParaRPr>
          </a:p>
        </p:txBody>
      </p:sp>
      <p:sp>
        <p:nvSpPr>
          <p:cNvPr id="7" name="Shape 3"/>
          <p:cNvSpPr/>
          <p:nvPr/>
        </p:nvSpPr>
        <p:spPr>
          <a:xfrm>
            <a:off x="787598" y="4959310"/>
            <a:ext cx="13055203" cy="45006"/>
          </a:xfrm>
          <a:prstGeom prst="roundRect">
            <a:avLst>
              <a:gd name="adj" fmla="val 225026"/>
            </a:avLst>
          </a:prstGeom>
          <a:solidFill>
            <a:srgbClr val="C9CACE"/>
          </a:solidFill>
          <a:ln/>
        </p:spPr>
        <p:txBody>
          <a:bodyPr/>
          <a:lstStyle/>
          <a:p>
            <a:endParaRPr lang="en-IN">
              <a:solidFill>
                <a:schemeClr val="tx1">
                  <a:lumMod val="85000"/>
                  <a:lumOff val="15000"/>
                </a:schemeClr>
              </a:solidFill>
            </a:endParaRPr>
          </a:p>
        </p:txBody>
      </p:sp>
      <p:sp>
        <p:nvSpPr>
          <p:cNvPr id="8" name="Shape 4"/>
          <p:cNvSpPr/>
          <p:nvPr/>
        </p:nvSpPr>
        <p:spPr>
          <a:xfrm>
            <a:off x="3972639" y="4171771"/>
            <a:ext cx="45006" cy="787598"/>
          </a:xfrm>
          <a:prstGeom prst="roundRect">
            <a:avLst>
              <a:gd name="adj" fmla="val 225026"/>
            </a:avLst>
          </a:prstGeom>
          <a:solidFill>
            <a:srgbClr val="C9CACE"/>
          </a:solidFill>
          <a:ln/>
        </p:spPr>
        <p:txBody>
          <a:bodyPr/>
          <a:lstStyle/>
          <a:p>
            <a:endParaRPr lang="en-IN">
              <a:solidFill>
                <a:schemeClr val="tx1">
                  <a:lumMod val="85000"/>
                  <a:lumOff val="15000"/>
                </a:schemeClr>
              </a:solidFill>
            </a:endParaRPr>
          </a:p>
        </p:txBody>
      </p:sp>
      <p:sp>
        <p:nvSpPr>
          <p:cNvPr id="9" name="Shape 5"/>
          <p:cNvSpPr/>
          <p:nvPr/>
        </p:nvSpPr>
        <p:spPr>
          <a:xfrm>
            <a:off x="3742015" y="4706124"/>
            <a:ext cx="506373" cy="506373"/>
          </a:xfrm>
          <a:prstGeom prst="roundRect">
            <a:avLst>
              <a:gd name="adj" fmla="val 20000"/>
            </a:avLst>
          </a:prstGeom>
          <a:solidFill>
            <a:srgbClr val="E3E4E8"/>
          </a:solidFill>
          <a:ln w="7620">
            <a:solidFill>
              <a:srgbClr val="C9CACE"/>
            </a:solidFill>
            <a:prstDash val="solid"/>
          </a:ln>
        </p:spPr>
        <p:txBody>
          <a:bodyPr/>
          <a:lstStyle/>
          <a:p>
            <a:endParaRPr lang="en-IN">
              <a:solidFill>
                <a:schemeClr val="tx1">
                  <a:lumMod val="85000"/>
                  <a:lumOff val="15000"/>
                </a:schemeClr>
              </a:solidFill>
            </a:endParaRPr>
          </a:p>
        </p:txBody>
      </p:sp>
      <p:sp>
        <p:nvSpPr>
          <p:cNvPr id="10" name="Text 6"/>
          <p:cNvSpPr/>
          <p:nvPr/>
        </p:nvSpPr>
        <p:spPr>
          <a:xfrm>
            <a:off x="3929777" y="4790539"/>
            <a:ext cx="130731" cy="337542"/>
          </a:xfrm>
          <a:prstGeom prst="rect">
            <a:avLst/>
          </a:prstGeom>
          <a:noFill/>
          <a:ln/>
        </p:spPr>
        <p:txBody>
          <a:bodyPr wrap="none" rtlCol="0" anchor="t"/>
          <a:lstStyle/>
          <a:p>
            <a:pPr marL="0" indent="0" algn="ctr">
              <a:lnSpc>
                <a:spcPts val="2658"/>
              </a:lnSpc>
              <a:buNone/>
            </a:pPr>
            <a:r>
              <a:rPr lang="en-US" sz="2658" b="1" dirty="0">
                <a:solidFill>
                  <a:schemeClr val="tx1">
                    <a:lumMod val="85000"/>
                    <a:lumOff val="15000"/>
                  </a:schemeClr>
                </a:solidFill>
                <a:latin typeface="Instrument Sans" pitchFamily="34" charset="0"/>
                <a:ea typeface="Instrument Sans" pitchFamily="34" charset="-122"/>
                <a:cs typeface="Instrument Sans" pitchFamily="34" charset="-120"/>
              </a:rPr>
              <a:t>1</a:t>
            </a:r>
            <a:endParaRPr lang="en-US" sz="2658" dirty="0">
              <a:solidFill>
                <a:schemeClr val="tx1">
                  <a:lumMod val="85000"/>
                  <a:lumOff val="15000"/>
                </a:schemeClr>
              </a:solidFill>
            </a:endParaRPr>
          </a:p>
        </p:txBody>
      </p:sp>
      <p:sp>
        <p:nvSpPr>
          <p:cNvPr id="11" name="Text 7"/>
          <p:cNvSpPr/>
          <p:nvPr/>
        </p:nvSpPr>
        <p:spPr>
          <a:xfrm>
            <a:off x="2588538" y="2019776"/>
            <a:ext cx="2813090" cy="351592"/>
          </a:xfrm>
          <a:prstGeom prst="rect">
            <a:avLst/>
          </a:prstGeom>
          <a:noFill/>
          <a:ln/>
        </p:spPr>
        <p:txBody>
          <a:bodyPr wrap="none" rtlCol="0" anchor="t"/>
          <a:lstStyle/>
          <a:p>
            <a:pPr marL="0" indent="0" algn="ctr">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Data Cleaning</a:t>
            </a:r>
            <a:endParaRPr lang="en-US" sz="2215" dirty="0">
              <a:solidFill>
                <a:schemeClr val="tx1">
                  <a:lumMod val="85000"/>
                  <a:lumOff val="15000"/>
                </a:schemeClr>
              </a:solidFill>
            </a:endParaRPr>
          </a:p>
        </p:txBody>
      </p:sp>
      <p:sp>
        <p:nvSpPr>
          <p:cNvPr id="12" name="Text 8"/>
          <p:cNvSpPr/>
          <p:nvPr/>
        </p:nvSpPr>
        <p:spPr>
          <a:xfrm>
            <a:off x="1012627" y="2506385"/>
            <a:ext cx="5965031" cy="1440180"/>
          </a:xfrm>
          <a:prstGeom prst="rect">
            <a:avLst/>
          </a:prstGeom>
          <a:noFill/>
          <a:ln/>
        </p:spPr>
        <p:txBody>
          <a:bodyPr wrap="square" rtlCol="0" anchor="t"/>
          <a:lstStyle/>
          <a:p>
            <a:pPr marL="0" indent="0" algn="ctr">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The first step in any sentiment analysis project is to clean and preprocess the raw amazon data. This involves tasks like removing duplicates, Hyperlinks, Symbols, emojis and handling missing values.</a:t>
            </a:r>
            <a:endParaRPr lang="en-US" sz="1772" dirty="0">
              <a:solidFill>
                <a:schemeClr val="tx1">
                  <a:lumMod val="85000"/>
                  <a:lumOff val="15000"/>
                </a:schemeClr>
              </a:solidFill>
            </a:endParaRPr>
          </a:p>
        </p:txBody>
      </p:sp>
      <p:sp>
        <p:nvSpPr>
          <p:cNvPr id="13" name="Shape 9"/>
          <p:cNvSpPr/>
          <p:nvPr/>
        </p:nvSpPr>
        <p:spPr>
          <a:xfrm>
            <a:off x="7292697" y="4959251"/>
            <a:ext cx="45006" cy="787598"/>
          </a:xfrm>
          <a:prstGeom prst="roundRect">
            <a:avLst>
              <a:gd name="adj" fmla="val 225026"/>
            </a:avLst>
          </a:prstGeom>
          <a:solidFill>
            <a:srgbClr val="C9CACE"/>
          </a:solidFill>
          <a:ln/>
        </p:spPr>
        <p:txBody>
          <a:bodyPr/>
          <a:lstStyle/>
          <a:p>
            <a:endParaRPr lang="en-IN">
              <a:solidFill>
                <a:schemeClr val="tx1">
                  <a:lumMod val="85000"/>
                  <a:lumOff val="15000"/>
                </a:schemeClr>
              </a:solidFill>
            </a:endParaRPr>
          </a:p>
        </p:txBody>
      </p:sp>
      <p:sp>
        <p:nvSpPr>
          <p:cNvPr id="14" name="Shape 10"/>
          <p:cNvSpPr/>
          <p:nvPr/>
        </p:nvSpPr>
        <p:spPr>
          <a:xfrm>
            <a:off x="7062073" y="4706124"/>
            <a:ext cx="506373" cy="506373"/>
          </a:xfrm>
          <a:prstGeom prst="roundRect">
            <a:avLst>
              <a:gd name="adj" fmla="val 20000"/>
            </a:avLst>
          </a:prstGeom>
          <a:solidFill>
            <a:srgbClr val="E3E4E8"/>
          </a:solidFill>
          <a:ln w="7620">
            <a:solidFill>
              <a:srgbClr val="C9CACE"/>
            </a:solidFill>
            <a:prstDash val="solid"/>
          </a:ln>
        </p:spPr>
        <p:txBody>
          <a:bodyPr/>
          <a:lstStyle/>
          <a:p>
            <a:endParaRPr lang="en-IN">
              <a:solidFill>
                <a:schemeClr val="tx1">
                  <a:lumMod val="85000"/>
                  <a:lumOff val="15000"/>
                </a:schemeClr>
              </a:solidFill>
            </a:endParaRPr>
          </a:p>
        </p:txBody>
      </p:sp>
      <p:sp>
        <p:nvSpPr>
          <p:cNvPr id="15" name="Text 11"/>
          <p:cNvSpPr/>
          <p:nvPr/>
        </p:nvSpPr>
        <p:spPr>
          <a:xfrm>
            <a:off x="7221141" y="4790539"/>
            <a:ext cx="188119" cy="337542"/>
          </a:xfrm>
          <a:prstGeom prst="rect">
            <a:avLst/>
          </a:prstGeom>
          <a:noFill/>
          <a:ln/>
        </p:spPr>
        <p:txBody>
          <a:bodyPr wrap="none" rtlCol="0" anchor="t"/>
          <a:lstStyle/>
          <a:p>
            <a:pPr marL="0" indent="0" algn="ctr">
              <a:lnSpc>
                <a:spcPts val="2658"/>
              </a:lnSpc>
              <a:buNone/>
            </a:pPr>
            <a:r>
              <a:rPr lang="en-US" sz="2658" b="1" dirty="0">
                <a:solidFill>
                  <a:schemeClr val="tx1">
                    <a:lumMod val="85000"/>
                    <a:lumOff val="15000"/>
                  </a:schemeClr>
                </a:solidFill>
                <a:latin typeface="Instrument Sans" pitchFamily="34" charset="0"/>
                <a:ea typeface="Instrument Sans" pitchFamily="34" charset="-122"/>
                <a:cs typeface="Instrument Sans" pitchFamily="34" charset="-120"/>
              </a:rPr>
              <a:t>2</a:t>
            </a:r>
            <a:endParaRPr lang="en-US" sz="2658" dirty="0">
              <a:solidFill>
                <a:schemeClr val="tx1">
                  <a:lumMod val="85000"/>
                  <a:lumOff val="15000"/>
                </a:schemeClr>
              </a:solidFill>
            </a:endParaRPr>
          </a:p>
        </p:txBody>
      </p:sp>
      <p:sp>
        <p:nvSpPr>
          <p:cNvPr id="16" name="Text 12"/>
          <p:cNvSpPr/>
          <p:nvPr/>
        </p:nvSpPr>
        <p:spPr>
          <a:xfrm>
            <a:off x="5908596" y="5972056"/>
            <a:ext cx="2813090" cy="351592"/>
          </a:xfrm>
          <a:prstGeom prst="rect">
            <a:avLst/>
          </a:prstGeom>
          <a:noFill/>
          <a:ln/>
        </p:spPr>
        <p:txBody>
          <a:bodyPr wrap="none" rtlCol="0" anchor="t"/>
          <a:lstStyle/>
          <a:p>
            <a:pPr marL="0" indent="0" algn="ctr">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Text Normalization</a:t>
            </a:r>
            <a:endParaRPr lang="en-US" sz="2215" dirty="0">
              <a:solidFill>
                <a:schemeClr val="tx1">
                  <a:lumMod val="85000"/>
                  <a:lumOff val="15000"/>
                </a:schemeClr>
              </a:solidFill>
            </a:endParaRPr>
          </a:p>
        </p:txBody>
      </p:sp>
      <p:sp>
        <p:nvSpPr>
          <p:cNvPr id="17" name="Text 13"/>
          <p:cNvSpPr/>
          <p:nvPr/>
        </p:nvSpPr>
        <p:spPr>
          <a:xfrm>
            <a:off x="4332684" y="6458664"/>
            <a:ext cx="5965031" cy="1440180"/>
          </a:xfrm>
          <a:prstGeom prst="rect">
            <a:avLst/>
          </a:prstGeom>
          <a:noFill/>
          <a:ln/>
        </p:spPr>
        <p:txBody>
          <a:bodyPr wrap="square" rtlCol="0" anchor="t"/>
          <a:lstStyle/>
          <a:p>
            <a:pPr marL="0" indent="0" algn="ctr">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To ensure consistency and accuracy in sentiment analysis, it's important to normalize the text data. This can include converting text to lowercase, removing stopwords, and performing stemming or lemmatization.</a:t>
            </a:r>
            <a:endParaRPr lang="en-US" sz="1772" dirty="0">
              <a:solidFill>
                <a:schemeClr val="tx1">
                  <a:lumMod val="85000"/>
                  <a:lumOff val="15000"/>
                </a:schemeClr>
              </a:solidFill>
            </a:endParaRPr>
          </a:p>
        </p:txBody>
      </p:sp>
      <p:sp>
        <p:nvSpPr>
          <p:cNvPr id="18" name="Shape 14"/>
          <p:cNvSpPr/>
          <p:nvPr/>
        </p:nvSpPr>
        <p:spPr>
          <a:xfrm>
            <a:off x="10612755" y="4171771"/>
            <a:ext cx="45006" cy="787598"/>
          </a:xfrm>
          <a:prstGeom prst="roundRect">
            <a:avLst>
              <a:gd name="adj" fmla="val 225026"/>
            </a:avLst>
          </a:prstGeom>
          <a:solidFill>
            <a:srgbClr val="C9CACE"/>
          </a:solidFill>
          <a:ln/>
        </p:spPr>
        <p:txBody>
          <a:bodyPr/>
          <a:lstStyle/>
          <a:p>
            <a:endParaRPr lang="en-IN">
              <a:solidFill>
                <a:schemeClr val="tx1">
                  <a:lumMod val="85000"/>
                  <a:lumOff val="15000"/>
                </a:schemeClr>
              </a:solidFill>
            </a:endParaRPr>
          </a:p>
        </p:txBody>
      </p:sp>
      <p:sp>
        <p:nvSpPr>
          <p:cNvPr id="19" name="Shape 15"/>
          <p:cNvSpPr/>
          <p:nvPr/>
        </p:nvSpPr>
        <p:spPr>
          <a:xfrm>
            <a:off x="10382131" y="4706124"/>
            <a:ext cx="506373" cy="506373"/>
          </a:xfrm>
          <a:prstGeom prst="roundRect">
            <a:avLst>
              <a:gd name="adj" fmla="val 20000"/>
            </a:avLst>
          </a:prstGeom>
          <a:solidFill>
            <a:srgbClr val="E3E4E8"/>
          </a:solidFill>
          <a:ln w="7620">
            <a:solidFill>
              <a:srgbClr val="C9CACE"/>
            </a:solidFill>
            <a:prstDash val="solid"/>
          </a:ln>
        </p:spPr>
        <p:txBody>
          <a:bodyPr/>
          <a:lstStyle/>
          <a:p>
            <a:endParaRPr lang="en-IN">
              <a:solidFill>
                <a:schemeClr val="tx1">
                  <a:lumMod val="85000"/>
                  <a:lumOff val="15000"/>
                </a:schemeClr>
              </a:solidFill>
            </a:endParaRPr>
          </a:p>
        </p:txBody>
      </p:sp>
      <p:sp>
        <p:nvSpPr>
          <p:cNvPr id="20" name="Text 16"/>
          <p:cNvSpPr/>
          <p:nvPr/>
        </p:nvSpPr>
        <p:spPr>
          <a:xfrm>
            <a:off x="10537508" y="4790539"/>
            <a:ext cx="195501" cy="337542"/>
          </a:xfrm>
          <a:prstGeom prst="rect">
            <a:avLst/>
          </a:prstGeom>
          <a:noFill/>
          <a:ln/>
        </p:spPr>
        <p:txBody>
          <a:bodyPr wrap="none" rtlCol="0" anchor="t"/>
          <a:lstStyle/>
          <a:p>
            <a:pPr marL="0" indent="0" algn="ctr">
              <a:lnSpc>
                <a:spcPts val="2658"/>
              </a:lnSpc>
              <a:buNone/>
            </a:pPr>
            <a:r>
              <a:rPr lang="en-US" sz="2658" b="1" dirty="0">
                <a:solidFill>
                  <a:schemeClr val="tx1">
                    <a:lumMod val="85000"/>
                    <a:lumOff val="15000"/>
                  </a:schemeClr>
                </a:solidFill>
                <a:latin typeface="Instrument Sans" pitchFamily="34" charset="0"/>
                <a:ea typeface="Instrument Sans" pitchFamily="34" charset="-122"/>
                <a:cs typeface="Instrument Sans" pitchFamily="34" charset="-120"/>
              </a:rPr>
              <a:t>3</a:t>
            </a:r>
            <a:endParaRPr lang="en-US" sz="2658" dirty="0">
              <a:solidFill>
                <a:schemeClr val="tx1">
                  <a:lumMod val="85000"/>
                  <a:lumOff val="15000"/>
                </a:schemeClr>
              </a:solidFill>
            </a:endParaRPr>
          </a:p>
        </p:txBody>
      </p:sp>
      <p:sp>
        <p:nvSpPr>
          <p:cNvPr id="21" name="Text 17"/>
          <p:cNvSpPr/>
          <p:nvPr/>
        </p:nvSpPr>
        <p:spPr>
          <a:xfrm>
            <a:off x="9228653" y="1659731"/>
            <a:ext cx="2813090" cy="351592"/>
          </a:xfrm>
          <a:prstGeom prst="rect">
            <a:avLst/>
          </a:prstGeom>
          <a:noFill/>
          <a:ln/>
        </p:spPr>
        <p:txBody>
          <a:bodyPr wrap="none" rtlCol="0" anchor="t"/>
          <a:lstStyle/>
          <a:p>
            <a:pPr marL="0" indent="0" algn="ctr">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Feature Engineering</a:t>
            </a:r>
            <a:endParaRPr lang="en-US" sz="2215" dirty="0">
              <a:solidFill>
                <a:schemeClr val="tx1">
                  <a:lumMod val="85000"/>
                  <a:lumOff val="15000"/>
                </a:schemeClr>
              </a:solidFill>
            </a:endParaRPr>
          </a:p>
        </p:txBody>
      </p:sp>
      <p:sp>
        <p:nvSpPr>
          <p:cNvPr id="22" name="Text 18"/>
          <p:cNvSpPr/>
          <p:nvPr/>
        </p:nvSpPr>
        <p:spPr>
          <a:xfrm>
            <a:off x="7652742" y="2146340"/>
            <a:ext cx="5965031" cy="1800225"/>
          </a:xfrm>
          <a:prstGeom prst="rect">
            <a:avLst/>
          </a:prstGeom>
          <a:noFill/>
          <a:ln/>
        </p:spPr>
        <p:txBody>
          <a:bodyPr wrap="square" rtlCol="0" anchor="t"/>
          <a:lstStyle/>
          <a:p>
            <a:pPr marL="0" indent="0" algn="ctr">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Depending on the specific sentiment analysis techniques being used, feature engineering may be necessary. This could involve creating new features from the raw data, such as sentiment scores, hashtag frequencies, or user engagement metrics.</a:t>
            </a:r>
            <a:endParaRPr lang="en-US" sz="1772" dirty="0">
              <a:solidFill>
                <a:schemeClr val="tx1">
                  <a:lumMod val="85000"/>
                  <a:lumOff val="15000"/>
                </a:schemeClr>
              </a:solidFill>
            </a:endParaRPr>
          </a:p>
        </p:txBody>
      </p:sp>
      <p:pic>
        <p:nvPicPr>
          <p:cNvPr id="23"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24" name="Rectangle 23">
            <a:extLst>
              <a:ext uri="{FF2B5EF4-FFF2-40B4-BE49-F238E27FC236}">
                <a16:creationId xmlns:a16="http://schemas.microsoft.com/office/drawing/2014/main" id="{0CEFED0E-07D4-F690-B858-26E46BF1F45F}"/>
              </a:ext>
            </a:extLst>
          </p:cNvPr>
          <p:cNvSpPr/>
          <p:nvPr/>
        </p:nvSpPr>
        <p:spPr>
          <a:xfrm>
            <a:off x="12201057" y="7589520"/>
            <a:ext cx="2388247" cy="548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tx1">
                  <a:lumMod val="85000"/>
                  <a:lumOff val="1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742521"/>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742521"/>
          </a:xfrm>
          <a:prstGeom prst="rect">
            <a:avLst/>
          </a:prstGeom>
        </p:spPr>
      </p:pic>
      <p:sp>
        <p:nvSpPr>
          <p:cNvPr id="5" name="Shape 1"/>
          <p:cNvSpPr/>
          <p:nvPr/>
        </p:nvSpPr>
        <p:spPr>
          <a:xfrm>
            <a:off x="20548" y="0"/>
            <a:ext cx="14630400" cy="8742521"/>
          </a:xfrm>
          <a:prstGeom prst="roundRect">
            <a:avLst>
              <a:gd name="adj" fmla="val 2317"/>
            </a:avLst>
          </a:prstGeom>
          <a:solidFill>
            <a:srgbClr val="FFFFFF">
              <a:alpha val="85000"/>
            </a:srgbClr>
          </a:solidFill>
          <a:ln/>
        </p:spPr>
        <p:txBody>
          <a:bodyPr/>
          <a:lstStyle/>
          <a:p>
            <a:endParaRPr lang="en-IN"/>
          </a:p>
        </p:txBody>
      </p:sp>
      <p:sp>
        <p:nvSpPr>
          <p:cNvPr id="6" name="Text 2"/>
          <p:cNvSpPr/>
          <p:nvPr/>
        </p:nvSpPr>
        <p:spPr>
          <a:xfrm>
            <a:off x="2481501" y="618887"/>
            <a:ext cx="9667280" cy="703302"/>
          </a:xfrm>
          <a:prstGeom prst="rect">
            <a:avLst/>
          </a:prstGeom>
          <a:noFill/>
          <a:ln/>
        </p:spPr>
        <p:txBody>
          <a:bodyPr wrap="none" rtlCol="0" anchor="t"/>
          <a:lstStyle/>
          <a:p>
            <a:pPr marL="0" indent="0" algn="ctr">
              <a:lnSpc>
                <a:spcPts val="5538"/>
              </a:lnSpc>
              <a:buNone/>
            </a:pPr>
            <a:r>
              <a:rPr lang="en-US" sz="4430" b="1" dirty="0">
                <a:solidFill>
                  <a:schemeClr val="tx1">
                    <a:lumMod val="85000"/>
                    <a:lumOff val="15000"/>
                  </a:schemeClr>
                </a:solidFill>
                <a:latin typeface="Instrument Sans" pitchFamily="34" charset="0"/>
                <a:ea typeface="Instrument Sans" pitchFamily="34" charset="-122"/>
                <a:cs typeface="Instrument Sans" pitchFamily="34" charset="-120"/>
              </a:rPr>
              <a:t>Sentiment Classification Techniques</a:t>
            </a:r>
            <a:endParaRPr lang="en-US" sz="4430" dirty="0">
              <a:solidFill>
                <a:schemeClr val="tx1">
                  <a:lumMod val="85000"/>
                  <a:lumOff val="15000"/>
                </a:schemeClr>
              </a:solidFill>
            </a:endParaRPr>
          </a:p>
        </p:txBody>
      </p:sp>
      <p:pic>
        <p:nvPicPr>
          <p:cNvPr id="7" name="Image 2" descr="preencoded.png"/>
          <p:cNvPicPr>
            <a:picLocks noChangeAspect="1"/>
          </p:cNvPicPr>
          <p:nvPr/>
        </p:nvPicPr>
        <p:blipFill>
          <a:blip r:embed="rId5"/>
          <a:stretch>
            <a:fillRect/>
          </a:stretch>
        </p:blipFill>
        <p:spPr>
          <a:xfrm>
            <a:off x="3685699" y="1659731"/>
            <a:ext cx="562570" cy="562570"/>
          </a:xfrm>
          <a:prstGeom prst="rect">
            <a:avLst/>
          </a:prstGeom>
        </p:spPr>
      </p:pic>
      <p:sp>
        <p:nvSpPr>
          <p:cNvPr id="8" name="Text 3"/>
          <p:cNvSpPr/>
          <p:nvPr/>
        </p:nvSpPr>
        <p:spPr>
          <a:xfrm>
            <a:off x="2560439" y="2447330"/>
            <a:ext cx="2813090" cy="351592"/>
          </a:xfrm>
          <a:prstGeom prst="rect">
            <a:avLst/>
          </a:prstGeom>
          <a:noFill/>
          <a:ln/>
        </p:spPr>
        <p:txBody>
          <a:bodyPr wrap="none" rtlCol="0" anchor="t"/>
          <a:lstStyle/>
          <a:p>
            <a:pPr marL="0" indent="0" algn="ctr">
              <a:lnSpc>
                <a:spcPts val="2769"/>
              </a:lnSpc>
              <a:buNone/>
            </a:pPr>
            <a:r>
              <a:rPr lang="en-US" sz="2215" b="1" dirty="0">
                <a:solidFill>
                  <a:srgbClr val="000000"/>
                </a:solidFill>
                <a:latin typeface="Instrument Sans" pitchFamily="34" charset="0"/>
                <a:ea typeface="Instrument Sans" pitchFamily="34" charset="-122"/>
                <a:cs typeface="Instrument Sans" pitchFamily="34" charset="-120"/>
              </a:rPr>
              <a:t>Rule-based</a:t>
            </a:r>
            <a:endParaRPr lang="en-US" sz="2215" dirty="0"/>
          </a:p>
        </p:txBody>
      </p:sp>
      <p:sp>
        <p:nvSpPr>
          <p:cNvPr id="9" name="Text 4"/>
          <p:cNvSpPr/>
          <p:nvPr/>
        </p:nvSpPr>
        <p:spPr>
          <a:xfrm>
            <a:off x="787598" y="2933938"/>
            <a:ext cx="6358771" cy="1440180"/>
          </a:xfrm>
          <a:prstGeom prst="rect">
            <a:avLst/>
          </a:prstGeom>
          <a:noFill/>
          <a:ln/>
        </p:spPr>
        <p:txBody>
          <a:bodyPr wrap="square" rtlCol="0" anchor="t"/>
          <a:lstStyle/>
          <a:p>
            <a:pPr marL="0" indent="0" algn="l">
              <a:lnSpc>
                <a:spcPts val="2835"/>
              </a:lnSpc>
              <a:buNone/>
            </a:pPr>
            <a:r>
              <a:rPr lang="en-US" sz="1772" dirty="0">
                <a:solidFill>
                  <a:srgbClr val="000000"/>
                </a:solidFill>
                <a:latin typeface="Instrument Sans" pitchFamily="34" charset="0"/>
                <a:ea typeface="Instrument Sans" pitchFamily="34" charset="-122"/>
                <a:cs typeface="Instrument Sans" pitchFamily="34" charset="-120"/>
              </a:rPr>
              <a:t>Rule-based sentiment analysis uses a predefined set of rules or lexicons to classify the sentiment of a text. This approach is often simple to implement but may not be as accurate as machine learning techniques.</a:t>
            </a:r>
            <a:endParaRPr lang="en-US" sz="1772" dirty="0"/>
          </a:p>
        </p:txBody>
      </p:sp>
      <p:pic>
        <p:nvPicPr>
          <p:cNvPr id="10" name="Image 3" descr="preencoded.png"/>
          <p:cNvPicPr>
            <a:picLocks noChangeAspect="1"/>
          </p:cNvPicPr>
          <p:nvPr/>
        </p:nvPicPr>
        <p:blipFill>
          <a:blip r:embed="rId6"/>
          <a:stretch>
            <a:fillRect/>
          </a:stretch>
        </p:blipFill>
        <p:spPr>
          <a:xfrm>
            <a:off x="10382012" y="1659731"/>
            <a:ext cx="562570" cy="562570"/>
          </a:xfrm>
          <a:prstGeom prst="rect">
            <a:avLst/>
          </a:prstGeom>
        </p:spPr>
      </p:pic>
      <p:sp>
        <p:nvSpPr>
          <p:cNvPr id="11" name="Text 5"/>
          <p:cNvSpPr/>
          <p:nvPr/>
        </p:nvSpPr>
        <p:spPr>
          <a:xfrm>
            <a:off x="9256752" y="2447330"/>
            <a:ext cx="2813090" cy="351592"/>
          </a:xfrm>
          <a:prstGeom prst="rect">
            <a:avLst/>
          </a:prstGeom>
          <a:noFill/>
          <a:ln/>
        </p:spPr>
        <p:txBody>
          <a:bodyPr wrap="none" rtlCol="0" anchor="t"/>
          <a:lstStyle/>
          <a:p>
            <a:pPr marL="0" indent="0" algn="ctr">
              <a:lnSpc>
                <a:spcPts val="2769"/>
              </a:lnSpc>
              <a:buNone/>
            </a:pPr>
            <a:r>
              <a:rPr lang="en-US" sz="2215" b="1" dirty="0">
                <a:solidFill>
                  <a:srgbClr val="000000"/>
                </a:solidFill>
                <a:latin typeface="Instrument Sans" pitchFamily="34" charset="0"/>
                <a:ea typeface="Instrument Sans" pitchFamily="34" charset="-122"/>
                <a:cs typeface="Instrument Sans" pitchFamily="34" charset="-120"/>
              </a:rPr>
              <a:t>Machine Learning</a:t>
            </a:r>
            <a:endParaRPr lang="en-US" sz="2215" dirty="0"/>
          </a:p>
        </p:txBody>
      </p:sp>
      <p:sp>
        <p:nvSpPr>
          <p:cNvPr id="12" name="Text 6"/>
          <p:cNvSpPr/>
          <p:nvPr/>
        </p:nvSpPr>
        <p:spPr>
          <a:xfrm>
            <a:off x="7483912" y="2933938"/>
            <a:ext cx="6358890" cy="1800225"/>
          </a:xfrm>
          <a:prstGeom prst="rect">
            <a:avLst/>
          </a:prstGeom>
          <a:noFill/>
          <a:ln/>
        </p:spPr>
        <p:txBody>
          <a:bodyPr wrap="square" rtlCol="0" anchor="t"/>
          <a:lstStyle/>
          <a:p>
            <a:pPr marL="0" indent="0" algn="l">
              <a:lnSpc>
                <a:spcPts val="2835"/>
              </a:lnSpc>
              <a:buNone/>
            </a:pPr>
            <a:r>
              <a:rPr lang="en-US" sz="1772" dirty="0">
                <a:solidFill>
                  <a:srgbClr val="000000"/>
                </a:solidFill>
                <a:latin typeface="Instrument Sans" pitchFamily="34" charset="0"/>
                <a:ea typeface="Instrument Sans" pitchFamily="34" charset="-122"/>
                <a:cs typeface="Instrument Sans" pitchFamily="34" charset="-120"/>
              </a:rPr>
              <a:t>Machine learning models, such as logistic regression, support vector machines, or deep learning, can be trained on labeled sentiment data to classify new tweets or texts. These models often achieve higher accuracy but require more extensive data preparation and training.</a:t>
            </a:r>
            <a:endParaRPr lang="en-US" sz="1772" dirty="0"/>
          </a:p>
        </p:txBody>
      </p:sp>
      <p:grpSp>
        <p:nvGrpSpPr>
          <p:cNvPr id="21" name="Group 20">
            <a:extLst>
              <a:ext uri="{FF2B5EF4-FFF2-40B4-BE49-F238E27FC236}">
                <a16:creationId xmlns:a16="http://schemas.microsoft.com/office/drawing/2014/main" id="{B32A360C-AE7A-FC99-F858-71C66A02B5D2}"/>
              </a:ext>
            </a:extLst>
          </p:cNvPr>
          <p:cNvGrpSpPr/>
          <p:nvPr/>
        </p:nvGrpSpPr>
        <p:grpSpPr>
          <a:xfrm>
            <a:off x="787598" y="5191245"/>
            <a:ext cx="13055204" cy="2714386"/>
            <a:chOff x="787598" y="5409248"/>
            <a:chExt cx="13055204" cy="2714386"/>
          </a:xfrm>
        </p:grpSpPr>
        <p:pic>
          <p:nvPicPr>
            <p:cNvPr id="13" name="Image 4" descr="preencoded.png"/>
            <p:cNvPicPr>
              <a:picLocks noChangeAspect="1"/>
            </p:cNvPicPr>
            <p:nvPr/>
          </p:nvPicPr>
          <p:blipFill>
            <a:blip r:embed="rId7"/>
            <a:stretch>
              <a:fillRect/>
            </a:stretch>
          </p:blipFill>
          <p:spPr>
            <a:xfrm>
              <a:off x="3685699" y="5409248"/>
              <a:ext cx="562570" cy="562570"/>
            </a:xfrm>
            <a:prstGeom prst="rect">
              <a:avLst/>
            </a:prstGeom>
          </p:spPr>
        </p:pic>
        <p:sp>
          <p:nvSpPr>
            <p:cNvPr id="14" name="Text 7"/>
            <p:cNvSpPr/>
            <p:nvPr/>
          </p:nvSpPr>
          <p:spPr>
            <a:xfrm>
              <a:off x="2560439" y="6196846"/>
              <a:ext cx="2813090" cy="351592"/>
            </a:xfrm>
            <a:prstGeom prst="rect">
              <a:avLst/>
            </a:prstGeom>
            <a:noFill/>
            <a:ln/>
          </p:spPr>
          <p:txBody>
            <a:bodyPr wrap="none" rtlCol="0" anchor="t"/>
            <a:lstStyle/>
            <a:p>
              <a:pPr marL="0" indent="0" algn="ctr">
                <a:lnSpc>
                  <a:spcPts val="2769"/>
                </a:lnSpc>
                <a:buNone/>
              </a:pPr>
              <a:r>
                <a:rPr lang="en-US" sz="2215" b="1" dirty="0">
                  <a:solidFill>
                    <a:srgbClr val="000000"/>
                  </a:solidFill>
                  <a:latin typeface="Instrument Sans" pitchFamily="34" charset="0"/>
                  <a:ea typeface="Instrument Sans" pitchFamily="34" charset="-122"/>
                  <a:cs typeface="Instrument Sans" pitchFamily="34" charset="-120"/>
                </a:rPr>
                <a:t>Deep Learning</a:t>
              </a:r>
              <a:endParaRPr lang="en-US" sz="2215" dirty="0"/>
            </a:p>
          </p:txBody>
        </p:sp>
        <p:sp>
          <p:nvSpPr>
            <p:cNvPr id="15" name="Text 8"/>
            <p:cNvSpPr/>
            <p:nvPr/>
          </p:nvSpPr>
          <p:spPr>
            <a:xfrm>
              <a:off x="787598" y="6683454"/>
              <a:ext cx="6358771" cy="1440180"/>
            </a:xfrm>
            <a:prstGeom prst="rect">
              <a:avLst/>
            </a:prstGeom>
            <a:noFill/>
            <a:ln/>
          </p:spPr>
          <p:txBody>
            <a:bodyPr wrap="square" rtlCol="0" anchor="t"/>
            <a:lstStyle/>
            <a:p>
              <a:pPr marL="0" indent="0" algn="l">
                <a:lnSpc>
                  <a:spcPts val="2835"/>
                </a:lnSpc>
                <a:buNone/>
              </a:pPr>
              <a:r>
                <a:rPr lang="en-US" sz="1772" dirty="0">
                  <a:solidFill>
                    <a:srgbClr val="000000"/>
                  </a:solidFill>
                  <a:latin typeface="Instrument Sans" pitchFamily="34" charset="0"/>
                  <a:ea typeface="Instrument Sans" pitchFamily="34" charset="-122"/>
                  <a:cs typeface="Instrument Sans" pitchFamily="34" charset="-120"/>
                </a:rPr>
                <a:t>Deep learning approaches, like recurrent neural networks or transformers, can capture more complex patterns in text data and often outperform traditional machine learning methods in sentiment analysis tasks.</a:t>
              </a:r>
              <a:endParaRPr lang="en-US" sz="1772" dirty="0"/>
            </a:p>
          </p:txBody>
        </p:sp>
        <p:pic>
          <p:nvPicPr>
            <p:cNvPr id="16" name="Image 5" descr="preencoded.png"/>
            <p:cNvPicPr>
              <a:picLocks noChangeAspect="1"/>
            </p:cNvPicPr>
            <p:nvPr/>
          </p:nvPicPr>
          <p:blipFill>
            <a:blip r:embed="rId8"/>
            <a:stretch>
              <a:fillRect/>
            </a:stretch>
          </p:blipFill>
          <p:spPr>
            <a:xfrm>
              <a:off x="10382012" y="5409248"/>
              <a:ext cx="562570" cy="562570"/>
            </a:xfrm>
            <a:prstGeom prst="rect">
              <a:avLst/>
            </a:prstGeom>
          </p:spPr>
        </p:pic>
        <p:sp>
          <p:nvSpPr>
            <p:cNvPr id="17" name="Text 9"/>
            <p:cNvSpPr/>
            <p:nvPr/>
          </p:nvSpPr>
          <p:spPr>
            <a:xfrm>
              <a:off x="9256752" y="6196846"/>
              <a:ext cx="2813090" cy="351592"/>
            </a:xfrm>
            <a:prstGeom prst="rect">
              <a:avLst/>
            </a:prstGeom>
            <a:noFill/>
            <a:ln/>
          </p:spPr>
          <p:txBody>
            <a:bodyPr wrap="none" rtlCol="0" anchor="t"/>
            <a:lstStyle/>
            <a:p>
              <a:pPr marL="0" indent="0" algn="ctr">
                <a:lnSpc>
                  <a:spcPts val="2769"/>
                </a:lnSpc>
                <a:buNone/>
              </a:pPr>
              <a:r>
                <a:rPr lang="en-US" sz="2215" b="1" dirty="0">
                  <a:solidFill>
                    <a:srgbClr val="000000"/>
                  </a:solidFill>
                  <a:latin typeface="Instrument Sans" pitchFamily="34" charset="0"/>
                  <a:ea typeface="Instrument Sans" pitchFamily="34" charset="-122"/>
                  <a:cs typeface="Instrument Sans" pitchFamily="34" charset="-120"/>
                </a:rPr>
                <a:t>Hybrid Approaches</a:t>
              </a:r>
              <a:endParaRPr lang="en-US" sz="2215" dirty="0"/>
            </a:p>
          </p:txBody>
        </p:sp>
        <p:sp>
          <p:nvSpPr>
            <p:cNvPr id="18" name="Text 10"/>
            <p:cNvSpPr/>
            <p:nvPr/>
          </p:nvSpPr>
          <p:spPr>
            <a:xfrm>
              <a:off x="7483912" y="6683454"/>
              <a:ext cx="6358890" cy="1080135"/>
            </a:xfrm>
            <a:prstGeom prst="rect">
              <a:avLst/>
            </a:prstGeom>
            <a:noFill/>
            <a:ln/>
          </p:spPr>
          <p:txBody>
            <a:bodyPr wrap="square" rtlCol="0" anchor="t"/>
            <a:lstStyle/>
            <a:p>
              <a:pPr marL="0" indent="0" algn="l">
                <a:lnSpc>
                  <a:spcPts val="2835"/>
                </a:lnSpc>
                <a:buNone/>
              </a:pPr>
              <a:r>
                <a:rPr lang="en-US" sz="1772" dirty="0">
                  <a:solidFill>
                    <a:srgbClr val="000000"/>
                  </a:solidFill>
                  <a:latin typeface="Instrument Sans" pitchFamily="34" charset="0"/>
                  <a:ea typeface="Instrument Sans" pitchFamily="34" charset="-122"/>
                  <a:cs typeface="Instrument Sans" pitchFamily="34" charset="-120"/>
                </a:rPr>
                <a:t>Combining rule-based and machine learning techniques can leverage the strengths of both approaches, resulting in more robust and accurate sentiment classification models.</a:t>
              </a:r>
              <a:endParaRPr lang="en-US" sz="1772" dirty="0"/>
            </a:p>
          </p:txBody>
        </p:sp>
      </p:grpSp>
      <p:pic>
        <p:nvPicPr>
          <p:cNvPr id="19" name="Image 6" descr="preencoded.png">
            <a:hlinkClick r:id="rId9"/>
          </p:cNvPr>
          <p:cNvPicPr>
            <a:picLocks noChangeAspect="1"/>
          </p:cNvPicPr>
          <p:nvPr/>
        </p:nvPicPr>
        <p:blipFill>
          <a:blip r:embed="rId10"/>
          <a:stretch>
            <a:fillRect/>
          </a:stretch>
        </p:blipFill>
        <p:spPr>
          <a:xfrm>
            <a:off x="12242153" y="7589520"/>
            <a:ext cx="2296807" cy="548640"/>
          </a:xfrm>
          <a:prstGeom prst="rect">
            <a:avLst/>
          </a:prstGeom>
        </p:spPr>
      </p:pic>
      <p:sp>
        <p:nvSpPr>
          <p:cNvPr id="20" name="Rectangle 19">
            <a:extLst>
              <a:ext uri="{FF2B5EF4-FFF2-40B4-BE49-F238E27FC236}">
                <a16:creationId xmlns:a16="http://schemas.microsoft.com/office/drawing/2014/main" id="{E3C5F7D0-8CC0-7551-0595-B3706CA90996}"/>
              </a:ext>
            </a:extLst>
          </p:cNvPr>
          <p:cNvSpPr/>
          <p:nvPr/>
        </p:nvSpPr>
        <p:spPr>
          <a:xfrm>
            <a:off x="12201057" y="7589520"/>
            <a:ext cx="2388247" cy="548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solidFill>
                <a:schemeClr val="tx1">
                  <a:lumMod val="85000"/>
                  <a:lumOff val="15000"/>
                </a:schemeClr>
              </a:solidFill>
            </a:endParaRP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oundRect">
            <a:avLst>
              <a:gd name="adj" fmla="val 2461"/>
            </a:avLst>
          </a:prstGeom>
          <a:solidFill>
            <a:srgbClr val="FFFFFF">
              <a:alpha val="85000"/>
            </a:srgbClr>
          </a:solidFill>
          <a:ln/>
        </p:spPr>
        <p:txBody>
          <a:bodyPr/>
          <a:lstStyle/>
          <a:p>
            <a:endParaRPr lang="en-IN">
              <a:solidFill>
                <a:schemeClr val="tx1">
                  <a:lumMod val="85000"/>
                  <a:lumOff val="15000"/>
                </a:schemeClr>
              </a:solidFill>
            </a:endParaRPr>
          </a:p>
        </p:txBody>
      </p:sp>
      <p:sp>
        <p:nvSpPr>
          <p:cNvPr id="6" name="Text 2"/>
          <p:cNvSpPr/>
          <p:nvPr/>
        </p:nvSpPr>
        <p:spPr>
          <a:xfrm>
            <a:off x="787598" y="1719620"/>
            <a:ext cx="7462004" cy="703302"/>
          </a:xfrm>
          <a:prstGeom prst="rect">
            <a:avLst/>
          </a:prstGeom>
          <a:noFill/>
          <a:ln/>
        </p:spPr>
        <p:txBody>
          <a:bodyPr wrap="none" rtlCol="0" anchor="t"/>
          <a:lstStyle/>
          <a:p>
            <a:pPr marL="0" indent="0">
              <a:lnSpc>
                <a:spcPts val="5538"/>
              </a:lnSpc>
              <a:buNone/>
            </a:pPr>
            <a:r>
              <a:rPr lang="en-US" sz="4430" b="1" dirty="0">
                <a:solidFill>
                  <a:schemeClr val="tx1">
                    <a:lumMod val="85000"/>
                    <a:lumOff val="15000"/>
                  </a:schemeClr>
                </a:solidFill>
                <a:latin typeface="Instrument Sans" pitchFamily="34" charset="0"/>
                <a:ea typeface="Instrument Sans" pitchFamily="34" charset="-122"/>
                <a:cs typeface="Instrument Sans" pitchFamily="34" charset="-120"/>
              </a:rPr>
              <a:t>Analyzing Sentiment Trends</a:t>
            </a:r>
            <a:endParaRPr lang="en-US" sz="4430" dirty="0">
              <a:solidFill>
                <a:schemeClr val="tx1">
                  <a:lumMod val="85000"/>
                  <a:lumOff val="15000"/>
                </a:schemeClr>
              </a:solidFill>
            </a:endParaRPr>
          </a:p>
        </p:txBody>
      </p:sp>
      <p:pic>
        <p:nvPicPr>
          <p:cNvPr id="7" name="Image 2" descr="preencoded.png"/>
          <p:cNvPicPr>
            <a:picLocks noChangeAspect="1"/>
          </p:cNvPicPr>
          <p:nvPr/>
        </p:nvPicPr>
        <p:blipFill>
          <a:blip r:embed="rId5"/>
          <a:stretch>
            <a:fillRect/>
          </a:stretch>
        </p:blipFill>
        <p:spPr>
          <a:xfrm>
            <a:off x="787598" y="2760464"/>
            <a:ext cx="4351734" cy="900113"/>
          </a:xfrm>
          <a:prstGeom prst="rect">
            <a:avLst/>
          </a:prstGeom>
        </p:spPr>
      </p:pic>
      <p:sp>
        <p:nvSpPr>
          <p:cNvPr id="8" name="Text 3"/>
          <p:cNvSpPr/>
          <p:nvPr/>
        </p:nvSpPr>
        <p:spPr>
          <a:xfrm>
            <a:off x="1012627" y="3998119"/>
            <a:ext cx="2813090" cy="351592"/>
          </a:xfrm>
          <a:prstGeom prst="rect">
            <a:avLst/>
          </a:prstGeom>
          <a:noFill/>
          <a:ln/>
        </p:spPr>
        <p:txBody>
          <a:bodyPr wrap="none" rtlCol="0" anchor="t"/>
          <a:lstStyle/>
          <a:p>
            <a:pPr marL="0" indent="0" algn="l">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Temporal Analysis</a:t>
            </a:r>
            <a:endParaRPr lang="en-US" sz="2215" dirty="0">
              <a:solidFill>
                <a:schemeClr val="tx1">
                  <a:lumMod val="85000"/>
                  <a:lumOff val="15000"/>
                </a:schemeClr>
              </a:solidFill>
            </a:endParaRPr>
          </a:p>
        </p:txBody>
      </p:sp>
      <p:sp>
        <p:nvSpPr>
          <p:cNvPr id="9" name="Text 4"/>
          <p:cNvSpPr/>
          <p:nvPr/>
        </p:nvSpPr>
        <p:spPr>
          <a:xfrm>
            <a:off x="1012627" y="4484727"/>
            <a:ext cx="3901678" cy="1800225"/>
          </a:xfrm>
          <a:prstGeom prst="rect">
            <a:avLst/>
          </a:prstGeom>
          <a:noFill/>
          <a:ln/>
        </p:spPr>
        <p:txBody>
          <a:bodyPr wrap="square" rtlCol="0" anchor="t"/>
          <a:lstStyle/>
          <a:p>
            <a:pPr marL="0" indent="0" algn="l">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Tracking sentiment over time can reveal interesting patterns and trends, such as how sentiments change in response to specific events or marketing campaigns.</a:t>
            </a:r>
            <a:endParaRPr lang="en-US" sz="1772" dirty="0">
              <a:solidFill>
                <a:schemeClr val="tx1">
                  <a:lumMod val="85000"/>
                  <a:lumOff val="15000"/>
                </a:schemeClr>
              </a:solidFill>
            </a:endParaRPr>
          </a:p>
        </p:txBody>
      </p:sp>
      <p:pic>
        <p:nvPicPr>
          <p:cNvPr id="10" name="Image 3" descr="preencoded.png"/>
          <p:cNvPicPr>
            <a:picLocks noChangeAspect="1"/>
          </p:cNvPicPr>
          <p:nvPr/>
        </p:nvPicPr>
        <p:blipFill>
          <a:blip r:embed="rId6"/>
          <a:stretch>
            <a:fillRect/>
          </a:stretch>
        </p:blipFill>
        <p:spPr>
          <a:xfrm>
            <a:off x="5139333" y="2760464"/>
            <a:ext cx="4351734" cy="900113"/>
          </a:xfrm>
          <a:prstGeom prst="rect">
            <a:avLst/>
          </a:prstGeom>
        </p:spPr>
      </p:pic>
      <p:sp>
        <p:nvSpPr>
          <p:cNvPr id="11" name="Text 5"/>
          <p:cNvSpPr/>
          <p:nvPr/>
        </p:nvSpPr>
        <p:spPr>
          <a:xfrm>
            <a:off x="5364361" y="3998119"/>
            <a:ext cx="2819043" cy="351592"/>
          </a:xfrm>
          <a:prstGeom prst="rect">
            <a:avLst/>
          </a:prstGeom>
          <a:noFill/>
          <a:ln/>
        </p:spPr>
        <p:txBody>
          <a:bodyPr wrap="none" rtlCol="0" anchor="t"/>
          <a:lstStyle/>
          <a:p>
            <a:pPr marL="0" indent="0" algn="l">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Topic-based Analysis</a:t>
            </a:r>
            <a:endParaRPr lang="en-US" sz="2215" dirty="0">
              <a:solidFill>
                <a:schemeClr val="tx1">
                  <a:lumMod val="85000"/>
                  <a:lumOff val="15000"/>
                </a:schemeClr>
              </a:solidFill>
            </a:endParaRPr>
          </a:p>
        </p:txBody>
      </p:sp>
      <p:sp>
        <p:nvSpPr>
          <p:cNvPr id="12" name="Text 6"/>
          <p:cNvSpPr/>
          <p:nvPr/>
        </p:nvSpPr>
        <p:spPr>
          <a:xfrm>
            <a:off x="5364361" y="4484727"/>
            <a:ext cx="3901678" cy="1800225"/>
          </a:xfrm>
          <a:prstGeom prst="rect">
            <a:avLst/>
          </a:prstGeom>
          <a:noFill/>
          <a:ln/>
        </p:spPr>
        <p:txBody>
          <a:bodyPr wrap="square" rtlCol="0" anchor="t"/>
          <a:lstStyle/>
          <a:p>
            <a:pPr marL="0" indent="0" algn="l">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Analyzing the sentiment associated with different topics or keywords can provide insights into how users feel about specific products, industries, or social issues.</a:t>
            </a:r>
            <a:endParaRPr lang="en-US" sz="1772" dirty="0">
              <a:solidFill>
                <a:schemeClr val="tx1">
                  <a:lumMod val="85000"/>
                  <a:lumOff val="15000"/>
                </a:schemeClr>
              </a:solidFill>
            </a:endParaRPr>
          </a:p>
        </p:txBody>
      </p:sp>
      <p:pic>
        <p:nvPicPr>
          <p:cNvPr id="13" name="Image 4" descr="preencoded.png"/>
          <p:cNvPicPr>
            <a:picLocks noChangeAspect="1"/>
          </p:cNvPicPr>
          <p:nvPr/>
        </p:nvPicPr>
        <p:blipFill>
          <a:blip r:embed="rId7"/>
          <a:stretch>
            <a:fillRect/>
          </a:stretch>
        </p:blipFill>
        <p:spPr>
          <a:xfrm>
            <a:off x="9491067" y="2760464"/>
            <a:ext cx="4351734" cy="900113"/>
          </a:xfrm>
          <a:prstGeom prst="rect">
            <a:avLst/>
          </a:prstGeom>
        </p:spPr>
      </p:pic>
      <p:sp>
        <p:nvSpPr>
          <p:cNvPr id="14" name="Text 7"/>
          <p:cNvSpPr/>
          <p:nvPr/>
        </p:nvSpPr>
        <p:spPr>
          <a:xfrm>
            <a:off x="9716095" y="3998119"/>
            <a:ext cx="2972872" cy="351592"/>
          </a:xfrm>
          <a:prstGeom prst="rect">
            <a:avLst/>
          </a:prstGeom>
          <a:noFill/>
          <a:ln/>
        </p:spPr>
        <p:txBody>
          <a:bodyPr wrap="none" rtlCol="0" anchor="t"/>
          <a:lstStyle/>
          <a:p>
            <a:pPr marL="0" indent="0" algn="l">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Demographic Analysis</a:t>
            </a:r>
            <a:endParaRPr lang="en-US" sz="2215" dirty="0">
              <a:solidFill>
                <a:schemeClr val="tx1">
                  <a:lumMod val="85000"/>
                  <a:lumOff val="15000"/>
                </a:schemeClr>
              </a:solidFill>
            </a:endParaRPr>
          </a:p>
        </p:txBody>
      </p:sp>
      <p:sp>
        <p:nvSpPr>
          <p:cNvPr id="15" name="Text 8"/>
          <p:cNvSpPr/>
          <p:nvPr/>
        </p:nvSpPr>
        <p:spPr>
          <a:xfrm>
            <a:off x="9716095" y="4484727"/>
            <a:ext cx="3901678" cy="1800225"/>
          </a:xfrm>
          <a:prstGeom prst="rect">
            <a:avLst/>
          </a:prstGeom>
          <a:noFill/>
          <a:ln/>
        </p:spPr>
        <p:txBody>
          <a:bodyPr wrap="square" rtlCol="0" anchor="t"/>
          <a:lstStyle/>
          <a:p>
            <a:pPr marL="0" indent="0" algn="l">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Examining sentiment data by user demographics, such as location, age, or gender, can help identify targeted marketing opportunities or areas for improvement.</a:t>
            </a:r>
            <a:endParaRPr lang="en-US" sz="1772" dirty="0">
              <a:solidFill>
                <a:schemeClr val="tx1">
                  <a:lumMod val="85000"/>
                  <a:lumOff val="15000"/>
                </a:schemeClr>
              </a:solidFill>
            </a:endParaRPr>
          </a:p>
        </p:txBody>
      </p:sp>
      <p:pic>
        <p:nvPicPr>
          <p:cNvPr id="16"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
        <p:nvSpPr>
          <p:cNvPr id="17" name="Rectangle 16">
            <a:extLst>
              <a:ext uri="{FF2B5EF4-FFF2-40B4-BE49-F238E27FC236}">
                <a16:creationId xmlns:a16="http://schemas.microsoft.com/office/drawing/2014/main" id="{32314548-E8B8-B791-595A-229496C55039}"/>
              </a:ext>
            </a:extLst>
          </p:cNvPr>
          <p:cNvSpPr/>
          <p:nvPr/>
        </p:nvSpPr>
        <p:spPr>
          <a:xfrm>
            <a:off x="12201057" y="7589520"/>
            <a:ext cx="2388247" cy="548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tx1">
                  <a:lumMod val="85000"/>
                  <a:lumOff val="1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solidFill>
                <a:schemeClr val="tx1">
                  <a:lumMod val="85000"/>
                  <a:lumOff val="15000"/>
                </a:schemeClr>
              </a:solidFill>
            </a:endParaRP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oundRect">
            <a:avLst>
              <a:gd name="adj" fmla="val 2461"/>
            </a:avLst>
          </a:prstGeom>
          <a:solidFill>
            <a:srgbClr val="FFFFFF">
              <a:alpha val="85000"/>
            </a:srgbClr>
          </a:solidFill>
          <a:ln/>
        </p:spPr>
        <p:txBody>
          <a:bodyPr/>
          <a:lstStyle/>
          <a:p>
            <a:endParaRPr lang="en-IN">
              <a:solidFill>
                <a:schemeClr val="tx1">
                  <a:lumMod val="85000"/>
                  <a:lumOff val="15000"/>
                </a:schemeClr>
              </a:solidFill>
            </a:endParaRPr>
          </a:p>
        </p:txBody>
      </p:sp>
      <p:sp>
        <p:nvSpPr>
          <p:cNvPr id="6" name="Text 2"/>
          <p:cNvSpPr/>
          <p:nvPr/>
        </p:nvSpPr>
        <p:spPr>
          <a:xfrm>
            <a:off x="787598" y="1035963"/>
            <a:ext cx="7150894" cy="703302"/>
          </a:xfrm>
          <a:prstGeom prst="rect">
            <a:avLst/>
          </a:prstGeom>
          <a:noFill/>
          <a:ln/>
        </p:spPr>
        <p:txBody>
          <a:bodyPr wrap="none" rtlCol="0" anchor="t"/>
          <a:lstStyle/>
          <a:p>
            <a:pPr marL="0" indent="0">
              <a:lnSpc>
                <a:spcPts val="5538"/>
              </a:lnSpc>
              <a:buNone/>
            </a:pPr>
            <a:r>
              <a:rPr lang="en-US" sz="4430" b="1" dirty="0">
                <a:solidFill>
                  <a:schemeClr val="tx1">
                    <a:lumMod val="85000"/>
                    <a:lumOff val="15000"/>
                  </a:schemeClr>
                </a:solidFill>
                <a:latin typeface="Instrument Sans" pitchFamily="34" charset="0"/>
                <a:ea typeface="Instrument Sans" pitchFamily="34" charset="-122"/>
                <a:cs typeface="Instrument Sans" pitchFamily="34" charset="-120"/>
              </a:rPr>
              <a:t>Visualizing Sentiment Data</a:t>
            </a:r>
            <a:endParaRPr lang="en-US" sz="4430" dirty="0">
              <a:solidFill>
                <a:schemeClr val="tx1">
                  <a:lumMod val="85000"/>
                  <a:lumOff val="15000"/>
                </a:schemeClr>
              </a:solidFill>
            </a:endParaRPr>
          </a:p>
        </p:txBody>
      </p:sp>
      <p:sp>
        <p:nvSpPr>
          <p:cNvPr id="7" name="Shape 3"/>
          <p:cNvSpPr/>
          <p:nvPr/>
        </p:nvSpPr>
        <p:spPr>
          <a:xfrm>
            <a:off x="787598" y="2076807"/>
            <a:ext cx="13055203" cy="5116830"/>
          </a:xfrm>
          <a:prstGeom prst="roundRect">
            <a:avLst>
              <a:gd name="adj" fmla="val 1979"/>
            </a:avLst>
          </a:prstGeom>
          <a:noFill/>
          <a:ln w="7620">
            <a:solidFill>
              <a:srgbClr val="000000">
                <a:alpha val="8000"/>
              </a:srgbClr>
            </a:solidFill>
            <a:prstDash val="solid"/>
          </a:ln>
        </p:spPr>
        <p:txBody>
          <a:bodyPr/>
          <a:lstStyle/>
          <a:p>
            <a:endParaRPr lang="en-IN">
              <a:solidFill>
                <a:schemeClr val="tx1">
                  <a:lumMod val="85000"/>
                  <a:lumOff val="15000"/>
                </a:schemeClr>
              </a:solidFill>
            </a:endParaRPr>
          </a:p>
        </p:txBody>
      </p:sp>
      <p:sp>
        <p:nvSpPr>
          <p:cNvPr id="8" name="Shape 4"/>
          <p:cNvSpPr/>
          <p:nvPr/>
        </p:nvSpPr>
        <p:spPr>
          <a:xfrm>
            <a:off x="795218" y="2084427"/>
            <a:ext cx="13038653" cy="645319"/>
          </a:xfrm>
          <a:prstGeom prst="rect">
            <a:avLst/>
          </a:prstGeom>
          <a:solidFill>
            <a:srgbClr val="FFFFFF">
              <a:alpha val="4000"/>
            </a:srgbClr>
          </a:solidFill>
          <a:ln/>
        </p:spPr>
        <p:txBody>
          <a:bodyPr/>
          <a:lstStyle/>
          <a:p>
            <a:endParaRPr lang="en-IN">
              <a:solidFill>
                <a:schemeClr val="tx1">
                  <a:lumMod val="85000"/>
                  <a:lumOff val="15000"/>
                </a:schemeClr>
              </a:solidFill>
            </a:endParaRPr>
          </a:p>
        </p:txBody>
      </p:sp>
      <p:sp>
        <p:nvSpPr>
          <p:cNvPr id="9" name="Text 5"/>
          <p:cNvSpPr/>
          <p:nvPr/>
        </p:nvSpPr>
        <p:spPr>
          <a:xfrm>
            <a:off x="1021556" y="2227064"/>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Visualization</a:t>
            </a:r>
            <a:endParaRPr lang="en-US" sz="1772" dirty="0">
              <a:solidFill>
                <a:schemeClr val="tx1">
                  <a:lumMod val="85000"/>
                  <a:lumOff val="15000"/>
                </a:schemeClr>
              </a:solidFill>
            </a:endParaRPr>
          </a:p>
        </p:txBody>
      </p:sp>
      <p:sp>
        <p:nvSpPr>
          <p:cNvPr id="10" name="Text 6"/>
          <p:cNvSpPr/>
          <p:nvPr/>
        </p:nvSpPr>
        <p:spPr>
          <a:xfrm>
            <a:off x="5371148" y="2227064"/>
            <a:ext cx="388810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Use Case</a:t>
            </a:r>
            <a:endParaRPr lang="en-US" sz="1772" dirty="0">
              <a:solidFill>
                <a:schemeClr val="tx1">
                  <a:lumMod val="85000"/>
                  <a:lumOff val="15000"/>
                </a:schemeClr>
              </a:solidFill>
            </a:endParaRPr>
          </a:p>
        </p:txBody>
      </p:sp>
      <p:sp>
        <p:nvSpPr>
          <p:cNvPr id="11" name="Text 7"/>
          <p:cNvSpPr/>
          <p:nvPr/>
        </p:nvSpPr>
        <p:spPr>
          <a:xfrm>
            <a:off x="9716929" y="2227064"/>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Example</a:t>
            </a:r>
            <a:endParaRPr lang="en-US" sz="1772" dirty="0">
              <a:solidFill>
                <a:schemeClr val="tx1">
                  <a:lumMod val="85000"/>
                  <a:lumOff val="15000"/>
                </a:schemeClr>
              </a:solidFill>
            </a:endParaRPr>
          </a:p>
        </p:txBody>
      </p:sp>
      <p:sp>
        <p:nvSpPr>
          <p:cNvPr id="12" name="Shape 8"/>
          <p:cNvSpPr/>
          <p:nvPr/>
        </p:nvSpPr>
        <p:spPr>
          <a:xfrm>
            <a:off x="795218" y="2729746"/>
            <a:ext cx="13038653" cy="1365409"/>
          </a:xfrm>
          <a:prstGeom prst="rect">
            <a:avLst/>
          </a:prstGeom>
          <a:solidFill>
            <a:srgbClr val="000000">
              <a:alpha val="4000"/>
            </a:srgbClr>
          </a:solidFill>
          <a:ln/>
        </p:spPr>
        <p:txBody>
          <a:bodyPr/>
          <a:lstStyle/>
          <a:p>
            <a:endParaRPr lang="en-IN">
              <a:solidFill>
                <a:schemeClr val="tx1">
                  <a:lumMod val="85000"/>
                  <a:lumOff val="15000"/>
                </a:schemeClr>
              </a:solidFill>
            </a:endParaRPr>
          </a:p>
        </p:txBody>
      </p:sp>
      <p:sp>
        <p:nvSpPr>
          <p:cNvPr id="13" name="Text 9"/>
          <p:cNvSpPr/>
          <p:nvPr/>
        </p:nvSpPr>
        <p:spPr>
          <a:xfrm>
            <a:off x="1021556" y="2872383"/>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Word Clouds</a:t>
            </a:r>
            <a:endParaRPr lang="en-US" sz="1772" dirty="0">
              <a:solidFill>
                <a:schemeClr val="tx1">
                  <a:lumMod val="85000"/>
                  <a:lumOff val="15000"/>
                </a:schemeClr>
              </a:solidFill>
            </a:endParaRPr>
          </a:p>
        </p:txBody>
      </p:sp>
      <p:sp>
        <p:nvSpPr>
          <p:cNvPr id="14" name="Text 10"/>
          <p:cNvSpPr/>
          <p:nvPr/>
        </p:nvSpPr>
        <p:spPr>
          <a:xfrm>
            <a:off x="5371148" y="2872383"/>
            <a:ext cx="3888105" cy="1080135"/>
          </a:xfrm>
          <a:prstGeom prst="rect">
            <a:avLst/>
          </a:prstGeom>
          <a:noFill/>
          <a:ln/>
        </p:spPr>
        <p:txBody>
          <a:bodyPr wrap="squar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Identifying the most common words or phrases associated with positive, negative, or neutral sentiment</a:t>
            </a:r>
            <a:endParaRPr lang="en-US" sz="1772" dirty="0">
              <a:solidFill>
                <a:schemeClr val="tx1">
                  <a:lumMod val="85000"/>
                  <a:lumOff val="15000"/>
                </a:schemeClr>
              </a:solidFill>
            </a:endParaRPr>
          </a:p>
        </p:txBody>
      </p:sp>
      <p:sp>
        <p:nvSpPr>
          <p:cNvPr id="15" name="Text 11"/>
          <p:cNvSpPr/>
          <p:nvPr/>
        </p:nvSpPr>
        <p:spPr>
          <a:xfrm>
            <a:off x="9716929" y="2872383"/>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product and service reviews </a:t>
            </a:r>
            <a:endParaRPr lang="en-US" sz="1772" dirty="0">
              <a:solidFill>
                <a:schemeClr val="tx1">
                  <a:lumMod val="85000"/>
                  <a:lumOff val="15000"/>
                </a:schemeClr>
              </a:solidFill>
            </a:endParaRPr>
          </a:p>
        </p:txBody>
      </p:sp>
      <p:sp>
        <p:nvSpPr>
          <p:cNvPr id="16" name="Text 12"/>
          <p:cNvSpPr/>
          <p:nvPr/>
        </p:nvSpPr>
        <p:spPr>
          <a:xfrm>
            <a:off x="9716929" y="3367445"/>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Amazon, You Tube, Netflix etc.</a:t>
            </a:r>
            <a:endParaRPr lang="en-US" sz="1772" dirty="0">
              <a:solidFill>
                <a:schemeClr val="tx1">
                  <a:lumMod val="85000"/>
                  <a:lumOff val="15000"/>
                </a:schemeClr>
              </a:solidFill>
            </a:endParaRPr>
          </a:p>
        </p:txBody>
      </p:sp>
      <p:sp>
        <p:nvSpPr>
          <p:cNvPr id="17" name="Shape 13"/>
          <p:cNvSpPr/>
          <p:nvPr/>
        </p:nvSpPr>
        <p:spPr>
          <a:xfrm>
            <a:off x="795218" y="4095155"/>
            <a:ext cx="13038653" cy="1365409"/>
          </a:xfrm>
          <a:prstGeom prst="rect">
            <a:avLst/>
          </a:prstGeom>
          <a:solidFill>
            <a:srgbClr val="FFFFFF">
              <a:alpha val="4000"/>
            </a:srgbClr>
          </a:solidFill>
          <a:ln/>
        </p:spPr>
        <p:txBody>
          <a:bodyPr/>
          <a:lstStyle/>
          <a:p>
            <a:endParaRPr lang="en-IN">
              <a:solidFill>
                <a:schemeClr val="tx1">
                  <a:lumMod val="85000"/>
                  <a:lumOff val="15000"/>
                </a:schemeClr>
              </a:solidFill>
            </a:endParaRPr>
          </a:p>
        </p:txBody>
      </p:sp>
      <p:sp>
        <p:nvSpPr>
          <p:cNvPr id="18" name="Text 14"/>
          <p:cNvSpPr/>
          <p:nvPr/>
        </p:nvSpPr>
        <p:spPr>
          <a:xfrm>
            <a:off x="1021556" y="4237792"/>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Sentiment Timelines</a:t>
            </a:r>
            <a:endParaRPr lang="en-US" sz="1772" dirty="0">
              <a:solidFill>
                <a:schemeClr val="tx1">
                  <a:lumMod val="85000"/>
                  <a:lumOff val="15000"/>
                </a:schemeClr>
              </a:solidFill>
            </a:endParaRPr>
          </a:p>
        </p:txBody>
      </p:sp>
      <p:sp>
        <p:nvSpPr>
          <p:cNvPr id="19" name="Text 15"/>
          <p:cNvSpPr/>
          <p:nvPr/>
        </p:nvSpPr>
        <p:spPr>
          <a:xfrm>
            <a:off x="5371148" y="4237792"/>
            <a:ext cx="3888105" cy="1080135"/>
          </a:xfrm>
          <a:prstGeom prst="rect">
            <a:avLst/>
          </a:prstGeom>
          <a:noFill/>
          <a:ln/>
        </p:spPr>
        <p:txBody>
          <a:bodyPr wrap="squar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Tracking sentiment changes over time, such as in response to specific events or campaigns</a:t>
            </a:r>
            <a:endParaRPr lang="en-US" sz="1772" dirty="0">
              <a:solidFill>
                <a:schemeClr val="tx1">
                  <a:lumMod val="85000"/>
                  <a:lumOff val="15000"/>
                </a:schemeClr>
              </a:solidFill>
            </a:endParaRPr>
          </a:p>
        </p:txBody>
      </p:sp>
      <p:sp>
        <p:nvSpPr>
          <p:cNvPr id="20" name="Text 16"/>
          <p:cNvSpPr/>
          <p:nvPr/>
        </p:nvSpPr>
        <p:spPr>
          <a:xfrm>
            <a:off x="9716929" y="4237792"/>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Social Media Reactions to an Event,</a:t>
            </a:r>
            <a:endParaRPr lang="en-US" sz="1772" dirty="0">
              <a:solidFill>
                <a:schemeClr val="tx1">
                  <a:lumMod val="85000"/>
                  <a:lumOff val="15000"/>
                </a:schemeClr>
              </a:solidFill>
            </a:endParaRPr>
          </a:p>
        </p:txBody>
      </p:sp>
      <p:sp>
        <p:nvSpPr>
          <p:cNvPr id="21" name="Text 17"/>
          <p:cNvSpPr/>
          <p:nvPr/>
        </p:nvSpPr>
        <p:spPr>
          <a:xfrm>
            <a:off x="9716929" y="4732853"/>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Movie or TV Show Reception</a:t>
            </a:r>
            <a:endParaRPr lang="en-US" sz="1772" dirty="0">
              <a:solidFill>
                <a:schemeClr val="tx1">
                  <a:lumMod val="85000"/>
                  <a:lumOff val="15000"/>
                </a:schemeClr>
              </a:solidFill>
            </a:endParaRPr>
          </a:p>
        </p:txBody>
      </p:sp>
      <p:sp>
        <p:nvSpPr>
          <p:cNvPr id="22" name="Shape 18"/>
          <p:cNvSpPr/>
          <p:nvPr/>
        </p:nvSpPr>
        <p:spPr>
          <a:xfrm>
            <a:off x="795218" y="5460563"/>
            <a:ext cx="13038653" cy="1725454"/>
          </a:xfrm>
          <a:prstGeom prst="rect">
            <a:avLst/>
          </a:prstGeom>
          <a:solidFill>
            <a:srgbClr val="000000">
              <a:alpha val="4000"/>
            </a:srgbClr>
          </a:solidFill>
          <a:ln/>
        </p:spPr>
        <p:txBody>
          <a:bodyPr/>
          <a:lstStyle/>
          <a:p>
            <a:endParaRPr lang="en-IN">
              <a:solidFill>
                <a:schemeClr val="tx1">
                  <a:lumMod val="85000"/>
                  <a:lumOff val="15000"/>
                </a:schemeClr>
              </a:solidFill>
            </a:endParaRPr>
          </a:p>
        </p:txBody>
      </p:sp>
      <p:sp>
        <p:nvSpPr>
          <p:cNvPr id="23" name="Text 19"/>
          <p:cNvSpPr/>
          <p:nvPr/>
        </p:nvSpPr>
        <p:spPr>
          <a:xfrm>
            <a:off x="1021556" y="5603200"/>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Sentiment Maps</a:t>
            </a:r>
            <a:endParaRPr lang="en-US" sz="1772" dirty="0">
              <a:solidFill>
                <a:schemeClr val="tx1">
                  <a:lumMod val="85000"/>
                  <a:lumOff val="15000"/>
                </a:schemeClr>
              </a:solidFill>
            </a:endParaRPr>
          </a:p>
        </p:txBody>
      </p:sp>
      <p:sp>
        <p:nvSpPr>
          <p:cNvPr id="24" name="Text 20"/>
          <p:cNvSpPr/>
          <p:nvPr/>
        </p:nvSpPr>
        <p:spPr>
          <a:xfrm>
            <a:off x="5371148" y="5603200"/>
            <a:ext cx="3888105" cy="1440180"/>
          </a:xfrm>
          <a:prstGeom prst="rect">
            <a:avLst/>
          </a:prstGeom>
          <a:noFill/>
          <a:ln/>
        </p:spPr>
        <p:txBody>
          <a:bodyPr wrap="squar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Visualizing the geographic distribution of sentiment, which can be useful for localized marketing or customer service efforts</a:t>
            </a:r>
            <a:endParaRPr lang="en-US" sz="1772" dirty="0">
              <a:solidFill>
                <a:schemeClr val="tx1">
                  <a:lumMod val="85000"/>
                  <a:lumOff val="15000"/>
                </a:schemeClr>
              </a:solidFill>
            </a:endParaRPr>
          </a:p>
        </p:txBody>
      </p:sp>
      <p:sp>
        <p:nvSpPr>
          <p:cNvPr id="25" name="Text 21"/>
          <p:cNvSpPr/>
          <p:nvPr/>
        </p:nvSpPr>
        <p:spPr>
          <a:xfrm>
            <a:off x="9716929" y="5603200"/>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Geographical Sentiment Map</a:t>
            </a:r>
            <a:endParaRPr lang="en-US" sz="1772" dirty="0">
              <a:solidFill>
                <a:schemeClr val="tx1">
                  <a:lumMod val="85000"/>
                  <a:lumOff val="15000"/>
                </a:schemeClr>
              </a:solidFill>
            </a:endParaRPr>
          </a:p>
        </p:txBody>
      </p:sp>
      <p:sp>
        <p:nvSpPr>
          <p:cNvPr id="26" name="Text 22"/>
          <p:cNvSpPr/>
          <p:nvPr/>
        </p:nvSpPr>
        <p:spPr>
          <a:xfrm>
            <a:off x="9716929" y="6098262"/>
            <a:ext cx="3891915" cy="360045"/>
          </a:xfrm>
          <a:prstGeom prst="rect">
            <a:avLst/>
          </a:prstGeom>
          <a:noFill/>
          <a:ln/>
        </p:spPr>
        <p:txBody>
          <a:bodyPr wrap="non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Temporal Sentiment Map</a:t>
            </a:r>
            <a:endParaRPr lang="en-US" sz="1772" dirty="0">
              <a:solidFill>
                <a:schemeClr val="tx1">
                  <a:lumMod val="85000"/>
                  <a:lumOff val="15000"/>
                </a:schemeClr>
              </a:solidFill>
            </a:endParaRPr>
          </a:p>
        </p:txBody>
      </p:sp>
      <p:pic>
        <p:nvPicPr>
          <p:cNvPr id="2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28" name="Rectangle 27">
            <a:extLst>
              <a:ext uri="{FF2B5EF4-FFF2-40B4-BE49-F238E27FC236}">
                <a16:creationId xmlns:a16="http://schemas.microsoft.com/office/drawing/2014/main" id="{DC75BED8-4B1A-AB49-A996-60E896AC4166}"/>
              </a:ext>
            </a:extLst>
          </p:cNvPr>
          <p:cNvSpPr/>
          <p:nvPr/>
        </p:nvSpPr>
        <p:spPr>
          <a:xfrm>
            <a:off x="12201057" y="7589520"/>
            <a:ext cx="2388247" cy="548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tx1">
                  <a:lumMod val="85000"/>
                  <a:lumOff val="1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solidFill>
                <a:schemeClr val="tx1">
                  <a:lumMod val="85000"/>
                  <a:lumOff val="15000"/>
                </a:schemeClr>
              </a:solidFill>
            </a:endParaRP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41096" y="0"/>
            <a:ext cx="14630400" cy="8229600"/>
          </a:xfrm>
          <a:prstGeom prst="roundRect">
            <a:avLst>
              <a:gd name="adj" fmla="val 2461"/>
            </a:avLst>
          </a:prstGeom>
          <a:solidFill>
            <a:srgbClr val="FFFFFF">
              <a:alpha val="85000"/>
            </a:srgbClr>
          </a:solidFill>
          <a:ln/>
        </p:spPr>
        <p:txBody>
          <a:bodyPr/>
          <a:lstStyle/>
          <a:p>
            <a:endParaRPr lang="en-IN">
              <a:solidFill>
                <a:schemeClr val="tx1">
                  <a:lumMod val="85000"/>
                  <a:lumOff val="15000"/>
                </a:schemeClr>
              </a:solidFill>
            </a:endParaRPr>
          </a:p>
        </p:txBody>
      </p:sp>
      <p:sp>
        <p:nvSpPr>
          <p:cNvPr id="6" name="Text 2"/>
          <p:cNvSpPr/>
          <p:nvPr/>
        </p:nvSpPr>
        <p:spPr>
          <a:xfrm>
            <a:off x="3676412" y="1089779"/>
            <a:ext cx="7277457" cy="703302"/>
          </a:xfrm>
          <a:prstGeom prst="rect">
            <a:avLst/>
          </a:prstGeom>
          <a:noFill/>
          <a:ln/>
        </p:spPr>
        <p:txBody>
          <a:bodyPr wrap="none" rtlCol="0" anchor="t"/>
          <a:lstStyle/>
          <a:p>
            <a:pPr marL="0" indent="0" algn="ctr">
              <a:lnSpc>
                <a:spcPts val="5538"/>
              </a:lnSpc>
              <a:buNone/>
            </a:pPr>
            <a:r>
              <a:rPr lang="en-US" sz="4430" b="1" dirty="0">
                <a:solidFill>
                  <a:schemeClr val="tx1">
                    <a:lumMod val="85000"/>
                    <a:lumOff val="15000"/>
                  </a:schemeClr>
                </a:solidFill>
                <a:latin typeface="Instrument Sans" pitchFamily="34" charset="0"/>
                <a:ea typeface="Instrument Sans" pitchFamily="34" charset="-122"/>
                <a:cs typeface="Instrument Sans" pitchFamily="34" charset="-120"/>
              </a:rPr>
              <a:t>Applications and Use Cases</a:t>
            </a:r>
            <a:endParaRPr lang="en-US" sz="4430" dirty="0">
              <a:solidFill>
                <a:schemeClr val="tx1">
                  <a:lumMod val="85000"/>
                  <a:lumOff val="15000"/>
                </a:schemeClr>
              </a:solidFill>
            </a:endParaRPr>
          </a:p>
        </p:txBody>
      </p:sp>
      <p:sp>
        <p:nvSpPr>
          <p:cNvPr id="7" name="Shape 3"/>
          <p:cNvSpPr/>
          <p:nvPr/>
        </p:nvSpPr>
        <p:spPr>
          <a:xfrm>
            <a:off x="787598" y="2130623"/>
            <a:ext cx="6415088" cy="2392085"/>
          </a:xfrm>
          <a:prstGeom prst="roundRect">
            <a:avLst>
              <a:gd name="adj" fmla="val 4234"/>
            </a:avLst>
          </a:prstGeom>
          <a:solidFill>
            <a:srgbClr val="E3E4E8"/>
          </a:solidFill>
          <a:ln w="7620">
            <a:solidFill>
              <a:srgbClr val="C9CACE"/>
            </a:solidFill>
            <a:prstDash val="solid"/>
          </a:ln>
        </p:spPr>
        <p:txBody>
          <a:bodyPr/>
          <a:lstStyle/>
          <a:p>
            <a:endParaRPr lang="en-IN">
              <a:solidFill>
                <a:schemeClr val="tx1">
                  <a:lumMod val="85000"/>
                  <a:lumOff val="15000"/>
                </a:schemeClr>
              </a:solidFill>
            </a:endParaRPr>
          </a:p>
        </p:txBody>
      </p:sp>
      <p:sp>
        <p:nvSpPr>
          <p:cNvPr id="8" name="Text 4"/>
          <p:cNvSpPr/>
          <p:nvPr/>
        </p:nvSpPr>
        <p:spPr>
          <a:xfrm>
            <a:off x="1020247" y="2363272"/>
            <a:ext cx="2813090" cy="351592"/>
          </a:xfrm>
          <a:prstGeom prst="rect">
            <a:avLst/>
          </a:prstGeom>
          <a:noFill/>
          <a:ln/>
        </p:spPr>
        <p:txBody>
          <a:bodyPr wrap="none" rtlCol="0" anchor="t"/>
          <a:lstStyle/>
          <a:p>
            <a:pPr marL="0" indent="0">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Brand Monitoring</a:t>
            </a:r>
            <a:endParaRPr lang="en-US" sz="2215" dirty="0">
              <a:solidFill>
                <a:schemeClr val="tx1">
                  <a:lumMod val="85000"/>
                  <a:lumOff val="15000"/>
                </a:schemeClr>
              </a:solidFill>
            </a:endParaRPr>
          </a:p>
        </p:txBody>
      </p:sp>
      <p:sp>
        <p:nvSpPr>
          <p:cNvPr id="9" name="Text 5"/>
          <p:cNvSpPr/>
          <p:nvPr/>
        </p:nvSpPr>
        <p:spPr>
          <a:xfrm>
            <a:off x="1020247" y="2849880"/>
            <a:ext cx="5949791" cy="1440180"/>
          </a:xfrm>
          <a:prstGeom prst="rect">
            <a:avLst/>
          </a:prstGeom>
          <a:noFill/>
          <a:ln/>
        </p:spPr>
        <p:txBody>
          <a:bodyPr wrap="squar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Sentiment analysis can be used to monitor and track the online reputation of a brand, product, or service. This can help identify areas for improvement and inform marketing strategies.</a:t>
            </a:r>
            <a:endParaRPr lang="en-US" sz="1772" dirty="0">
              <a:solidFill>
                <a:schemeClr val="tx1">
                  <a:lumMod val="85000"/>
                  <a:lumOff val="15000"/>
                </a:schemeClr>
              </a:solidFill>
            </a:endParaRPr>
          </a:p>
        </p:txBody>
      </p:sp>
      <p:sp>
        <p:nvSpPr>
          <p:cNvPr id="10" name="Shape 6"/>
          <p:cNvSpPr/>
          <p:nvPr/>
        </p:nvSpPr>
        <p:spPr>
          <a:xfrm>
            <a:off x="7427714" y="2130623"/>
            <a:ext cx="6415088" cy="2392085"/>
          </a:xfrm>
          <a:prstGeom prst="roundRect">
            <a:avLst>
              <a:gd name="adj" fmla="val 4234"/>
            </a:avLst>
          </a:prstGeom>
          <a:solidFill>
            <a:srgbClr val="E3E4E8"/>
          </a:solidFill>
          <a:ln w="7620">
            <a:solidFill>
              <a:srgbClr val="C9CACE"/>
            </a:solidFill>
            <a:prstDash val="solid"/>
          </a:ln>
        </p:spPr>
        <p:txBody>
          <a:bodyPr/>
          <a:lstStyle/>
          <a:p>
            <a:endParaRPr lang="en-IN">
              <a:solidFill>
                <a:schemeClr val="tx1">
                  <a:lumMod val="85000"/>
                  <a:lumOff val="15000"/>
                </a:schemeClr>
              </a:solidFill>
            </a:endParaRPr>
          </a:p>
        </p:txBody>
      </p:sp>
      <p:sp>
        <p:nvSpPr>
          <p:cNvPr id="11" name="Text 7"/>
          <p:cNvSpPr/>
          <p:nvPr/>
        </p:nvSpPr>
        <p:spPr>
          <a:xfrm>
            <a:off x="7660362" y="2363272"/>
            <a:ext cx="2813090" cy="351592"/>
          </a:xfrm>
          <a:prstGeom prst="rect">
            <a:avLst/>
          </a:prstGeom>
          <a:noFill/>
          <a:ln/>
        </p:spPr>
        <p:txBody>
          <a:bodyPr wrap="none" rtlCol="0" anchor="t"/>
          <a:lstStyle/>
          <a:p>
            <a:pPr marL="0" indent="0">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Customer Service</a:t>
            </a:r>
            <a:endParaRPr lang="en-US" sz="2215" dirty="0">
              <a:solidFill>
                <a:schemeClr val="tx1">
                  <a:lumMod val="85000"/>
                  <a:lumOff val="15000"/>
                </a:schemeClr>
              </a:solidFill>
            </a:endParaRPr>
          </a:p>
        </p:txBody>
      </p:sp>
      <p:sp>
        <p:nvSpPr>
          <p:cNvPr id="12" name="Text 8"/>
          <p:cNvSpPr/>
          <p:nvPr/>
        </p:nvSpPr>
        <p:spPr>
          <a:xfrm>
            <a:off x="7660362" y="2849880"/>
            <a:ext cx="5949791" cy="1440180"/>
          </a:xfrm>
          <a:prstGeom prst="rect">
            <a:avLst/>
          </a:prstGeom>
          <a:noFill/>
          <a:ln/>
        </p:spPr>
        <p:txBody>
          <a:bodyPr wrap="squar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By analyzing customer sentiment expressed in social media, businesses can proactively address customer concerns, improve product offerings, and enhance the overall customer experience.</a:t>
            </a:r>
            <a:endParaRPr lang="en-US" sz="1772" dirty="0">
              <a:solidFill>
                <a:schemeClr val="tx1">
                  <a:lumMod val="85000"/>
                  <a:lumOff val="15000"/>
                </a:schemeClr>
              </a:solidFill>
            </a:endParaRPr>
          </a:p>
        </p:txBody>
      </p:sp>
      <p:sp>
        <p:nvSpPr>
          <p:cNvPr id="13" name="Shape 9"/>
          <p:cNvSpPr/>
          <p:nvPr/>
        </p:nvSpPr>
        <p:spPr>
          <a:xfrm>
            <a:off x="787598" y="4747736"/>
            <a:ext cx="6415088" cy="2392085"/>
          </a:xfrm>
          <a:prstGeom prst="roundRect">
            <a:avLst>
              <a:gd name="adj" fmla="val 4234"/>
            </a:avLst>
          </a:prstGeom>
          <a:solidFill>
            <a:srgbClr val="E3E4E8"/>
          </a:solidFill>
          <a:ln w="7620">
            <a:solidFill>
              <a:srgbClr val="C9CACE"/>
            </a:solidFill>
            <a:prstDash val="solid"/>
          </a:ln>
        </p:spPr>
        <p:txBody>
          <a:bodyPr/>
          <a:lstStyle/>
          <a:p>
            <a:endParaRPr lang="en-IN">
              <a:solidFill>
                <a:schemeClr val="tx1">
                  <a:lumMod val="85000"/>
                  <a:lumOff val="15000"/>
                </a:schemeClr>
              </a:solidFill>
            </a:endParaRPr>
          </a:p>
        </p:txBody>
      </p:sp>
      <p:sp>
        <p:nvSpPr>
          <p:cNvPr id="14" name="Text 10"/>
          <p:cNvSpPr/>
          <p:nvPr/>
        </p:nvSpPr>
        <p:spPr>
          <a:xfrm>
            <a:off x="1020247" y="4980384"/>
            <a:ext cx="2813090" cy="351592"/>
          </a:xfrm>
          <a:prstGeom prst="rect">
            <a:avLst/>
          </a:prstGeom>
          <a:noFill/>
          <a:ln/>
        </p:spPr>
        <p:txBody>
          <a:bodyPr wrap="none" rtlCol="0" anchor="t"/>
          <a:lstStyle/>
          <a:p>
            <a:pPr marL="0" indent="0">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Crisis Management</a:t>
            </a:r>
            <a:endParaRPr lang="en-US" sz="2215" dirty="0">
              <a:solidFill>
                <a:schemeClr val="tx1">
                  <a:lumMod val="85000"/>
                  <a:lumOff val="15000"/>
                </a:schemeClr>
              </a:solidFill>
            </a:endParaRPr>
          </a:p>
        </p:txBody>
      </p:sp>
      <p:sp>
        <p:nvSpPr>
          <p:cNvPr id="15" name="Text 11"/>
          <p:cNvSpPr/>
          <p:nvPr/>
        </p:nvSpPr>
        <p:spPr>
          <a:xfrm>
            <a:off x="1020247" y="5466993"/>
            <a:ext cx="5949791" cy="1440180"/>
          </a:xfrm>
          <a:prstGeom prst="rect">
            <a:avLst/>
          </a:prstGeom>
          <a:noFill/>
          <a:ln/>
        </p:spPr>
        <p:txBody>
          <a:bodyPr wrap="squar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Sentiment analysis can be used to quickly identify and respond to emerging issues or crises, allowing organizations to address negative sentiment and mitigate potential damage to their reputation.</a:t>
            </a:r>
            <a:endParaRPr lang="en-US" sz="1772" dirty="0">
              <a:solidFill>
                <a:schemeClr val="tx1">
                  <a:lumMod val="85000"/>
                  <a:lumOff val="15000"/>
                </a:schemeClr>
              </a:solidFill>
            </a:endParaRPr>
          </a:p>
        </p:txBody>
      </p:sp>
      <p:sp>
        <p:nvSpPr>
          <p:cNvPr id="16" name="Shape 12"/>
          <p:cNvSpPr/>
          <p:nvPr/>
        </p:nvSpPr>
        <p:spPr>
          <a:xfrm>
            <a:off x="7427714" y="4747736"/>
            <a:ext cx="6415088" cy="2392085"/>
          </a:xfrm>
          <a:prstGeom prst="roundRect">
            <a:avLst>
              <a:gd name="adj" fmla="val 4234"/>
            </a:avLst>
          </a:prstGeom>
          <a:solidFill>
            <a:srgbClr val="E3E4E8"/>
          </a:solidFill>
          <a:ln w="7620">
            <a:solidFill>
              <a:srgbClr val="C9CACE"/>
            </a:solidFill>
            <a:prstDash val="solid"/>
          </a:ln>
        </p:spPr>
        <p:txBody>
          <a:bodyPr/>
          <a:lstStyle/>
          <a:p>
            <a:endParaRPr lang="en-IN">
              <a:solidFill>
                <a:schemeClr val="tx1">
                  <a:lumMod val="85000"/>
                  <a:lumOff val="15000"/>
                </a:schemeClr>
              </a:solidFill>
            </a:endParaRPr>
          </a:p>
        </p:txBody>
      </p:sp>
      <p:sp>
        <p:nvSpPr>
          <p:cNvPr id="17" name="Text 13"/>
          <p:cNvSpPr/>
          <p:nvPr/>
        </p:nvSpPr>
        <p:spPr>
          <a:xfrm>
            <a:off x="7660362" y="4980384"/>
            <a:ext cx="3575566" cy="351592"/>
          </a:xfrm>
          <a:prstGeom prst="rect">
            <a:avLst/>
          </a:prstGeom>
          <a:noFill/>
          <a:ln/>
        </p:spPr>
        <p:txBody>
          <a:bodyPr wrap="none" rtlCol="0" anchor="t"/>
          <a:lstStyle/>
          <a:p>
            <a:pPr marL="0" indent="0">
              <a:lnSpc>
                <a:spcPts val="2769"/>
              </a:lnSpc>
              <a:buNone/>
            </a:pPr>
            <a:r>
              <a:rPr lang="en-US" sz="2215" b="1" dirty="0">
                <a:solidFill>
                  <a:schemeClr val="tx1">
                    <a:lumMod val="85000"/>
                    <a:lumOff val="15000"/>
                  </a:schemeClr>
                </a:solidFill>
                <a:latin typeface="Instrument Sans" pitchFamily="34" charset="0"/>
                <a:ea typeface="Instrument Sans" pitchFamily="34" charset="-122"/>
                <a:cs typeface="Instrument Sans" pitchFamily="34" charset="-120"/>
              </a:rPr>
              <a:t>Political and Social Insights</a:t>
            </a:r>
            <a:endParaRPr lang="en-US" sz="2215" dirty="0">
              <a:solidFill>
                <a:schemeClr val="tx1">
                  <a:lumMod val="85000"/>
                  <a:lumOff val="15000"/>
                </a:schemeClr>
              </a:solidFill>
            </a:endParaRPr>
          </a:p>
        </p:txBody>
      </p:sp>
      <p:sp>
        <p:nvSpPr>
          <p:cNvPr id="18" name="Text 14"/>
          <p:cNvSpPr/>
          <p:nvPr/>
        </p:nvSpPr>
        <p:spPr>
          <a:xfrm>
            <a:off x="7660362" y="5466993"/>
            <a:ext cx="5949791" cy="1440180"/>
          </a:xfrm>
          <a:prstGeom prst="rect">
            <a:avLst/>
          </a:prstGeom>
          <a:noFill/>
          <a:ln/>
        </p:spPr>
        <p:txBody>
          <a:bodyPr wrap="square" rtlCol="0" anchor="t"/>
          <a:lstStyle/>
          <a:p>
            <a:pPr marL="0" indent="0">
              <a:lnSpc>
                <a:spcPts val="2835"/>
              </a:lnSpc>
              <a:buNone/>
            </a:pPr>
            <a:r>
              <a:rPr lang="en-US" sz="1772" dirty="0">
                <a:solidFill>
                  <a:schemeClr val="tx1">
                    <a:lumMod val="85000"/>
                    <a:lumOff val="15000"/>
                  </a:schemeClr>
                </a:solidFill>
                <a:latin typeface="Instrument Sans" pitchFamily="34" charset="0"/>
                <a:ea typeface="Instrument Sans" pitchFamily="34" charset="-122"/>
                <a:cs typeface="Instrument Sans" pitchFamily="34" charset="-120"/>
              </a:rPr>
              <a:t>Sentiment analysis on Twitter data can provide valuable insights into public opinion on political issues, social movements, and current events, informing decision-making and policy development.</a:t>
            </a:r>
            <a:endParaRPr lang="en-US" sz="1772" dirty="0">
              <a:solidFill>
                <a:schemeClr val="tx1">
                  <a:lumMod val="85000"/>
                  <a:lumOff val="15000"/>
                </a:schemeClr>
              </a:solidFill>
            </a:endParaRPr>
          </a:p>
        </p:txBody>
      </p:sp>
      <p:pic>
        <p:nvPicPr>
          <p:cNvPr id="1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20" name="Rectangle 19">
            <a:extLst>
              <a:ext uri="{FF2B5EF4-FFF2-40B4-BE49-F238E27FC236}">
                <a16:creationId xmlns:a16="http://schemas.microsoft.com/office/drawing/2014/main" id="{C54C680F-5D97-591E-2A54-60A3183ADB97}"/>
              </a:ext>
            </a:extLst>
          </p:cNvPr>
          <p:cNvSpPr/>
          <p:nvPr/>
        </p:nvSpPr>
        <p:spPr>
          <a:xfrm>
            <a:off x="12242153" y="7589520"/>
            <a:ext cx="2388247" cy="548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tx1">
                  <a:lumMod val="85000"/>
                  <a:lumOff val="1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3" name="Rectangle 105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Freeform: Shape 105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7155342" cy="82296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330B279B-A401-F952-C0ED-084A0876FB77}"/>
              </a:ext>
            </a:extLst>
          </p:cNvPr>
          <p:cNvSpPr txBox="1"/>
          <p:nvPr/>
        </p:nvSpPr>
        <p:spPr>
          <a:xfrm>
            <a:off x="1005841" y="772160"/>
            <a:ext cx="4666231" cy="216063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Case study, </a:t>
            </a:r>
          </a:p>
        </p:txBody>
      </p:sp>
      <p:sp>
        <p:nvSpPr>
          <p:cNvPr id="4" name="TextBox 3">
            <a:extLst>
              <a:ext uri="{FF2B5EF4-FFF2-40B4-BE49-F238E27FC236}">
                <a16:creationId xmlns:a16="http://schemas.microsoft.com/office/drawing/2014/main" id="{D95FDE31-925E-E93A-8D42-807E91C1F907}"/>
              </a:ext>
            </a:extLst>
          </p:cNvPr>
          <p:cNvSpPr txBox="1"/>
          <p:nvPr/>
        </p:nvSpPr>
        <p:spPr>
          <a:xfrm>
            <a:off x="1005841" y="3148057"/>
            <a:ext cx="4666233" cy="426429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What is Alexa?</a:t>
            </a:r>
          </a:p>
          <a:p>
            <a:pPr indent="-228600">
              <a:lnSpc>
                <a:spcPct val="90000"/>
              </a:lnSpc>
              <a:spcAft>
                <a:spcPts val="600"/>
              </a:spcAft>
              <a:buFont typeface="Arial" panose="020B0604020202020204" pitchFamily="34" charset="0"/>
              <a:buChar char="•"/>
            </a:pPr>
            <a:r>
              <a:rPr lang="en-US" sz="2000"/>
              <a:t>Alexa is a virtual assistant developed by Amazon. It is primarily used on Amazon's Echo line of smart speakersand other compatible devices. Alexa can perform a variety of tasks such as playing music, setting timers and alarms, answering questions, and controlling smart home devices. It uses natural language processing to understand voice commands and provide responses. Alexa is powered by artificial intelligence and is constantly learning to improve its capabilities.</a:t>
            </a:r>
          </a:p>
          <a:p>
            <a:pPr indent="-228600">
              <a:lnSpc>
                <a:spcPct val="90000"/>
              </a:lnSpc>
              <a:spcAft>
                <a:spcPts val="600"/>
              </a:spcAft>
              <a:buFont typeface="Arial" panose="020B0604020202020204" pitchFamily="34" charset="0"/>
              <a:buChar char="•"/>
            </a:pPr>
            <a:endParaRPr lang="en-US" sz="2000"/>
          </a:p>
        </p:txBody>
      </p:sp>
      <p:pic>
        <p:nvPicPr>
          <p:cNvPr id="1026" name="Picture 2" descr="A blue circle with a black background&#10;&#10;Description automatically generated">
            <a:extLst>
              <a:ext uri="{FF2B5EF4-FFF2-40B4-BE49-F238E27FC236}">
                <a16:creationId xmlns:a16="http://schemas.microsoft.com/office/drawing/2014/main" id="{7101BE04-C01A-8616-99FA-B8F504C7F3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61183" y="2529509"/>
            <a:ext cx="5697056" cy="320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01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3946</TotalTime>
  <Words>1931</Words>
  <Application>Microsoft Office PowerPoint</Application>
  <PresentationFormat>Custom</PresentationFormat>
  <Paragraphs>151</Paragraphs>
  <Slides>29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Agustina-Signature</vt:lpstr>
      <vt:lpstr>Arial</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dharma durai</cp:lastModifiedBy>
  <cp:revision>3</cp:revision>
  <dcterms:created xsi:type="dcterms:W3CDTF">2024-06-28T05:48:55Z</dcterms:created>
  <dcterms:modified xsi:type="dcterms:W3CDTF">2024-07-01T07:28:32Z</dcterms:modified>
</cp:coreProperties>
</file>