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s/_rels/slide5.xml.rels" ContentType="application/vnd.openxmlformats-package.relationships+xml"/>
  <Override PartName="/ppt/slides/_rels/slide21.xml.rels" ContentType="application/vnd.openxmlformats-package.relationships+xml"/>
  <Override PartName="/ppt/slides/_rels/slide19.xml.rels" ContentType="application/vnd.openxmlformats-package.relationships+xml"/>
  <Override PartName="/ppt/slides/_rels/slide4.xml.rels" ContentType="application/vnd.openxmlformats-package.relationships+xml"/>
  <Override PartName="/ppt/slides/_rels/slide20.xml.rels" ContentType="application/vnd.openxmlformats-package.relationships+xml"/>
  <Override PartName="/ppt/slides/_rels/slide18.xml.rels" ContentType="application/vnd.openxmlformats-package.relationships+xml"/>
  <Override PartName="/ppt/slides/_rels/slide3.xml.rels" ContentType="application/vnd.openxmlformats-package.relationships+xml"/>
  <Override PartName="/ppt/slides/_rels/slide17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.xml.rels" ContentType="application/vnd.openxmlformats-package.relationships+xml"/>
  <Override PartName="/ppt/slides/_rels/slide16.xml.rels" ContentType="application/vnd.openxmlformats-package.relationships+xml"/>
  <Override PartName="/ppt/slides/_rels/slide2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17.xml" ContentType="application/vnd.openxmlformats-officedocument.presentationml.slide+xml"/>
  <Override PartName="/ppt/slides/slide3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4.xml" ContentType="application/vnd.openxmlformats-officedocument.presentationml.slide+xml"/>
  <Override PartName="/ppt/slides/slide19.xml" ContentType="application/vnd.openxmlformats-officedocument.presentationml.slide+xml"/>
  <Override PartName="/ppt/slides/slide5.xml" ContentType="application/vnd.openxmlformats-officedocument.presentationml.slide+xml"/>
  <Override PartName="/ppt/slides/slide21.xml" ContentType="application/vnd.openxmlformats-officedocument.presentationml.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_rels/notesSlide2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5.xml.rels" ContentType="application/vnd.openxmlformats-package.relationships+xml"/>
  <Override PartName="/ppt/notesSlides/_rels/notesSlide3.xml.rels" ContentType="application/vnd.openxmlformats-package.relationships+xml"/>
  <Override PartName="/ppt/notesSlides/notesSlide11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x="20104100" cy="11309350"/>
  <p:notesSz cx="20104100" cy="1130935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to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move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the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slide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Click to edit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the notes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format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dt" idx="3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" name="PlaceHolder 5"/>
          <p:cNvSpPr>
            <a:spLocks noGrp="1"/>
          </p:cNvSpPr>
          <p:nvPr>
            <p:ph type="ft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" name="PlaceHolder 6"/>
          <p:cNvSpPr>
            <a:spLocks noGrp="1"/>
          </p:cNvSpPr>
          <p:nvPr>
            <p:ph type="sldNum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B16822CB-494D-44C4-BBDE-BDFBC88CD2D5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sldImg"/>
          </p:nvPr>
        </p:nvSpPr>
        <p:spPr>
          <a:xfrm>
            <a:off x="6281640" y="847800"/>
            <a:ext cx="7538760" cy="4240080"/>
          </a:xfrm>
          <a:prstGeom prst="rect">
            <a:avLst/>
          </a:prstGeom>
          <a:ln w="0">
            <a:noFill/>
          </a:ln>
        </p:spPr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2009880" y="5372280"/>
            <a:ext cx="16082640" cy="5087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sldNum" idx="19"/>
          </p:nvPr>
        </p:nvSpPr>
        <p:spPr>
          <a:xfrm>
            <a:off x="11387160" y="10742760"/>
            <a:ext cx="8710560" cy="563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IN" sz="1200" spc="-1" strike="noStrike">
                <a:solidFill>
                  <a:schemeClr val="dk1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F5AD3F0-C969-4798-9C8F-9B586E3EEA9A}" type="slidenum">
              <a:rPr b="0" lang="en-IN" sz="1200" spc="-1" strike="noStrike">
                <a:solidFill>
                  <a:schemeClr val="dk1"/>
                </a:solidFill>
                <a:latin typeface="Calibri"/>
                <a:ea typeface="Calibri"/>
              </a:rPr>
              <a:t>21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sldImg"/>
          </p:nvPr>
        </p:nvSpPr>
        <p:spPr>
          <a:xfrm>
            <a:off x="6281640" y="847800"/>
            <a:ext cx="7538760" cy="4240080"/>
          </a:xfrm>
          <a:prstGeom prst="rect">
            <a:avLst/>
          </a:prstGeom>
          <a:ln w="0">
            <a:noFill/>
          </a:ln>
        </p:spPr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2009880" y="5372280"/>
            <a:ext cx="16082640" cy="5087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sldNum" idx="20"/>
          </p:nvPr>
        </p:nvSpPr>
        <p:spPr>
          <a:xfrm>
            <a:off x="11387160" y="10742760"/>
            <a:ext cx="8710560" cy="563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IN" sz="1200" spc="-1" strike="noStrike">
                <a:solidFill>
                  <a:schemeClr val="dk1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2ABD147-C858-42D5-B2F8-54DA36F01BE5}" type="slidenum">
              <a:rPr b="0" lang="en-IN" sz="1200" spc="-1" strike="noStrike">
                <a:solidFill>
                  <a:schemeClr val="dk1"/>
                </a:solidFill>
                <a:latin typeface="Calibri"/>
                <a:ea typeface="Calibri"/>
              </a:rPr>
              <a:t>21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sldImg"/>
          </p:nvPr>
        </p:nvSpPr>
        <p:spPr>
          <a:xfrm>
            <a:off x="6281640" y="847800"/>
            <a:ext cx="7538760" cy="4240080"/>
          </a:xfrm>
          <a:prstGeom prst="rect">
            <a:avLst/>
          </a:prstGeom>
          <a:ln w="0">
            <a:noFill/>
          </a:ln>
        </p:spPr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2009880" y="5372280"/>
            <a:ext cx="16082640" cy="5087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sldNum" idx="21"/>
          </p:nvPr>
        </p:nvSpPr>
        <p:spPr>
          <a:xfrm>
            <a:off x="11387160" y="10742760"/>
            <a:ext cx="8710560" cy="563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IN" sz="1200" spc="-1" strike="noStrike">
                <a:solidFill>
                  <a:schemeClr val="dk1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A978819-81BC-4513-9038-B442B1147359}" type="slidenum">
              <a:rPr b="0" lang="en-IN" sz="1200" spc="-1" strike="noStrike">
                <a:solidFill>
                  <a:schemeClr val="dk1"/>
                </a:solidFill>
                <a:latin typeface="Calibri"/>
                <a:ea typeface="Calibri"/>
              </a:rPr>
              <a:t>21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sldImg"/>
          </p:nvPr>
        </p:nvSpPr>
        <p:spPr>
          <a:xfrm>
            <a:off x="6281640" y="847800"/>
            <a:ext cx="7538760" cy="4240080"/>
          </a:xfrm>
          <a:prstGeom prst="rect">
            <a:avLst/>
          </a:prstGeom>
          <a:ln w="0">
            <a:noFill/>
          </a:ln>
        </p:spPr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2009880" y="5372280"/>
            <a:ext cx="16082640" cy="5087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sldNum" idx="22"/>
          </p:nvPr>
        </p:nvSpPr>
        <p:spPr>
          <a:xfrm>
            <a:off x="11387160" y="10742760"/>
            <a:ext cx="8710560" cy="563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IN" sz="1200" spc="-1" strike="noStrike">
                <a:solidFill>
                  <a:schemeClr val="dk1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5426E32-5F02-4F9C-8388-2E2C790EB307}" type="slidenum">
              <a:rPr b="0" lang="en-IN" sz="1200" spc="-1" strike="noStrike">
                <a:solidFill>
                  <a:schemeClr val="dk1"/>
                </a:solidFill>
                <a:latin typeface="Calibri"/>
                <a:ea typeface="Calibri"/>
              </a:rPr>
              <a:t>21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sldImg"/>
          </p:nvPr>
        </p:nvSpPr>
        <p:spPr>
          <a:xfrm>
            <a:off x="6281640" y="847800"/>
            <a:ext cx="7538760" cy="4240080"/>
          </a:xfrm>
          <a:prstGeom prst="rect">
            <a:avLst/>
          </a:prstGeom>
          <a:ln w="0">
            <a:noFill/>
          </a:ln>
        </p:spPr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2009880" y="5372280"/>
            <a:ext cx="16082640" cy="5087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sldNum" idx="16"/>
          </p:nvPr>
        </p:nvSpPr>
        <p:spPr>
          <a:xfrm>
            <a:off x="11387160" y="10742760"/>
            <a:ext cx="8710560" cy="563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IN" sz="1200" spc="-1" strike="noStrike">
                <a:solidFill>
                  <a:schemeClr val="dk1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333B55B-B6B4-421A-AAB8-254F13472307}" type="slidenum">
              <a:rPr b="0" lang="en-IN" sz="1200" spc="-1" strike="noStrike">
                <a:solidFill>
                  <a:schemeClr val="dk1"/>
                </a:solidFill>
                <a:latin typeface="Calibri"/>
                <a:ea typeface="Calibri"/>
              </a:rPr>
              <a:t>21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sldImg"/>
          </p:nvPr>
        </p:nvSpPr>
        <p:spPr>
          <a:xfrm>
            <a:off x="6281640" y="847800"/>
            <a:ext cx="7538760" cy="4240080"/>
          </a:xfrm>
          <a:prstGeom prst="rect">
            <a:avLst/>
          </a:prstGeom>
          <a:ln w="0">
            <a:noFill/>
          </a:ln>
        </p:spPr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2009880" y="5372280"/>
            <a:ext cx="16082640" cy="5087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sldNum" idx="23"/>
          </p:nvPr>
        </p:nvSpPr>
        <p:spPr>
          <a:xfrm>
            <a:off x="11387160" y="10742760"/>
            <a:ext cx="8710560" cy="563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IN" sz="1200" spc="-1" strike="noStrike">
                <a:solidFill>
                  <a:schemeClr val="dk1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0E3241A-02E4-4A23-98C9-85D806EDDF38}" type="slidenum">
              <a:rPr b="0" lang="en-IN" sz="1200" spc="-1" strike="noStrike">
                <a:solidFill>
                  <a:schemeClr val="dk1"/>
                </a:solidFill>
                <a:latin typeface="Calibri"/>
                <a:ea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sldImg"/>
          </p:nvPr>
        </p:nvSpPr>
        <p:spPr>
          <a:xfrm>
            <a:off x="6281640" y="847800"/>
            <a:ext cx="7538760" cy="4240080"/>
          </a:xfrm>
          <a:prstGeom prst="rect">
            <a:avLst/>
          </a:prstGeom>
          <a:ln w="0">
            <a:noFill/>
          </a:ln>
        </p:spPr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2009880" y="5372280"/>
            <a:ext cx="16082640" cy="5087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sldNum" idx="24"/>
          </p:nvPr>
        </p:nvSpPr>
        <p:spPr>
          <a:xfrm>
            <a:off x="11387160" y="10742760"/>
            <a:ext cx="8710560" cy="563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IN" sz="1200" spc="-1" strike="noStrike">
                <a:solidFill>
                  <a:schemeClr val="dk1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6DA3675-7ABB-4417-BE9E-DCF146EC6ECB}" type="slidenum">
              <a:rPr b="0" lang="en-IN" sz="1200" spc="-1" strike="noStrike">
                <a:solidFill>
                  <a:schemeClr val="dk1"/>
                </a:solidFill>
                <a:latin typeface="Calibri"/>
                <a:ea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sldImg"/>
          </p:nvPr>
        </p:nvSpPr>
        <p:spPr>
          <a:xfrm>
            <a:off x="6281640" y="847800"/>
            <a:ext cx="7538760" cy="4240080"/>
          </a:xfrm>
          <a:prstGeom prst="rect">
            <a:avLst/>
          </a:prstGeom>
          <a:ln w="0">
            <a:noFill/>
          </a:ln>
        </p:spPr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2009880" y="5372280"/>
            <a:ext cx="16082640" cy="5087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sldNum" idx="17"/>
          </p:nvPr>
        </p:nvSpPr>
        <p:spPr>
          <a:xfrm>
            <a:off x="11387160" y="10742760"/>
            <a:ext cx="8710560" cy="563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IN" sz="1200" spc="-1" strike="noStrike">
                <a:solidFill>
                  <a:schemeClr val="dk1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F694A01-4E2A-407D-BD0B-3B6968A34CB4}" type="slidenum">
              <a:rPr b="0" lang="en-IN" sz="1200" spc="-1" strike="noStrike">
                <a:solidFill>
                  <a:schemeClr val="dk1"/>
                </a:solidFill>
                <a:latin typeface="Calibri"/>
                <a:ea typeface="Calibri"/>
              </a:rPr>
              <a:t>21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sldImg"/>
          </p:nvPr>
        </p:nvSpPr>
        <p:spPr>
          <a:xfrm>
            <a:off x="6281640" y="847800"/>
            <a:ext cx="7538760" cy="4240080"/>
          </a:xfrm>
          <a:prstGeom prst="rect">
            <a:avLst/>
          </a:prstGeom>
          <a:ln w="0">
            <a:noFill/>
          </a:ln>
        </p:spPr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2009880" y="5372280"/>
            <a:ext cx="16082640" cy="5087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sldNum" idx="18"/>
          </p:nvPr>
        </p:nvSpPr>
        <p:spPr>
          <a:xfrm>
            <a:off x="11387160" y="10742760"/>
            <a:ext cx="8710560" cy="563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IN" sz="1200" spc="-1" strike="noStrike">
                <a:solidFill>
                  <a:schemeClr val="dk1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4CE76B3-C52D-4571-9DD8-DBDC549A5FE6}" type="slidenum">
              <a:rPr b="0" lang="en-IN" sz="1200" spc="-1" strike="noStrike">
                <a:solidFill>
                  <a:schemeClr val="dk1"/>
                </a:solidFill>
                <a:latin typeface="Calibri"/>
                <a:ea typeface="Calibri"/>
              </a:rPr>
              <a:t>21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88008E96-8110-4B82-A2D0-1053749A38A5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61120" y="2054160"/>
            <a:ext cx="18730800" cy="125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556560" y="4084560"/>
            <a:ext cx="18730800" cy="750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80BED39-B112-4A72-BE69-9C816C5F289C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Google Shape;10;p1" descr=""/>
          <p:cNvPicPr/>
          <p:nvPr/>
        </p:nvPicPr>
        <p:blipFill>
          <a:blip r:embed="rId3"/>
          <a:stretch/>
        </p:blipFill>
        <p:spPr>
          <a:xfrm>
            <a:off x="474840" y="474840"/>
            <a:ext cx="3312360" cy="1422360"/>
          </a:xfrm>
          <a:prstGeom prst="rect">
            <a:avLst/>
          </a:prstGeom>
          <a:ln w="0">
            <a:noFill/>
          </a:ln>
        </p:spPr>
      </p:pic>
      <p:pic>
        <p:nvPicPr>
          <p:cNvPr id="1" name="Google Shape;13;p1" descr=""/>
          <p:cNvPicPr/>
          <p:nvPr/>
        </p:nvPicPr>
        <p:blipFill>
          <a:blip r:embed="rId4"/>
          <a:stretch/>
        </p:blipFill>
        <p:spPr>
          <a:xfrm>
            <a:off x="7614360" y="10400400"/>
            <a:ext cx="4872960" cy="739080"/>
          </a:xfrm>
          <a:prstGeom prst="rect">
            <a:avLst/>
          </a:prstGeom>
          <a:ln w="0">
            <a:noFill/>
          </a:ln>
        </p:spPr>
      </p:pic>
      <p:sp>
        <p:nvSpPr>
          <p:cNvPr id="2" name="Google Shape;16;p2"/>
          <p:cNvSpPr/>
          <p:nvPr/>
        </p:nvSpPr>
        <p:spPr>
          <a:xfrm>
            <a:off x="2982960" y="712800"/>
            <a:ext cx="55440" cy="55440"/>
          </a:xfrm>
          <a:custGeom>
            <a:avLst/>
            <a:gdLst>
              <a:gd name="textAreaLeft" fmla="*/ 0 w 55440"/>
              <a:gd name="textAreaRight" fmla="*/ 57240 w 55440"/>
              <a:gd name="textAreaTop" fmla="*/ 0 h 55440"/>
              <a:gd name="textAreaBottom" fmla="*/ 57240 h 55440"/>
            </a:gdLst>
            <a:ahLst/>
            <a:rect l="textAreaLeft" t="textAreaTop" r="textAreaRight" b="textAreaBottom"/>
            <a:pathLst>
              <a:path w="56514" h="56515">
                <a:moveTo>
                  <a:pt x="28145" y="0"/>
                </a:moveTo>
                <a:lnTo>
                  <a:pt x="17201" y="2207"/>
                </a:lnTo>
                <a:lnTo>
                  <a:pt x="8253" y="8227"/>
                </a:lnTo>
                <a:lnTo>
                  <a:pt x="2215" y="17157"/>
                </a:lnTo>
                <a:lnTo>
                  <a:pt x="0" y="28093"/>
                </a:lnTo>
                <a:lnTo>
                  <a:pt x="2215" y="39037"/>
                </a:lnTo>
                <a:lnTo>
                  <a:pt x="8253" y="47985"/>
                </a:lnTo>
                <a:lnTo>
                  <a:pt x="17201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3" y="50280"/>
                </a:lnTo>
                <a:lnTo>
                  <a:pt x="11109" y="45113"/>
                </a:lnTo>
                <a:lnTo>
                  <a:pt x="5952" y="37457"/>
                </a:lnTo>
                <a:lnTo>
                  <a:pt x="4062" y="28093"/>
                </a:lnTo>
                <a:lnTo>
                  <a:pt x="5952" y="18722"/>
                </a:lnTo>
                <a:lnTo>
                  <a:pt x="11109" y="11052"/>
                </a:lnTo>
                <a:lnTo>
                  <a:pt x="18763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7" y="5870"/>
                </a:lnTo>
                <a:lnTo>
                  <a:pt x="45181" y="11052"/>
                </a:lnTo>
                <a:lnTo>
                  <a:pt x="50338" y="18722"/>
                </a:lnTo>
                <a:lnTo>
                  <a:pt x="52228" y="28093"/>
                </a:lnTo>
                <a:lnTo>
                  <a:pt x="50338" y="37457"/>
                </a:lnTo>
                <a:lnTo>
                  <a:pt x="45181" y="45113"/>
                </a:lnTo>
                <a:lnTo>
                  <a:pt x="37527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chemeClr val="dk1"/>
              </a:solidFill>
              <a:latin typeface="Arial"/>
              <a:ea typeface="Arial"/>
            </a:endParaRPr>
          </a:p>
        </p:txBody>
      </p:sp>
      <p:sp>
        <p:nvSpPr>
          <p:cNvPr id="3" name="Google Shape;17;p2"/>
          <p:cNvSpPr/>
          <p:nvPr/>
        </p:nvSpPr>
        <p:spPr>
          <a:xfrm>
            <a:off x="2998800" y="725400"/>
            <a:ext cx="23760" cy="29880"/>
          </a:xfrm>
          <a:custGeom>
            <a:avLst/>
            <a:gdLst>
              <a:gd name="textAreaLeft" fmla="*/ 0 w 23760"/>
              <a:gd name="textAreaRight" fmla="*/ 25560 w 23760"/>
              <a:gd name="textAreaTop" fmla="*/ 0 h 29880"/>
              <a:gd name="textAreaBottom" fmla="*/ 31680 h 29880"/>
            </a:gdLst>
            <a:ahLst/>
            <a:rect l="textAreaLeft" t="textAreaTop" r="textAreaRight" b="textAreaBottom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39" y="5329"/>
                </a:lnTo>
                <a:lnTo>
                  <a:pt x="2188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37" y="18292"/>
                </a:lnTo>
                <a:lnTo>
                  <a:pt x="9727" y="18680"/>
                </a:lnTo>
                <a:lnTo>
                  <a:pt x="11465" y="19999"/>
                </a:lnTo>
                <a:lnTo>
                  <a:pt x="14470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39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4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26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39" y="5329"/>
                </a:lnTo>
                <a:close/>
              </a:path>
            </a:pathLst>
          </a:custGeom>
          <a:solidFill>
            <a:srgbClr val="231f2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chemeClr val="dk1"/>
              </a:solidFill>
              <a:latin typeface="Arial"/>
              <a:ea typeface="Arial"/>
            </a:endParaRPr>
          </a:p>
        </p:txBody>
      </p:sp>
      <p:sp>
        <p:nvSpPr>
          <p:cNvPr id="4" name="PlaceHolder 1"/>
          <p:cNvSpPr>
            <a:spLocks noGrp="1"/>
          </p:cNvSpPr>
          <p:nvPr>
            <p:ph type="sldNum" idx="1"/>
          </p:nvPr>
        </p:nvSpPr>
        <p:spPr>
          <a:xfrm>
            <a:off x="18627840" y="10253160"/>
            <a:ext cx="1203480" cy="862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IN" sz="22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07861EE-E58F-4525-9BAE-77B588DD1338}" type="slidenum">
              <a:rPr b="0" lang="en-IN" sz="22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2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title"/>
          </p:nvPr>
        </p:nvSpPr>
        <p:spPr>
          <a:xfrm>
            <a:off x="1005120" y="451080"/>
            <a:ext cx="18093240" cy="188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to edit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the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title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text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body"/>
          </p:nvPr>
        </p:nvSpPr>
        <p:spPr>
          <a:xfrm>
            <a:off x="1005120" y="2646360"/>
            <a:ext cx="18093240" cy="655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21;p3" descr=""/>
          <p:cNvPicPr/>
          <p:nvPr/>
        </p:nvPicPr>
        <p:blipFill>
          <a:blip r:embed="rId3"/>
          <a:stretch/>
        </p:blipFill>
        <p:spPr>
          <a:xfrm>
            <a:off x="474840" y="474840"/>
            <a:ext cx="3312360" cy="1422360"/>
          </a:xfrm>
          <a:prstGeom prst="rect">
            <a:avLst/>
          </a:prstGeom>
          <a:ln w="0">
            <a:noFill/>
          </a:ln>
        </p:spPr>
      </p:pic>
      <p:pic>
        <p:nvPicPr>
          <p:cNvPr id="8" name="Google Shape;25;p3" descr=""/>
          <p:cNvPicPr/>
          <p:nvPr/>
        </p:nvPicPr>
        <p:blipFill>
          <a:blip r:embed="rId4"/>
          <a:stretch/>
        </p:blipFill>
        <p:spPr>
          <a:xfrm>
            <a:off x="15354360" y="912600"/>
            <a:ext cx="4337280" cy="657720"/>
          </a:xfrm>
          <a:prstGeom prst="rect">
            <a:avLst/>
          </a:prstGeom>
          <a:ln w="0">
            <a:noFill/>
          </a:ln>
        </p:spPr>
      </p:pic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61120" y="2054160"/>
            <a:ext cx="18730800" cy="125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56560" y="4084560"/>
            <a:ext cx="18730800" cy="750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sldNum" idx="2"/>
          </p:nvPr>
        </p:nvSpPr>
        <p:spPr>
          <a:xfrm>
            <a:off x="18627840" y="10253160"/>
            <a:ext cx="1203480" cy="862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IN" sz="22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6C1276F-BB30-4665-8B74-075B78F1D798}" type="slidenum">
              <a:rPr b="0" lang="en-IN" sz="22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2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143;p26"/>
          <p:cNvSpPr/>
          <p:nvPr/>
        </p:nvSpPr>
        <p:spPr>
          <a:xfrm>
            <a:off x="5603760" y="1336680"/>
            <a:ext cx="144360" cy="14580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chemeClr val="dk1"/>
              </a:solidFill>
              <a:latin typeface="Calibri"/>
              <a:ea typeface="Calibri"/>
            </a:endParaRPr>
          </a:p>
        </p:txBody>
      </p:sp>
      <p:sp>
        <p:nvSpPr>
          <p:cNvPr id="21" name="Google Shape;144;p26"/>
          <p:cNvSpPr/>
          <p:nvPr/>
        </p:nvSpPr>
        <p:spPr>
          <a:xfrm>
            <a:off x="2743200" y="2008080"/>
            <a:ext cx="16832160" cy="139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IN" sz="6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Enhanced LongRange Location Tracking and Fall Detection System</a:t>
            </a:r>
            <a:endParaRPr b="0" lang="en-US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Google Shape;145;p26"/>
          <p:cNvSpPr/>
          <p:nvPr/>
        </p:nvSpPr>
        <p:spPr>
          <a:xfrm>
            <a:off x="527040" y="3254400"/>
            <a:ext cx="18895680" cy="695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IN" sz="4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1RV23MC039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IN" sz="4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RAJESHA C U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IN" sz="4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Under the Guidance 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IN" sz="4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Of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IN" sz="5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endParaRPr b="0" lang="en-US" sz="5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1"/>
          <p:cNvSpPr>
            <a:spLocks noGrp="1"/>
          </p:cNvSpPr>
          <p:nvPr>
            <p:ph type="sldNum" idx="6"/>
          </p:nvPr>
        </p:nvSpPr>
        <p:spPr>
          <a:xfrm>
            <a:off x="18627840" y="10253160"/>
            <a:ext cx="1203480" cy="862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IN" sz="22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4748B49-1E66-4F7D-B117-768244A4A38E}" type="slidenum">
              <a:rPr b="0" lang="en-IN" sz="2200" spc="-1" strike="noStrike">
                <a:solidFill>
                  <a:schemeClr val="dk2"/>
                </a:solidFill>
                <a:latin typeface="Arial"/>
                <a:ea typeface="Arial"/>
              </a:rPr>
              <a:t>1</a:t>
            </a:fld>
            <a:endParaRPr b="0" lang="en-US" sz="2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" name="Google Shape;147;p26"/>
          <p:cNvSpPr/>
          <p:nvPr/>
        </p:nvSpPr>
        <p:spPr>
          <a:xfrm>
            <a:off x="3803760" y="351000"/>
            <a:ext cx="15619320" cy="139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IN" sz="7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Major Project – MCA491P</a:t>
            </a:r>
            <a:endParaRPr b="0" lang="en-US" sz="7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"/>
          <p:cNvSpPr/>
          <p:nvPr/>
        </p:nvSpPr>
        <p:spPr>
          <a:xfrm>
            <a:off x="7315200" y="7788240"/>
            <a:ext cx="5484960" cy="318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Dr. Deepika K    Associate Professor   Department of MCA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"/>
          <p:cNvSpPr/>
          <p:nvPr/>
        </p:nvSpPr>
        <p:spPr>
          <a:xfrm>
            <a:off x="685800" y="2168280"/>
            <a:ext cx="18287280" cy="8973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Times New Roman"/>
              </a:rPr>
              <a:t>Module 5: Web Dashboard (ESP32 Web Server)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Times New Roman"/>
              </a:rPr>
              <a:t>Input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649"/>
              </a:spcBef>
              <a:spcAft>
                <a:spcPts val="43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ESP32 AP credentials (SSID, Password)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649"/>
              </a:spcBef>
              <a:spcAft>
                <a:spcPts val="43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HTML/JS/CSS files from SD card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649"/>
              </a:spcBef>
              <a:spcAft>
                <a:spcPts val="43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Sensor data read from SD card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Times New Roman"/>
              </a:rPr>
              <a:t>Process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649"/>
              </a:spcBef>
              <a:spcAft>
                <a:spcPts val="43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Serve HTML files via ESPAsyncWebServer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649"/>
              </a:spcBef>
              <a:spcAft>
                <a:spcPts val="43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Load map and marker data in JavaScript.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649"/>
              </a:spcBef>
              <a:spcAft>
                <a:spcPts val="43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Periodically fetch latest data.txt entries.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649"/>
              </a:spcBef>
              <a:spcAft>
                <a:spcPts val="43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Display individual node data in cards or tables.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Times New Roman"/>
              </a:rPr>
              <a:t>Output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649"/>
              </a:spcBef>
              <a:spcAft>
                <a:spcPts val="43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Fully functional offline dashboard accessible via mobile: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649"/>
              </a:spcBef>
              <a:spcAft>
                <a:spcPts val="43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Map with markers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649"/>
              </a:spcBef>
              <a:spcAft>
                <a:spcPts val="43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Node list with temperature, pressure, battery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649"/>
              </a:spcBef>
              <a:spcAft>
                <a:spcPts val="43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Alerts and warning messages if battery is low or emergency is triggered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49"/>
              </a:spcBef>
              <a:spcAft>
                <a:spcPts val="431"/>
              </a:spcAf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193;p31"/>
          <p:cNvSpPr/>
          <p:nvPr/>
        </p:nvSpPr>
        <p:spPr>
          <a:xfrm>
            <a:off x="2982960" y="712800"/>
            <a:ext cx="55440" cy="55440"/>
          </a:xfrm>
          <a:custGeom>
            <a:avLst/>
            <a:gdLst>
              <a:gd name="textAreaLeft" fmla="*/ 0 w 55440"/>
              <a:gd name="textAreaRight" fmla="*/ 57240 w 55440"/>
              <a:gd name="textAreaTop" fmla="*/ 0 h 55440"/>
              <a:gd name="textAreaBottom" fmla="*/ 57240 h 55440"/>
            </a:gdLst>
            <a:ahLst/>
            <a:rect l="textAreaLeft" t="textAreaTop" r="textAreaRight" b="textAreaBottom"/>
            <a:pathLst>
              <a:path w="56514" h="56515">
                <a:moveTo>
                  <a:pt x="28145" y="0"/>
                </a:moveTo>
                <a:lnTo>
                  <a:pt x="17201" y="2207"/>
                </a:lnTo>
                <a:lnTo>
                  <a:pt x="8253" y="8227"/>
                </a:lnTo>
                <a:lnTo>
                  <a:pt x="2215" y="17157"/>
                </a:lnTo>
                <a:lnTo>
                  <a:pt x="0" y="28093"/>
                </a:lnTo>
                <a:lnTo>
                  <a:pt x="2215" y="39037"/>
                </a:lnTo>
                <a:lnTo>
                  <a:pt x="8253" y="47985"/>
                </a:lnTo>
                <a:lnTo>
                  <a:pt x="17201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3" y="50280"/>
                </a:lnTo>
                <a:lnTo>
                  <a:pt x="11109" y="45113"/>
                </a:lnTo>
                <a:lnTo>
                  <a:pt x="5952" y="37457"/>
                </a:lnTo>
                <a:lnTo>
                  <a:pt x="4062" y="28093"/>
                </a:lnTo>
                <a:lnTo>
                  <a:pt x="5952" y="18722"/>
                </a:lnTo>
                <a:lnTo>
                  <a:pt x="11109" y="11052"/>
                </a:lnTo>
                <a:lnTo>
                  <a:pt x="18763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7" y="5870"/>
                </a:lnTo>
                <a:lnTo>
                  <a:pt x="45181" y="11052"/>
                </a:lnTo>
                <a:lnTo>
                  <a:pt x="50338" y="18722"/>
                </a:lnTo>
                <a:lnTo>
                  <a:pt x="52228" y="28093"/>
                </a:lnTo>
                <a:lnTo>
                  <a:pt x="50338" y="37457"/>
                </a:lnTo>
                <a:lnTo>
                  <a:pt x="45181" y="45113"/>
                </a:lnTo>
                <a:lnTo>
                  <a:pt x="37527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chemeClr val="dk1"/>
              </a:solidFill>
              <a:latin typeface="Arial"/>
              <a:ea typeface="Arial"/>
            </a:endParaRPr>
          </a:p>
        </p:txBody>
      </p:sp>
      <p:sp>
        <p:nvSpPr>
          <p:cNvPr id="49" name="Google Shape;194;p31"/>
          <p:cNvSpPr/>
          <p:nvPr/>
        </p:nvSpPr>
        <p:spPr>
          <a:xfrm>
            <a:off x="2998800" y="725400"/>
            <a:ext cx="23760" cy="29880"/>
          </a:xfrm>
          <a:custGeom>
            <a:avLst/>
            <a:gdLst>
              <a:gd name="textAreaLeft" fmla="*/ 0 w 23760"/>
              <a:gd name="textAreaRight" fmla="*/ 25560 w 23760"/>
              <a:gd name="textAreaTop" fmla="*/ 0 h 29880"/>
              <a:gd name="textAreaBottom" fmla="*/ 31680 h 29880"/>
            </a:gdLst>
            <a:ahLst/>
            <a:rect l="textAreaLeft" t="textAreaTop" r="textAreaRight" b="textAreaBottom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39" y="5329"/>
                </a:lnTo>
                <a:lnTo>
                  <a:pt x="2188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37" y="18292"/>
                </a:lnTo>
                <a:lnTo>
                  <a:pt x="9727" y="18680"/>
                </a:lnTo>
                <a:lnTo>
                  <a:pt x="11465" y="19999"/>
                </a:lnTo>
                <a:lnTo>
                  <a:pt x="14470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39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4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26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39" y="5329"/>
                </a:lnTo>
                <a:close/>
              </a:path>
            </a:pathLst>
          </a:custGeom>
          <a:solidFill>
            <a:srgbClr val="231f2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chemeClr val="dk1"/>
              </a:solidFill>
              <a:latin typeface="Arial"/>
              <a:ea typeface="Arial"/>
            </a:endParaRPr>
          </a:p>
        </p:txBody>
      </p:sp>
      <p:sp>
        <p:nvSpPr>
          <p:cNvPr id="50" name="PlaceHolder 1"/>
          <p:cNvSpPr>
            <a:spLocks noGrp="1"/>
          </p:cNvSpPr>
          <p:nvPr>
            <p:ph type="sldNum" idx="10"/>
          </p:nvPr>
        </p:nvSpPr>
        <p:spPr>
          <a:xfrm>
            <a:off x="18627840" y="10253160"/>
            <a:ext cx="1203480" cy="862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IN" sz="22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E8F2AA1-D472-49E0-923B-9B70AD9C49A9}" type="slidenum">
              <a:rPr b="0" lang="en-IN" sz="2200" spc="-1" strike="noStrike">
                <a:solidFill>
                  <a:schemeClr val="dk2"/>
                </a:solidFill>
                <a:latin typeface="Arial"/>
                <a:ea typeface="Arial"/>
              </a:rPr>
              <a:t>11</a:t>
            </a:fld>
            <a:endParaRPr b="0" lang="en-US" sz="2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" name="Google Shape;196;p31"/>
          <p:cNvSpPr/>
          <p:nvPr/>
        </p:nvSpPr>
        <p:spPr>
          <a:xfrm>
            <a:off x="5057640" y="290520"/>
            <a:ext cx="9069120" cy="63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IN" sz="4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Testing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"/>
          <p:cNvSpPr/>
          <p:nvPr/>
        </p:nvSpPr>
        <p:spPr>
          <a:xfrm>
            <a:off x="3270960" y="1772280"/>
            <a:ext cx="7701120" cy="111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Times new Roman"/>
              </a:rPr>
              <a:t>Module 1: Remote Sensor Node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53" name="Google Shape;197;p 2"/>
          <p:cNvGraphicFramePr/>
          <p:nvPr/>
        </p:nvGraphicFramePr>
        <p:xfrm>
          <a:off x="1512720" y="2761200"/>
          <a:ext cx="16940520" cy="3007800"/>
        </p:xfrm>
        <a:graphic>
          <a:graphicData uri="http://schemas.openxmlformats.org/drawingml/2006/table">
            <a:tbl>
              <a:tblPr/>
              <a:tblGrid>
                <a:gridCol w="2325960"/>
                <a:gridCol w="2995200"/>
                <a:gridCol w="3149280"/>
                <a:gridCol w="2823480"/>
                <a:gridCol w="2823480"/>
                <a:gridCol w="2823480"/>
              </a:tblGrid>
              <a:tr h="123696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IN" sz="2600" spc="-1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</a:rPr>
                        <a:t> </a:t>
                      </a:r>
                      <a:r>
                        <a:rPr b="1" lang="en-IN" sz="2600" spc="-1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</a:rPr>
                        <a:t>Test Case_ID</a:t>
                      </a:r>
                      <a:endParaRPr b="0" lang="en-US" sz="26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IN" sz="2600" spc="-1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</a:rPr>
                        <a:t> </a:t>
                      </a:r>
                      <a:r>
                        <a:rPr b="1" lang="en-IN" sz="2600" spc="-1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</a:rPr>
                        <a:t>Feature Tested </a:t>
                      </a:r>
                      <a:endParaRPr b="0" lang="en-US" sz="26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IN" sz="2600" spc="-1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</a:rPr>
                        <a:t> </a:t>
                      </a:r>
                      <a:endParaRPr b="0" lang="en-US" sz="26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IN" sz="2600" spc="-1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</a:rPr>
                        <a:t> </a:t>
                      </a:r>
                      <a:r>
                        <a:rPr b="1" lang="en-IN" sz="2600" spc="-1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</a:rPr>
                        <a:t>Sample Input </a:t>
                      </a:r>
                      <a:endParaRPr b="0" lang="en-US" sz="26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IN" sz="2600" spc="-1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</a:rPr>
                        <a:t>Expected Output </a:t>
                      </a:r>
                      <a:endParaRPr b="0" lang="en-US" sz="26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US" sz="2600" spc="-1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</a:rPr>
                        <a:t>Actual Output</a:t>
                      </a:r>
                      <a:endParaRPr b="0" lang="en-US" sz="26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US" sz="2600" spc="-1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</a:rPr>
                        <a:t>Remarks (Pass/Fail)</a:t>
                      </a:r>
                      <a:endParaRPr b="0" lang="en-US" sz="26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</a:tr>
              <a:tr h="125208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chemeClr val="dk1"/>
                          </a:solidFill>
                          <a:latin typeface="Times New Roman"/>
                          <a:ea typeface="Arial"/>
                        </a:rPr>
                        <a:t>TC_RS_01</a:t>
                      </a:r>
                      <a:endParaRPr b="0" lang="en-US" sz="2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chemeClr val="dk1"/>
                          </a:solidFill>
                          <a:latin typeface="Times New Roman"/>
                          <a:ea typeface="Arial"/>
                        </a:rPr>
                        <a:t>GPS and Sensor Reading</a:t>
                      </a:r>
                      <a:endParaRPr b="0" lang="en-US" sz="2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chemeClr val="dk1"/>
                          </a:solidFill>
                          <a:latin typeface="Times New Roman"/>
                          <a:ea typeface="Arial"/>
                        </a:rPr>
                        <a:t>GPS + BME280 connected</a:t>
                      </a:r>
                      <a:endParaRPr b="0" lang="en-US" sz="2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chemeClr val="dk1"/>
                          </a:solidFill>
                          <a:latin typeface="Times New Roman"/>
                          <a:ea typeface="Arial"/>
                        </a:rPr>
                        <a:t>JSON with lat, lon, temp, alt, press</a:t>
                      </a:r>
                      <a:endParaRPr b="0" lang="en-US" sz="2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chemeClr val="dk1"/>
                          </a:solidFill>
                          <a:latin typeface="Times New Roman"/>
                          <a:ea typeface="Arial"/>
                        </a:rPr>
                        <a:t>temp, alt, press</a:t>
                      </a:r>
                      <a:endParaRPr b="0" lang="en-US" sz="2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chemeClr val="dk1"/>
                          </a:solidFill>
                          <a:latin typeface="Times New Roman"/>
                          <a:ea typeface="Arial"/>
                        </a:rPr>
                        <a:t>JSON string with valid sensor values</a:t>
                      </a:r>
                      <a:endParaRPr b="0" lang="en-US" sz="2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chemeClr val="dk1"/>
                          </a:solidFill>
                          <a:latin typeface="Times New Roman"/>
                          <a:ea typeface="Arial"/>
                        </a:rPr>
                        <a:t>Pass</a:t>
                      </a:r>
                      <a:endParaRPr b="0" lang="en-US" sz="2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</a:tr>
              <a:tr h="51876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TC_RS_02</a:t>
                      </a:r>
                      <a:endParaRPr b="0" lang="en-US" sz="2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chemeClr val="dk1"/>
                          </a:solidFill>
                          <a:latin typeface="Times New Roman"/>
                          <a:ea typeface="Arial"/>
                        </a:rPr>
                        <a:t>Emergency Alert Trigger</a:t>
                      </a:r>
                      <a:endParaRPr b="0" lang="en-US" sz="2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chemeClr val="dk1"/>
                          </a:solidFill>
                          <a:latin typeface="Times New Roman"/>
                          <a:ea typeface="Arial"/>
                        </a:rPr>
                        <a:t>Button Pressed</a:t>
                      </a:r>
                      <a:endParaRPr b="0" lang="en-US" sz="2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chemeClr val="dk1"/>
                          </a:solidFill>
                          <a:latin typeface="Times New Roman"/>
                          <a:ea typeface="Arial"/>
                        </a:rPr>
                        <a:t>"alert": true in JSON</a:t>
                      </a:r>
                      <a:endParaRPr b="0" lang="en-US" sz="2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chemeClr val="dk1"/>
                          </a:solidFill>
                          <a:latin typeface="Times New Roman"/>
                          <a:ea typeface="Arial"/>
                        </a:rPr>
                        <a:t>"alert": true</a:t>
                      </a:r>
                      <a:endParaRPr b="0" lang="en-US" sz="2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chemeClr val="dk1"/>
                          </a:solidFill>
                          <a:latin typeface="Times New Roman"/>
                          <a:ea typeface="Arial"/>
                        </a:rPr>
                        <a:t>Pass</a:t>
                      </a:r>
                      <a:endParaRPr b="0" lang="en-US" sz="2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4" name="Google Shape;197;p 3"/>
          <p:cNvGraphicFramePr/>
          <p:nvPr/>
        </p:nvGraphicFramePr>
        <p:xfrm>
          <a:off x="1511280" y="7019640"/>
          <a:ext cx="16940520" cy="2662920"/>
        </p:xfrm>
        <a:graphic>
          <a:graphicData uri="http://schemas.openxmlformats.org/drawingml/2006/table">
            <a:tbl>
              <a:tblPr/>
              <a:tblGrid>
                <a:gridCol w="1609560"/>
                <a:gridCol w="3705120"/>
                <a:gridCol w="2491200"/>
                <a:gridCol w="3819960"/>
                <a:gridCol w="2657520"/>
                <a:gridCol w="2657520"/>
              </a:tblGrid>
              <a:tr h="101736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IN" sz="2600" spc="-1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</a:rPr>
                        <a:t> </a:t>
                      </a:r>
                      <a:r>
                        <a:rPr b="1" lang="en-IN" sz="2600" spc="-1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</a:rPr>
                        <a:t>Test Case_ID</a:t>
                      </a:r>
                      <a:endParaRPr b="0" lang="en-US" sz="26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IN" sz="2600" spc="-1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</a:rPr>
                        <a:t> </a:t>
                      </a:r>
                      <a:r>
                        <a:rPr b="1" lang="en-IN" sz="2600" spc="-1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</a:rPr>
                        <a:t>Feature Tested </a:t>
                      </a:r>
                      <a:endParaRPr b="0" lang="en-US" sz="26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IN" sz="2600" spc="-1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</a:rPr>
                        <a:t> </a:t>
                      </a:r>
                      <a:endParaRPr b="0" lang="en-US" sz="26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IN" sz="2600" spc="-1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</a:rPr>
                        <a:t> </a:t>
                      </a:r>
                      <a:r>
                        <a:rPr b="1" lang="en-IN" sz="2600" spc="-1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</a:rPr>
                        <a:t>Sample Input </a:t>
                      </a:r>
                      <a:endParaRPr b="0" lang="en-US" sz="26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IN" sz="2600" spc="-1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</a:rPr>
                        <a:t>Expected Output </a:t>
                      </a:r>
                      <a:endParaRPr b="0" lang="en-US" sz="26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US" sz="2600" spc="-1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</a:rPr>
                        <a:t>Actual Output</a:t>
                      </a:r>
                      <a:endParaRPr b="0" lang="en-US" sz="26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US" sz="2600" spc="-1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</a:rPr>
                        <a:t>Remarks (Pass/Fail)</a:t>
                      </a:r>
                      <a:endParaRPr b="0" lang="en-US" sz="26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</a:tr>
              <a:tr h="94896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100" spc="-1" strike="noStrike">
                          <a:solidFill>
                            <a:schemeClr val="dk1"/>
                          </a:solidFill>
                          <a:latin typeface="Times New Roman"/>
                          <a:ea typeface="Arial"/>
                        </a:rPr>
                        <a:t>TC_CN_01</a:t>
                      </a:r>
                      <a:endParaRPr b="0" lang="en-US" sz="2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100" spc="-1" strike="noStrike">
                          <a:solidFill>
                            <a:schemeClr val="dk1"/>
                          </a:solidFill>
                          <a:latin typeface="Times New Roman"/>
                          <a:ea typeface="Arial"/>
                        </a:rPr>
                        <a:t>Receive LoRa packet</a:t>
                      </a:r>
                      <a:endParaRPr b="0" lang="en-US" sz="2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100" spc="-1" strike="noStrike">
                          <a:solidFill>
                            <a:schemeClr val="dk1"/>
                          </a:solidFill>
                          <a:latin typeface="Times New Roman"/>
                          <a:ea typeface="Arial"/>
                        </a:rPr>
                        <a:t>JSON packet from Node 1</a:t>
                      </a:r>
                      <a:endParaRPr b="0" lang="en-US" sz="2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100" spc="-1" strike="noStrike">
                          <a:solidFill>
                            <a:schemeClr val="dk1"/>
                          </a:solidFill>
                          <a:latin typeface="Times New Roman"/>
                          <a:ea typeface="Arial"/>
                        </a:rPr>
                        <a:t>Parsed JSON data</a:t>
                      </a:r>
                      <a:endParaRPr b="0" lang="en-US" sz="2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100" spc="-1" strike="noStrike">
                          <a:solidFill>
                            <a:schemeClr val="dk1"/>
                          </a:solidFill>
                          <a:latin typeface="Times New Roman"/>
                          <a:ea typeface="Arial"/>
                        </a:rPr>
                        <a:t>Correct JSON object received</a:t>
                      </a:r>
                      <a:endParaRPr b="0" lang="en-US" sz="2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100" spc="-1" strike="noStrike">
                          <a:solidFill>
                            <a:schemeClr val="dk1"/>
                          </a:solidFill>
                          <a:latin typeface="Times New Roman"/>
                          <a:ea typeface="Arial"/>
                        </a:rPr>
                        <a:t>Pass</a:t>
                      </a:r>
                      <a:endParaRPr b="0" lang="en-US" sz="2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</a:tr>
              <a:tr h="6966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TC_CN_02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</a:rPr>
                        <a:t>Invalid Data Packet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</a:rPr>
                        <a:t>Garbled LoRa data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</a:rPr>
                        <a:t>Show error / skip storing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</a:rPr>
                        <a:t>LoRa parse failed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</a:rPr>
                        <a:t>Pass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</a:tr>
            </a:tbl>
          </a:graphicData>
        </a:graphic>
      </p:graphicFrame>
      <p:sp>
        <p:nvSpPr>
          <p:cNvPr id="55" name=""/>
          <p:cNvSpPr/>
          <p:nvPr/>
        </p:nvSpPr>
        <p:spPr>
          <a:xfrm>
            <a:off x="3263400" y="6373800"/>
            <a:ext cx="8851680" cy="87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Times new Roman"/>
              </a:rPr>
              <a:t>Module 2: Central Gateway Node (LoRa Receiver)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Google Shape;197;p 1"/>
          <p:cNvGraphicFramePr/>
          <p:nvPr/>
        </p:nvGraphicFramePr>
        <p:xfrm>
          <a:off x="1601280" y="2898000"/>
          <a:ext cx="16940520" cy="2166120"/>
        </p:xfrm>
        <a:graphic>
          <a:graphicData uri="http://schemas.openxmlformats.org/drawingml/2006/table">
            <a:tbl>
              <a:tblPr/>
              <a:tblGrid>
                <a:gridCol w="1877760"/>
                <a:gridCol w="3436920"/>
                <a:gridCol w="2491200"/>
                <a:gridCol w="3819960"/>
                <a:gridCol w="2657520"/>
                <a:gridCol w="2657520"/>
              </a:tblGrid>
              <a:tr h="101736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IN" sz="2600" spc="-1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</a:rPr>
                        <a:t> </a:t>
                      </a:r>
                      <a:r>
                        <a:rPr b="1" lang="en-IN" sz="2600" spc="-1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</a:rPr>
                        <a:t>Test Case_ID</a:t>
                      </a:r>
                      <a:endParaRPr b="0" lang="en-US" sz="26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IN" sz="2600" spc="-1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</a:rPr>
                        <a:t> </a:t>
                      </a:r>
                      <a:r>
                        <a:rPr b="1" lang="en-IN" sz="2600" spc="-1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</a:rPr>
                        <a:t>Feature Tested </a:t>
                      </a:r>
                      <a:endParaRPr b="0" lang="en-US" sz="26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IN" sz="2600" spc="-1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</a:rPr>
                        <a:t> </a:t>
                      </a:r>
                      <a:endParaRPr b="0" lang="en-US" sz="26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IN" sz="2600" spc="-1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</a:rPr>
                        <a:t> </a:t>
                      </a:r>
                      <a:r>
                        <a:rPr b="1" lang="en-IN" sz="2600" spc="-1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</a:rPr>
                        <a:t>Sample Input </a:t>
                      </a:r>
                      <a:endParaRPr b="0" lang="en-US" sz="26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IN" sz="2600" spc="-1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</a:rPr>
                        <a:t>Expected Output </a:t>
                      </a:r>
                      <a:endParaRPr b="0" lang="en-US" sz="26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US" sz="2600" spc="-1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</a:rPr>
                        <a:t>Actual Output</a:t>
                      </a:r>
                      <a:endParaRPr b="0" lang="en-US" sz="26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US" sz="2600" spc="-1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</a:rPr>
                        <a:t>Remarks (Pass/Fail)</a:t>
                      </a:r>
                      <a:endParaRPr b="0" lang="en-US" sz="26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</a:tr>
              <a:tr h="4352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chemeClr val="dk1"/>
                          </a:solidFill>
                          <a:latin typeface="Times new Roman"/>
                          <a:ea typeface="Arial"/>
                        </a:rPr>
                        <a:t>TC_MAP_01</a:t>
                      </a:r>
                      <a:endParaRPr b="0" lang="en-US" sz="2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chemeClr val="dk1"/>
                          </a:solidFill>
                          <a:latin typeface="Times new Roman"/>
                          <a:ea typeface="Arial"/>
                        </a:rPr>
                        <a:t>SD card not mounted</a:t>
                      </a:r>
                      <a:endParaRPr b="0" lang="en-US" sz="2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chemeClr val="dk1"/>
                          </a:solidFill>
                          <a:latin typeface="Times new Roman"/>
                          <a:ea typeface="Arial"/>
                        </a:rPr>
                        <a:t>Try writing data</a:t>
                      </a:r>
                      <a:endParaRPr b="0" lang="en-US" sz="2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chemeClr val="dk1"/>
                          </a:solidFill>
                          <a:latin typeface="Times new Roman"/>
                          <a:ea typeface="Arial"/>
                        </a:rPr>
                        <a:t>Show “SD Init Failed”</a:t>
                      </a:r>
                      <a:endParaRPr b="0" lang="en-US" sz="2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chemeClr val="dk1"/>
                          </a:solidFill>
                          <a:latin typeface="Times new Roman"/>
                          <a:ea typeface="Arial"/>
                        </a:rPr>
                        <a:t>Error shown in serial</a:t>
                      </a:r>
                      <a:endParaRPr b="0" lang="en-US" sz="2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chemeClr val="dk1"/>
                          </a:solidFill>
                          <a:latin typeface="Times new Roman"/>
                          <a:ea typeface="Arial"/>
                        </a:rPr>
                        <a:t>Fail</a:t>
                      </a:r>
                      <a:endParaRPr b="0" lang="en-US" sz="2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</a:tr>
              <a:tr h="6966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TC_SD_01</a:t>
                      </a:r>
                      <a:endParaRPr b="0" lang="en-US" sz="2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chemeClr val="dk1"/>
                          </a:solidFill>
                          <a:latin typeface="Times new Roman"/>
                          <a:ea typeface="Arial"/>
                        </a:rPr>
                        <a:t>Write JSON to file</a:t>
                      </a:r>
                      <a:endParaRPr b="0" lang="en-US" sz="2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US" sz="2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chemeClr val="dk1"/>
                          </a:solidFill>
                          <a:latin typeface="Times new Roman"/>
                          <a:ea typeface="Arial"/>
                        </a:rPr>
                        <a:t>Valid JSON</a:t>
                      </a:r>
                      <a:endParaRPr b="0" lang="en-US" sz="2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chemeClr val="dk1"/>
                          </a:solidFill>
                          <a:latin typeface="Times new Roman"/>
                          <a:ea typeface="Arial"/>
                        </a:rPr>
                        <a:t>JSON added to data.txt</a:t>
                      </a:r>
                      <a:endParaRPr b="0" lang="en-US" sz="2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chemeClr val="dk1"/>
                          </a:solidFill>
                          <a:latin typeface="Times new Roman"/>
                          <a:ea typeface="Arial"/>
                        </a:rPr>
                        <a:t>Failed to write data/ Blank screen</a:t>
                      </a:r>
                      <a:endParaRPr b="0" lang="en-US" sz="2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chemeClr val="dk1"/>
                          </a:solidFill>
                          <a:latin typeface="Times new Roman"/>
                          <a:ea typeface="Arial"/>
                        </a:rPr>
                        <a:t>Fail</a:t>
                      </a:r>
                      <a:endParaRPr b="0" lang="en-US" sz="2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</a:tr>
            </a:tbl>
          </a:graphicData>
        </a:graphic>
      </p:graphicFrame>
      <p:sp>
        <p:nvSpPr>
          <p:cNvPr id="57" name=""/>
          <p:cNvSpPr/>
          <p:nvPr/>
        </p:nvSpPr>
        <p:spPr>
          <a:xfrm>
            <a:off x="2850480" y="1828800"/>
            <a:ext cx="5607000" cy="130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Times new Roman"/>
              </a:rPr>
              <a:t>Module 3: SD Card Logging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"/>
          <p:cNvSpPr/>
          <p:nvPr/>
        </p:nvSpPr>
        <p:spPr>
          <a:xfrm>
            <a:off x="2605320" y="5688000"/>
            <a:ext cx="7452360" cy="87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1" lang="en-US" sz="2800" spc="-1" strike="noStrike">
                <a:solidFill>
                  <a:srgbClr val="000000"/>
                </a:solidFill>
                <a:latin typeface="Times new Roman"/>
              </a:rPr>
              <a:t>Module 4: Offline Map Display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59" name="Google Shape;197;p 4"/>
          <p:cNvGraphicFramePr/>
          <p:nvPr/>
        </p:nvGraphicFramePr>
        <p:xfrm>
          <a:off x="1601640" y="2898360"/>
          <a:ext cx="16940520" cy="2166120"/>
        </p:xfrm>
        <a:graphic>
          <a:graphicData uri="http://schemas.openxmlformats.org/drawingml/2006/table">
            <a:tbl>
              <a:tblPr/>
              <a:tblGrid>
                <a:gridCol w="1877760"/>
                <a:gridCol w="3436920"/>
                <a:gridCol w="2491200"/>
                <a:gridCol w="3819960"/>
                <a:gridCol w="2657520"/>
                <a:gridCol w="2657520"/>
              </a:tblGrid>
              <a:tr h="101736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IN" sz="2600" spc="-1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</a:rPr>
                        <a:t> </a:t>
                      </a:r>
                      <a:r>
                        <a:rPr b="1" lang="en-IN" sz="2600" spc="-1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</a:rPr>
                        <a:t>Test Case_ID</a:t>
                      </a:r>
                      <a:endParaRPr b="0" lang="en-US" sz="26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IN" sz="2600" spc="-1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</a:rPr>
                        <a:t> </a:t>
                      </a:r>
                      <a:r>
                        <a:rPr b="1" lang="en-IN" sz="2600" spc="-1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</a:rPr>
                        <a:t>Feature Tested </a:t>
                      </a:r>
                      <a:endParaRPr b="0" lang="en-US" sz="26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IN" sz="2600" spc="-1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</a:rPr>
                        <a:t> </a:t>
                      </a:r>
                      <a:endParaRPr b="0" lang="en-US" sz="26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IN" sz="2600" spc="-1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</a:rPr>
                        <a:t> </a:t>
                      </a:r>
                      <a:r>
                        <a:rPr b="1" lang="en-IN" sz="2600" spc="-1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</a:rPr>
                        <a:t>Sample Input </a:t>
                      </a:r>
                      <a:endParaRPr b="0" lang="en-US" sz="26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IN" sz="2600" spc="-1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</a:rPr>
                        <a:t>Expected Output </a:t>
                      </a:r>
                      <a:endParaRPr b="0" lang="en-US" sz="26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US" sz="2600" spc="-1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</a:rPr>
                        <a:t>Actual Output</a:t>
                      </a:r>
                      <a:endParaRPr b="0" lang="en-US" sz="26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US" sz="2600" spc="-1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</a:rPr>
                        <a:t>Remarks (Pass/Fail)</a:t>
                      </a:r>
                      <a:endParaRPr b="0" lang="en-US" sz="26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</a:tr>
              <a:tr h="4352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chemeClr val="dk1"/>
                          </a:solidFill>
                          <a:latin typeface="Times new Roman"/>
                          <a:ea typeface="Arial"/>
                        </a:rPr>
                        <a:t>TC_MAP_01</a:t>
                      </a:r>
                      <a:endParaRPr b="0" lang="en-US" sz="2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chemeClr val="dk1"/>
                          </a:solidFill>
                          <a:latin typeface="Times new Roman"/>
                          <a:ea typeface="Arial"/>
                        </a:rPr>
                        <a:t>SD card not mounted</a:t>
                      </a:r>
                      <a:endParaRPr b="0" lang="en-US" sz="2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chemeClr val="dk1"/>
                          </a:solidFill>
                          <a:latin typeface="Times new Roman"/>
                          <a:ea typeface="Arial"/>
                        </a:rPr>
                        <a:t>Try writing data</a:t>
                      </a:r>
                      <a:endParaRPr b="0" lang="en-US" sz="2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chemeClr val="dk1"/>
                          </a:solidFill>
                          <a:latin typeface="Times new Roman"/>
                          <a:ea typeface="Arial"/>
                        </a:rPr>
                        <a:t>Show “SD Init Failed”</a:t>
                      </a:r>
                      <a:endParaRPr b="0" lang="en-US" sz="2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chemeClr val="dk1"/>
                          </a:solidFill>
                          <a:latin typeface="Times new Roman"/>
                          <a:ea typeface="Arial"/>
                        </a:rPr>
                        <a:t>Error shown in serial</a:t>
                      </a:r>
                      <a:endParaRPr b="0" lang="en-US" sz="2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chemeClr val="dk1"/>
                          </a:solidFill>
                          <a:latin typeface="Times new Roman"/>
                          <a:ea typeface="Arial"/>
                        </a:rPr>
                        <a:t>Fail</a:t>
                      </a:r>
                      <a:endParaRPr b="0" lang="en-US" sz="2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</a:tr>
              <a:tr h="6966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TC_SD_01</a:t>
                      </a:r>
                      <a:endParaRPr b="0" lang="en-US" sz="2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chemeClr val="dk1"/>
                          </a:solidFill>
                          <a:latin typeface="Times new Roman"/>
                          <a:ea typeface="Arial"/>
                        </a:rPr>
                        <a:t>Write JSON to file</a:t>
                      </a:r>
                      <a:endParaRPr b="0" lang="en-US" sz="2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US" sz="2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chemeClr val="dk1"/>
                          </a:solidFill>
                          <a:latin typeface="Times new Roman"/>
                          <a:ea typeface="Arial"/>
                        </a:rPr>
                        <a:t>Valid JSON</a:t>
                      </a:r>
                      <a:endParaRPr b="0" lang="en-US" sz="2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chemeClr val="dk1"/>
                          </a:solidFill>
                          <a:latin typeface="Times new Roman"/>
                          <a:ea typeface="Arial"/>
                        </a:rPr>
                        <a:t>JSON added to data.txt</a:t>
                      </a:r>
                      <a:endParaRPr b="0" lang="en-US" sz="2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chemeClr val="dk1"/>
                          </a:solidFill>
                          <a:latin typeface="Times new Roman"/>
                          <a:ea typeface="Arial"/>
                        </a:rPr>
                        <a:t>Failed to write data/ Blank screen</a:t>
                      </a:r>
                      <a:endParaRPr b="0" lang="en-US" sz="2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chemeClr val="dk1"/>
                          </a:solidFill>
                          <a:latin typeface="Times new Roman"/>
                          <a:ea typeface="Arial"/>
                        </a:rPr>
                        <a:t>Fail</a:t>
                      </a:r>
                      <a:endParaRPr b="0" lang="en-US" sz="2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0" name="Google Shape;197;p 5"/>
          <p:cNvGraphicFramePr/>
          <p:nvPr/>
        </p:nvGraphicFramePr>
        <p:xfrm>
          <a:off x="1469520" y="6750000"/>
          <a:ext cx="16940520" cy="2441160"/>
        </p:xfrm>
        <a:graphic>
          <a:graphicData uri="http://schemas.openxmlformats.org/drawingml/2006/table">
            <a:tbl>
              <a:tblPr/>
              <a:tblGrid>
                <a:gridCol w="1877760"/>
                <a:gridCol w="3436920"/>
                <a:gridCol w="2491200"/>
                <a:gridCol w="3819960"/>
                <a:gridCol w="2657520"/>
                <a:gridCol w="2657520"/>
              </a:tblGrid>
              <a:tr h="101736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IN" sz="2600" spc="-1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</a:rPr>
                        <a:t> </a:t>
                      </a:r>
                      <a:r>
                        <a:rPr b="1" lang="en-IN" sz="2600" spc="-1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</a:rPr>
                        <a:t>Test Case_ID</a:t>
                      </a:r>
                      <a:endParaRPr b="0" lang="en-US" sz="26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IN" sz="2600" spc="-1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</a:rPr>
                        <a:t> </a:t>
                      </a:r>
                      <a:r>
                        <a:rPr b="1" lang="en-IN" sz="2600" spc="-1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</a:rPr>
                        <a:t>Feature Tested </a:t>
                      </a:r>
                      <a:endParaRPr b="0" lang="en-US" sz="26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IN" sz="2600" spc="-1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</a:rPr>
                        <a:t> </a:t>
                      </a:r>
                      <a:endParaRPr b="0" lang="en-US" sz="26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IN" sz="2600" spc="-1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</a:rPr>
                        <a:t> </a:t>
                      </a:r>
                      <a:r>
                        <a:rPr b="1" lang="en-IN" sz="2600" spc="-1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</a:rPr>
                        <a:t>Sample Input </a:t>
                      </a:r>
                      <a:endParaRPr b="0" lang="en-US" sz="26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IN" sz="2600" spc="-1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</a:rPr>
                        <a:t>Expected Output </a:t>
                      </a:r>
                      <a:endParaRPr b="0" lang="en-US" sz="26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US" sz="2600" spc="-1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</a:rPr>
                        <a:t>Actual Output</a:t>
                      </a:r>
                      <a:endParaRPr b="0" lang="en-US" sz="26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US" sz="2600" spc="-1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</a:rPr>
                        <a:t>Remarks (Pass/Fail)</a:t>
                      </a:r>
                      <a:endParaRPr b="0" lang="en-US" sz="26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</a:tr>
              <a:tr h="4352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chemeClr val="dk1"/>
                          </a:solidFill>
                          <a:latin typeface="Times new Roman"/>
                          <a:ea typeface="Arial"/>
                        </a:rPr>
                        <a:t>TC_MAP_01</a:t>
                      </a:r>
                      <a:endParaRPr b="0" lang="en-US" sz="2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chemeClr val="dk1"/>
                          </a:solidFill>
                          <a:latin typeface="Times new Roman"/>
                          <a:ea typeface="Arial"/>
                        </a:rPr>
                        <a:t>Marker on map</a:t>
                      </a:r>
                      <a:endParaRPr b="0" lang="en-US" sz="2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chemeClr val="dk1"/>
                          </a:solidFill>
                          <a:latin typeface="Times new Roman"/>
                          <a:ea typeface="Arial"/>
                        </a:rPr>
                        <a:t>Coordinates in data.txt</a:t>
                      </a:r>
                      <a:endParaRPr b="0" lang="en-US" sz="2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chemeClr val="dk1"/>
                          </a:solidFill>
                          <a:latin typeface="Times new Roman"/>
                          <a:ea typeface="Arial"/>
                        </a:rPr>
                        <a:t>Marker shown at correct location</a:t>
                      </a:r>
                      <a:endParaRPr b="0" lang="en-US" sz="2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chemeClr val="dk1"/>
                          </a:solidFill>
                          <a:latin typeface="Times new Roman"/>
                          <a:ea typeface="Arial"/>
                        </a:rPr>
                        <a:t>Marker displayed</a:t>
                      </a:r>
                      <a:endParaRPr b="0" lang="en-US" sz="2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chemeClr val="dk1"/>
                          </a:solidFill>
                          <a:latin typeface="Times new Roman"/>
                          <a:ea typeface="Arial"/>
                        </a:rPr>
                        <a:t>Pass</a:t>
                      </a:r>
                      <a:endParaRPr b="0" lang="en-US" sz="2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</a:tr>
              <a:tr h="6966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TC_MAP_02</a:t>
                      </a:r>
                      <a:endParaRPr b="0" lang="en-US" sz="2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chemeClr val="dk1"/>
                          </a:solidFill>
                          <a:latin typeface="Times new Roman"/>
                          <a:ea typeface="Arial"/>
                        </a:rPr>
                        <a:t>Missing tile</a:t>
                      </a:r>
                      <a:endParaRPr b="0" lang="en-US" sz="2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US" sz="2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chemeClr val="dk1"/>
                          </a:solidFill>
                          <a:latin typeface="Times new Roman"/>
                          <a:ea typeface="Arial"/>
                        </a:rPr>
                        <a:t>Tile file deleted</a:t>
                      </a:r>
                      <a:endParaRPr b="0" lang="en-US" sz="2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chemeClr val="dk1"/>
                          </a:solidFill>
                          <a:latin typeface="Times new Roman"/>
                          <a:ea typeface="Arial"/>
                        </a:rPr>
                        <a:t>Blank map or tile error</a:t>
                      </a:r>
                      <a:endParaRPr b="0" lang="en-US" sz="2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chemeClr val="dk1"/>
                          </a:solidFill>
                          <a:latin typeface="Times new Roman"/>
                          <a:ea typeface="Arial"/>
                        </a:rPr>
                        <a:t>Map partially loads</a:t>
                      </a:r>
                      <a:endParaRPr b="0" lang="en-US" sz="2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chemeClr val="dk1"/>
                          </a:solidFill>
                          <a:latin typeface="Times new Roman"/>
                          <a:ea typeface="Arial"/>
                        </a:rPr>
                        <a:t>Fail</a:t>
                      </a:r>
                      <a:endParaRPr b="0" lang="en-US" sz="2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" name="Google Shape;197;p 6"/>
          <p:cNvGraphicFramePr/>
          <p:nvPr/>
        </p:nvGraphicFramePr>
        <p:xfrm>
          <a:off x="1047240" y="2878200"/>
          <a:ext cx="16940520" cy="2441160"/>
        </p:xfrm>
        <a:graphic>
          <a:graphicData uri="http://schemas.openxmlformats.org/drawingml/2006/table">
            <a:tbl>
              <a:tblPr/>
              <a:tblGrid>
                <a:gridCol w="1877760"/>
                <a:gridCol w="3436920"/>
                <a:gridCol w="2491200"/>
                <a:gridCol w="3819960"/>
                <a:gridCol w="2657520"/>
                <a:gridCol w="2657520"/>
              </a:tblGrid>
              <a:tr h="101736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IN" sz="2600" spc="-1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</a:rPr>
                        <a:t> </a:t>
                      </a:r>
                      <a:r>
                        <a:rPr b="1" lang="en-IN" sz="2600" spc="-1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</a:rPr>
                        <a:t>Test Case_ID</a:t>
                      </a:r>
                      <a:endParaRPr b="0" lang="en-US" sz="26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IN" sz="2600" spc="-1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</a:rPr>
                        <a:t> </a:t>
                      </a:r>
                      <a:r>
                        <a:rPr b="1" lang="en-IN" sz="2600" spc="-1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</a:rPr>
                        <a:t>Feature Tested </a:t>
                      </a:r>
                      <a:endParaRPr b="0" lang="en-US" sz="26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IN" sz="2600" spc="-1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</a:rPr>
                        <a:t> </a:t>
                      </a:r>
                      <a:endParaRPr b="0" lang="en-US" sz="26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IN" sz="2600" spc="-1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</a:rPr>
                        <a:t> </a:t>
                      </a:r>
                      <a:r>
                        <a:rPr b="1" lang="en-IN" sz="2600" spc="-1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</a:rPr>
                        <a:t>Sample Input </a:t>
                      </a:r>
                      <a:endParaRPr b="0" lang="en-US" sz="26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IN" sz="2600" spc="-1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</a:rPr>
                        <a:t>Expected Output </a:t>
                      </a:r>
                      <a:endParaRPr b="0" lang="en-US" sz="26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US" sz="2600" spc="-1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</a:rPr>
                        <a:t>Actual Output</a:t>
                      </a:r>
                      <a:endParaRPr b="0" lang="en-US" sz="26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US" sz="2600" spc="-1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</a:rPr>
                        <a:t>Remarks (Pass/Fail)</a:t>
                      </a:r>
                      <a:endParaRPr b="0" lang="en-US" sz="26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</a:tr>
              <a:tr h="4352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chemeClr val="dk1"/>
                          </a:solidFill>
                          <a:latin typeface="Times new Roman"/>
                          <a:ea typeface="Arial"/>
                        </a:rPr>
                        <a:t>TC_UI_01</a:t>
                      </a:r>
                      <a:endParaRPr b="0" lang="en-US" sz="2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chemeClr val="dk1"/>
                          </a:solidFill>
                          <a:latin typeface="Times new Roman"/>
                          <a:ea typeface="Arial"/>
                        </a:rPr>
                        <a:t>Page load from ESP32</a:t>
                      </a:r>
                      <a:endParaRPr b="0" lang="en-US" sz="2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chemeClr val="dk1"/>
                          </a:solidFill>
                          <a:latin typeface="Times new Roman"/>
                          <a:ea typeface="Arial"/>
                        </a:rPr>
                        <a:t>Open IP in browser</a:t>
                      </a:r>
                      <a:endParaRPr b="0" lang="en-US" sz="2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chemeClr val="dk1"/>
                          </a:solidFill>
                          <a:latin typeface="Times new Roman"/>
                          <a:ea typeface="Arial"/>
                        </a:rPr>
                        <a:t>Load map and UI</a:t>
                      </a:r>
                      <a:endParaRPr b="0" lang="en-US" sz="2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chemeClr val="dk1"/>
                          </a:solidFill>
                          <a:latin typeface="Times new Roman"/>
                          <a:ea typeface="Arial"/>
                        </a:rPr>
                        <a:t>Page displays with map and data</a:t>
                      </a:r>
                      <a:endParaRPr b="0" lang="en-US" sz="2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chemeClr val="dk1"/>
                          </a:solidFill>
                          <a:latin typeface="Times new Roman"/>
                          <a:ea typeface="Arial"/>
                        </a:rPr>
                        <a:t>Pass</a:t>
                      </a:r>
                      <a:endParaRPr b="0" lang="en-US" sz="2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</a:tr>
              <a:tr h="6966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TC_UI_02</a:t>
                      </a:r>
                      <a:endParaRPr b="0" lang="en-US" sz="2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chemeClr val="dk1"/>
                          </a:solidFill>
                          <a:latin typeface="Times new Roman"/>
                          <a:ea typeface="Arial"/>
                        </a:rPr>
                        <a:t>Display UI</a:t>
                      </a:r>
                      <a:endParaRPr b="0" lang="en-US" sz="2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US" sz="2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chemeClr val="dk1"/>
                          </a:solidFill>
                          <a:latin typeface="Times new Roman"/>
                          <a:ea typeface="Arial"/>
                        </a:rPr>
                        <a:t>UI from sd card</a:t>
                      </a:r>
                      <a:endParaRPr b="0" lang="en-US" sz="2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chemeClr val="dk1"/>
                          </a:solidFill>
                          <a:latin typeface="Times new Roman"/>
                          <a:ea typeface="Arial"/>
                        </a:rPr>
                        <a:t>Map with UI</a:t>
                      </a:r>
                      <a:endParaRPr b="0" lang="en-US" sz="2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chemeClr val="dk1"/>
                          </a:solidFill>
                          <a:latin typeface="Times new Roman"/>
                          <a:ea typeface="Arial"/>
                        </a:rPr>
                        <a:t>Blank UI</a:t>
                      </a:r>
                      <a:endParaRPr b="0" lang="en-US" sz="2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chemeClr val="dk1"/>
                          </a:solidFill>
                          <a:latin typeface="Times new Roman"/>
                          <a:ea typeface="Arial"/>
                        </a:rPr>
                        <a:t>Fail</a:t>
                      </a:r>
                      <a:endParaRPr b="0" lang="en-US" sz="2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</a:tr>
            </a:tbl>
          </a:graphicData>
        </a:graphic>
      </p:graphicFrame>
      <p:sp>
        <p:nvSpPr>
          <p:cNvPr id="62" name=""/>
          <p:cNvSpPr/>
          <p:nvPr/>
        </p:nvSpPr>
        <p:spPr>
          <a:xfrm>
            <a:off x="3200400" y="1828800"/>
            <a:ext cx="4913640" cy="48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Times new Roman"/>
              </a:rPr>
              <a:t>Module 4: Offline Map Display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204;p32"/>
          <p:cNvSpPr/>
          <p:nvPr/>
        </p:nvSpPr>
        <p:spPr>
          <a:xfrm>
            <a:off x="2982960" y="712800"/>
            <a:ext cx="55440" cy="55440"/>
          </a:xfrm>
          <a:custGeom>
            <a:avLst/>
            <a:gdLst>
              <a:gd name="textAreaLeft" fmla="*/ 0 w 55440"/>
              <a:gd name="textAreaRight" fmla="*/ 57240 w 55440"/>
              <a:gd name="textAreaTop" fmla="*/ 0 h 55440"/>
              <a:gd name="textAreaBottom" fmla="*/ 57240 h 55440"/>
            </a:gdLst>
            <a:ahLst/>
            <a:rect l="textAreaLeft" t="textAreaTop" r="textAreaRight" b="textAreaBottom"/>
            <a:pathLst>
              <a:path w="56514" h="56515">
                <a:moveTo>
                  <a:pt x="28145" y="0"/>
                </a:moveTo>
                <a:lnTo>
                  <a:pt x="17201" y="2207"/>
                </a:lnTo>
                <a:lnTo>
                  <a:pt x="8253" y="8227"/>
                </a:lnTo>
                <a:lnTo>
                  <a:pt x="2215" y="17157"/>
                </a:lnTo>
                <a:lnTo>
                  <a:pt x="0" y="28093"/>
                </a:lnTo>
                <a:lnTo>
                  <a:pt x="2215" y="39037"/>
                </a:lnTo>
                <a:lnTo>
                  <a:pt x="8253" y="47985"/>
                </a:lnTo>
                <a:lnTo>
                  <a:pt x="17201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3" y="50280"/>
                </a:lnTo>
                <a:lnTo>
                  <a:pt x="11109" y="45113"/>
                </a:lnTo>
                <a:lnTo>
                  <a:pt x="5952" y="37457"/>
                </a:lnTo>
                <a:lnTo>
                  <a:pt x="4062" y="28093"/>
                </a:lnTo>
                <a:lnTo>
                  <a:pt x="5952" y="18722"/>
                </a:lnTo>
                <a:lnTo>
                  <a:pt x="11109" y="11052"/>
                </a:lnTo>
                <a:lnTo>
                  <a:pt x="18763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7" y="5870"/>
                </a:lnTo>
                <a:lnTo>
                  <a:pt x="45181" y="11052"/>
                </a:lnTo>
                <a:lnTo>
                  <a:pt x="50338" y="18722"/>
                </a:lnTo>
                <a:lnTo>
                  <a:pt x="52228" y="28093"/>
                </a:lnTo>
                <a:lnTo>
                  <a:pt x="50338" y="37457"/>
                </a:lnTo>
                <a:lnTo>
                  <a:pt x="45181" y="45113"/>
                </a:lnTo>
                <a:lnTo>
                  <a:pt x="37527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chemeClr val="dk1"/>
              </a:solidFill>
              <a:latin typeface="Arial"/>
              <a:ea typeface="Arial"/>
            </a:endParaRPr>
          </a:p>
        </p:txBody>
      </p:sp>
      <p:sp>
        <p:nvSpPr>
          <p:cNvPr id="64" name="Google Shape;205;p32"/>
          <p:cNvSpPr/>
          <p:nvPr/>
        </p:nvSpPr>
        <p:spPr>
          <a:xfrm>
            <a:off x="2998800" y="725400"/>
            <a:ext cx="23760" cy="29880"/>
          </a:xfrm>
          <a:custGeom>
            <a:avLst/>
            <a:gdLst>
              <a:gd name="textAreaLeft" fmla="*/ 0 w 23760"/>
              <a:gd name="textAreaRight" fmla="*/ 25560 w 23760"/>
              <a:gd name="textAreaTop" fmla="*/ 0 h 29880"/>
              <a:gd name="textAreaBottom" fmla="*/ 31680 h 29880"/>
            </a:gdLst>
            <a:ahLst/>
            <a:rect l="textAreaLeft" t="textAreaTop" r="textAreaRight" b="textAreaBottom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39" y="5329"/>
                </a:lnTo>
                <a:lnTo>
                  <a:pt x="2188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37" y="18292"/>
                </a:lnTo>
                <a:lnTo>
                  <a:pt x="9727" y="18680"/>
                </a:lnTo>
                <a:lnTo>
                  <a:pt x="11465" y="19999"/>
                </a:lnTo>
                <a:lnTo>
                  <a:pt x="14470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39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4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26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39" y="5329"/>
                </a:lnTo>
                <a:close/>
              </a:path>
            </a:pathLst>
          </a:custGeom>
          <a:solidFill>
            <a:srgbClr val="231f2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chemeClr val="dk1"/>
              </a:solidFill>
              <a:latin typeface="Arial"/>
              <a:ea typeface="Arial"/>
            </a:endParaRPr>
          </a:p>
        </p:txBody>
      </p:sp>
      <p:sp>
        <p:nvSpPr>
          <p:cNvPr id="65" name="PlaceHolder 1"/>
          <p:cNvSpPr>
            <a:spLocks noGrp="1"/>
          </p:cNvSpPr>
          <p:nvPr>
            <p:ph type="sldNum" idx="11"/>
          </p:nvPr>
        </p:nvSpPr>
        <p:spPr>
          <a:xfrm>
            <a:off x="18627840" y="10253160"/>
            <a:ext cx="1203480" cy="862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IN" sz="22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452EB29-B047-4251-99DA-E82B1BE6C834}" type="slidenum">
              <a:rPr b="0" lang="en-IN" sz="2200" spc="-1" strike="noStrike">
                <a:solidFill>
                  <a:schemeClr val="dk2"/>
                </a:solidFill>
                <a:latin typeface="Arial"/>
                <a:ea typeface="Arial"/>
              </a:rPr>
              <a:t>14</a:t>
            </a:fld>
            <a:endParaRPr b="0" lang="en-US" sz="2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6" name="Google Shape;208;p32"/>
          <p:cNvSpPr/>
          <p:nvPr/>
        </p:nvSpPr>
        <p:spPr>
          <a:xfrm>
            <a:off x="5057640" y="290520"/>
            <a:ext cx="9069120" cy="63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IN" sz="4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Results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7" name="" descr=""/>
          <p:cNvPicPr/>
          <p:nvPr/>
        </p:nvPicPr>
        <p:blipFill>
          <a:blip r:embed="rId1"/>
          <a:stretch/>
        </p:blipFill>
        <p:spPr>
          <a:xfrm>
            <a:off x="1512000" y="2027160"/>
            <a:ext cx="17461440" cy="7116480"/>
          </a:xfrm>
          <a:prstGeom prst="rect">
            <a:avLst/>
          </a:prstGeom>
          <a:ln w="0">
            <a:noFill/>
          </a:ln>
        </p:spPr>
      </p:pic>
      <p:sp>
        <p:nvSpPr>
          <p:cNvPr id="68" name=""/>
          <p:cNvSpPr/>
          <p:nvPr/>
        </p:nvSpPr>
        <p:spPr>
          <a:xfrm>
            <a:off x="8229600" y="9601200"/>
            <a:ext cx="4571640" cy="87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i="1" lang="en-US" sz="2800" spc="-1" strike="noStrike">
                <a:solidFill>
                  <a:srgbClr val="000000"/>
                </a:solidFill>
                <a:latin typeface="Times New Roman"/>
              </a:rPr>
              <a:t>Fig: Map UI display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214;p33"/>
          <p:cNvSpPr/>
          <p:nvPr/>
        </p:nvSpPr>
        <p:spPr>
          <a:xfrm>
            <a:off x="2982960" y="712800"/>
            <a:ext cx="55440" cy="55440"/>
          </a:xfrm>
          <a:custGeom>
            <a:avLst/>
            <a:gdLst>
              <a:gd name="textAreaLeft" fmla="*/ 0 w 55440"/>
              <a:gd name="textAreaRight" fmla="*/ 57240 w 55440"/>
              <a:gd name="textAreaTop" fmla="*/ 0 h 55440"/>
              <a:gd name="textAreaBottom" fmla="*/ 57240 h 55440"/>
            </a:gdLst>
            <a:ahLst/>
            <a:rect l="textAreaLeft" t="textAreaTop" r="textAreaRight" b="textAreaBottom"/>
            <a:pathLst>
              <a:path w="56514" h="56515">
                <a:moveTo>
                  <a:pt x="28145" y="0"/>
                </a:moveTo>
                <a:lnTo>
                  <a:pt x="17201" y="2207"/>
                </a:lnTo>
                <a:lnTo>
                  <a:pt x="8253" y="8227"/>
                </a:lnTo>
                <a:lnTo>
                  <a:pt x="2215" y="17157"/>
                </a:lnTo>
                <a:lnTo>
                  <a:pt x="0" y="28093"/>
                </a:lnTo>
                <a:lnTo>
                  <a:pt x="2215" y="39037"/>
                </a:lnTo>
                <a:lnTo>
                  <a:pt x="8253" y="47985"/>
                </a:lnTo>
                <a:lnTo>
                  <a:pt x="17201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3" y="50280"/>
                </a:lnTo>
                <a:lnTo>
                  <a:pt x="11109" y="45113"/>
                </a:lnTo>
                <a:lnTo>
                  <a:pt x="5952" y="37457"/>
                </a:lnTo>
                <a:lnTo>
                  <a:pt x="4062" y="28093"/>
                </a:lnTo>
                <a:lnTo>
                  <a:pt x="5952" y="18722"/>
                </a:lnTo>
                <a:lnTo>
                  <a:pt x="11109" y="11052"/>
                </a:lnTo>
                <a:lnTo>
                  <a:pt x="18763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7" y="5870"/>
                </a:lnTo>
                <a:lnTo>
                  <a:pt x="45181" y="11052"/>
                </a:lnTo>
                <a:lnTo>
                  <a:pt x="50338" y="18722"/>
                </a:lnTo>
                <a:lnTo>
                  <a:pt x="52228" y="28093"/>
                </a:lnTo>
                <a:lnTo>
                  <a:pt x="50338" y="37457"/>
                </a:lnTo>
                <a:lnTo>
                  <a:pt x="45181" y="45113"/>
                </a:lnTo>
                <a:lnTo>
                  <a:pt x="37527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chemeClr val="dk1"/>
              </a:solidFill>
              <a:latin typeface="Arial"/>
              <a:ea typeface="Arial"/>
            </a:endParaRPr>
          </a:p>
        </p:txBody>
      </p:sp>
      <p:sp>
        <p:nvSpPr>
          <p:cNvPr id="70" name="Google Shape;215;p33"/>
          <p:cNvSpPr/>
          <p:nvPr/>
        </p:nvSpPr>
        <p:spPr>
          <a:xfrm>
            <a:off x="2998800" y="725400"/>
            <a:ext cx="23760" cy="29880"/>
          </a:xfrm>
          <a:custGeom>
            <a:avLst/>
            <a:gdLst>
              <a:gd name="textAreaLeft" fmla="*/ 0 w 23760"/>
              <a:gd name="textAreaRight" fmla="*/ 25560 w 23760"/>
              <a:gd name="textAreaTop" fmla="*/ 0 h 29880"/>
              <a:gd name="textAreaBottom" fmla="*/ 31680 h 29880"/>
            </a:gdLst>
            <a:ahLst/>
            <a:rect l="textAreaLeft" t="textAreaTop" r="textAreaRight" b="textAreaBottom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39" y="5329"/>
                </a:lnTo>
                <a:lnTo>
                  <a:pt x="2188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37" y="18292"/>
                </a:lnTo>
                <a:lnTo>
                  <a:pt x="9727" y="18680"/>
                </a:lnTo>
                <a:lnTo>
                  <a:pt x="11465" y="19999"/>
                </a:lnTo>
                <a:lnTo>
                  <a:pt x="14470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39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4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26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39" y="5329"/>
                </a:lnTo>
                <a:close/>
              </a:path>
            </a:pathLst>
          </a:custGeom>
          <a:solidFill>
            <a:srgbClr val="231f2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chemeClr val="dk1"/>
              </a:solidFill>
              <a:latin typeface="Arial"/>
              <a:ea typeface="Arial"/>
            </a:endParaRPr>
          </a:p>
        </p:txBody>
      </p:sp>
      <p:sp>
        <p:nvSpPr>
          <p:cNvPr id="71" name="PlaceHolder 1"/>
          <p:cNvSpPr>
            <a:spLocks noGrp="1"/>
          </p:cNvSpPr>
          <p:nvPr>
            <p:ph type="sldNum" idx="12"/>
          </p:nvPr>
        </p:nvSpPr>
        <p:spPr>
          <a:xfrm>
            <a:off x="18627840" y="10253160"/>
            <a:ext cx="1203480" cy="862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IN" sz="22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2E3DAAA-71A2-4D9D-B7EA-1FB0808D7A88}" type="slidenum">
              <a:rPr b="0" lang="en-IN" sz="2200" spc="-1" strike="noStrike">
                <a:solidFill>
                  <a:schemeClr val="dk2"/>
                </a:solidFill>
                <a:latin typeface="Arial"/>
                <a:ea typeface="Arial"/>
              </a:rPr>
              <a:t>15</a:t>
            </a:fld>
            <a:endParaRPr b="0" lang="en-US" sz="2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2" name="Google Shape;218;p33"/>
          <p:cNvSpPr/>
          <p:nvPr/>
        </p:nvSpPr>
        <p:spPr>
          <a:xfrm>
            <a:off x="5057640" y="290520"/>
            <a:ext cx="9069120" cy="63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IN" sz="4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Screen shots of Results  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3" name="" descr=""/>
          <p:cNvPicPr/>
          <p:nvPr/>
        </p:nvPicPr>
        <p:blipFill>
          <a:blip r:embed="rId1"/>
          <a:stretch/>
        </p:blipFill>
        <p:spPr>
          <a:xfrm>
            <a:off x="4114800" y="2286000"/>
            <a:ext cx="12934800" cy="7275600"/>
          </a:xfrm>
          <a:prstGeom prst="rect">
            <a:avLst/>
          </a:prstGeom>
          <a:ln w="0">
            <a:noFill/>
          </a:ln>
        </p:spPr>
      </p:pic>
      <p:sp>
        <p:nvSpPr>
          <p:cNvPr id="74" name=""/>
          <p:cNvSpPr/>
          <p:nvPr/>
        </p:nvSpPr>
        <p:spPr>
          <a:xfrm>
            <a:off x="8001000" y="9866880"/>
            <a:ext cx="5127120" cy="87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i="1" lang="en-US" sz="2800" spc="-1" strike="noStrike">
                <a:solidFill>
                  <a:srgbClr val="000000"/>
                </a:solidFill>
                <a:latin typeface="Times New Roman"/>
              </a:rPr>
              <a:t>Fig: Sensor Data in serial monitor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" descr=""/>
          <p:cNvPicPr/>
          <p:nvPr/>
        </p:nvPicPr>
        <p:blipFill>
          <a:blip r:embed="rId1"/>
          <a:stretch/>
        </p:blipFill>
        <p:spPr>
          <a:xfrm>
            <a:off x="3429000" y="1828800"/>
            <a:ext cx="13715640" cy="7715160"/>
          </a:xfrm>
          <a:prstGeom prst="rect">
            <a:avLst/>
          </a:prstGeom>
          <a:ln w="0">
            <a:noFill/>
          </a:ln>
        </p:spPr>
      </p:pic>
      <p:sp>
        <p:nvSpPr>
          <p:cNvPr id="76" name=""/>
          <p:cNvSpPr/>
          <p:nvPr/>
        </p:nvSpPr>
        <p:spPr>
          <a:xfrm>
            <a:off x="8686800" y="9829800"/>
            <a:ext cx="4800240" cy="87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i="1" lang="en-US" sz="2800" spc="-1" strike="noStrike">
                <a:solidFill>
                  <a:srgbClr val="000000"/>
                </a:solidFill>
                <a:latin typeface="Times New Roman"/>
              </a:rPr>
              <a:t>Fig: Packet sending via LoRa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" descr=""/>
          <p:cNvPicPr/>
          <p:nvPr/>
        </p:nvPicPr>
        <p:blipFill>
          <a:blip r:embed="rId1"/>
          <a:stretch/>
        </p:blipFill>
        <p:spPr>
          <a:xfrm>
            <a:off x="2868120" y="2057400"/>
            <a:ext cx="14629680" cy="8228880"/>
          </a:xfrm>
          <a:prstGeom prst="rect">
            <a:avLst/>
          </a:prstGeom>
          <a:ln w="0">
            <a:noFill/>
          </a:ln>
        </p:spPr>
      </p:pic>
      <p:sp>
        <p:nvSpPr>
          <p:cNvPr id="78" name=""/>
          <p:cNvSpPr/>
          <p:nvPr/>
        </p:nvSpPr>
        <p:spPr>
          <a:xfrm>
            <a:off x="8001000" y="10432080"/>
            <a:ext cx="6171840" cy="87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i="1" lang="en-US" sz="2800" spc="-1" strike="noStrike">
                <a:solidFill>
                  <a:srgbClr val="000000"/>
                </a:solidFill>
                <a:latin typeface="Times New Roman"/>
              </a:rPr>
              <a:t>Fig: GPS data in serial Monitor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" descr=""/>
          <p:cNvPicPr/>
          <p:nvPr/>
        </p:nvPicPr>
        <p:blipFill>
          <a:blip r:embed="rId1"/>
          <a:stretch/>
        </p:blipFill>
        <p:spPr>
          <a:xfrm>
            <a:off x="3429000" y="2468160"/>
            <a:ext cx="13715640" cy="7361280"/>
          </a:xfrm>
          <a:prstGeom prst="rect">
            <a:avLst/>
          </a:prstGeom>
          <a:ln w="0">
            <a:noFill/>
          </a:ln>
        </p:spPr>
      </p:pic>
      <p:sp>
        <p:nvSpPr>
          <p:cNvPr id="80" name=""/>
          <p:cNvSpPr/>
          <p:nvPr/>
        </p:nvSpPr>
        <p:spPr>
          <a:xfrm>
            <a:off x="8152560" y="10287000"/>
            <a:ext cx="4420080" cy="483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i="1" lang="en-US" sz="2800" spc="-1" strike="noStrike">
                <a:solidFill>
                  <a:srgbClr val="000000"/>
                </a:solidFill>
                <a:latin typeface="Times New Roman"/>
              </a:rPr>
              <a:t>Fig: Front End UI Display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214;p33"/>
          <p:cNvSpPr/>
          <p:nvPr/>
        </p:nvSpPr>
        <p:spPr>
          <a:xfrm>
            <a:off x="2982960" y="712800"/>
            <a:ext cx="55440" cy="55440"/>
          </a:xfrm>
          <a:custGeom>
            <a:avLst/>
            <a:gdLst>
              <a:gd name="textAreaLeft" fmla="*/ 0 w 55440"/>
              <a:gd name="textAreaRight" fmla="*/ 57240 w 55440"/>
              <a:gd name="textAreaTop" fmla="*/ 0 h 55440"/>
              <a:gd name="textAreaBottom" fmla="*/ 57240 h 55440"/>
            </a:gdLst>
            <a:ahLst/>
            <a:rect l="textAreaLeft" t="textAreaTop" r="textAreaRight" b="textAreaBottom"/>
            <a:pathLst>
              <a:path w="56514" h="56515">
                <a:moveTo>
                  <a:pt x="28145" y="0"/>
                </a:moveTo>
                <a:lnTo>
                  <a:pt x="17201" y="2207"/>
                </a:lnTo>
                <a:lnTo>
                  <a:pt x="8253" y="8227"/>
                </a:lnTo>
                <a:lnTo>
                  <a:pt x="2215" y="17157"/>
                </a:lnTo>
                <a:lnTo>
                  <a:pt x="0" y="28093"/>
                </a:lnTo>
                <a:lnTo>
                  <a:pt x="2215" y="39037"/>
                </a:lnTo>
                <a:lnTo>
                  <a:pt x="8253" y="47985"/>
                </a:lnTo>
                <a:lnTo>
                  <a:pt x="17201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3" y="50280"/>
                </a:lnTo>
                <a:lnTo>
                  <a:pt x="11109" y="45113"/>
                </a:lnTo>
                <a:lnTo>
                  <a:pt x="5952" y="37457"/>
                </a:lnTo>
                <a:lnTo>
                  <a:pt x="4062" y="28093"/>
                </a:lnTo>
                <a:lnTo>
                  <a:pt x="5952" y="18722"/>
                </a:lnTo>
                <a:lnTo>
                  <a:pt x="11109" y="11052"/>
                </a:lnTo>
                <a:lnTo>
                  <a:pt x="18763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7" y="5870"/>
                </a:lnTo>
                <a:lnTo>
                  <a:pt x="45181" y="11052"/>
                </a:lnTo>
                <a:lnTo>
                  <a:pt x="50338" y="18722"/>
                </a:lnTo>
                <a:lnTo>
                  <a:pt x="52228" y="28093"/>
                </a:lnTo>
                <a:lnTo>
                  <a:pt x="50338" y="37457"/>
                </a:lnTo>
                <a:lnTo>
                  <a:pt x="45181" y="45113"/>
                </a:lnTo>
                <a:lnTo>
                  <a:pt x="37527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chemeClr val="dk1"/>
              </a:solidFill>
              <a:latin typeface="Arial"/>
              <a:ea typeface="Arial"/>
            </a:endParaRPr>
          </a:p>
        </p:txBody>
      </p:sp>
      <p:sp>
        <p:nvSpPr>
          <p:cNvPr id="82" name="Google Shape;215;p33"/>
          <p:cNvSpPr/>
          <p:nvPr/>
        </p:nvSpPr>
        <p:spPr>
          <a:xfrm>
            <a:off x="2998800" y="725400"/>
            <a:ext cx="23760" cy="29880"/>
          </a:xfrm>
          <a:custGeom>
            <a:avLst/>
            <a:gdLst>
              <a:gd name="textAreaLeft" fmla="*/ 0 w 23760"/>
              <a:gd name="textAreaRight" fmla="*/ 25560 w 23760"/>
              <a:gd name="textAreaTop" fmla="*/ 0 h 29880"/>
              <a:gd name="textAreaBottom" fmla="*/ 31680 h 29880"/>
            </a:gdLst>
            <a:ahLst/>
            <a:rect l="textAreaLeft" t="textAreaTop" r="textAreaRight" b="textAreaBottom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39" y="5329"/>
                </a:lnTo>
                <a:lnTo>
                  <a:pt x="2188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37" y="18292"/>
                </a:lnTo>
                <a:lnTo>
                  <a:pt x="9727" y="18680"/>
                </a:lnTo>
                <a:lnTo>
                  <a:pt x="11465" y="19999"/>
                </a:lnTo>
                <a:lnTo>
                  <a:pt x="14470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39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4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26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39" y="5329"/>
                </a:lnTo>
                <a:close/>
              </a:path>
            </a:pathLst>
          </a:custGeom>
          <a:solidFill>
            <a:srgbClr val="231f2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chemeClr val="dk1"/>
              </a:solidFill>
              <a:latin typeface="Arial"/>
              <a:ea typeface="Arial"/>
            </a:endParaRPr>
          </a:p>
        </p:txBody>
      </p:sp>
      <p:sp>
        <p:nvSpPr>
          <p:cNvPr id="83" name="PlaceHolder 1"/>
          <p:cNvSpPr>
            <a:spLocks noGrp="1"/>
          </p:cNvSpPr>
          <p:nvPr>
            <p:ph/>
          </p:nvPr>
        </p:nvSpPr>
        <p:spPr>
          <a:xfrm>
            <a:off x="969840" y="2742120"/>
            <a:ext cx="18730800" cy="750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57200" indent="-280080">
              <a:lnSpc>
                <a:spcPct val="100000"/>
              </a:lnSpc>
              <a:spcBef>
                <a:spcPts val="575"/>
              </a:spcBef>
              <a:spcAft>
                <a:spcPts val="431"/>
              </a:spcAft>
              <a:buClr>
                <a:srgbClr val="000000"/>
              </a:buClr>
              <a:buFont typeface="Symbol" charset="2"/>
              <a:buChar char=""/>
            </a:pPr>
            <a:r>
              <a:rPr b="0" lang="en-US" sz="2800" spc="-1" strike="noStrike">
                <a:solidFill>
                  <a:schemeClr val="dk1"/>
                </a:solidFill>
                <a:latin typeface="Times New Roman"/>
                <a:ea typeface="Arial"/>
              </a:rPr>
              <a:t>Reliable Wireless Communication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57200" indent="0">
              <a:lnSpc>
                <a:spcPct val="100000"/>
              </a:lnSpc>
              <a:spcBef>
                <a:spcPts val="575"/>
              </a:spcBef>
              <a:spcAft>
                <a:spcPts val="431"/>
              </a:spcAft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57200" indent="-280080">
              <a:lnSpc>
                <a:spcPct val="100000"/>
              </a:lnSpc>
              <a:spcBef>
                <a:spcPts val="575"/>
              </a:spcBef>
              <a:spcAft>
                <a:spcPts val="431"/>
              </a:spcAft>
              <a:buClr>
                <a:srgbClr val="000000"/>
              </a:buClr>
              <a:buFont typeface="Symbol" charset="2"/>
              <a:buChar char=""/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1"/>
                </a:solidFill>
                <a:latin typeface="Times New Roman"/>
                <a:ea typeface="Arial"/>
              </a:rPr>
              <a:t>Accurate Environmental Monitoring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57200" indent="0">
              <a:lnSpc>
                <a:spcPct val="100000"/>
              </a:lnSpc>
              <a:spcBef>
                <a:spcPts val="575"/>
              </a:spcBef>
              <a:spcAft>
                <a:spcPts val="431"/>
              </a:spcAft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57200" indent="-280080">
              <a:lnSpc>
                <a:spcPct val="100000"/>
              </a:lnSpc>
              <a:spcBef>
                <a:spcPts val="575"/>
              </a:spcBef>
              <a:spcAft>
                <a:spcPts val="431"/>
              </a:spcAft>
              <a:buClr>
                <a:srgbClr val="000000"/>
              </a:buClr>
              <a:buFont typeface="Symbol" charset="2"/>
              <a:buChar char=""/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1"/>
                </a:solidFill>
                <a:latin typeface="Times New Roman"/>
                <a:ea typeface="Arial"/>
              </a:rPr>
              <a:t>Real-Time Emergency Alerts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57200" indent="0">
              <a:lnSpc>
                <a:spcPct val="100000"/>
              </a:lnSpc>
              <a:spcBef>
                <a:spcPts val="575"/>
              </a:spcBef>
              <a:spcAft>
                <a:spcPts val="431"/>
              </a:spcAft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57200" indent="-280080">
              <a:lnSpc>
                <a:spcPct val="100000"/>
              </a:lnSpc>
              <a:spcBef>
                <a:spcPts val="575"/>
              </a:spcBef>
              <a:spcAft>
                <a:spcPts val="431"/>
              </a:spcAft>
              <a:buClr>
                <a:srgbClr val="000000"/>
              </a:buClr>
              <a:buFont typeface="Symbol" charset="2"/>
              <a:buChar char=""/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1"/>
                </a:solidFill>
                <a:latin typeface="Times New Roman"/>
                <a:ea typeface="Arial"/>
              </a:rPr>
              <a:t>Efficient Data Logging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57200" indent="0">
              <a:lnSpc>
                <a:spcPct val="100000"/>
              </a:lnSpc>
              <a:spcBef>
                <a:spcPts val="575"/>
              </a:spcBef>
              <a:spcAft>
                <a:spcPts val="431"/>
              </a:spcAft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57200" indent="-280080">
              <a:lnSpc>
                <a:spcPct val="100000"/>
              </a:lnSpc>
              <a:spcBef>
                <a:spcPts val="575"/>
              </a:spcBef>
              <a:spcAft>
                <a:spcPts val="431"/>
              </a:spcAft>
              <a:buClr>
                <a:srgbClr val="000000"/>
              </a:buClr>
              <a:buFont typeface="Symbol" charset="2"/>
              <a:buChar char=""/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1"/>
                </a:solidFill>
                <a:latin typeface="Times New Roman"/>
                <a:ea typeface="Arial"/>
              </a:rPr>
              <a:t>Offline Map Integration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57200" indent="0">
              <a:lnSpc>
                <a:spcPct val="100000"/>
              </a:lnSpc>
              <a:spcBef>
                <a:spcPts val="575"/>
              </a:spcBef>
              <a:spcAft>
                <a:spcPts val="431"/>
              </a:spcAft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57200" indent="-280080">
              <a:lnSpc>
                <a:spcPct val="100000"/>
              </a:lnSpc>
              <a:spcBef>
                <a:spcPts val="575"/>
              </a:spcBef>
              <a:spcAft>
                <a:spcPts val="431"/>
              </a:spcAft>
              <a:buClr>
                <a:srgbClr val="000000"/>
              </a:buClr>
              <a:buFont typeface="Symbol" charset="2"/>
              <a:buChar char=""/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1"/>
                </a:solidFill>
                <a:latin typeface="Times New Roman"/>
                <a:ea typeface="Arial"/>
              </a:rPr>
              <a:t>User-Friendly Dashboard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57200" indent="0">
              <a:lnSpc>
                <a:spcPct val="100000"/>
              </a:lnSpc>
              <a:spcBef>
                <a:spcPts val="575"/>
              </a:spcBef>
              <a:spcAft>
                <a:spcPts val="431"/>
              </a:spcAft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57200" indent="-280080">
              <a:lnSpc>
                <a:spcPct val="100000"/>
              </a:lnSpc>
              <a:spcBef>
                <a:spcPts val="575"/>
              </a:spcBef>
              <a:spcAft>
                <a:spcPts val="431"/>
              </a:spcAft>
              <a:buClr>
                <a:srgbClr val="000000"/>
              </a:buClr>
              <a:buFont typeface="Symbol" charset="2"/>
              <a:buChar char=""/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1"/>
                </a:solidFill>
                <a:latin typeface="Times New Roman"/>
                <a:ea typeface="Arial"/>
              </a:rPr>
              <a:t>Fully Offline Functionality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57200" indent="0">
              <a:lnSpc>
                <a:spcPct val="100000"/>
              </a:lnSpc>
              <a:spcBef>
                <a:spcPts val="575"/>
              </a:spcBef>
              <a:spcAft>
                <a:spcPts val="431"/>
              </a:spcAft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sldNum" idx="13"/>
          </p:nvPr>
        </p:nvSpPr>
        <p:spPr>
          <a:xfrm>
            <a:off x="18627840" y="10253160"/>
            <a:ext cx="1203480" cy="862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IN" sz="22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D83EF7D-C570-43F6-AD44-139D7AEBCD8D}" type="slidenum">
              <a:rPr b="0" lang="en-IN" sz="2200" spc="-1" strike="noStrike">
                <a:solidFill>
                  <a:schemeClr val="dk2"/>
                </a:solidFill>
                <a:latin typeface="Arial"/>
                <a:ea typeface="Arial"/>
              </a:rPr>
              <a:t>19</a:t>
            </a:fld>
            <a:endParaRPr b="0" lang="en-US" sz="2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5" name="Google Shape;217;p33"/>
          <p:cNvSpPr/>
          <p:nvPr/>
        </p:nvSpPr>
        <p:spPr>
          <a:xfrm>
            <a:off x="969840" y="2301840"/>
            <a:ext cx="18525960" cy="501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IN" sz="4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Google Shape;218;p33"/>
          <p:cNvSpPr/>
          <p:nvPr/>
        </p:nvSpPr>
        <p:spPr>
          <a:xfrm>
            <a:off x="5057640" y="290520"/>
            <a:ext cx="9069120" cy="63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IN" sz="4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Conclusion  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153;p27"/>
          <p:cNvSpPr/>
          <p:nvPr/>
        </p:nvSpPr>
        <p:spPr>
          <a:xfrm>
            <a:off x="2982960" y="712800"/>
            <a:ext cx="55440" cy="55440"/>
          </a:xfrm>
          <a:custGeom>
            <a:avLst/>
            <a:gdLst>
              <a:gd name="textAreaLeft" fmla="*/ 0 w 55440"/>
              <a:gd name="textAreaRight" fmla="*/ 57240 w 55440"/>
              <a:gd name="textAreaTop" fmla="*/ 0 h 55440"/>
              <a:gd name="textAreaBottom" fmla="*/ 57240 h 55440"/>
            </a:gdLst>
            <a:ahLst/>
            <a:rect l="textAreaLeft" t="textAreaTop" r="textAreaRight" b="textAreaBottom"/>
            <a:pathLst>
              <a:path w="56514" h="56515">
                <a:moveTo>
                  <a:pt x="28145" y="0"/>
                </a:moveTo>
                <a:lnTo>
                  <a:pt x="17201" y="2207"/>
                </a:lnTo>
                <a:lnTo>
                  <a:pt x="8253" y="8227"/>
                </a:lnTo>
                <a:lnTo>
                  <a:pt x="2215" y="17157"/>
                </a:lnTo>
                <a:lnTo>
                  <a:pt x="0" y="28093"/>
                </a:lnTo>
                <a:lnTo>
                  <a:pt x="2215" y="39037"/>
                </a:lnTo>
                <a:lnTo>
                  <a:pt x="8253" y="47985"/>
                </a:lnTo>
                <a:lnTo>
                  <a:pt x="17201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3" y="50280"/>
                </a:lnTo>
                <a:lnTo>
                  <a:pt x="11109" y="45113"/>
                </a:lnTo>
                <a:lnTo>
                  <a:pt x="5952" y="37457"/>
                </a:lnTo>
                <a:lnTo>
                  <a:pt x="4062" y="28093"/>
                </a:lnTo>
                <a:lnTo>
                  <a:pt x="5952" y="18722"/>
                </a:lnTo>
                <a:lnTo>
                  <a:pt x="11109" y="11052"/>
                </a:lnTo>
                <a:lnTo>
                  <a:pt x="18763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7" y="5870"/>
                </a:lnTo>
                <a:lnTo>
                  <a:pt x="45181" y="11052"/>
                </a:lnTo>
                <a:lnTo>
                  <a:pt x="50338" y="18722"/>
                </a:lnTo>
                <a:lnTo>
                  <a:pt x="52228" y="28093"/>
                </a:lnTo>
                <a:lnTo>
                  <a:pt x="50338" y="37457"/>
                </a:lnTo>
                <a:lnTo>
                  <a:pt x="45181" y="45113"/>
                </a:lnTo>
                <a:lnTo>
                  <a:pt x="37527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chemeClr val="dk1"/>
              </a:solidFill>
              <a:latin typeface="Arial"/>
              <a:ea typeface="Arial"/>
            </a:endParaRPr>
          </a:p>
        </p:txBody>
      </p:sp>
      <p:sp>
        <p:nvSpPr>
          <p:cNvPr id="27" name="Google Shape;154;p27"/>
          <p:cNvSpPr/>
          <p:nvPr/>
        </p:nvSpPr>
        <p:spPr>
          <a:xfrm>
            <a:off x="2998800" y="725400"/>
            <a:ext cx="23760" cy="29880"/>
          </a:xfrm>
          <a:custGeom>
            <a:avLst/>
            <a:gdLst>
              <a:gd name="textAreaLeft" fmla="*/ 0 w 23760"/>
              <a:gd name="textAreaRight" fmla="*/ 25560 w 23760"/>
              <a:gd name="textAreaTop" fmla="*/ 0 h 29880"/>
              <a:gd name="textAreaBottom" fmla="*/ 31680 h 29880"/>
            </a:gdLst>
            <a:ahLst/>
            <a:rect l="textAreaLeft" t="textAreaTop" r="textAreaRight" b="textAreaBottom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39" y="5329"/>
                </a:lnTo>
                <a:lnTo>
                  <a:pt x="2188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37" y="18292"/>
                </a:lnTo>
                <a:lnTo>
                  <a:pt x="9727" y="18680"/>
                </a:lnTo>
                <a:lnTo>
                  <a:pt x="11465" y="19999"/>
                </a:lnTo>
                <a:lnTo>
                  <a:pt x="14470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39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4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26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39" y="5329"/>
                </a:lnTo>
                <a:close/>
              </a:path>
            </a:pathLst>
          </a:custGeom>
          <a:solidFill>
            <a:srgbClr val="231f2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chemeClr val="dk1"/>
              </a:solidFill>
              <a:latin typeface="Arial"/>
              <a:ea typeface="Arial"/>
            </a:endParaRPr>
          </a:p>
        </p:txBody>
      </p:sp>
      <p:sp>
        <p:nvSpPr>
          <p:cNvPr id="28" name="PlaceHolder 1"/>
          <p:cNvSpPr>
            <a:spLocks noGrp="1"/>
          </p:cNvSpPr>
          <p:nvPr>
            <p:ph type="sldNum" idx="7"/>
          </p:nvPr>
        </p:nvSpPr>
        <p:spPr>
          <a:xfrm>
            <a:off x="18627840" y="10253160"/>
            <a:ext cx="1203480" cy="862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IN" sz="22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79C9655-A0D1-4D3A-B405-F74A45B5D176}" type="slidenum">
              <a:rPr b="0" lang="en-IN" sz="2200" spc="-1" strike="noStrike">
                <a:solidFill>
                  <a:schemeClr val="dk2"/>
                </a:solidFill>
                <a:latin typeface="Arial"/>
                <a:ea typeface="Arial"/>
              </a:rPr>
              <a:t>2</a:t>
            </a:fld>
            <a:endParaRPr b="0" lang="en-US" sz="2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" name="Google Shape;156;p27"/>
          <p:cNvSpPr/>
          <p:nvPr/>
        </p:nvSpPr>
        <p:spPr>
          <a:xfrm>
            <a:off x="1008000" y="1692360"/>
            <a:ext cx="18525960" cy="888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 algn="just">
              <a:lnSpc>
                <a:spcPct val="2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IN" sz="4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Introduction 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2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IN" sz="4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Changes suggested in Phase II and Incorporation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2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IN" sz="4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Implementation 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2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IN" sz="4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Testing 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2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IN" sz="4000" spc="-1" strike="noStrike">
                <a:solidFill>
                  <a:srgbClr val="000000"/>
                </a:solidFill>
                <a:latin typeface="Times New Roman"/>
                <a:ea typeface="Arial"/>
              </a:rPr>
              <a:t>Results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2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IN" sz="4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Conclusion   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2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IN" sz="4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References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Google Shape;157;p27"/>
          <p:cNvSpPr/>
          <p:nvPr/>
        </p:nvSpPr>
        <p:spPr>
          <a:xfrm>
            <a:off x="5057640" y="290520"/>
            <a:ext cx="9069120" cy="63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IN" sz="4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Agenda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214;p33"/>
          <p:cNvSpPr/>
          <p:nvPr/>
        </p:nvSpPr>
        <p:spPr>
          <a:xfrm>
            <a:off x="2982960" y="712800"/>
            <a:ext cx="55440" cy="55440"/>
          </a:xfrm>
          <a:custGeom>
            <a:avLst/>
            <a:gdLst>
              <a:gd name="textAreaLeft" fmla="*/ 0 w 55440"/>
              <a:gd name="textAreaRight" fmla="*/ 57240 w 55440"/>
              <a:gd name="textAreaTop" fmla="*/ 0 h 55440"/>
              <a:gd name="textAreaBottom" fmla="*/ 57240 h 55440"/>
            </a:gdLst>
            <a:ahLst/>
            <a:rect l="textAreaLeft" t="textAreaTop" r="textAreaRight" b="textAreaBottom"/>
            <a:pathLst>
              <a:path w="56514" h="56515">
                <a:moveTo>
                  <a:pt x="28145" y="0"/>
                </a:moveTo>
                <a:lnTo>
                  <a:pt x="17201" y="2207"/>
                </a:lnTo>
                <a:lnTo>
                  <a:pt x="8253" y="8227"/>
                </a:lnTo>
                <a:lnTo>
                  <a:pt x="2215" y="17157"/>
                </a:lnTo>
                <a:lnTo>
                  <a:pt x="0" y="28093"/>
                </a:lnTo>
                <a:lnTo>
                  <a:pt x="2215" y="39037"/>
                </a:lnTo>
                <a:lnTo>
                  <a:pt x="8253" y="47985"/>
                </a:lnTo>
                <a:lnTo>
                  <a:pt x="17201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3" y="50280"/>
                </a:lnTo>
                <a:lnTo>
                  <a:pt x="11109" y="45113"/>
                </a:lnTo>
                <a:lnTo>
                  <a:pt x="5952" y="37457"/>
                </a:lnTo>
                <a:lnTo>
                  <a:pt x="4062" y="28093"/>
                </a:lnTo>
                <a:lnTo>
                  <a:pt x="5952" y="18722"/>
                </a:lnTo>
                <a:lnTo>
                  <a:pt x="11109" y="11052"/>
                </a:lnTo>
                <a:lnTo>
                  <a:pt x="18763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7" y="5870"/>
                </a:lnTo>
                <a:lnTo>
                  <a:pt x="45181" y="11052"/>
                </a:lnTo>
                <a:lnTo>
                  <a:pt x="50338" y="18722"/>
                </a:lnTo>
                <a:lnTo>
                  <a:pt x="52228" y="28093"/>
                </a:lnTo>
                <a:lnTo>
                  <a:pt x="50338" y="37457"/>
                </a:lnTo>
                <a:lnTo>
                  <a:pt x="45181" y="45113"/>
                </a:lnTo>
                <a:lnTo>
                  <a:pt x="37527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chemeClr val="dk1"/>
              </a:solidFill>
              <a:latin typeface="Arial"/>
              <a:ea typeface="Arial"/>
            </a:endParaRPr>
          </a:p>
        </p:txBody>
      </p:sp>
      <p:sp>
        <p:nvSpPr>
          <p:cNvPr id="88" name="Google Shape;215;p33"/>
          <p:cNvSpPr/>
          <p:nvPr/>
        </p:nvSpPr>
        <p:spPr>
          <a:xfrm>
            <a:off x="2998800" y="725400"/>
            <a:ext cx="23760" cy="29880"/>
          </a:xfrm>
          <a:custGeom>
            <a:avLst/>
            <a:gdLst>
              <a:gd name="textAreaLeft" fmla="*/ 0 w 23760"/>
              <a:gd name="textAreaRight" fmla="*/ 25560 w 23760"/>
              <a:gd name="textAreaTop" fmla="*/ 0 h 29880"/>
              <a:gd name="textAreaBottom" fmla="*/ 31680 h 29880"/>
            </a:gdLst>
            <a:ahLst/>
            <a:rect l="textAreaLeft" t="textAreaTop" r="textAreaRight" b="textAreaBottom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39" y="5329"/>
                </a:lnTo>
                <a:lnTo>
                  <a:pt x="2188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37" y="18292"/>
                </a:lnTo>
                <a:lnTo>
                  <a:pt x="9727" y="18680"/>
                </a:lnTo>
                <a:lnTo>
                  <a:pt x="11465" y="19999"/>
                </a:lnTo>
                <a:lnTo>
                  <a:pt x="14470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39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4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26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39" y="5329"/>
                </a:lnTo>
                <a:close/>
              </a:path>
            </a:pathLst>
          </a:custGeom>
          <a:solidFill>
            <a:srgbClr val="231f2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chemeClr val="dk1"/>
              </a:solidFill>
              <a:latin typeface="Arial"/>
              <a:ea typeface="Arial"/>
            </a:endParaRPr>
          </a:p>
        </p:txBody>
      </p:sp>
      <p:sp>
        <p:nvSpPr>
          <p:cNvPr id="89" name="PlaceHolder 1"/>
          <p:cNvSpPr>
            <a:spLocks noGrp="1"/>
          </p:cNvSpPr>
          <p:nvPr>
            <p:ph type="sldNum" idx="14"/>
          </p:nvPr>
        </p:nvSpPr>
        <p:spPr>
          <a:xfrm>
            <a:off x="18627840" y="10253160"/>
            <a:ext cx="1203480" cy="862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IN" sz="22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12F05A9-EBBE-4E00-A668-0C3E036CDAE5}" type="slidenum">
              <a:rPr b="0" lang="en-IN" sz="2200" spc="-1" strike="noStrike">
                <a:solidFill>
                  <a:schemeClr val="dk2"/>
                </a:solidFill>
                <a:latin typeface="Arial"/>
                <a:ea typeface="Arial"/>
              </a:rPr>
              <a:t>20</a:t>
            </a:fld>
            <a:endParaRPr b="0" lang="en-US" sz="2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0" name="Google Shape;217;p33"/>
          <p:cNvSpPr/>
          <p:nvPr/>
        </p:nvSpPr>
        <p:spPr>
          <a:xfrm>
            <a:off x="969840" y="2301840"/>
            <a:ext cx="18525960" cy="501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IN" sz="4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Google Shape;218;p33"/>
          <p:cNvSpPr/>
          <p:nvPr/>
        </p:nvSpPr>
        <p:spPr>
          <a:xfrm>
            <a:off x="5057640" y="290520"/>
            <a:ext cx="9069120" cy="63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IN" sz="4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Future Enhancements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"/>
          <p:cNvSpPr/>
          <p:nvPr/>
        </p:nvSpPr>
        <p:spPr>
          <a:xfrm>
            <a:off x="1371600" y="2971800"/>
            <a:ext cx="16230240" cy="548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spcBef>
                <a:spcPts val="1757"/>
              </a:spcBef>
              <a:spcAft>
                <a:spcPts val="155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Mesh topology support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757"/>
              </a:spcBef>
              <a:spcAft>
                <a:spcPts val="155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Mobile app with Bluetooth data sync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757"/>
              </a:spcBef>
              <a:spcAft>
                <a:spcPts val="155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Graphical analytics and trend visualization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757"/>
              </a:spcBef>
              <a:spcAft>
                <a:spcPts val="155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Voice/sound-based emergency alert integration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224;p34"/>
          <p:cNvSpPr/>
          <p:nvPr/>
        </p:nvSpPr>
        <p:spPr>
          <a:xfrm>
            <a:off x="2982960" y="712800"/>
            <a:ext cx="55440" cy="55440"/>
          </a:xfrm>
          <a:custGeom>
            <a:avLst/>
            <a:gdLst>
              <a:gd name="textAreaLeft" fmla="*/ 0 w 55440"/>
              <a:gd name="textAreaRight" fmla="*/ 57240 w 55440"/>
              <a:gd name="textAreaTop" fmla="*/ 0 h 55440"/>
              <a:gd name="textAreaBottom" fmla="*/ 57240 h 55440"/>
            </a:gdLst>
            <a:ahLst/>
            <a:rect l="textAreaLeft" t="textAreaTop" r="textAreaRight" b="textAreaBottom"/>
            <a:pathLst>
              <a:path w="56514" h="56515">
                <a:moveTo>
                  <a:pt x="28145" y="0"/>
                </a:moveTo>
                <a:lnTo>
                  <a:pt x="17201" y="2207"/>
                </a:lnTo>
                <a:lnTo>
                  <a:pt x="8253" y="8227"/>
                </a:lnTo>
                <a:lnTo>
                  <a:pt x="2215" y="17157"/>
                </a:lnTo>
                <a:lnTo>
                  <a:pt x="0" y="28093"/>
                </a:lnTo>
                <a:lnTo>
                  <a:pt x="2215" y="39037"/>
                </a:lnTo>
                <a:lnTo>
                  <a:pt x="8253" y="47985"/>
                </a:lnTo>
                <a:lnTo>
                  <a:pt x="17201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3" y="50280"/>
                </a:lnTo>
                <a:lnTo>
                  <a:pt x="11109" y="45113"/>
                </a:lnTo>
                <a:lnTo>
                  <a:pt x="5952" y="37457"/>
                </a:lnTo>
                <a:lnTo>
                  <a:pt x="4062" y="28093"/>
                </a:lnTo>
                <a:lnTo>
                  <a:pt x="5952" y="18722"/>
                </a:lnTo>
                <a:lnTo>
                  <a:pt x="11109" y="11052"/>
                </a:lnTo>
                <a:lnTo>
                  <a:pt x="18763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7" y="5870"/>
                </a:lnTo>
                <a:lnTo>
                  <a:pt x="45181" y="11052"/>
                </a:lnTo>
                <a:lnTo>
                  <a:pt x="50338" y="18722"/>
                </a:lnTo>
                <a:lnTo>
                  <a:pt x="52228" y="28093"/>
                </a:lnTo>
                <a:lnTo>
                  <a:pt x="50338" y="37457"/>
                </a:lnTo>
                <a:lnTo>
                  <a:pt x="45181" y="45113"/>
                </a:lnTo>
                <a:lnTo>
                  <a:pt x="37527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chemeClr val="dk1"/>
              </a:solidFill>
              <a:latin typeface="Arial"/>
              <a:ea typeface="Arial"/>
            </a:endParaRPr>
          </a:p>
        </p:txBody>
      </p:sp>
      <p:sp>
        <p:nvSpPr>
          <p:cNvPr id="94" name="Google Shape;225;p34"/>
          <p:cNvSpPr/>
          <p:nvPr/>
        </p:nvSpPr>
        <p:spPr>
          <a:xfrm>
            <a:off x="2998800" y="725400"/>
            <a:ext cx="23760" cy="29880"/>
          </a:xfrm>
          <a:custGeom>
            <a:avLst/>
            <a:gdLst>
              <a:gd name="textAreaLeft" fmla="*/ 0 w 23760"/>
              <a:gd name="textAreaRight" fmla="*/ 25560 w 23760"/>
              <a:gd name="textAreaTop" fmla="*/ 0 h 29880"/>
              <a:gd name="textAreaBottom" fmla="*/ 31680 h 29880"/>
            </a:gdLst>
            <a:ahLst/>
            <a:rect l="textAreaLeft" t="textAreaTop" r="textAreaRight" b="textAreaBottom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39" y="5329"/>
                </a:lnTo>
                <a:lnTo>
                  <a:pt x="2188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37" y="18292"/>
                </a:lnTo>
                <a:lnTo>
                  <a:pt x="9727" y="18680"/>
                </a:lnTo>
                <a:lnTo>
                  <a:pt x="11465" y="19999"/>
                </a:lnTo>
                <a:lnTo>
                  <a:pt x="14470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39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4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26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39" y="5329"/>
                </a:lnTo>
                <a:close/>
              </a:path>
            </a:pathLst>
          </a:custGeom>
          <a:solidFill>
            <a:srgbClr val="231f2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chemeClr val="dk1"/>
              </a:solidFill>
              <a:latin typeface="Arial"/>
              <a:ea typeface="Arial"/>
            </a:endParaRPr>
          </a:p>
        </p:txBody>
      </p:sp>
      <p:sp>
        <p:nvSpPr>
          <p:cNvPr id="95" name="PlaceHolder 1"/>
          <p:cNvSpPr>
            <a:spLocks noGrp="1"/>
          </p:cNvSpPr>
          <p:nvPr>
            <p:ph type="sldNum" idx="15"/>
          </p:nvPr>
        </p:nvSpPr>
        <p:spPr>
          <a:xfrm>
            <a:off x="18627840" y="10253160"/>
            <a:ext cx="1203480" cy="862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IN" sz="22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6002BC9-B763-4EEC-806C-974223A16357}" type="slidenum">
              <a:rPr b="0" lang="en-IN" sz="2200" spc="-1" strike="noStrike">
                <a:solidFill>
                  <a:schemeClr val="dk2"/>
                </a:solidFill>
                <a:latin typeface="Arial"/>
                <a:ea typeface="Arial"/>
              </a:rPr>
              <a:t>21</a:t>
            </a:fld>
            <a:endParaRPr b="0" lang="en-US" sz="2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6" name="Google Shape;228;p34"/>
          <p:cNvSpPr/>
          <p:nvPr/>
        </p:nvSpPr>
        <p:spPr>
          <a:xfrm>
            <a:off x="5057640" y="290520"/>
            <a:ext cx="9069120" cy="63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IN" sz="4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References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"/>
          <p:cNvSpPr/>
          <p:nvPr/>
        </p:nvSpPr>
        <p:spPr>
          <a:xfrm>
            <a:off x="298440" y="2286000"/>
            <a:ext cx="19359720" cy="874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just">
              <a:lnSpc>
                <a:spcPct val="100000"/>
              </a:lnSpc>
              <a:spcBef>
                <a:spcPts val="1417"/>
              </a:spcBef>
              <a:spcAft>
                <a:spcPts val="1417"/>
              </a:spcAft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1] C. Wu et al., "Ultra-Low-Power LoRa Mesh Networks for Wilderness Tracking," IEEE Transactions on Wireless Communications, vol. 24, no. 3, pp. 45-58, 2025.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417"/>
              </a:spcBef>
              <a:spcAft>
                <a:spcPts val="1417"/>
              </a:spcAft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[2] A. Khan and B. Li, "Adaptive GPS-LoRa Hybrid Positioning for Remote Areas," IEEE Internet of Things Journal, vol. 12, no. 1, pp. 112-125, 2024.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417"/>
              </a:spcBef>
              <a:spcAft>
                <a:spcPts val="1417"/>
              </a:spcAft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[3] E. Rodriguez et al., "Energy-Efficient Emergency Alert Systems Using ESP32," IEEE Sensors Journal, vol. 23, no. 8, pp. 210-223, 2024.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417"/>
              </a:spcBef>
              <a:spcAft>
                <a:spcPts val="1417"/>
              </a:spcAft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[4] G. Park and H. Kim, "Decentralized Tracking in Mountainous Terrain: A LoRa Case Study," IEEE Communications Letters, vol. 27, no. 5, pp. 78-91, 2023.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417"/>
              </a:spcBef>
              <a:spcAft>
                <a:spcPts val="1417"/>
              </a:spcAft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[5] I. Petrov and J. Silva, "Edge Computing for Real-Time Wilderness Safety Monitoring," IEEE Access, vol. 11, pp. 345-360, 2023.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417"/>
              </a:spcBef>
              <a:spcAft>
                <a:spcPts val="1417"/>
              </a:spcAft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[6] M. Tanaka and S. Chen, "Battery Optimization Techniques for IoT Tracking Devices," IEEE Transactions on Power Electronics, vol. 38, no. 4, pp. 201-215, 2022.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417"/>
              </a:spcBef>
              <a:spcAft>
                <a:spcPts val="1417"/>
              </a:spcAft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[7] R. Kumar and P. Sharma, "LoRa-Based Communication Challenges in Himalayan Regions," IEEE Wireless Communications Letters, vol. 10, no. 6, pp. 132-145, 2022.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417"/>
              </a:spcBef>
              <a:spcAft>
                <a:spcPts val="1417"/>
              </a:spcAft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[8] S. Desai and L. Prakash, "Comparative Analysis of Trekker Safety Systems," IEEE Consumer Electronics Magazine, vol. 11, no. 2, pp. 67-79, 2022.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417"/>
              </a:spcBef>
              <a:spcAft>
                <a:spcPts val="1417"/>
              </a:spcAft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[9] T. Nguyen and V. Patel, "Low-Power Sensor Fusion for Wilderness Tracking," IEEE Sensors Journal, vol. 21, no. 9, pp. 89-102, 2021.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417"/>
              </a:spcBef>
              <a:spcAft>
                <a:spcPts val="1417"/>
              </a:spcAft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[10] W. Zhang and X. Liu, "IoT Architectures for Remote Area Monitoring," IEEE Internet of Things Journal, vol. 8, no. 5, pp. 156-170, 2021.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417"/>
              </a:spcBef>
              <a:spcAft>
                <a:spcPts val="1417"/>
              </a:spcAf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163;p28"/>
          <p:cNvSpPr/>
          <p:nvPr/>
        </p:nvSpPr>
        <p:spPr>
          <a:xfrm>
            <a:off x="2982960" y="712800"/>
            <a:ext cx="55440" cy="55440"/>
          </a:xfrm>
          <a:custGeom>
            <a:avLst/>
            <a:gdLst>
              <a:gd name="textAreaLeft" fmla="*/ 0 w 55440"/>
              <a:gd name="textAreaRight" fmla="*/ 57240 w 55440"/>
              <a:gd name="textAreaTop" fmla="*/ 0 h 55440"/>
              <a:gd name="textAreaBottom" fmla="*/ 57240 h 55440"/>
            </a:gdLst>
            <a:ahLst/>
            <a:rect l="textAreaLeft" t="textAreaTop" r="textAreaRight" b="textAreaBottom"/>
            <a:pathLst>
              <a:path w="56514" h="56515">
                <a:moveTo>
                  <a:pt x="28145" y="0"/>
                </a:moveTo>
                <a:lnTo>
                  <a:pt x="17201" y="2207"/>
                </a:lnTo>
                <a:lnTo>
                  <a:pt x="8253" y="8227"/>
                </a:lnTo>
                <a:lnTo>
                  <a:pt x="2215" y="17157"/>
                </a:lnTo>
                <a:lnTo>
                  <a:pt x="0" y="28093"/>
                </a:lnTo>
                <a:lnTo>
                  <a:pt x="2215" y="39037"/>
                </a:lnTo>
                <a:lnTo>
                  <a:pt x="8253" y="47985"/>
                </a:lnTo>
                <a:lnTo>
                  <a:pt x="17201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3" y="50280"/>
                </a:lnTo>
                <a:lnTo>
                  <a:pt x="11109" y="45113"/>
                </a:lnTo>
                <a:lnTo>
                  <a:pt x="5952" y="37457"/>
                </a:lnTo>
                <a:lnTo>
                  <a:pt x="4062" y="28093"/>
                </a:lnTo>
                <a:lnTo>
                  <a:pt x="5952" y="18722"/>
                </a:lnTo>
                <a:lnTo>
                  <a:pt x="11109" y="11052"/>
                </a:lnTo>
                <a:lnTo>
                  <a:pt x="18763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7" y="5870"/>
                </a:lnTo>
                <a:lnTo>
                  <a:pt x="45181" y="11052"/>
                </a:lnTo>
                <a:lnTo>
                  <a:pt x="50338" y="18722"/>
                </a:lnTo>
                <a:lnTo>
                  <a:pt x="52228" y="28093"/>
                </a:lnTo>
                <a:lnTo>
                  <a:pt x="50338" y="37457"/>
                </a:lnTo>
                <a:lnTo>
                  <a:pt x="45181" y="45113"/>
                </a:lnTo>
                <a:lnTo>
                  <a:pt x="37527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chemeClr val="dk1"/>
              </a:solidFill>
              <a:latin typeface="Arial"/>
              <a:ea typeface="Arial"/>
            </a:endParaRPr>
          </a:p>
        </p:txBody>
      </p:sp>
      <p:sp>
        <p:nvSpPr>
          <p:cNvPr id="32" name="Google Shape;164;p28"/>
          <p:cNvSpPr/>
          <p:nvPr/>
        </p:nvSpPr>
        <p:spPr>
          <a:xfrm>
            <a:off x="2998800" y="725400"/>
            <a:ext cx="23760" cy="29880"/>
          </a:xfrm>
          <a:custGeom>
            <a:avLst/>
            <a:gdLst>
              <a:gd name="textAreaLeft" fmla="*/ 0 w 23760"/>
              <a:gd name="textAreaRight" fmla="*/ 25560 w 23760"/>
              <a:gd name="textAreaTop" fmla="*/ 0 h 29880"/>
              <a:gd name="textAreaBottom" fmla="*/ 31680 h 29880"/>
            </a:gdLst>
            <a:ahLst/>
            <a:rect l="textAreaLeft" t="textAreaTop" r="textAreaRight" b="textAreaBottom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39" y="5329"/>
                </a:lnTo>
                <a:lnTo>
                  <a:pt x="2188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37" y="18292"/>
                </a:lnTo>
                <a:lnTo>
                  <a:pt x="9727" y="18680"/>
                </a:lnTo>
                <a:lnTo>
                  <a:pt x="11465" y="19999"/>
                </a:lnTo>
                <a:lnTo>
                  <a:pt x="14470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39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4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26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39" y="5329"/>
                </a:lnTo>
                <a:close/>
              </a:path>
            </a:pathLst>
          </a:custGeom>
          <a:solidFill>
            <a:srgbClr val="231f2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chemeClr val="dk1"/>
              </a:solidFill>
              <a:latin typeface="Arial"/>
              <a:ea typeface="Arial"/>
            </a:endParaRPr>
          </a:p>
        </p:txBody>
      </p:sp>
      <p:sp>
        <p:nvSpPr>
          <p:cNvPr id="33" name="PlaceHolder 1"/>
          <p:cNvSpPr>
            <a:spLocks noGrp="1"/>
          </p:cNvSpPr>
          <p:nvPr>
            <p:ph type="sldNum" idx="8"/>
          </p:nvPr>
        </p:nvSpPr>
        <p:spPr>
          <a:xfrm>
            <a:off x="18627840" y="10253160"/>
            <a:ext cx="1203480" cy="862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IN" sz="22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747F2D7-1F26-4562-BC04-670340364A46}" type="slidenum">
              <a:rPr b="0" lang="en-IN" sz="2200" spc="-1" strike="noStrike">
                <a:solidFill>
                  <a:schemeClr val="dk2"/>
                </a:solidFill>
                <a:latin typeface="Arial"/>
                <a:ea typeface="Arial"/>
              </a:rPr>
              <a:t>3</a:t>
            </a:fld>
            <a:endParaRPr b="0" lang="en-US" sz="2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" name="Google Shape;167;p28"/>
          <p:cNvSpPr/>
          <p:nvPr/>
        </p:nvSpPr>
        <p:spPr>
          <a:xfrm>
            <a:off x="5057640" y="290520"/>
            <a:ext cx="9069120" cy="63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IN" sz="4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Introduction and Objectives 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"/>
          <p:cNvSpPr/>
          <p:nvPr/>
        </p:nvSpPr>
        <p:spPr>
          <a:xfrm>
            <a:off x="685800" y="3066480"/>
            <a:ext cx="17829720" cy="7448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Symbol" charset="2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Designed for remote environments (forests, mountains, disaster zones) where cellular/Wi-Fi networks are unavailable or unreliable.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Symbol" charset="2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Aims to enhance safety and monitoring of trekkers, rescue teams, or remote personnel.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Symbol" charset="2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Implements an offline, low-power communication system using LoRa technology.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Symbol" charset="2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Employs a star topology with one central ESP32 node and four remote ESP32 sensor nodes.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Symbol" charset="2"/>
              <a:buChar char=""/>
            </a:pPr>
            <a:r>
              <a:rPr b="1" lang="en-US" sz="3200" spc="-1" strike="noStrike">
                <a:solidFill>
                  <a:srgbClr val="000000"/>
                </a:solidFill>
                <a:latin typeface="Times new Roman"/>
              </a:rPr>
              <a:t>Key Features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Symbol" charset="2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Fully offline operation – no need for internet or cellular networks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Symbol" charset="2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Real-time communication between nodes and central server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Symbol" charset="2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Energy-efficient and suitable for prolonged field usage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Symbol" charset="2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Robust and scalable system for extreme and isolated terrains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Symbol" charset="2"/>
              <a:buChar char=""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"/>
          <p:cNvSpPr/>
          <p:nvPr/>
        </p:nvSpPr>
        <p:spPr>
          <a:xfrm>
            <a:off x="685800" y="2107800"/>
            <a:ext cx="4114080" cy="595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Times New Roman"/>
              </a:rPr>
              <a:t>Introduction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"/>
          <p:cNvSpPr/>
          <p:nvPr/>
        </p:nvSpPr>
        <p:spPr>
          <a:xfrm>
            <a:off x="1110600" y="1989360"/>
            <a:ext cx="18319680" cy="917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</a:pPr>
            <a:r>
              <a:rPr b="1" lang="en-US" sz="3200" spc="-1" strike="noStrike">
                <a:solidFill>
                  <a:srgbClr val="000000"/>
                </a:solidFill>
                <a:latin typeface="Times New Roman"/>
              </a:rPr>
              <a:t>Domain of the Project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1.Wireless Sensor Networks </a:t>
            </a:r>
            <a:r>
              <a:rPr b="0" lang="en-US" sz="32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	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a star topology for centralized coordination and simplicity in deployment.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LoRa (Long Range Radio) enables low-bandwidth, low-power communication over long distances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2. IoT and Embedded Systems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Each node is built around the ESP32, a powerful microcontroller with Wi-Fi, and GPIO support.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Integration with sensors (BME280 for environment data) and GPS modules ensures accurate monitoring.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3. Location Tracking and Mapping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GPS data from all nodes enables real-time geolocation.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The central node overlays received coordinates on an offline map using raster tiles stored on the SD card.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4. Data Logging and Visualization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JSON-formatted data is stored in the SD card as a local database (data.txt), allowing historical tracking.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The interface displays environmental and positional data for all connected nodes.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183;p30"/>
          <p:cNvSpPr/>
          <p:nvPr/>
        </p:nvSpPr>
        <p:spPr>
          <a:xfrm>
            <a:off x="2982960" y="712800"/>
            <a:ext cx="55440" cy="55440"/>
          </a:xfrm>
          <a:custGeom>
            <a:avLst/>
            <a:gdLst>
              <a:gd name="textAreaLeft" fmla="*/ 0 w 55440"/>
              <a:gd name="textAreaRight" fmla="*/ 57240 w 55440"/>
              <a:gd name="textAreaTop" fmla="*/ 0 h 55440"/>
              <a:gd name="textAreaBottom" fmla="*/ 57240 h 55440"/>
            </a:gdLst>
            <a:ahLst/>
            <a:rect l="textAreaLeft" t="textAreaTop" r="textAreaRight" b="textAreaBottom"/>
            <a:pathLst>
              <a:path w="56514" h="56515">
                <a:moveTo>
                  <a:pt x="28145" y="0"/>
                </a:moveTo>
                <a:lnTo>
                  <a:pt x="17201" y="2207"/>
                </a:lnTo>
                <a:lnTo>
                  <a:pt x="8253" y="8227"/>
                </a:lnTo>
                <a:lnTo>
                  <a:pt x="2215" y="17157"/>
                </a:lnTo>
                <a:lnTo>
                  <a:pt x="0" y="28093"/>
                </a:lnTo>
                <a:lnTo>
                  <a:pt x="2215" y="39037"/>
                </a:lnTo>
                <a:lnTo>
                  <a:pt x="8253" y="47985"/>
                </a:lnTo>
                <a:lnTo>
                  <a:pt x="17201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3" y="50280"/>
                </a:lnTo>
                <a:lnTo>
                  <a:pt x="11109" y="45113"/>
                </a:lnTo>
                <a:lnTo>
                  <a:pt x="5952" y="37457"/>
                </a:lnTo>
                <a:lnTo>
                  <a:pt x="4062" y="28093"/>
                </a:lnTo>
                <a:lnTo>
                  <a:pt x="5952" y="18722"/>
                </a:lnTo>
                <a:lnTo>
                  <a:pt x="11109" y="11052"/>
                </a:lnTo>
                <a:lnTo>
                  <a:pt x="18763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7" y="5870"/>
                </a:lnTo>
                <a:lnTo>
                  <a:pt x="45181" y="11052"/>
                </a:lnTo>
                <a:lnTo>
                  <a:pt x="50338" y="18722"/>
                </a:lnTo>
                <a:lnTo>
                  <a:pt x="52228" y="28093"/>
                </a:lnTo>
                <a:lnTo>
                  <a:pt x="50338" y="37457"/>
                </a:lnTo>
                <a:lnTo>
                  <a:pt x="45181" y="45113"/>
                </a:lnTo>
                <a:lnTo>
                  <a:pt x="37527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chemeClr val="dk1"/>
              </a:solidFill>
              <a:latin typeface="Arial"/>
              <a:ea typeface="Arial"/>
            </a:endParaRPr>
          </a:p>
        </p:txBody>
      </p:sp>
      <p:sp>
        <p:nvSpPr>
          <p:cNvPr id="39" name="Google Shape;184;p30"/>
          <p:cNvSpPr/>
          <p:nvPr/>
        </p:nvSpPr>
        <p:spPr>
          <a:xfrm>
            <a:off x="2998800" y="725400"/>
            <a:ext cx="23760" cy="29880"/>
          </a:xfrm>
          <a:custGeom>
            <a:avLst/>
            <a:gdLst>
              <a:gd name="textAreaLeft" fmla="*/ 0 w 23760"/>
              <a:gd name="textAreaRight" fmla="*/ 25560 w 23760"/>
              <a:gd name="textAreaTop" fmla="*/ 0 h 29880"/>
              <a:gd name="textAreaBottom" fmla="*/ 31680 h 29880"/>
            </a:gdLst>
            <a:ahLst/>
            <a:rect l="textAreaLeft" t="textAreaTop" r="textAreaRight" b="textAreaBottom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39" y="5329"/>
                </a:lnTo>
                <a:lnTo>
                  <a:pt x="2188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37" y="18292"/>
                </a:lnTo>
                <a:lnTo>
                  <a:pt x="9727" y="18680"/>
                </a:lnTo>
                <a:lnTo>
                  <a:pt x="11465" y="19999"/>
                </a:lnTo>
                <a:lnTo>
                  <a:pt x="14470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39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4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26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39" y="5329"/>
                </a:lnTo>
                <a:close/>
              </a:path>
            </a:pathLst>
          </a:custGeom>
          <a:solidFill>
            <a:srgbClr val="231f2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chemeClr val="dk1"/>
              </a:solidFill>
              <a:latin typeface="Arial"/>
              <a:ea typeface="Arial"/>
            </a:endParaRPr>
          </a:p>
        </p:txBody>
      </p:sp>
      <p:sp>
        <p:nvSpPr>
          <p:cNvPr id="40" name="PlaceHolder 1"/>
          <p:cNvSpPr>
            <a:spLocks noGrp="1"/>
          </p:cNvSpPr>
          <p:nvPr>
            <p:ph type="sldNum" idx="9"/>
          </p:nvPr>
        </p:nvSpPr>
        <p:spPr>
          <a:xfrm>
            <a:off x="18627840" y="10253160"/>
            <a:ext cx="1203480" cy="862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IN" sz="22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FBF9FDE-E676-4B21-9A3B-7EADD62D53A7}" type="slidenum">
              <a:rPr b="0" lang="en-IN" sz="2200" spc="-1" strike="noStrike">
                <a:solidFill>
                  <a:schemeClr val="dk2"/>
                </a:solidFill>
                <a:latin typeface="Arial"/>
                <a:ea typeface="Arial"/>
              </a:rPr>
              <a:t>5</a:t>
            </a:fld>
            <a:endParaRPr b="0" lang="en-US" sz="2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" name="Google Shape;186;p30"/>
          <p:cNvSpPr/>
          <p:nvPr/>
        </p:nvSpPr>
        <p:spPr>
          <a:xfrm>
            <a:off x="685800" y="2057400"/>
            <a:ext cx="18525960" cy="8228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1" lang="en-IN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  </a:t>
            </a:r>
            <a:r>
              <a:rPr b="1" lang="en-IN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Module 1: Remote Sensor Node (4 Nodes)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24"/>
              </a:spcBef>
              <a:spcAft>
                <a:spcPts val="425"/>
              </a:spcAft>
              <a:tabLst>
                <a:tab algn="l" pos="0"/>
              </a:tabLst>
            </a:pPr>
            <a:r>
              <a:rPr b="0" lang="en-IN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(ESP32 + LoRa + GPS + BME280 + Emergency Button + Battery)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24"/>
              </a:spcBef>
              <a:spcAft>
                <a:spcPts val="425"/>
              </a:spcAft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24"/>
              </a:spcBef>
              <a:spcAft>
                <a:spcPts val="425"/>
              </a:spcAft>
              <a:tabLst>
                <a:tab algn="l" pos="0"/>
              </a:tabLst>
            </a:pPr>
            <a:r>
              <a:rPr b="1" lang="en-IN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Input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624"/>
              </a:spcBef>
              <a:spcAft>
                <a:spcPts val="425"/>
              </a:spcAft>
              <a:buClr>
                <a:srgbClr val="000000"/>
              </a:buClr>
              <a:buFont typeface="Symbol" charset="2"/>
              <a:buChar char=""/>
              <a:tabLst>
                <a:tab algn="l" pos="0"/>
              </a:tabLst>
            </a:pPr>
            <a:r>
              <a:rPr b="0" lang="en-IN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GPS coordinates: latitude, longitude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624"/>
              </a:spcBef>
              <a:spcAft>
                <a:spcPts val="425"/>
              </a:spcAft>
              <a:buClr>
                <a:srgbClr val="000000"/>
              </a:buClr>
              <a:buFont typeface="Symbol" charset="2"/>
              <a:buChar char=""/>
              <a:tabLst>
                <a:tab algn="l" pos="0"/>
              </a:tabLst>
            </a:pPr>
            <a:r>
              <a:rPr b="0" lang="en-IN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Environmental data: temperature, pressure, altitude (from BME280)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624"/>
              </a:spcBef>
              <a:spcAft>
                <a:spcPts val="425"/>
              </a:spcAft>
              <a:buClr>
                <a:srgbClr val="000000"/>
              </a:buClr>
              <a:buFont typeface="Symbol" charset="2"/>
              <a:buChar char=""/>
              <a:tabLst>
                <a:tab algn="l" pos="0"/>
              </a:tabLst>
            </a:pPr>
            <a:r>
              <a:rPr b="0" lang="en-IN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Battery voltage (via analog pin)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624"/>
              </a:spcBef>
              <a:spcAft>
                <a:spcPts val="425"/>
              </a:spcAft>
              <a:buClr>
                <a:srgbClr val="000000"/>
              </a:buClr>
              <a:buFont typeface="Symbol" charset="2"/>
              <a:buChar char=""/>
              <a:tabLst>
                <a:tab algn="l" pos="0"/>
              </a:tabLst>
            </a:pPr>
            <a:r>
              <a:rPr b="0" lang="en-IN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Emergency signal (via push button)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624"/>
              </a:spcBef>
              <a:spcAft>
                <a:spcPts val="425"/>
              </a:spcAft>
              <a:buClr>
                <a:srgbClr val="000000"/>
              </a:buClr>
              <a:buFont typeface="Symbol" charset="2"/>
              <a:buChar char=""/>
              <a:tabLst>
                <a:tab algn="l" pos="0"/>
              </a:tabLst>
            </a:pPr>
            <a:r>
              <a:rPr b="0" lang="en-IN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LoRa configuration (433 MHz)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24"/>
              </a:spcBef>
              <a:spcAft>
                <a:spcPts val="425"/>
              </a:spcAft>
              <a:tabLst>
                <a:tab algn="l" pos="0"/>
              </a:tabLst>
            </a:pPr>
            <a:r>
              <a:rPr b="1" lang="en-IN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Process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624"/>
              </a:spcBef>
              <a:spcAft>
                <a:spcPts val="425"/>
              </a:spcAft>
              <a:buClr>
                <a:srgbClr val="000000"/>
              </a:buClr>
              <a:buFont typeface="Symbol" charset="2"/>
              <a:buChar char=""/>
              <a:tabLst>
                <a:tab algn="l" pos="0"/>
              </a:tabLst>
            </a:pPr>
            <a:r>
              <a:rPr b="0" lang="en-IN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Read sensor data (GPS + BME280).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624"/>
              </a:spcBef>
              <a:spcAft>
                <a:spcPts val="425"/>
              </a:spcAft>
              <a:buClr>
                <a:srgbClr val="000000"/>
              </a:buClr>
              <a:buFont typeface="Symbol" charset="2"/>
              <a:buChar char=""/>
              <a:tabLst>
                <a:tab algn="l" pos="0"/>
              </a:tabLst>
            </a:pPr>
            <a:r>
              <a:rPr b="0" lang="en-IN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Read battery level using ADC and calculate percentage.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624"/>
              </a:spcBef>
              <a:spcAft>
                <a:spcPts val="425"/>
              </a:spcAft>
              <a:buClr>
                <a:srgbClr val="000000"/>
              </a:buClr>
              <a:buFont typeface="Symbol" charset="2"/>
              <a:buChar char=""/>
              <a:tabLst>
                <a:tab algn="l" pos="0"/>
              </a:tabLst>
            </a:pPr>
            <a:r>
              <a:rPr b="0" lang="en-IN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Detect emergency button press.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624"/>
              </a:spcBef>
              <a:spcAft>
                <a:spcPts val="425"/>
              </a:spcAft>
              <a:buClr>
                <a:srgbClr val="000000"/>
              </a:buClr>
              <a:buFont typeface="Symbol" charset="2"/>
              <a:buChar char=""/>
              <a:tabLst>
                <a:tab algn="l" pos="0"/>
              </a:tabLst>
            </a:pPr>
            <a:r>
              <a:rPr b="0" lang="en-IN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Pack all data into a JSON object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IN" sz="4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Google Shape;187;p30"/>
          <p:cNvSpPr/>
          <p:nvPr/>
        </p:nvSpPr>
        <p:spPr>
          <a:xfrm>
            <a:off x="5057640" y="290520"/>
            <a:ext cx="9069120" cy="63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IN" sz="4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Implementation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"/>
          <p:cNvSpPr/>
          <p:nvPr/>
        </p:nvSpPr>
        <p:spPr>
          <a:xfrm>
            <a:off x="914400" y="2057400"/>
            <a:ext cx="16915680" cy="911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649"/>
              </a:spcBef>
              <a:spcAft>
                <a:spcPts val="431"/>
              </a:spcAft>
            </a:pPr>
            <a:r>
              <a:rPr b="1" lang="en-US" sz="2800" spc="-1" strike="noStrike">
                <a:solidFill>
                  <a:srgbClr val="000000"/>
                </a:solidFill>
                <a:latin typeface="Times New Roman"/>
              </a:rPr>
              <a:t>Output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649"/>
              </a:spcBef>
              <a:spcAft>
                <a:spcPts val="43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LoRa-transmitted JSON data packet to central ESP32.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649"/>
              </a:spcBef>
              <a:spcAft>
                <a:spcPts val="43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Emergency alerts (if triggered).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649"/>
              </a:spcBef>
              <a:spcAft>
                <a:spcPts val="43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Consistent periodic updates (e.g., every 5 or 10 seconds).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49"/>
              </a:spcBef>
              <a:spcAft>
                <a:spcPts val="431"/>
              </a:spcAf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49"/>
              </a:spcBef>
              <a:spcAft>
                <a:spcPts val="431"/>
              </a:spcAft>
            </a:pPr>
            <a:r>
              <a:rPr b="1" lang="en-US" sz="28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Module 2: Central Gateway Node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49"/>
              </a:spcBef>
              <a:spcAft>
                <a:spcPts val="431"/>
              </a:spcAft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(ESP32 + LoRa + SD Card + GPS + Offline Web Server)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49"/>
              </a:spcBef>
              <a:spcAft>
                <a:spcPts val="431"/>
              </a:spcAf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49"/>
              </a:spcBef>
              <a:spcAft>
                <a:spcPts val="431"/>
              </a:spcAft>
            </a:pPr>
            <a:r>
              <a:rPr b="1" lang="en-US" sz="28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Input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649"/>
              </a:spcBef>
              <a:spcAft>
                <a:spcPts val="43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LoRa packets from 4 remote nodes (JSON format).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649"/>
              </a:spcBef>
              <a:spcAft>
                <a:spcPts val="43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Local GPS data (to locate the gateway).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649"/>
              </a:spcBef>
              <a:spcAft>
                <a:spcPts val="43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Pre-stored offline map tiles (from SD card).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649"/>
              </a:spcBef>
              <a:spcAft>
                <a:spcPts val="43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data.txt file stored in SD card with logged sensor data.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49"/>
              </a:spcBef>
              <a:spcAft>
                <a:spcPts val="431"/>
              </a:spcAf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49"/>
              </a:spcBef>
              <a:spcAft>
                <a:spcPts val="431"/>
              </a:spcAf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"/>
          <p:cNvSpPr/>
          <p:nvPr/>
        </p:nvSpPr>
        <p:spPr>
          <a:xfrm>
            <a:off x="457920" y="1747440"/>
            <a:ext cx="18972360" cy="1019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649"/>
              </a:spcBef>
              <a:spcAft>
                <a:spcPts val="431"/>
              </a:spcAf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49"/>
              </a:spcBef>
              <a:spcAft>
                <a:spcPts val="431"/>
              </a:spcAft>
            </a:pPr>
            <a:r>
              <a:rPr b="1" lang="en-US" sz="28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Process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649"/>
              </a:spcBef>
              <a:spcAft>
                <a:spcPts val="43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Parse incoming JSON packets via LoRa.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649"/>
              </a:spcBef>
              <a:spcAft>
                <a:spcPts val="43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Append new data to data.txt in SD card.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649"/>
              </a:spcBef>
              <a:spcAft>
                <a:spcPts val="43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Extract location (lat, lon) from each node.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649"/>
              </a:spcBef>
              <a:spcAft>
                <a:spcPts val="43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Serve HTML/JS web interface via ESP32 soft AP.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649"/>
              </a:spcBef>
              <a:spcAft>
                <a:spcPts val="43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Display markers on the offline map (Leaflet + MBTiles).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649"/>
              </a:spcBef>
              <a:spcAft>
                <a:spcPts val="43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Allow visualization of current data per node in UI.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649"/>
              </a:spcBef>
              <a:spcAft>
                <a:spcPts val="43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Color markers if battery is low or alert is triggered.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49"/>
              </a:spcBef>
              <a:spcAft>
                <a:spcPts val="431"/>
              </a:spcAf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49"/>
              </a:spcBef>
              <a:spcAft>
                <a:spcPts val="431"/>
              </a:spcAft>
            </a:pPr>
            <a:r>
              <a:rPr b="1" lang="en-US" sz="28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Output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649"/>
              </a:spcBef>
              <a:spcAft>
                <a:spcPts val="43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Web-based dashboard showing: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649"/>
              </a:spcBef>
              <a:spcAft>
                <a:spcPts val="43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Live location of all nodes.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649"/>
              </a:spcBef>
              <a:spcAft>
                <a:spcPts val="43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Environmental readings.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649"/>
              </a:spcBef>
              <a:spcAft>
                <a:spcPts val="43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Battery levels and alert indicators.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649"/>
              </a:spcBef>
              <a:spcAft>
                <a:spcPts val="43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Stored data.txt file containing all received data.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49"/>
              </a:spcBef>
              <a:spcAft>
                <a:spcPts val="431"/>
              </a:spcAf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49"/>
              </a:spcBef>
              <a:spcAft>
                <a:spcPts val="431"/>
              </a:spcAft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"/>
          <p:cNvSpPr/>
          <p:nvPr/>
        </p:nvSpPr>
        <p:spPr>
          <a:xfrm>
            <a:off x="685800" y="2286000"/>
            <a:ext cx="18744480" cy="7771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Times New Roman"/>
              </a:rPr>
              <a:t>Module 3: Data Logging to SD Card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Times New Roman"/>
              </a:rPr>
              <a:t>Input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649"/>
              </a:spcBef>
              <a:spcAft>
                <a:spcPts val="43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Received JSON data (LoRa).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649"/>
              </a:spcBef>
              <a:spcAft>
                <a:spcPts val="43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Existing data file on SD card (data.txt).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Times New Roman"/>
              </a:rPr>
              <a:t>Process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649"/>
              </a:spcBef>
              <a:spcAft>
                <a:spcPts val="43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Mount SD card using SPI.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649"/>
              </a:spcBef>
              <a:spcAft>
                <a:spcPts val="43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Open file in append mode.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649"/>
              </a:spcBef>
              <a:spcAft>
                <a:spcPts val="43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Write JSON string as a new line.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649"/>
              </a:spcBef>
              <a:spcAft>
                <a:spcPts val="43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Ensure no overwrite or corruption using checks.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Times New Roman"/>
              </a:rPr>
              <a:t>Output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649"/>
              </a:spcBef>
              <a:spcAft>
                <a:spcPts val="43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All JSON data is saved to data.txt: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"/>
          <p:cNvSpPr/>
          <p:nvPr/>
        </p:nvSpPr>
        <p:spPr>
          <a:xfrm>
            <a:off x="457200" y="2057400"/>
            <a:ext cx="18744480" cy="8973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649"/>
              </a:spcBef>
              <a:spcAft>
                <a:spcPts val="431"/>
              </a:spcAft>
            </a:pPr>
            <a:r>
              <a:rPr b="1" lang="en-US" sz="2800" spc="-1" strike="noStrike">
                <a:solidFill>
                  <a:srgbClr val="000000"/>
                </a:solidFill>
                <a:latin typeface="Times New Roman"/>
              </a:rPr>
              <a:t>Module 4: Offline Map Rendering (Leaflet + Map Tiles)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49"/>
              </a:spcBef>
              <a:spcAft>
                <a:spcPts val="431"/>
              </a:spcAft>
            </a:pPr>
            <a:r>
              <a:rPr b="1" lang="en-US" sz="2800" spc="-1" strike="noStrike">
                <a:solidFill>
                  <a:srgbClr val="000000"/>
                </a:solidFill>
                <a:latin typeface="Times New Roman"/>
              </a:rPr>
              <a:t>Input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649"/>
              </a:spcBef>
              <a:spcAft>
                <a:spcPts val="43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Map tiles stored in SD card (e.g., /map/12/2234/1445.png)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649"/>
              </a:spcBef>
              <a:spcAft>
                <a:spcPts val="43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Location data from data.txt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49"/>
              </a:spcBef>
              <a:spcAft>
                <a:spcPts val="431"/>
              </a:spcAft>
            </a:pPr>
            <a:r>
              <a:rPr b="1" lang="en-US" sz="2800" spc="-1" strike="noStrike">
                <a:solidFill>
                  <a:srgbClr val="000000"/>
                </a:solidFill>
                <a:latin typeface="Times New Roman"/>
              </a:rPr>
              <a:t>Process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649"/>
              </a:spcBef>
              <a:spcAft>
                <a:spcPts val="43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Leaflet JS reads map tiles from SD card directory.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649"/>
              </a:spcBef>
              <a:spcAft>
                <a:spcPts val="43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JavaScript parses the stored JSON data.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649"/>
              </a:spcBef>
              <a:spcAft>
                <a:spcPts val="43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Extract lat/lon for each node.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649"/>
              </a:spcBef>
              <a:spcAft>
                <a:spcPts val="43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Dynamically place markers on the map.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649"/>
              </a:spcBef>
              <a:spcAft>
                <a:spcPts val="43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Style markers based on alert and battery status.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49"/>
              </a:spcBef>
              <a:spcAft>
                <a:spcPts val="431"/>
              </a:spcAft>
            </a:pPr>
            <a:r>
              <a:rPr b="1" lang="en-US" sz="2800" spc="-1" strike="noStrike">
                <a:solidFill>
                  <a:srgbClr val="000000"/>
                </a:solidFill>
                <a:latin typeface="Times New Roman"/>
              </a:rPr>
              <a:t>Output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649"/>
              </a:spcBef>
              <a:spcAft>
                <a:spcPts val="43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Interactive offline map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649"/>
              </a:spcBef>
              <a:spcAft>
                <a:spcPts val="43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Shows all node positions with custom icons.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649"/>
              </a:spcBef>
              <a:spcAft>
                <a:spcPts val="43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Clicking markers shows sensor data.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649"/>
              </a:spcBef>
              <a:spcAft>
                <a:spcPts val="43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Updates when new data is received.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49"/>
              </a:spcBef>
              <a:spcAft>
                <a:spcPts val="431"/>
              </a:spcAf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49"/>
              </a:spcBef>
              <a:spcAft>
                <a:spcPts val="431"/>
              </a:spcAf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4_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303</TotalTime>
  <Application>LibreOffice/24.2.7.2$Linux_X86_64 LibreOffice_project/420$Build-2</Application>
  <AppVersion>15.0000</AppVersion>
  <Words>264</Words>
  <Paragraphs>127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2025-07-25T10:44:52Z</dcterms:modified>
  <cp:revision>87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11</vt:i4>
  </property>
  <property fmtid="{D5CDD505-2E9C-101B-9397-08002B2CF9AE}" pid="3" name="PresentationFormat">
    <vt:lpwstr>Custom</vt:lpwstr>
  </property>
  <property fmtid="{D5CDD505-2E9C-101B-9397-08002B2CF9AE}" pid="4" name="Slides">
    <vt:i4>11</vt:i4>
  </property>
</Properties>
</file>