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391680" y="907560"/>
            <a:ext cx="85190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253080" y="1857600"/>
            <a:ext cx="8519040" cy="3414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0F5F2F55-6C0A-41D6-959C-F168572F7724}"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E5E8345F-89F4-43CF-AD2F-1B8F1E95E71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18B99E66-5E09-4194-9D2A-A6ED42AF568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91680" y="907560"/>
            <a:ext cx="85190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253080" y="1857600"/>
            <a:ext cx="8519040" cy="3414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0C2A5D68-1F0D-4058-A01C-6DDD3792977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1" name="PlaceHolder 1"/>
          <p:cNvSpPr>
            <a:spLocks noGrp="1"/>
          </p:cNvSpPr>
          <p:nvPr>
            <p:ph type="title"/>
          </p:nvPr>
        </p:nvSpPr>
        <p:spPr>
          <a:xfrm>
            <a:off x="391680" y="907560"/>
            <a:ext cx="85190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253080" y="1857600"/>
            <a:ext cx="4157280" cy="3414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4618440" y="1857600"/>
            <a:ext cx="4157280" cy="3414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4"/>
          </p:nvPr>
        </p:nvSpPr>
        <p:spPr/>
        <p:txBody>
          <a:bodyPr/>
          <a:p>
            <a:fld id="{86E23C91-A498-4192-9608-D4BEFDBF099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7" name="PlaceHolder 1"/>
          <p:cNvSpPr>
            <a:spLocks noGrp="1"/>
          </p:cNvSpPr>
          <p:nvPr>
            <p:ph type="title"/>
          </p:nvPr>
        </p:nvSpPr>
        <p:spPr>
          <a:xfrm>
            <a:off x="391680" y="907560"/>
            <a:ext cx="851904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5"/>
          </p:nvPr>
        </p:nvSpPr>
        <p:spPr/>
        <p:txBody>
          <a:bodyPr/>
          <a:p>
            <a:fld id="{A12DAD34-0BB2-4C7D-B89F-09AD88B7F58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ED12C7F9-0AA2-4866-BAC3-9FED1E21B424}"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D1089ED5-082F-40A4-A4CC-A180B5D4DAE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6BD24D2D-8FF6-435A-AC72-0325D155524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11F132D0-34AB-48AF-896A-2B58316F722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9;p1" descr=""/>
          <p:cNvPicPr/>
          <p:nvPr/>
        </p:nvPicPr>
        <p:blipFill>
          <a:blip r:embed="rId3"/>
          <a:stretch/>
        </p:blipFill>
        <p:spPr>
          <a:xfrm>
            <a:off x="216000" y="216000"/>
            <a:ext cx="1506240" cy="646560"/>
          </a:xfrm>
          <a:prstGeom prst="rect">
            <a:avLst/>
          </a:prstGeom>
          <a:ln w="0">
            <a:noFill/>
          </a:ln>
        </p:spPr>
      </p:pic>
      <p:pic>
        <p:nvPicPr>
          <p:cNvPr id="1" name="Google Shape;14;p2" descr=""/>
          <p:cNvPicPr/>
          <p:nvPr/>
        </p:nvPicPr>
        <p:blipFill>
          <a:blip r:embed="rId4"/>
          <a:stretch/>
        </p:blipFill>
        <p:spPr>
          <a:xfrm>
            <a:off x="3463200" y="4730040"/>
            <a:ext cx="2216160" cy="335880"/>
          </a:xfrm>
          <a:prstGeom prst="rect">
            <a:avLst/>
          </a:prstGeom>
          <a:ln w="0">
            <a:noFill/>
          </a:ln>
        </p:spPr>
      </p:pic>
      <p:sp>
        <p:nvSpPr>
          <p:cNvPr id="2" name="PlaceHolder 1"/>
          <p:cNvSpPr>
            <a:spLocks noGrp="1"/>
          </p:cNvSpPr>
          <p:nvPr>
            <p:ph type="title"/>
          </p:nvPr>
        </p:nvSpPr>
        <p:spPr>
          <a:xfrm>
            <a:off x="391680" y="907560"/>
            <a:ext cx="851904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 name="PlaceHolder 2"/>
          <p:cNvSpPr>
            <a:spLocks noGrp="1"/>
          </p:cNvSpPr>
          <p:nvPr>
            <p:ph type="sldNum" idx="1"/>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61E29FF-E918-4DE3-B2F4-A6028C13402A}"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7" name="Google Shape;9;p1" descr=""/>
          <p:cNvPicPr/>
          <p:nvPr/>
        </p:nvPicPr>
        <p:blipFill>
          <a:blip r:embed="rId3"/>
          <a:stretch/>
        </p:blipFill>
        <p:spPr>
          <a:xfrm>
            <a:off x="216000" y="216000"/>
            <a:ext cx="1506240" cy="646560"/>
          </a:xfrm>
          <a:prstGeom prst="rect">
            <a:avLst/>
          </a:prstGeom>
          <a:ln w="0">
            <a:noFill/>
          </a:ln>
        </p:spPr>
      </p:pic>
      <p:sp>
        <p:nvSpPr>
          <p:cNvPr id="38" name="PlaceHolder 1"/>
          <p:cNvSpPr>
            <a:spLocks noGrp="1"/>
          </p:cNvSpPr>
          <p:nvPr>
            <p:ph type="sldNum" idx="10"/>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ABEF281-CC62-49F1-9D26-D7CC8EB5DF2F}"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7" name="Google Shape;9;p1" descr=""/>
          <p:cNvPicPr/>
          <p:nvPr/>
        </p:nvPicPr>
        <p:blipFill>
          <a:blip r:embed="rId3"/>
          <a:stretch/>
        </p:blipFill>
        <p:spPr>
          <a:xfrm>
            <a:off x="216000" y="216000"/>
            <a:ext cx="1506240" cy="646560"/>
          </a:xfrm>
          <a:prstGeom prst="rect">
            <a:avLst/>
          </a:prstGeom>
          <a:ln w="0">
            <a:noFill/>
          </a:ln>
        </p:spPr>
      </p:pic>
      <p:sp>
        <p:nvSpPr>
          <p:cNvPr id="8" name="PlaceHolder 1"/>
          <p:cNvSpPr>
            <a:spLocks noGrp="1"/>
          </p:cNvSpPr>
          <p:nvPr>
            <p:ph type="sldNum" idx="2"/>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5CE5ABE-3CAC-4BD5-88A7-2610181884FB}"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9" name="Google Shape;9;p1" descr=""/>
          <p:cNvPicPr/>
          <p:nvPr/>
        </p:nvPicPr>
        <p:blipFill>
          <a:blip r:embed="rId3"/>
          <a:stretch/>
        </p:blipFill>
        <p:spPr>
          <a:xfrm>
            <a:off x="216000" y="216000"/>
            <a:ext cx="1506240" cy="646560"/>
          </a:xfrm>
          <a:prstGeom prst="rect">
            <a:avLst/>
          </a:prstGeom>
          <a:ln w="0">
            <a:noFill/>
          </a:ln>
        </p:spPr>
      </p:pic>
      <p:pic>
        <p:nvPicPr>
          <p:cNvPr id="10" name="Google Shape;19;p3" descr=""/>
          <p:cNvPicPr/>
          <p:nvPr/>
        </p:nvPicPr>
        <p:blipFill>
          <a:blip r:embed="rId4"/>
          <a:stretch/>
        </p:blipFill>
        <p:spPr>
          <a:xfrm>
            <a:off x="6983640" y="415080"/>
            <a:ext cx="1972440" cy="298800"/>
          </a:xfrm>
          <a:prstGeom prst="rect">
            <a:avLst/>
          </a:prstGeom>
          <a:ln w="0">
            <a:noFill/>
          </a:ln>
        </p:spPr>
      </p:pic>
      <p:sp>
        <p:nvSpPr>
          <p:cNvPr id="11" name="PlaceHolder 1"/>
          <p:cNvSpPr>
            <a:spLocks noGrp="1"/>
          </p:cNvSpPr>
          <p:nvPr>
            <p:ph type="title"/>
          </p:nvPr>
        </p:nvSpPr>
        <p:spPr>
          <a:xfrm>
            <a:off x="391680" y="907560"/>
            <a:ext cx="851904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2" name="PlaceHolder 2"/>
          <p:cNvSpPr>
            <a:spLocks noGrp="1"/>
          </p:cNvSpPr>
          <p:nvPr>
            <p:ph type="body"/>
          </p:nvPr>
        </p:nvSpPr>
        <p:spPr>
          <a:xfrm>
            <a:off x="253080" y="1857600"/>
            <a:ext cx="8519040" cy="3414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3"/>
          <p:cNvSpPr>
            <a:spLocks noGrp="1"/>
          </p:cNvSpPr>
          <p:nvPr>
            <p:ph type="sldNum" idx="3"/>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08C9DFE-D1E7-4746-A529-2635D6109E3F}"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 name="Google Shape;9;p1" descr=""/>
          <p:cNvPicPr/>
          <p:nvPr/>
        </p:nvPicPr>
        <p:blipFill>
          <a:blip r:embed="rId3"/>
          <a:stretch/>
        </p:blipFill>
        <p:spPr>
          <a:xfrm>
            <a:off x="216000" y="216000"/>
            <a:ext cx="1506240" cy="646560"/>
          </a:xfrm>
          <a:prstGeom prst="rect">
            <a:avLst/>
          </a:prstGeom>
          <a:ln w="0">
            <a:noFill/>
          </a:ln>
        </p:spPr>
      </p:pic>
      <p:sp>
        <p:nvSpPr>
          <p:cNvPr id="17" name="PlaceHolder 1"/>
          <p:cNvSpPr>
            <a:spLocks noGrp="1"/>
          </p:cNvSpPr>
          <p:nvPr>
            <p:ph type="title"/>
          </p:nvPr>
        </p:nvSpPr>
        <p:spPr>
          <a:xfrm>
            <a:off x="391680" y="907560"/>
            <a:ext cx="851904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8" name="PlaceHolder 2"/>
          <p:cNvSpPr>
            <a:spLocks noGrp="1"/>
          </p:cNvSpPr>
          <p:nvPr>
            <p:ph type="body"/>
          </p:nvPr>
        </p:nvSpPr>
        <p:spPr>
          <a:xfrm>
            <a:off x="253080" y="1857600"/>
            <a:ext cx="4156920" cy="3414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 name="PlaceHolder 3"/>
          <p:cNvSpPr>
            <a:spLocks noGrp="1"/>
          </p:cNvSpPr>
          <p:nvPr>
            <p:ph type="body"/>
          </p:nvPr>
        </p:nvSpPr>
        <p:spPr>
          <a:xfrm>
            <a:off x="4618440" y="1857600"/>
            <a:ext cx="4156920" cy="3414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 name="PlaceHolder 4"/>
          <p:cNvSpPr>
            <a:spLocks noGrp="1"/>
          </p:cNvSpPr>
          <p:nvPr>
            <p:ph type="sldNum" idx="4"/>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56652B3-8452-4A1A-A25F-675E96BCDB6B}"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4" name="Google Shape;9;p1" descr=""/>
          <p:cNvPicPr/>
          <p:nvPr/>
        </p:nvPicPr>
        <p:blipFill>
          <a:blip r:embed="rId3"/>
          <a:stretch/>
        </p:blipFill>
        <p:spPr>
          <a:xfrm>
            <a:off x="216000" y="216000"/>
            <a:ext cx="1506240" cy="646560"/>
          </a:xfrm>
          <a:prstGeom prst="rect">
            <a:avLst/>
          </a:prstGeom>
          <a:ln w="0">
            <a:noFill/>
          </a:ln>
        </p:spPr>
      </p:pic>
      <p:sp>
        <p:nvSpPr>
          <p:cNvPr id="25" name="PlaceHolder 1"/>
          <p:cNvSpPr>
            <a:spLocks noGrp="1"/>
          </p:cNvSpPr>
          <p:nvPr>
            <p:ph type="title"/>
          </p:nvPr>
        </p:nvSpPr>
        <p:spPr>
          <a:xfrm>
            <a:off x="391680" y="907560"/>
            <a:ext cx="851904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6" name="PlaceHolder 2"/>
          <p:cNvSpPr>
            <a:spLocks noGrp="1"/>
          </p:cNvSpPr>
          <p:nvPr>
            <p:ph type="sldNum" idx="5"/>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A04D962-E785-41F1-A2F9-5B47A30B7ED7}"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8" name="Google Shape;9;p1" descr=""/>
          <p:cNvPicPr/>
          <p:nvPr/>
        </p:nvPicPr>
        <p:blipFill>
          <a:blip r:embed="rId3"/>
          <a:stretch/>
        </p:blipFill>
        <p:spPr>
          <a:xfrm>
            <a:off x="216000" y="216000"/>
            <a:ext cx="1506240" cy="646560"/>
          </a:xfrm>
          <a:prstGeom prst="rect">
            <a:avLst/>
          </a:prstGeom>
          <a:ln w="0">
            <a:noFill/>
          </a:ln>
        </p:spPr>
      </p:pic>
      <p:sp>
        <p:nvSpPr>
          <p:cNvPr id="29" name="PlaceHolder 1"/>
          <p:cNvSpPr>
            <a:spLocks noGrp="1"/>
          </p:cNvSpPr>
          <p:nvPr>
            <p:ph type="sldNum" idx="6"/>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FA91529D-DDF9-466E-9C4C-91BB3BFC9BBD}"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0" name="Google Shape;9;p1" descr=""/>
          <p:cNvPicPr/>
          <p:nvPr/>
        </p:nvPicPr>
        <p:blipFill>
          <a:blip r:embed="rId3"/>
          <a:stretch/>
        </p:blipFill>
        <p:spPr>
          <a:xfrm>
            <a:off x="216000" y="216000"/>
            <a:ext cx="1506240" cy="646560"/>
          </a:xfrm>
          <a:prstGeom prst="rect">
            <a:avLst/>
          </a:prstGeom>
          <a:ln w="0">
            <a:noFill/>
          </a:ln>
        </p:spPr>
      </p:pic>
      <p:sp>
        <p:nvSpPr>
          <p:cNvPr id="31" name="PlaceHolder 1"/>
          <p:cNvSpPr>
            <a:spLocks noGrp="1"/>
          </p:cNvSpPr>
          <p:nvPr>
            <p:ph type="sldNum" idx="7"/>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8DEDD84-B413-4ADB-8527-1FEAA60F419C}"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2" name="Google Shape;9;p1" descr=""/>
          <p:cNvPicPr/>
          <p:nvPr/>
        </p:nvPicPr>
        <p:blipFill>
          <a:blip r:embed="rId3"/>
          <a:stretch/>
        </p:blipFill>
        <p:spPr>
          <a:xfrm>
            <a:off x="216000" y="216000"/>
            <a:ext cx="1506240" cy="646560"/>
          </a:xfrm>
          <a:prstGeom prst="rect">
            <a:avLst/>
          </a:prstGeom>
          <a:ln w="0">
            <a:noFill/>
          </a:ln>
        </p:spPr>
      </p:pic>
      <p:sp>
        <p:nvSpPr>
          <p:cNvPr id="33" name="Google Shape;36;p8"/>
          <p:cNvSpPr/>
          <p:nvPr/>
        </p:nvSpPr>
        <p:spPr>
          <a:xfrm>
            <a:off x="4572000" y="0"/>
            <a:ext cx="4570560" cy="514224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 name="PlaceHolder 1"/>
          <p:cNvSpPr>
            <a:spLocks noGrp="1"/>
          </p:cNvSpPr>
          <p:nvPr>
            <p:ph type="sldNum" idx="8"/>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4A55C4A-63F5-4A68-A9D8-C35A959F8CA3}"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5" name="Google Shape;9;p1" descr=""/>
          <p:cNvPicPr/>
          <p:nvPr/>
        </p:nvPicPr>
        <p:blipFill>
          <a:blip r:embed="rId3"/>
          <a:stretch/>
        </p:blipFill>
        <p:spPr>
          <a:xfrm>
            <a:off x="216000" y="216000"/>
            <a:ext cx="1506240" cy="646560"/>
          </a:xfrm>
          <a:prstGeom prst="rect">
            <a:avLst/>
          </a:prstGeom>
          <a:ln w="0">
            <a:noFill/>
          </a:ln>
        </p:spPr>
      </p:pic>
      <p:sp>
        <p:nvSpPr>
          <p:cNvPr id="36" name="PlaceHolder 1"/>
          <p:cNvSpPr>
            <a:spLocks noGrp="1"/>
          </p:cNvSpPr>
          <p:nvPr>
            <p:ph type="sldNum" idx="9"/>
          </p:nvPr>
        </p:nvSpPr>
        <p:spPr>
          <a:xfrm>
            <a:off x="8472600" y="4663080"/>
            <a:ext cx="547200" cy="39204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36E1518-7609-4CCC-B164-404BCADB54AC}"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24;p1"/>
          <p:cNvSpPr/>
          <p:nvPr/>
        </p:nvSpPr>
        <p:spPr>
          <a:xfrm>
            <a:off x="1828800" y="584280"/>
            <a:ext cx="7085880" cy="65160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r>
              <a:rPr b="0" lang="en-IN" sz="2400" spc="-1" strike="noStrike">
                <a:solidFill>
                  <a:srgbClr val="000000"/>
                </a:solidFill>
                <a:latin typeface="times new roman"/>
                <a:ea typeface="Times New Roman"/>
              </a:rPr>
              <a:t>Screenless Displays: The Future of Visual Interaction</a:t>
            </a:r>
            <a:endParaRPr b="0" lang="en-US" sz="2400" spc="-1" strike="noStrike">
              <a:solidFill>
                <a:srgbClr val="000000"/>
              </a:solidFill>
              <a:latin typeface="Arial"/>
            </a:endParaRPr>
          </a:p>
        </p:txBody>
      </p:sp>
      <p:sp>
        <p:nvSpPr>
          <p:cNvPr id="40" name="Google Shape;25;p1"/>
          <p:cNvSpPr/>
          <p:nvPr/>
        </p:nvSpPr>
        <p:spPr>
          <a:xfrm>
            <a:off x="363600" y="1375200"/>
            <a:ext cx="8519040" cy="2762280"/>
          </a:xfrm>
          <a:prstGeom prst="rect">
            <a:avLst/>
          </a:prstGeom>
          <a:noFill/>
          <a:ln w="0">
            <a:noFill/>
          </a:ln>
        </p:spPr>
        <p:style>
          <a:lnRef idx="0"/>
          <a:fillRef idx="0"/>
          <a:effectRef idx="0"/>
          <a:fontRef idx="minor"/>
        </p:style>
        <p:txBody>
          <a:bodyPr lIns="90000" rIns="90000" tIns="91440" bIns="91440" anchor="t">
            <a:normAutofit/>
          </a:bodyPr>
          <a:p>
            <a:pPr marL="114480" algn="ctr">
              <a:lnSpc>
                <a:spcPct val="115000"/>
              </a:lnSpc>
              <a:tabLst>
                <a:tab algn="l" pos="0"/>
              </a:tabLst>
            </a:pPr>
            <a:r>
              <a:rPr b="0" lang="en-IN" sz="1800" spc="-1" strike="noStrike">
                <a:solidFill>
                  <a:srgbClr val="000000"/>
                </a:solidFill>
                <a:latin typeface="times new roman"/>
                <a:ea typeface="Times New Roman"/>
              </a:rPr>
              <a:t>1RV23MC080</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Rajesha C U </a:t>
            </a:r>
            <a:endParaRPr b="0" lang="en-US" sz="1800" spc="-1" strike="noStrike">
              <a:solidFill>
                <a:srgbClr val="000000"/>
              </a:solidFill>
              <a:latin typeface="Arial"/>
            </a:endParaRPr>
          </a:p>
          <a:p>
            <a:pPr marL="114480" algn="ctr">
              <a:lnSpc>
                <a:spcPct val="115000"/>
              </a:lnSpc>
              <a:tabLst>
                <a:tab algn="l" pos="0"/>
              </a:tabLst>
            </a:pP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Under the Guidance </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Of</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Dr. Deepika K</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Associate Professor</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Department of MCA</a:t>
            </a:r>
            <a:endParaRPr b="0" lang="en-US" sz="1800" spc="-1" strike="noStrike">
              <a:solidFill>
                <a:srgbClr val="000000"/>
              </a:solidFill>
              <a:latin typeface="Arial"/>
            </a:endParaRPr>
          </a:p>
          <a:p>
            <a:pPr marL="114480" algn="ctr">
              <a:lnSpc>
                <a:spcPct val="115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itle 1"/>
          <p:cNvSpPr/>
          <p:nvPr/>
        </p:nvSpPr>
        <p:spPr>
          <a:xfrm>
            <a:off x="3084840" y="200160"/>
            <a:ext cx="4640040" cy="63216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n-GB" sz="3500" spc="-1" strike="noStrike">
                <a:solidFill>
                  <a:schemeClr val="dk1"/>
                </a:solidFill>
                <a:latin typeface="Times New Roman"/>
                <a:ea typeface="Arial"/>
              </a:rPr>
              <a:t>Proposed Solution</a:t>
            </a:r>
            <a:endParaRPr b="0" lang="en-US" sz="3500" spc="-1" strike="noStrike">
              <a:solidFill>
                <a:srgbClr val="000000"/>
              </a:solidFill>
              <a:latin typeface="Arial"/>
            </a:endParaRPr>
          </a:p>
        </p:txBody>
      </p:sp>
      <p:sp>
        <p:nvSpPr>
          <p:cNvPr id="56" name=""/>
          <p:cNvSpPr/>
          <p:nvPr/>
        </p:nvSpPr>
        <p:spPr>
          <a:xfrm>
            <a:off x="457200" y="1143000"/>
            <a:ext cx="8228880" cy="3885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40"/>
              </a:spcBef>
              <a:spcAft>
                <a:spcPts val="142"/>
              </a:spcAft>
            </a:pPr>
            <a:r>
              <a:rPr b="1" lang="en-US" sz="1400" spc="-1" strike="noStrike">
                <a:solidFill>
                  <a:srgbClr val="000000"/>
                </a:solidFill>
                <a:latin typeface="Times New Roman"/>
              </a:rPr>
              <a:t>Key Technologies Used:</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Retinal Projection / Smart Glasses (output interface)</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Wireless Communication Module (for data transfer)</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Microcontroller/Processor (to manage and format data)</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Sensors / Cloud / Mobile (data sources)</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How This Solves the Problem:</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No physical display needed → reduces e-waste.</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Low power wearable solution → enhances portability.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Hands-free visual experience → ideal for fieldwork, healthcare, and accessibility.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Real-time data delivery → ensures efficiency and usability.</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
          <p:cNvSpPr/>
          <p:nvPr/>
        </p:nvSpPr>
        <p:spPr>
          <a:xfrm>
            <a:off x="3200400" y="4572000"/>
            <a:ext cx="3199680" cy="48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en-US" sz="1400" spc="-1" strike="noStrike">
                <a:solidFill>
                  <a:srgbClr val="000000"/>
                </a:solidFill>
                <a:latin typeface="Times New Roman"/>
                <a:ea typeface="Noto Sans CJK SC"/>
              </a:rPr>
              <a:t>Fig :Block diagram Screenless display</a:t>
            </a:r>
            <a:endParaRPr b="0" lang="en-US" sz="1400" spc="-1" strike="noStrike">
              <a:solidFill>
                <a:srgbClr val="000000"/>
              </a:solidFill>
              <a:latin typeface="Arial"/>
            </a:endParaRPr>
          </a:p>
        </p:txBody>
      </p:sp>
      <p:pic>
        <p:nvPicPr>
          <p:cNvPr id="58" name="" descr=""/>
          <p:cNvPicPr/>
          <p:nvPr/>
        </p:nvPicPr>
        <p:blipFill>
          <a:blip r:embed="rId1"/>
          <a:stretch/>
        </p:blipFill>
        <p:spPr>
          <a:xfrm>
            <a:off x="1137600" y="1213560"/>
            <a:ext cx="6863040" cy="29008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Google Shape;83;p10"/>
          <p:cNvSpPr/>
          <p:nvPr/>
        </p:nvSpPr>
        <p:spPr>
          <a:xfrm>
            <a:off x="1835640" y="185760"/>
            <a:ext cx="5340600" cy="57132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chemeClr val="dk1"/>
                </a:solidFill>
                <a:latin typeface="Times New Roman"/>
                <a:ea typeface="Times New Roman"/>
              </a:rPr>
              <a:t>Future Work</a:t>
            </a:r>
            <a:endParaRPr b="0" lang="en-US" sz="3600" spc="-1" strike="noStrike">
              <a:solidFill>
                <a:srgbClr val="000000"/>
              </a:solidFill>
              <a:latin typeface="Arial"/>
            </a:endParaRPr>
          </a:p>
        </p:txBody>
      </p:sp>
      <p:sp>
        <p:nvSpPr>
          <p:cNvPr id="60" name=""/>
          <p:cNvSpPr/>
          <p:nvPr/>
        </p:nvSpPr>
        <p:spPr>
          <a:xfrm>
            <a:off x="236880" y="1076400"/>
            <a:ext cx="8220600" cy="3772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40"/>
              </a:spcBef>
              <a:spcAft>
                <a:spcPts val="142"/>
              </a:spcAft>
            </a:pPr>
            <a:r>
              <a:rPr b="1" lang="en-US" sz="1400" spc="-1" strike="noStrike">
                <a:solidFill>
                  <a:srgbClr val="000000"/>
                </a:solidFill>
                <a:latin typeface="Times New Roman"/>
              </a:rPr>
              <a:t>Miniaturization of Components</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Further reduction in size of retinal projection and holographic units to fit into compact wearables like contact lenses.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Enhanced Resolution and Brightness</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Improve image clarity and visibility in various lighting conditions, especially for outdoor or bright environments.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Integration with AI and IoT</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Enable smart, context-aware visualizations based on user behavior, environment, or real-time data.</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Cost Reduction and Mass Production</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Make screenless display technologies affordable and scalable for widespread commercial use.</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Improved User Safety and Comfort</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Ensure eye-safe projection methods and ergonomic designs for prolonged usage.</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Google Shape;72;p8"/>
          <p:cNvSpPr/>
          <p:nvPr/>
        </p:nvSpPr>
        <p:spPr>
          <a:xfrm>
            <a:off x="228600" y="870480"/>
            <a:ext cx="8519040" cy="34718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624"/>
              </a:spcBef>
              <a:spcAft>
                <a:spcPts val="425"/>
              </a:spcAft>
            </a:pPr>
            <a:r>
              <a:rPr b="0" lang="en-US" sz="1200" spc="-1" strike="noStrike">
                <a:solidFill>
                  <a:srgbClr val="000000"/>
                </a:solidFill>
                <a:latin typeface="times new roman"/>
                <a:ea typeface="DejaVu Sans"/>
              </a:rPr>
              <a:t>[1] Z. Liu et al., "Holographic Video Communications," IEEE Wireless Communications, vol. 32, no. 2, Feb. 2025.</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[2] T. Wang, C. Yang, J. Chen, Y. Zhao, J. Zong, et al., "Naked-eye light field display technology based on mini/micro LED panels: a systematic review and meta-analysis," Scientific Reports, vol. 14, Art. 24381, Oct. 2024.</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[3] M. Rutz et al., "Perceived brightness and resolution in retinal scan glasses," arXiv:2403.xxxxx, Jul. 2024.</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[4] Y. Jin et al., "Volumetric 3D video: capture, compression, display," arXiv:2404.xxxxx, Apr. 2024.</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[5] PointerVol Team, "PointerVol: laser-pointer interaction in volumetric displays," ACM SIGGRAPH, 2024.</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[6] K. Akşit and Y. Itoh, "HoloBeam: paper-thin near-eye displays," arXiv:2212.xxxxx, Dec. 2022.</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[7] P. Chakravarthula et al., "Gaze-contingent retinal speckle suppression for foveated holographic displays," arXiv:2111.xxxxx, Nov. 2021.</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[8] M. J. Jeong et al., "Screenless Display for Interactive Applications," Applied Sciences, vol. 11, no. 1, p. 117, Jan. 2021.</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[9] W. Song et al., "Large-scale Huygens metasurfaces for holographic near-eye displays," arXiv:2010.xxxxx, Oct. 2020.</a:t>
            </a:r>
            <a:endParaRPr b="0" lang="en-US" sz="1200" spc="-1" strike="noStrike">
              <a:solidFill>
                <a:srgbClr val="000000"/>
              </a:solidFill>
              <a:latin typeface="Arial"/>
            </a:endParaRPr>
          </a:p>
          <a:p>
            <a:pPr>
              <a:lnSpc>
                <a:spcPct val="100000"/>
              </a:lnSpc>
              <a:spcBef>
                <a:spcPts val="624"/>
              </a:spcBef>
              <a:spcAft>
                <a:spcPts val="425"/>
              </a:spcAft>
            </a:pPr>
            <a:r>
              <a:rPr b="0" lang="en-US" sz="1200" spc="-1" strike="noStrike">
                <a:solidFill>
                  <a:srgbClr val="000000"/>
                </a:solidFill>
                <a:latin typeface="times new roman"/>
                <a:ea typeface="DejaVu Sans"/>
              </a:rPr>
              <a:t>[10] P. S. Bhosale, R. Kale, and P. P. Salve, "Screenless Display: A Review," IJSRCSEIT, vol. 8, no. 1, pp. 337-343, 2022.</a:t>
            </a:r>
            <a:endParaRPr b="0" lang="en-US" sz="1200" spc="-1" strike="noStrike">
              <a:solidFill>
                <a:srgbClr val="000000"/>
              </a:solidFill>
              <a:latin typeface="Arial"/>
            </a:endParaRPr>
          </a:p>
          <a:p>
            <a:pPr>
              <a:lnSpc>
                <a:spcPct val="100000"/>
              </a:lnSpc>
              <a:spcBef>
                <a:spcPts val="340"/>
              </a:spcBef>
              <a:spcAft>
                <a:spcPts val="283"/>
              </a:spcAft>
            </a:pPr>
            <a:r>
              <a:rPr b="0" lang="en-US" sz="1200" spc="-1" strike="noStrike">
                <a:solidFill>
                  <a:srgbClr val="000000"/>
                </a:solidFill>
                <a:latin typeface="times new roman"/>
                <a:ea typeface="Noto Sans CJK SC"/>
              </a:rPr>
              <a:t>[11] V. Kumar, "Screenless Display Technology," SlideShare, 2024.</a:t>
            </a:r>
            <a:endParaRPr b="0" lang="en-US" sz="1200" spc="-1" strike="noStrike">
              <a:solidFill>
                <a:srgbClr val="000000"/>
              </a:solidFill>
              <a:latin typeface="Arial"/>
            </a:endParaRPr>
          </a:p>
          <a:p>
            <a:pPr>
              <a:lnSpc>
                <a:spcPct val="100000"/>
              </a:lnSpc>
              <a:spcBef>
                <a:spcPts val="340"/>
              </a:spcBef>
              <a:spcAft>
                <a:spcPts val="283"/>
              </a:spcAft>
            </a:pPr>
            <a:r>
              <a:rPr b="0" lang="en-US" sz="1200" spc="-1" strike="noStrike">
                <a:solidFill>
                  <a:srgbClr val="000000"/>
                </a:solidFill>
                <a:latin typeface="times new roman"/>
                <a:ea typeface="Noto Sans CJK SC"/>
              </a:rPr>
              <a:t>[12] M. Mierse, “Build a Sci-Fi aerial display,” IEEE Spectrum, Oct. 20, 2024. [Online]. Available: https://spectrum.ieee.org/diy-scifi-aerial-display.</a:t>
            </a:r>
            <a:endParaRPr b="0" lang="en-US" sz="1200" spc="-1" strike="noStrike">
              <a:solidFill>
                <a:srgbClr val="000000"/>
              </a:solidFill>
              <a:latin typeface="Arial"/>
            </a:endParaRPr>
          </a:p>
        </p:txBody>
      </p:sp>
      <p:sp>
        <p:nvSpPr>
          <p:cNvPr id="62" name="Google Shape;83;p10"/>
          <p:cNvSpPr/>
          <p:nvPr/>
        </p:nvSpPr>
        <p:spPr>
          <a:xfrm>
            <a:off x="1835640" y="185760"/>
            <a:ext cx="5340600" cy="57132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chemeClr val="dk1"/>
                </a:solidFill>
                <a:latin typeface="Times New Roman"/>
                <a:ea typeface="Times New Roman"/>
              </a:rPr>
              <a:t>References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
          <p:cNvSpPr/>
          <p:nvPr/>
        </p:nvSpPr>
        <p:spPr>
          <a:xfrm>
            <a:off x="228600" y="685800"/>
            <a:ext cx="8228520" cy="4342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283"/>
              </a:spcBef>
              <a:spcAft>
                <a:spcPts val="283"/>
              </a:spcAft>
            </a:pP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[13] Virtual retinal display, Wikipedia, The Free Encyclopedia, 2025. [Online].  (Accessed: Jun. 12, 2025).</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[14] M. J. Jeong et al., “Screenless display for interactive applications,” Appl. Sci., vol. 11, no. 1, p. 117, 2021.</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[15] H. Fuchs et al., “A survey of techniques for 3D display,” Comput. Graph. Forum, vol. 25, no. 4, pp. 1105–1126, 2006.</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[16] X. Yang et al., “Progress in volumetric 3D display technologies,” IEEE Access, vol. 8, pp. 98661–98673, 2020.</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[17] J. S. Kim et al., “Review of holographic 3D display technologies,” J. Korean Phys. Soc., vol. 63, no. 1, pp. 11–20, 2013.</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[18] M. Lucente et al., “A survey of light-field displays,” Proc. IEEE, vol. 101, no. 7, pp. 1469–1487, 2013.</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[19] H. Kuwahara et al., “Three-dimensional displays: Technologies and applications,” Proc. IEEE, vol. 101, no. 7, pp. 1508–1523, 2013.</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[20] H. Saito et al., “Laser-plasma scanning 3D display for putting digital contents in free space,” Proc. SPIE, vol. 6803, Feb. 2008, doi:10.1117/12.768068.</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[21] K. Unagar, “Screenless display (1),” SlideShare, 2024. [Online]. Available: https://www.slideshare.net/slideshow/screenless-display-204907143/204907143.</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[22] K. Kumagai and Y. Hayasaki, “Colored voxels of laser-excited aerial volumetric display,” in Digital Holography and 3-D Imaging 2022, D. Chu et al., Eds., OSA Technical Digest (online), paper W3A.1, 2022, doi:10.1364/DH.2022.W3A.1.</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[23] K. Kumagai, S. Miura, and Y. Hayasaki, “Aerial re-imaging of femtosecond-laser-excited graphics for volumetric display,” in OSA Imaging and Applied Optics Congress (Imaging, 3D, DH, ISA, COSI), OSA Technical Digest, paper 3Th7E.1, 2021.</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[24] W. D. Jones, “Wireless display on a contact lens,” IEEE Spectrum, Nov. 2011.</a:t>
            </a:r>
            <a:endParaRPr b="0" lang="en-US" sz="1100" spc="-1" strike="noStrike">
              <a:solidFill>
                <a:srgbClr val="000000"/>
              </a:solidFill>
              <a:latin typeface="Arial"/>
            </a:endParaRPr>
          </a:p>
          <a:p>
            <a:pPr>
              <a:lnSpc>
                <a:spcPct val="100000"/>
              </a:lnSpc>
              <a:spcBef>
                <a:spcPts val="340"/>
              </a:spcBef>
              <a:spcAft>
                <a:spcPts val="283"/>
              </a:spcAft>
            </a:pPr>
            <a:r>
              <a:rPr b="0" lang="en-US" sz="1100" spc="-1" strike="noStrike">
                <a:solidFill>
                  <a:srgbClr val="000000"/>
                </a:solidFill>
                <a:latin typeface="times new roman"/>
                <a:ea typeface="Noto Sans CJK SC"/>
              </a:rPr>
              <a:t>[25] E. N. Sardinha, M. Munera, N. Zook, D. Western, and V. Ruiz Garate, “Diegetic graphical user interfaces and intuitive control of assistive robots via eye-gaze,” arXiv:2401.03944 [cs.RO], 2024.</a:t>
            </a:r>
            <a:endParaRPr b="0" lang="en-US" sz="1100" spc="-1" strike="noStrike">
              <a:solidFill>
                <a:srgbClr val="000000"/>
              </a:solidFill>
              <a:latin typeface="Arial"/>
            </a:endParaRPr>
          </a:p>
          <a:p>
            <a:pPr>
              <a:lnSpc>
                <a:spcPct val="100000"/>
              </a:lnSpc>
              <a:spcBef>
                <a:spcPts val="340"/>
              </a:spcBef>
              <a:spcAft>
                <a:spcPts val="283"/>
              </a:spcAft>
            </a:pPr>
            <a:endParaRPr b="0" lang="en-U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p:nvPr>
        </p:nvSpPr>
        <p:spPr>
          <a:xfrm>
            <a:off x="263520" y="957960"/>
            <a:ext cx="8519040" cy="3225960"/>
          </a:xfrm>
          <a:prstGeom prst="rect">
            <a:avLst/>
          </a:prstGeom>
          <a:noFill/>
          <a:ln w="0">
            <a:noFill/>
          </a:ln>
        </p:spPr>
        <p:txBody>
          <a:bodyPr lIns="91440" rIns="91440" tIns="91440" bIns="91440" anchor="t">
            <a:normAutofit fontScale="81111"/>
          </a:bodyPr>
          <a:p>
            <a:pPr marL="216000" indent="-216000">
              <a:lnSpc>
                <a:spcPct val="115000"/>
              </a:lnSpc>
              <a:buClr>
                <a:srgbClr val="000000"/>
              </a:buClr>
              <a:buSzPct val="45000"/>
              <a:buFont typeface="Wingdings" charset="2"/>
              <a:buChar char=""/>
            </a:pPr>
            <a:r>
              <a:rPr b="0" lang="en-IN" sz="1800" spc="-1" strike="noStrike">
                <a:solidFill>
                  <a:srgbClr val="000000"/>
                </a:solidFill>
                <a:latin typeface="Times New Roman"/>
                <a:ea typeface="Arial"/>
              </a:rPr>
              <a:t>Introduction </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Technological Developments </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Key Competitors</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Sustainability and Societal Concern</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Proposed Work</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Conclusion </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References</a:t>
            </a:r>
            <a:endParaRPr b="0" lang="en-US" sz="1800" spc="-1" strike="noStrike">
              <a:solidFill>
                <a:srgbClr val="000000"/>
              </a:solidFill>
              <a:latin typeface="Arial"/>
            </a:endParaRPr>
          </a:p>
        </p:txBody>
      </p:sp>
      <p:sp>
        <p:nvSpPr>
          <p:cNvPr id="42" name="PlaceHolder 2"/>
          <p:cNvSpPr>
            <a:spLocks noGrp="1"/>
          </p:cNvSpPr>
          <p:nvPr>
            <p:ph type="title"/>
          </p:nvPr>
        </p:nvSpPr>
        <p:spPr>
          <a:xfrm>
            <a:off x="2055600" y="72720"/>
            <a:ext cx="4650480" cy="67284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pc="-1" strike="noStrike">
                <a:solidFill>
                  <a:schemeClr val="dk1"/>
                </a:solidFill>
                <a:latin typeface="Times New Roman"/>
                <a:ea typeface="Times New Roman"/>
              </a:rPr>
              <a:t>Agenda</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38;p3"/>
          <p:cNvSpPr/>
          <p:nvPr/>
        </p:nvSpPr>
        <p:spPr>
          <a:xfrm>
            <a:off x="2055600" y="72720"/>
            <a:ext cx="4650480" cy="67284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IN" sz="3600" spc="-1" strike="noStrike">
                <a:solidFill>
                  <a:schemeClr val="dk1"/>
                </a:solidFill>
                <a:latin typeface="Times New Roman"/>
                <a:ea typeface="Times New Roman"/>
              </a:rPr>
              <a:t>Introduction</a:t>
            </a:r>
            <a:endParaRPr b="0" lang="en-US" sz="3600" spc="-1" strike="noStrike">
              <a:solidFill>
                <a:srgbClr val="000000"/>
              </a:solidFill>
              <a:latin typeface="Arial"/>
            </a:endParaRPr>
          </a:p>
        </p:txBody>
      </p:sp>
      <p:sp>
        <p:nvSpPr>
          <p:cNvPr id="44" name=""/>
          <p:cNvSpPr/>
          <p:nvPr/>
        </p:nvSpPr>
        <p:spPr>
          <a:xfrm>
            <a:off x="228600" y="1143000"/>
            <a:ext cx="8457120" cy="3885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Times New Roman"/>
              </a:rPr>
              <a:t>Screenless Display refers to display technologies that enable visual information transfer without the need for traditional physical screens. These technologies present images or data directly to the human eye, onto surfaces, or even project visuals into open space.</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Key Applications of the Domain</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Healthcare – real-time data during surgery.</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Education – 3D interactive learning.</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Defense – AR-assisted mission data.</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Entertainment &amp; Wearable – smart lenses, gaming.</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 </a:t>
            </a:r>
            <a:endParaRPr b="0" lang="en-US" sz="1500" spc="-1" strike="noStrike">
              <a:solidFill>
                <a:srgbClr val="000000"/>
              </a:solidFill>
              <a:latin typeface="Arial"/>
            </a:endParaRPr>
          </a:p>
          <a:p>
            <a:pPr>
              <a:lnSpc>
                <a:spcPct val="100000"/>
              </a:lnSpc>
              <a:spcBef>
                <a:spcPts val="340"/>
              </a:spcBef>
              <a:spcAft>
                <a:spcPts val="142"/>
              </a:spcAft>
            </a:pPr>
            <a:r>
              <a:rPr b="0" lang="en-US" sz="1500" spc="-1" strike="noStrike">
                <a:solidFill>
                  <a:srgbClr val="000000"/>
                </a:solidFill>
                <a:latin typeface="Times New Roman"/>
                <a:ea typeface="Noto Sans CJK SC"/>
              </a:rPr>
              <a:t>As digital interfaces become more immersive and less dependent on hardware, screenless display technologies are set to redefine how we interact with information. This topic is chosen to explore the future of human-computer interaction, its real-world applications, and how it challenges conventional display systems.</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spcBef>
                <a:spcPts val="57"/>
              </a:spcBef>
            </a:pPr>
            <a:endParaRPr b="0" lang="en-US" sz="1500" spc="-1" strike="noStrike">
              <a:solidFill>
                <a:srgbClr val="000000"/>
              </a:solidFill>
              <a:latin typeface="Arial"/>
            </a:endParaRPr>
          </a:p>
          <a:p>
            <a:pPr algn="just">
              <a:lnSpc>
                <a:spcPct val="100000"/>
              </a:lnSpc>
              <a:spcBef>
                <a:spcPts val="1191"/>
              </a:spcBef>
              <a:spcAft>
                <a:spcPts val="992"/>
              </a:spcAft>
            </a:pPr>
            <a:endParaRPr b="0" lang="en-US" sz="1500" spc="-1" strike="noStrike">
              <a:solidFill>
                <a:srgbClr val="000000"/>
              </a:solidFill>
              <a:latin typeface="Arial"/>
            </a:endParaRPr>
          </a:p>
        </p:txBody>
      </p:sp>
      <p:pic>
        <p:nvPicPr>
          <p:cNvPr id="45" name="" descr=""/>
          <p:cNvPicPr/>
          <p:nvPr/>
        </p:nvPicPr>
        <p:blipFill>
          <a:blip r:embed="rId1"/>
          <a:stretch/>
        </p:blipFill>
        <p:spPr>
          <a:xfrm>
            <a:off x="5715000" y="1724400"/>
            <a:ext cx="2757600" cy="1932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Google Shape;44;p4"/>
          <p:cNvSpPr/>
          <p:nvPr/>
        </p:nvSpPr>
        <p:spPr>
          <a:xfrm>
            <a:off x="2032560" y="77760"/>
            <a:ext cx="4650480" cy="672840"/>
          </a:xfrm>
          <a:prstGeom prst="rect">
            <a:avLst/>
          </a:prstGeom>
          <a:noFill/>
          <a:ln w="0">
            <a:noFill/>
          </a:ln>
        </p:spPr>
        <p:style>
          <a:lnRef idx="0"/>
          <a:fillRef idx="0"/>
          <a:effectRef idx="0"/>
          <a:fontRef idx="minor"/>
        </p:style>
        <p:txBody>
          <a:bodyPr lIns="90000" rIns="90000" tIns="91440" bIns="91440" anchor="b">
            <a:normAutofit fontScale="91111"/>
          </a:bodyPr>
          <a:p>
            <a:pPr algn="ctr">
              <a:lnSpc>
                <a:spcPct val="100000"/>
              </a:lnSpc>
            </a:pPr>
            <a:r>
              <a:rPr b="0" lang="en-IN" sz="3600" spc="-1" strike="noStrike">
                <a:solidFill>
                  <a:schemeClr val="dk1"/>
                </a:solidFill>
                <a:latin typeface="Times New Roman"/>
                <a:ea typeface="Arial"/>
              </a:rPr>
              <a:t>Technical Relevance </a:t>
            </a:r>
            <a:endParaRPr b="0" lang="en-US" sz="3600" spc="-1" strike="noStrike">
              <a:solidFill>
                <a:srgbClr val="000000"/>
              </a:solidFill>
              <a:latin typeface="Arial"/>
            </a:endParaRPr>
          </a:p>
        </p:txBody>
      </p:sp>
      <p:sp>
        <p:nvSpPr>
          <p:cNvPr id="47" name="Google Shape;46;p4"/>
          <p:cNvSpPr/>
          <p:nvPr/>
        </p:nvSpPr>
        <p:spPr>
          <a:xfrm>
            <a:off x="159120" y="914400"/>
            <a:ext cx="8298360" cy="3985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567"/>
              </a:spcBef>
              <a:spcAft>
                <a:spcPts val="567"/>
              </a:spcAft>
            </a:pPr>
            <a:r>
              <a:rPr b="0" lang="en-IN" sz="1500" spc="-1" strike="noStrike">
                <a:solidFill>
                  <a:srgbClr val="000000"/>
                </a:solidFill>
                <a:latin typeface="Times New Roman"/>
                <a:ea typeface="Arial"/>
              </a:rPr>
              <a:t>Screenless display is a cutting-edge technology that allows users to visualize and interact with digital content without using a traditional physical screen. Instead, it relies on alternative methods like light projection, retinal imaging, and holography to present visual data directly to the human eye or into the surrounding environment (e.g., air, glasses, or retina).</a:t>
            </a:r>
            <a:endParaRPr b="0" lang="en-US" sz="1500" spc="-1" strike="noStrike">
              <a:solidFill>
                <a:srgbClr val="000000"/>
              </a:solidFill>
              <a:latin typeface="Arial"/>
            </a:endParaRPr>
          </a:p>
          <a:p>
            <a:pPr>
              <a:lnSpc>
                <a:spcPct val="100000"/>
              </a:lnSpc>
              <a:spcBef>
                <a:spcPts val="567"/>
              </a:spcBef>
              <a:spcAft>
                <a:spcPts val="567"/>
              </a:spcAft>
            </a:pPr>
            <a:r>
              <a:rPr b="1" lang="en-IN" sz="1500" spc="-1" strike="noStrike">
                <a:solidFill>
                  <a:srgbClr val="000000"/>
                </a:solidFill>
                <a:latin typeface="Arial"/>
                <a:ea typeface="Noto Sans CJK SC"/>
              </a:rPr>
              <a:t>T</a:t>
            </a:r>
            <a:r>
              <a:rPr b="1" lang="en-IN" sz="1500" spc="-1" strike="noStrike">
                <a:solidFill>
                  <a:srgbClr val="000000"/>
                </a:solidFill>
                <a:latin typeface="Times New Roman"/>
                <a:ea typeface="Arial"/>
              </a:rPr>
              <a:t>ypes of Screenless Display Technologies:</a:t>
            </a:r>
            <a:endParaRPr b="0" lang="en-US" sz="1500" spc="-1" strike="noStrike">
              <a:solidFill>
                <a:srgbClr val="000000"/>
              </a:solidFill>
              <a:latin typeface="Arial"/>
            </a:endParaRPr>
          </a:p>
          <a:p>
            <a:pPr>
              <a:lnSpc>
                <a:spcPct val="100000"/>
              </a:lnSpc>
              <a:spcBef>
                <a:spcPts val="567"/>
              </a:spcBef>
              <a:spcAft>
                <a:spcPts val="567"/>
              </a:spcAft>
            </a:pPr>
            <a:r>
              <a:rPr b="0" lang="en-IN" sz="1500" spc="-1" strike="noStrike">
                <a:solidFill>
                  <a:srgbClr val="000000"/>
                </a:solidFill>
                <a:latin typeface="Times New Roman"/>
                <a:ea typeface="Arial"/>
              </a:rPr>
              <a:t>Visual Image Display</a:t>
            </a:r>
            <a:endParaRPr b="0" lang="en-US" sz="1500" spc="-1" strike="noStrike">
              <a:solidFill>
                <a:srgbClr val="000000"/>
              </a:solidFill>
              <a:latin typeface="Arial"/>
            </a:endParaRPr>
          </a:p>
          <a:p>
            <a:pPr>
              <a:lnSpc>
                <a:spcPct val="100000"/>
              </a:lnSpc>
              <a:spcBef>
                <a:spcPts val="567"/>
              </a:spcBef>
              <a:spcAft>
                <a:spcPts val="567"/>
              </a:spcAft>
            </a:pPr>
            <a:r>
              <a:rPr b="0" lang="en-IN" sz="1500" spc="-1" strike="noStrike">
                <a:solidFill>
                  <a:srgbClr val="000000"/>
                </a:solidFill>
                <a:latin typeface="Times New Roman"/>
                <a:ea typeface="Arial"/>
              </a:rPr>
              <a:t>Projects visible images onto physical surfaces or into the air (e.g., holograms).</a:t>
            </a:r>
            <a:endParaRPr b="0" lang="en-US" sz="1500" spc="-1" strike="noStrike">
              <a:solidFill>
                <a:srgbClr val="000000"/>
              </a:solidFill>
              <a:latin typeface="Arial"/>
            </a:endParaRPr>
          </a:p>
          <a:p>
            <a:pPr>
              <a:lnSpc>
                <a:spcPct val="100000"/>
              </a:lnSpc>
              <a:spcBef>
                <a:spcPts val="567"/>
              </a:spcBef>
              <a:spcAft>
                <a:spcPts val="567"/>
              </a:spcAft>
            </a:pPr>
            <a:r>
              <a:rPr b="0" lang="en-IN" sz="1500" spc="-1" strike="noStrike">
                <a:solidFill>
                  <a:srgbClr val="000000"/>
                </a:solidFill>
                <a:latin typeface="Times New Roman"/>
                <a:ea typeface="Arial"/>
              </a:rPr>
              <a:t>Retinal Display</a:t>
            </a:r>
            <a:endParaRPr b="0" lang="en-US" sz="1500" spc="-1" strike="noStrike">
              <a:solidFill>
                <a:srgbClr val="000000"/>
              </a:solidFill>
              <a:latin typeface="Arial"/>
            </a:endParaRPr>
          </a:p>
          <a:p>
            <a:pPr>
              <a:lnSpc>
                <a:spcPct val="100000"/>
              </a:lnSpc>
              <a:spcBef>
                <a:spcPts val="567"/>
              </a:spcBef>
              <a:spcAft>
                <a:spcPts val="567"/>
              </a:spcAft>
            </a:pPr>
            <a:r>
              <a:rPr b="0" lang="en-IN" sz="1500" spc="-1" strike="noStrike">
                <a:solidFill>
                  <a:srgbClr val="000000"/>
                </a:solidFill>
                <a:latin typeface="Times New Roman"/>
                <a:ea typeface="Arial"/>
              </a:rPr>
              <a:t>Directly projects images onto the retina using low-power laser or LED.</a:t>
            </a:r>
            <a:endParaRPr b="0" lang="en-US" sz="1500" spc="-1" strike="noStrike">
              <a:solidFill>
                <a:srgbClr val="000000"/>
              </a:solidFill>
              <a:latin typeface="Arial"/>
            </a:endParaRPr>
          </a:p>
          <a:p>
            <a:pPr>
              <a:lnSpc>
                <a:spcPct val="100000"/>
              </a:lnSpc>
              <a:spcBef>
                <a:spcPts val="567"/>
              </a:spcBef>
              <a:spcAft>
                <a:spcPts val="567"/>
              </a:spcAft>
            </a:pPr>
            <a:r>
              <a:rPr b="0" lang="en-IN" sz="1500" spc="-1" strike="noStrike">
                <a:solidFill>
                  <a:srgbClr val="000000"/>
                </a:solidFill>
                <a:latin typeface="Times New Roman"/>
                <a:ea typeface="Arial"/>
              </a:rPr>
              <a:t>Uses brain-machine interface or holography to simulate a visual experience without an actual display.</a:t>
            </a:r>
            <a:endParaRPr b="0" lang="en-US" sz="1500" spc="-1" strike="noStrike">
              <a:solidFill>
                <a:srgbClr val="000000"/>
              </a:solidFill>
              <a:latin typeface="Arial"/>
            </a:endParaRPr>
          </a:p>
          <a:p>
            <a:pPr>
              <a:lnSpc>
                <a:spcPct val="100000"/>
              </a:lnSpc>
              <a:spcBef>
                <a:spcPts val="567"/>
              </a:spcBef>
              <a:spcAft>
                <a:spcPts val="567"/>
              </a:spcAft>
            </a:pPr>
            <a:endParaRPr b="0" lang="en-US" sz="1500" spc="-1" strike="noStrike">
              <a:solidFill>
                <a:srgbClr val="000000"/>
              </a:solidFill>
              <a:latin typeface="Arial"/>
            </a:endParaRPr>
          </a:p>
          <a:p>
            <a:pPr>
              <a:lnSpc>
                <a:spcPct val="100000"/>
              </a:lnSpc>
              <a:spcBef>
                <a:spcPts val="567"/>
              </a:spcBef>
              <a:spcAft>
                <a:spcPts val="567"/>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228960" y="569520"/>
            <a:ext cx="8686080" cy="4459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40"/>
              </a:spcBef>
              <a:spcAft>
                <a:spcPts val="142"/>
              </a:spcAft>
            </a:pPr>
            <a:endParaRPr b="0" lang="en-US" sz="1500" spc="-1" strike="noStrike">
              <a:solidFill>
                <a:srgbClr val="000000"/>
              </a:solidFill>
              <a:latin typeface="Arial"/>
            </a:endParaRPr>
          </a:p>
          <a:p>
            <a:pPr>
              <a:lnSpc>
                <a:spcPct val="100000"/>
              </a:lnSpc>
              <a:spcBef>
                <a:spcPts val="340"/>
              </a:spcBef>
              <a:spcAft>
                <a:spcPts val="142"/>
              </a:spcAft>
            </a:pPr>
            <a:r>
              <a:rPr b="1" lang="en-US" sz="1500" spc="-1" strike="noStrike">
                <a:solidFill>
                  <a:srgbClr val="000000"/>
                </a:solidFill>
                <a:latin typeface="Times New Roman"/>
                <a:ea typeface="Noto Sans CJK SC"/>
              </a:rPr>
              <a:t>Tools and Technologies Related to Screenless Display:</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Digital Light Processing (DLP)</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Laser Beam Scanning (LBS)</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Holographic Projection</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Augmented Reality (AR) Headsets</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Retinal Projection Systems</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Eye-Tracking Technology</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Brain-Computer Interface (BCI)</a:t>
            </a:r>
            <a:endParaRPr b="0" lang="en-US" sz="1500" spc="-1" strike="noStrike">
              <a:solidFill>
                <a:srgbClr val="000000"/>
              </a:solidFill>
              <a:latin typeface="Arial"/>
            </a:endParaRPr>
          </a:p>
          <a:p>
            <a:pPr>
              <a:lnSpc>
                <a:spcPct val="100000"/>
              </a:lnSpc>
              <a:spcBef>
                <a:spcPts val="340"/>
              </a:spcBef>
              <a:spcAft>
                <a:spcPts val="142"/>
              </a:spcAft>
            </a:pPr>
            <a:r>
              <a:rPr b="1" lang="en-US" sz="1500" spc="-1" strike="noStrike">
                <a:solidFill>
                  <a:srgbClr val="000000"/>
                </a:solidFill>
                <a:latin typeface="Times New Roman"/>
                <a:ea typeface="Noto Sans CJK SC"/>
              </a:rPr>
              <a:t>Tool Most Suitable for Our Objective:</a:t>
            </a:r>
            <a:endParaRPr b="0" lang="en-US" sz="1500" spc="-1" strike="noStrike">
              <a:solidFill>
                <a:srgbClr val="000000"/>
              </a:solidFill>
              <a:latin typeface="Arial"/>
            </a:endParaRPr>
          </a:p>
          <a:p>
            <a:pPr>
              <a:lnSpc>
                <a:spcPct val="100000"/>
              </a:lnSpc>
              <a:spcBef>
                <a:spcPts val="340"/>
              </a:spcBef>
              <a:spcAft>
                <a:spcPts val="142"/>
              </a:spcAft>
            </a:pPr>
            <a:r>
              <a:rPr b="0" lang="en-US" sz="1500" spc="-1" strike="noStrike">
                <a:solidFill>
                  <a:srgbClr val="000000"/>
                </a:solidFill>
                <a:latin typeface="Times New Roman"/>
                <a:ea typeface="Noto Sans CJK SC"/>
              </a:rPr>
              <a:t>Retinal Projection Systems</a:t>
            </a:r>
            <a:endParaRPr b="0" lang="en-US" sz="1500" spc="-1" strike="noStrike">
              <a:solidFill>
                <a:srgbClr val="000000"/>
              </a:solidFill>
              <a:latin typeface="Arial"/>
            </a:endParaRPr>
          </a:p>
          <a:p>
            <a:pPr>
              <a:lnSpc>
                <a:spcPct val="100000"/>
              </a:lnSpc>
              <a:spcBef>
                <a:spcPts val="340"/>
              </a:spcBef>
              <a:spcAft>
                <a:spcPts val="142"/>
              </a:spcAft>
            </a:pPr>
            <a:r>
              <a:rPr b="0" lang="en-US" sz="1500" spc="-1" strike="noStrike">
                <a:solidFill>
                  <a:srgbClr val="000000"/>
                </a:solidFill>
                <a:latin typeface="Times New Roman"/>
                <a:ea typeface="Noto Sans CJK SC"/>
              </a:rPr>
              <a:t>This tool aligns best with the objective of delivering a screen-free yet immersive visual experience. Retinal displays project light directly onto the retina using low-power laser beams, creating a clear, high-resolution image perceived by the user without requiring a physical screen. This is ideal for wearable devices, smart glasses, and medical applications where compact and private display is essential.</a:t>
            </a:r>
            <a:endParaRPr b="0" lang="en-US" sz="1500" spc="-1" strike="noStrike">
              <a:solidFill>
                <a:srgbClr val="000000"/>
              </a:solidFill>
              <a:latin typeface="Arial"/>
            </a:endParaRPr>
          </a:p>
          <a:p>
            <a:pPr>
              <a:lnSpc>
                <a:spcPct val="100000"/>
              </a:lnSpc>
              <a:spcBef>
                <a:spcPts val="340"/>
              </a:spcBef>
              <a:spcAft>
                <a:spcPts val="142"/>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917000" y="176760"/>
            <a:ext cx="5873400" cy="615960"/>
          </a:xfrm>
          <a:prstGeom prst="rect">
            <a:avLst/>
          </a:prstGeom>
          <a:noFill/>
          <a:ln w="0">
            <a:noFill/>
          </a:ln>
        </p:spPr>
        <p:txBody>
          <a:bodyPr lIns="91440" rIns="91440" tIns="91440" bIns="91440" anchor="b">
            <a:noAutofit/>
          </a:bodyPr>
          <a:p>
            <a:pPr indent="0" algn="ctr">
              <a:lnSpc>
                <a:spcPct val="100000"/>
              </a:lnSpc>
              <a:buNone/>
              <a:tabLst>
                <a:tab algn="l" pos="0"/>
              </a:tabLst>
            </a:pPr>
            <a:r>
              <a:rPr b="0" lang="en-GB" sz="3500" spc="-1" strike="noStrike">
                <a:solidFill>
                  <a:schemeClr val="dk1"/>
                </a:solidFill>
                <a:latin typeface="Times New Roman"/>
                <a:ea typeface="Arial"/>
              </a:rPr>
              <a:t>Sustainability</a:t>
            </a:r>
            <a:endParaRPr b="0" lang="en-US" sz="3500" spc="-1" strike="noStrike">
              <a:solidFill>
                <a:srgbClr val="000000"/>
              </a:solidFill>
              <a:latin typeface="Arial"/>
            </a:endParaRPr>
          </a:p>
        </p:txBody>
      </p:sp>
      <p:sp>
        <p:nvSpPr>
          <p:cNvPr id="50" name="TextBox 2"/>
          <p:cNvSpPr/>
          <p:nvPr/>
        </p:nvSpPr>
        <p:spPr>
          <a:xfrm>
            <a:off x="312480" y="914400"/>
            <a:ext cx="8373600" cy="475164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720"/>
              </a:spcBef>
              <a:spcAft>
                <a:spcPts val="431"/>
              </a:spcAft>
            </a:pPr>
            <a:r>
              <a:rPr b="1" lang="en-IN" sz="1500" spc="-1" strike="noStrike">
                <a:solidFill>
                  <a:srgbClr val="000000"/>
                </a:solidFill>
                <a:latin typeface="Times New Roman"/>
                <a:ea typeface="Arial"/>
              </a:rPr>
              <a:t>Reduction in Electronic Waste (E-Waste):</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Eliminates the need for physical screens, reducing production and disposal of LCD, LED, or OLED panels.</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Encourages minimal hardware designs, particularly in AR glasses or retinal devices.</a:t>
            </a:r>
            <a:endParaRPr b="0" lang="en-US" sz="1500" spc="-1" strike="noStrike">
              <a:solidFill>
                <a:srgbClr val="000000"/>
              </a:solidFill>
              <a:latin typeface="Arial"/>
            </a:endParaRPr>
          </a:p>
          <a:p>
            <a:pPr>
              <a:lnSpc>
                <a:spcPct val="100000"/>
              </a:lnSpc>
              <a:spcBef>
                <a:spcPts val="720"/>
              </a:spcBef>
              <a:spcAft>
                <a:spcPts val="431"/>
              </a:spcAft>
            </a:pPr>
            <a:r>
              <a:rPr b="1" lang="en-IN" sz="1500" spc="-1" strike="noStrike">
                <a:solidFill>
                  <a:srgbClr val="000000"/>
                </a:solidFill>
                <a:latin typeface="Times New Roman"/>
                <a:ea typeface="Arial"/>
              </a:rPr>
              <a:t>Energy Efficiency:</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Screenless systems, especially retinal projection and holographic displays, consume less power compared to traditional displays.</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Reduces battery load in wearable and portable devices, extending their lifespan.</a:t>
            </a:r>
            <a:endParaRPr b="0" lang="en-US" sz="1500" spc="-1" strike="noStrike">
              <a:solidFill>
                <a:srgbClr val="000000"/>
              </a:solidFill>
              <a:latin typeface="Arial"/>
            </a:endParaRPr>
          </a:p>
          <a:p>
            <a:pPr>
              <a:lnSpc>
                <a:spcPct val="100000"/>
              </a:lnSpc>
              <a:spcBef>
                <a:spcPts val="720"/>
              </a:spcBef>
              <a:spcAft>
                <a:spcPts val="431"/>
              </a:spcAft>
            </a:pPr>
            <a:r>
              <a:rPr b="1" lang="en-IN" sz="1500" spc="-1" strike="noStrike">
                <a:solidFill>
                  <a:srgbClr val="000000"/>
                </a:solidFill>
                <a:latin typeface="Times New Roman"/>
                <a:ea typeface="Arial"/>
              </a:rPr>
              <a:t>Eco-Friendly Materials:</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Reduced need for large-scale manufacturing of plastic, glass, and toxic materials used in traditional screens.</a:t>
            </a:r>
            <a:endParaRPr b="0" lang="en-US" sz="1500" spc="-1" strike="noStrike">
              <a:solidFill>
                <a:srgbClr val="000000"/>
              </a:solidFill>
              <a:latin typeface="Arial"/>
            </a:endParaRPr>
          </a:p>
          <a:p>
            <a:pPr>
              <a:lnSpc>
                <a:spcPct val="100000"/>
              </a:lnSpc>
              <a:spcBef>
                <a:spcPts val="720"/>
              </a:spcBef>
              <a:spcAft>
                <a:spcPts val="431"/>
              </a:spcAft>
            </a:pPr>
            <a:endParaRPr b="0" lang="en-US" sz="1500" spc="-1" strike="noStrike">
              <a:solidFill>
                <a:srgbClr val="000000"/>
              </a:solidFill>
              <a:latin typeface="Arial"/>
            </a:endParaRPr>
          </a:p>
          <a:p>
            <a:pPr>
              <a:lnSpc>
                <a:spcPct val="100000"/>
              </a:lnSpc>
              <a:spcBef>
                <a:spcPts val="720"/>
              </a:spcBef>
              <a:spcAft>
                <a:spcPts val="431"/>
              </a:spcAft>
            </a:pPr>
            <a:endParaRPr b="0" lang="en-US" sz="1500" spc="-1" strike="noStrike">
              <a:solidFill>
                <a:srgbClr val="000000"/>
              </a:solidFill>
              <a:latin typeface="Arial"/>
            </a:endParaRPr>
          </a:p>
          <a:p>
            <a:pPr>
              <a:lnSpc>
                <a:spcPct val="100000"/>
              </a:lnSpc>
              <a:spcBef>
                <a:spcPts val="720"/>
              </a:spcBef>
              <a:spcAft>
                <a:spcPts val="431"/>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p:nvPr/>
        </p:nvSpPr>
        <p:spPr>
          <a:xfrm>
            <a:off x="228600" y="982440"/>
            <a:ext cx="7975440" cy="4342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500" spc="-1" strike="noStrike">
                <a:solidFill>
                  <a:srgbClr val="000000"/>
                </a:solidFill>
                <a:latin typeface="Times New Roman"/>
              </a:rPr>
              <a:t>How It Supports Our Objectives Sustainably</a:t>
            </a:r>
            <a:endParaRPr b="0" lang="en-US" sz="1500" spc="-1" strike="noStrike">
              <a:solidFill>
                <a:srgbClr val="000000"/>
              </a:solidFill>
              <a:latin typeface="Arial"/>
            </a:endParaRPr>
          </a:p>
          <a:p>
            <a:pPr>
              <a:lnSpc>
                <a:spcPct val="100000"/>
              </a:lnSpc>
            </a:pPr>
            <a:r>
              <a:rPr b="0" lang="en-US" sz="1500" spc="-1" strike="noStrike">
                <a:solidFill>
                  <a:srgbClr val="000000"/>
                </a:solidFill>
                <a:latin typeface="Times New Roman"/>
              </a:rPr>
              <a:t>The primary objective of screenless display is to enhance user interaction while reducing reliance on conventional screens.</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r>
              <a:rPr b="0" lang="en-US" sz="1500" spc="-1" strike="noStrike">
                <a:solidFill>
                  <a:srgbClr val="000000"/>
                </a:solidFill>
                <a:latin typeface="Times New Roman"/>
              </a:rPr>
              <a:t>By using retinal projection systems, our approach ensures:</a:t>
            </a:r>
            <a:endParaRPr b="0" lang="en-U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500" spc="-1" strike="noStrike">
                <a:solidFill>
                  <a:srgbClr val="000000"/>
                </a:solidFill>
                <a:latin typeface="Times New Roman"/>
              </a:rPr>
              <a:t>Minimal use of physical resources.</a:t>
            </a:r>
            <a:endParaRPr b="0" lang="en-U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500" spc="-1" strike="noStrike">
                <a:solidFill>
                  <a:srgbClr val="000000"/>
                </a:solidFill>
                <a:latin typeface="Times New Roman"/>
              </a:rPr>
              <a:t>Lower maintenance and replacement needs.</a:t>
            </a:r>
            <a:endParaRPr b="0" lang="en-U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500" spc="-1" strike="noStrike">
                <a:solidFill>
                  <a:srgbClr val="000000"/>
                </a:solidFill>
                <a:latin typeface="Times New Roman"/>
              </a:rPr>
              <a:t>Extended usability in remote or harsh environments (ideal for military, trekking, or medical scenarios).</a:t>
            </a:r>
            <a:endParaRPr b="0" lang="en-US" sz="1500" spc="-1" strike="noStrike">
              <a:solidFill>
                <a:srgbClr val="000000"/>
              </a:solidFill>
              <a:latin typeface="Arial"/>
            </a:endParaRPr>
          </a:p>
          <a:p>
            <a:pPr>
              <a:lnSpc>
                <a:spcPct val="100000"/>
              </a:lnSpc>
            </a:pPr>
            <a:r>
              <a:rPr b="0" lang="en-US" sz="1500" spc="-1" strike="noStrike">
                <a:solidFill>
                  <a:srgbClr val="000000"/>
                </a:solidFill>
                <a:latin typeface="Times New Roman"/>
              </a:rPr>
              <a:t>This leads to a long-term reduction in environmental impact and supports the development of green, future-proof technologies.</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60;p6"/>
          <p:cNvSpPr/>
          <p:nvPr/>
        </p:nvSpPr>
        <p:spPr>
          <a:xfrm>
            <a:off x="1911240" y="136800"/>
            <a:ext cx="6104520" cy="63828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3600" spc="-1" strike="noStrike">
                <a:solidFill>
                  <a:schemeClr val="dk1"/>
                </a:solidFill>
                <a:latin typeface="Times New Roman"/>
                <a:ea typeface="Times New Roman"/>
              </a:rPr>
              <a:t>Social Concern</a:t>
            </a:r>
            <a:r>
              <a:rPr b="0" lang="en-IN" sz="4000" spc="-1" strike="noStrike">
                <a:solidFill>
                  <a:schemeClr val="dk1"/>
                </a:solidFill>
                <a:latin typeface="Times New Roman"/>
                <a:ea typeface="Times New Roman"/>
              </a:rPr>
              <a:t> </a:t>
            </a:r>
            <a:endParaRPr b="0" lang="en-US" sz="4000" spc="-1" strike="noStrike">
              <a:solidFill>
                <a:srgbClr val="000000"/>
              </a:solidFill>
              <a:latin typeface="Arial"/>
            </a:endParaRPr>
          </a:p>
        </p:txBody>
      </p:sp>
      <p:sp>
        <p:nvSpPr>
          <p:cNvPr id="53" name=""/>
          <p:cNvSpPr/>
          <p:nvPr/>
        </p:nvSpPr>
        <p:spPr>
          <a:xfrm>
            <a:off x="235080" y="914400"/>
            <a:ext cx="8457480" cy="4575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624"/>
              </a:spcBef>
              <a:spcAft>
                <a:spcPts val="425"/>
              </a:spcAft>
            </a:pPr>
            <a:r>
              <a:rPr b="1" lang="en-US" sz="1500" spc="-1" strike="noStrike">
                <a:solidFill>
                  <a:srgbClr val="000000"/>
                </a:solidFill>
                <a:latin typeface="Times New Roman"/>
              </a:rPr>
              <a:t>Unresolved Societal Problems</a:t>
            </a:r>
            <a:endParaRPr b="0" lang="en-US" sz="1500" spc="-1" strike="noStrike">
              <a:solidFill>
                <a:srgbClr val="000000"/>
              </a:solidFill>
              <a:latin typeface="Arial"/>
            </a:endParaRPr>
          </a:p>
          <a:p>
            <a:pPr>
              <a:lnSpc>
                <a:spcPct val="100000"/>
              </a:lnSpc>
              <a:spcBef>
                <a:spcPts val="624"/>
              </a:spcBef>
              <a:spcAft>
                <a:spcPts val="425"/>
              </a:spcAft>
            </a:pPr>
            <a:r>
              <a:rPr b="1" lang="en-US" sz="1500" spc="-1" strike="noStrike">
                <a:solidFill>
                  <a:srgbClr val="000000"/>
                </a:solidFill>
                <a:latin typeface="Times New Roman"/>
              </a:rPr>
              <a:t>Limited Access to Visual Information for the Visually Impaired:</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rPr>
              <a:t>People with low vision or blindness face barriers in accessing digital content.</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rPr>
              <a:t>Traditional displays are not inclusive or adaptive.</a:t>
            </a:r>
            <a:endParaRPr b="0" lang="en-US" sz="1500" spc="-1" strike="noStrike">
              <a:solidFill>
                <a:srgbClr val="000000"/>
              </a:solidFill>
              <a:latin typeface="Arial"/>
            </a:endParaRPr>
          </a:p>
          <a:p>
            <a:pPr>
              <a:lnSpc>
                <a:spcPct val="100000"/>
              </a:lnSpc>
              <a:spcBef>
                <a:spcPts val="1191"/>
              </a:spcBef>
              <a:spcAft>
                <a:spcPts val="992"/>
              </a:spcAft>
            </a:pPr>
            <a:r>
              <a:rPr b="1" lang="en-US" sz="1500" spc="-1" strike="noStrike">
                <a:solidFill>
                  <a:srgbClr val="000000"/>
                </a:solidFill>
                <a:latin typeface="Times New Roman"/>
                <a:ea typeface="Noto Sans CJK SC"/>
              </a:rPr>
              <a:t>Display Limitations in Harsh Environments:</a:t>
            </a:r>
            <a:endParaRPr b="0" lang="en-U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500" spc="-1" strike="noStrike">
                <a:solidFill>
                  <a:srgbClr val="000000"/>
                </a:solidFill>
                <a:latin typeface="Times New Roman"/>
                <a:ea typeface="Noto Sans CJK SC"/>
              </a:rPr>
              <a:t>Traditional screens are not reliable in extreme conditions ( bright sunlight, wet environments).</a:t>
            </a:r>
            <a:endParaRPr b="0" lang="en-US" sz="1500" spc="-1" strike="noStrike">
              <a:solidFill>
                <a:srgbClr val="000000"/>
              </a:solidFill>
              <a:latin typeface="Arial"/>
            </a:endParaRPr>
          </a:p>
          <a:p>
            <a:pPr>
              <a:lnSpc>
                <a:spcPct val="100000"/>
              </a:lnSpc>
              <a:spcBef>
                <a:spcPts val="624"/>
              </a:spcBef>
              <a:spcAft>
                <a:spcPts val="425"/>
              </a:spcAft>
            </a:pPr>
            <a:r>
              <a:rPr b="1" lang="en-US" sz="1500" spc="-1" strike="noStrike">
                <a:solidFill>
                  <a:srgbClr val="000000"/>
                </a:solidFill>
                <a:latin typeface="Times New Roman"/>
                <a:ea typeface="Noto Sans CJK SC"/>
              </a:rPr>
              <a:t>Environmental Pollution from E-Waste:</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ea typeface="Noto Sans CJK SC"/>
              </a:rPr>
              <a:t>Millions of screens are discarded annually, contributing to toxic e-waste.</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ea typeface="Noto Sans CJK SC"/>
              </a:rPr>
              <a:t>Recycling processes are complex and energy-intensive.</a:t>
            </a:r>
            <a:endParaRPr b="0" lang="en-US" sz="1500" spc="-1" strike="noStrike">
              <a:solidFill>
                <a:srgbClr val="000000"/>
              </a:solidFill>
              <a:latin typeface="Arial"/>
            </a:endParaRPr>
          </a:p>
          <a:p>
            <a:pPr>
              <a:lnSpc>
                <a:spcPct val="100000"/>
              </a:lnSpc>
              <a:spcBef>
                <a:spcPts val="624"/>
              </a:spcBef>
              <a:spcAft>
                <a:spcPts val="425"/>
              </a:spcAft>
            </a:pPr>
            <a:endParaRPr b="0" lang="en-US" sz="1500" spc="-1" strike="noStrike">
              <a:solidFill>
                <a:srgbClr val="000000"/>
              </a:solidFill>
              <a:latin typeface="Arial"/>
            </a:endParaRPr>
          </a:p>
          <a:p>
            <a:pPr>
              <a:lnSpc>
                <a:spcPct val="100000"/>
              </a:lnSpc>
              <a:spcBef>
                <a:spcPts val="624"/>
              </a:spcBef>
              <a:spcAft>
                <a:spcPts val="425"/>
              </a:spcAft>
            </a:pPr>
            <a:endParaRPr b="0" lang="en-US" sz="1500" spc="-1" strike="noStrike">
              <a:solidFill>
                <a:srgbClr val="000000"/>
              </a:solidFill>
              <a:latin typeface="Arial"/>
            </a:endParaRPr>
          </a:p>
          <a:p>
            <a:pPr>
              <a:lnSpc>
                <a:spcPct val="100000"/>
              </a:lnSpc>
              <a:spcBef>
                <a:spcPts val="624"/>
              </a:spcBef>
              <a:spcAft>
                <a:spcPts val="425"/>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228600" y="967320"/>
            <a:ext cx="8686080" cy="4061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n-US" sz="1800" spc="-1" strike="noStrike">
                <a:solidFill>
                  <a:srgbClr val="000000"/>
                </a:solidFill>
                <a:latin typeface="Times new Roman"/>
                <a:ea typeface="Noto Sans CJK SC"/>
              </a:rPr>
              <a:t>Domains That Can Benefit from Screenless Display</a:t>
            </a:r>
            <a:endParaRPr b="0" lang="en-US" sz="18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Healthcare &amp; Medical Imaging:</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Enables hands-free, real-time visualization during surgery or diagnostics.</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Can assist visually impaired users through audio-visual augmentation.</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Defense and Aerospace:</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Retinal displays and HUDs provide situational awareness without bulky equipment.</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Useful in combat zones, cockpits, and night vision applications.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Education &amp; Training:</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Enhances interactive learning with holographic projections and AR tools.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Automotive Industry: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Heads-Up Displays (HUDs) project essential driving information on windshields, improving safety.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Public Communication &amp; Advertising:</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Holographic displays reduce physical space and material usage for dynamic content in public spaces.</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373</TotalTime>
  <Application>LibreOffice/24.2.7.2$Linux_X86_64 LibreOffice_project/420$Build-2</Application>
  <AppVersion>15.0000</AppVersion>
  <Words>164</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user1</dc:creator>
  <dc:description/>
  <dc:language>en-US</dc:language>
  <cp:lastModifiedBy/>
  <dcterms:modified xsi:type="dcterms:W3CDTF">2025-07-25T10:55:38Z</dcterms:modified>
  <cp:revision>64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(16:9)</vt:lpwstr>
  </property>
  <property fmtid="{D5CDD505-2E9C-101B-9397-08002B2CF9AE}" pid="4" name="Slides">
    <vt:i4>9</vt:i4>
  </property>
</Properties>
</file>