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5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61457A2-41F5-4911-A1CC-31F656A49A3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04577A-58B5-4778-BB6D-4CB2F1FC443C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2AA819-0F00-4E5B-8794-D9423212B06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9AED18-A953-483C-8BF2-221EB020FC6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650B629-D8D8-4832-8E8B-4876A1099E6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11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6240" cy="64656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22932C-CC0A-49FF-BABF-20FAF25A081E}" type="slidenum">
              <a:rPr b="0" lang="en-I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;p11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6240" cy="6465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BC2B6D-7D65-4E11-A21D-7AB20F9DB7F7}" type="slidenum">
              <a:rPr b="0" lang="en-I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  <p:sldLayoutId id="2147483652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1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6240" cy="64656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0054FB-4A13-4016-8EC1-88E4076AEC3F}" type="slidenum">
              <a:rPr b="0" lang="en-I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1" descr=""/>
          <p:cNvPicPr/>
          <p:nvPr/>
        </p:nvPicPr>
        <p:blipFill>
          <a:blip r:embed="rId3"/>
          <a:stretch/>
        </p:blipFill>
        <p:spPr>
          <a:xfrm>
            <a:off x="216000" y="216000"/>
            <a:ext cx="1506240" cy="646560"/>
          </a:xfrm>
          <a:prstGeom prst="rect">
            <a:avLst/>
          </a:prstGeom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200" cy="39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29FCDA-1D71-420F-8324-5879B9358EDC}" type="slidenum">
              <a:rPr b="0" lang="en-I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60199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 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y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</a:t>
            </a: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Google Shape;26;p 1"/>
          <p:cNvSpPr/>
          <p:nvPr/>
        </p:nvSpPr>
        <p:spPr>
          <a:xfrm>
            <a:off x="74520" y="4490280"/>
            <a:ext cx="9018720" cy="6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Date : 15-5-2025                                      Department of MCA, RVCE                                            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3200400" y="1256400"/>
            <a:ext cx="2742120" cy="34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MCA491P : Major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3457440" y="1808280"/>
            <a:ext cx="2228040" cy="13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1RV23MC080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RAJESHA C 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Under the Guidance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457200" y="3177000"/>
            <a:ext cx="2198880" cy="99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Internal Guide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Dr. Deepika 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Associate Professor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Department of MCA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6722280" y="3141000"/>
            <a:ext cx="1734840" cy="31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External Guide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842480" y="123480"/>
            <a:ext cx="606276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1666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Proposed Methodology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66;p7"/>
          <p:cNvSpPr/>
          <p:nvPr/>
        </p:nvSpPr>
        <p:spPr>
          <a:xfrm>
            <a:off x="780120" y="1056600"/>
            <a:ext cx="4248720" cy="324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224172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Detect falls using onboard sensors.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224172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Estimate location using LoRa RSSI-based triangulation.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224172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Transmit data via LoRa to a central ESP32 receiver node.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2241720"/>
              </a:tabLst>
            </a:pP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Display real-time alerts and location estimates on a mobile device via a local Wi-Fi hotspot and web interface.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224172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8117280" y="4842720"/>
            <a:ext cx="102672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page:10/16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5265720" y="914400"/>
            <a:ext cx="3192480" cy="319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168480" y="1089720"/>
            <a:ext cx="8746920" cy="371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Phase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Select optimal LoRa module ESP32 variant, and IMU 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Assemble ESP32 + LoRa + IMU on wearable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Build ESP32 + LoRa receiver with Wi-Fi for data relay.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Phase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Develop RSSI-based triangulation with multiple receivers.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Calibrate RSSI vs distance.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Phase 3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Serve a web dashboard from ESP32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Build responsive UI to show alerts, device status, and basic location data.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5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Phase 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Conduct multi-node field testing and rescue simulations.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Fine-tune LoRa parameters: SF, Tx power, RSSI thresholds, fall sensitivity.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142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2743200" y="317880"/>
            <a:ext cx="4459680" cy="5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Proposed Methodology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8117280" y="4842720"/>
            <a:ext cx="102672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ge: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/1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72;p8"/>
          <p:cNvSpPr/>
          <p:nvPr/>
        </p:nvSpPr>
        <p:spPr>
          <a:xfrm>
            <a:off x="311760" y="1340640"/>
            <a:ext cx="8519040" cy="31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114480">
              <a:lnSpc>
                <a:spcPct val="100000"/>
              </a:lnSpc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228600" y="947520"/>
            <a:ext cx="8229600" cy="38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times new roman"/>
              </a:rPr>
              <a:t>ESP32 Microcontroller: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A low-power microcontroller used for processing data, controlling sensors, and handling communication with other devices in the system.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LoRa Technology (Long Range):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 wireless communication protocol used for long-range, low-power transmission of data between trekking devices, enabling connectivity in remote areas without relying on cellular or Wi-Fi networks.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Motion Sensors (Accelerometer &amp; Gyroscope):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Sensors used to monitor movement and detect falls by capturing changes in orientation and acceleration.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RSSI-Based Trilateration: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 technique for estimating location based on the received signal strength from nearby LoRa nodes, enabling the system to determine a trekker's approximate position without GPS.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3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React Native &amp; Next.js: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Frameworks used to develop a cross-platform mobile app and a web interface that together provide a user-friendly platform for displaying trekker data, monitoring movement, and sending or receiving emergency alerts in real time.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3200400" y="207000"/>
            <a:ext cx="3428640" cy="9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Tools/Techniques</a:t>
            </a:r>
            <a:br>
              <a:rPr sz="2000"/>
            </a:b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8117280" y="4842720"/>
            <a:ext cx="102672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ge: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12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/1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924920" y="0"/>
            <a:ext cx="688752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g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/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o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u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U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k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457200" y="1371600"/>
            <a:ext cx="8458200" cy="34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Next.js &amp; React - The Complete Guide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A complete framework for building fast,a  SEO-friendly React apps with built-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  <a:ea typeface="Noto Sans CJK SC"/>
              </a:rPr>
              <a:t>in routing, SSR, and API support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r>
              <a:rPr b="1" lang="en-US" sz="1600" spc="-1" strike="noStrike">
                <a:solidFill>
                  <a:srgbClr val="000000"/>
                </a:solidFill>
                <a:latin typeface="Arial"/>
              </a:rPr>
              <a:t>IoT Sensors and Devices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Smart devices that collect and transmit data using sensors for real-time </a:t>
            </a: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monitoring, automation, and control.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8117280" y="4800600"/>
            <a:ext cx="102672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ge: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13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/1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835640" y="185760"/>
            <a:ext cx="534060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Arial"/>
              </a:rPr>
              <a:t>Plan for next phase review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8117280" y="4842720"/>
            <a:ext cx="102672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page:14/16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228600" y="1143000"/>
            <a:ext cx="8768520" cy="294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ys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te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m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rc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hi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te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ct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ur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Bl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oc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k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ra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of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pl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sy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(h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+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un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ic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ati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on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+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so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e)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ar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d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ar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e 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pl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en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ta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ti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1" lang="en-US" sz="1800" spc="-1" strike="noStrike">
                <a:solidFill>
                  <a:srgbClr val="000000"/>
                </a:solidFill>
                <a:latin typeface="Times New Roman"/>
              </a:rPr>
              <a:t>n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ss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on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bl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g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or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yp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g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 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vi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er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str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y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r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lo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-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gy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op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ati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ug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ge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sti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on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pr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ov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sc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us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by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co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itt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wi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ll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pl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en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d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in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th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ne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xt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ph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as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e.</a:t>
            </a:r>
            <a:endParaRPr b="0" lang="en-US" sz="18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835640" y="185760"/>
            <a:ext cx="5340600" cy="5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Arial"/>
              </a:rPr>
              <a:t>References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228960" y="1036440"/>
            <a:ext cx="8686080" cy="444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[1] Kumar, R., &amp; Sharma, P. (2023). Safety solutions for trekkers in remote regions: A comprehensive study on the use of LoRa technology. International Journal of Adventure Tourism, 12(3), 101-112.</a:t>
            </a:r>
            <a:endParaRPr b="0" lang="en-US" sz="105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[2] Patil, S., &amp; Deshmukh, A. (2022). Enhancing safety in off-grid environments: A review of communication technologies for remote trekking. Journal of Remote Sensing and Communications, 8(4), 200-215.</a:t>
            </a:r>
            <a:endParaRPr b="0" lang="en-US" sz="105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[3] Joshi, M., &amp; Patel, R. (2021). The role of offline emergency systems in trekking: Addressing communication gaps in remote Indian landscapes. Journal of Wilderness Safety, 5(2), 58-68.</a:t>
            </a:r>
            <a:endParaRPr b="0" lang="en-US" sz="105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[4] Singh, S., &amp; Thakur, V. (2020). The future of trekking safety: Evaluating the potential of IoT solutions in remote terrains. Journal of Outdoor and Wilderness Safety, 15(1), 45-54.</a:t>
            </a:r>
            <a:endParaRPr b="0" lang="en-US" sz="105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Arial"/>
              </a:rPr>
              <a:t>[5] Mehta, G., &amp; Sharma, V. (2021). Real-time location tracking and fall detection systems for remote areas: A LoRa-based approach. Journal of Wireless Communications and Networking, 29(7), 12-23.</a:t>
            </a:r>
            <a:endParaRPr b="0" lang="en-US" sz="105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[6] Gupta, A., &amp; Verma, A. (2019). Communication challenges and solutions for trekking in remote regions of India. Journal of Communications and Network Technologies, 10(3), 117-127.</a:t>
            </a:r>
            <a:endParaRPr b="0" lang="en-US" sz="105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98"/>
              </a:spcBef>
              <a:spcAft>
                <a:spcPts val="283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[7] Chauhan, P., &amp; Kaur, N. (2022). Disaster prevention and response for trekkers: The importance of offline communication systems in isolated regions. Journal of Disaster Management and Safety, 14(5), 225-234.</a:t>
            </a:r>
            <a:endParaRPr b="0" lang="en-US" sz="105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[8] Sharma, H., &amp; Yadav, S. (2020). Enhancing trekking safety through wearable technology: A survey of fall detection and location tracking solutions. International Journal of Wearable Technologies, 7(2), 34-42.</a:t>
            </a:r>
            <a:endParaRPr b="0" lang="en-US" sz="105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[9] Desai, R., &amp; Prakash, L. (2021). Low-power communication systems for trekking in remote regions: A case study of LoRa technology. Journal of Low-Power and Wide-Area Networks, 5(1), 75-88.</a:t>
            </a:r>
            <a:endParaRPr b="0" lang="en-US" sz="105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r>
              <a:rPr b="0" lang="en-US" sz="105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[10] Reddy, S., &amp; Ramesh, S. (2019). IoT-based emergency response systems for trekkers in mountainous regions. Journal of Internet of Things and Emergency Services, 3(6), 144-156.</a:t>
            </a:r>
            <a:endParaRPr b="0" lang="en-US" sz="105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283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  <a:ea typeface="Noto Sans CJK SC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  <a:ea typeface="Noto Sans CJK SC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117280" y="4800600"/>
            <a:ext cx="102672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page:15/16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85800" y="20574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Thank you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8117280" y="4800600"/>
            <a:ext cx="1026720" cy="30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page:16/16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055600" y="72720"/>
            <a:ext cx="4650480" cy="67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g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263520" y="957960"/>
            <a:ext cx="8519040" cy="322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5000"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Introduction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Literature Survey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Objectives of the Project Work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Proposed Methodology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Training Details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Work Progress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SzPct val="45000"/>
              <a:buFont typeface="Noto Sans Symbols"/>
              <a:buChar char="●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14480" indent="0" algn="ctr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8164800" y="4800600"/>
            <a:ext cx="979200" cy="31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ge: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2/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8;p3"/>
          <p:cNvSpPr/>
          <p:nvPr/>
        </p:nvSpPr>
        <p:spPr>
          <a:xfrm>
            <a:off x="2055600" y="72720"/>
            <a:ext cx="465048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8164800" y="4800600"/>
            <a:ext cx="979200" cy="31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page:3/16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457200" y="1143000"/>
            <a:ext cx="5029200" cy="365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ek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ki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ng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ck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ob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i-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Fi,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to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ec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tiv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ity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av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ek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ke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ed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du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nc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ek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ke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lif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e-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sit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tio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lik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inj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uri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tti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ng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lo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st,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no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ll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lp.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Lo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a-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d,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lo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w-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po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sy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ab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al-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lo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ca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tio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ap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ox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im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ati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on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fal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cti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on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wi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llu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lar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int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tw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ks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,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ke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ep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tr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ek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ke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rs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co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nn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ec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up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15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-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20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5715000" y="1828800"/>
            <a:ext cx="3287520" cy="1630800"/>
          </a:xfrm>
          <a:prstGeom prst="rect">
            <a:avLst/>
          </a:prstGeom>
          <a:ln w="0">
            <a:noFill/>
          </a:ln>
        </p:spPr>
      </p:pic>
      <p:sp>
        <p:nvSpPr>
          <p:cNvPr id="29" name=""/>
          <p:cNvSpPr txBox="1"/>
          <p:nvPr/>
        </p:nvSpPr>
        <p:spPr>
          <a:xfrm>
            <a:off x="9299160" y="3705120"/>
            <a:ext cx="530640" cy="132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page:4/16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44;p4"/>
          <p:cNvSpPr/>
          <p:nvPr/>
        </p:nvSpPr>
        <p:spPr>
          <a:xfrm>
            <a:off x="2055600" y="72720"/>
            <a:ext cx="465048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75000"/>
          </a:bodyPr>
          <a:p>
            <a:pPr algn="ctr">
              <a:lnSpc>
                <a:spcPct val="120000"/>
              </a:lnSpc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Literature Survey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1" name="Google Shape;45;p4"/>
          <p:cNvGraphicFramePr/>
          <p:nvPr/>
        </p:nvGraphicFramePr>
        <p:xfrm>
          <a:off x="269280" y="943200"/>
          <a:ext cx="8323920" cy="3648600"/>
        </p:xfrm>
        <a:graphic>
          <a:graphicData uri="http://schemas.openxmlformats.org/drawingml/2006/table">
            <a:tbl>
              <a:tblPr/>
              <a:tblGrid>
                <a:gridCol w="651240"/>
                <a:gridCol w="1969200"/>
                <a:gridCol w="2586960"/>
                <a:gridCol w="3116880"/>
              </a:tblGrid>
              <a:tr h="48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Sl 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Author (s) &amp; Paper title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Details of Publication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Summary of the Paper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</a:tr>
              <a:tr h="12110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Elma Zanaj, Deivis Disha, Susanna Spinsante, Ennio Gambi, “A Wearable Fall Detection System Based on LoRa LPWAN Technology”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J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ournal of Science; Technology , vol. 5, no. 3, pp. 160–165, May 2020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Presents a fall detection system embedded in shoes that uses LoRa to transmit alerts without needing portable gateways, validated with reliable fall detection results.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8694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Mahnoor Anjum et al., “RSSI Fingerprinting-Based Localization Using Machine Learning in LoRa Networks”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arXiv preprint arXiv:2006.01278, June 2020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Uses machine learning algorithms (SVM, decision trees) to improve localization accuracy via RSSI fingerprinting for LoRa-based systems.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8434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Ida Syafiza Binti Md Isa, Anis Hanani, “Development of Real-Time Indoor Human Tracking System Using LoRa Technology”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International Journal of Electrical and Computer Engineering, vol. 11, no. 2, 2021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Develops a real-time indoor tracking system using RSSI-based positioning with LoRa to locate people in buildings.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2" name=""/>
          <p:cNvSpPr txBox="1"/>
          <p:nvPr/>
        </p:nvSpPr>
        <p:spPr>
          <a:xfrm>
            <a:off x="8164800" y="4800600"/>
            <a:ext cx="979200" cy="31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page:4/16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44;p 1"/>
          <p:cNvSpPr/>
          <p:nvPr/>
        </p:nvSpPr>
        <p:spPr>
          <a:xfrm>
            <a:off x="2055600" y="72720"/>
            <a:ext cx="465048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75000"/>
          </a:bodyPr>
          <a:p>
            <a:pPr algn="ctr">
              <a:lnSpc>
                <a:spcPct val="120000"/>
              </a:lnSpc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Literature Survey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" name="Google Shape;45;p 1"/>
          <p:cNvGraphicFramePr/>
          <p:nvPr/>
        </p:nvGraphicFramePr>
        <p:xfrm>
          <a:off x="457200" y="914400"/>
          <a:ext cx="8457480" cy="3954240"/>
        </p:xfrm>
        <a:graphic>
          <a:graphicData uri="http://schemas.openxmlformats.org/drawingml/2006/table">
            <a:tbl>
              <a:tblPr/>
              <a:tblGrid>
                <a:gridCol w="666360"/>
                <a:gridCol w="2016000"/>
                <a:gridCol w="2648520"/>
                <a:gridCol w="3126960"/>
              </a:tblGrid>
              <a:tr h="288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Sl 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Author (s) &amp; Paper title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Details of Publication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Summary of the Paper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</a:tr>
              <a:tr h="13856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Zeeshan Ali, Rida Zafar, Muhammad Tufail, “LoRa Based Location and Tracking System for Outdoor Applications”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International Journal of Advanced Computer Science and Applications (IJACSA), vol. 12, no. 3, Mar. 2021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Implements a LoRa-based location tracking framework using triangulation and RSSI data to estimate mobile node positions in real-time outdoor environments.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937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Yin Lin, Yuchen Li, Weizhe Zhang, “LoRa-based Trilateration Localization Using Adaptive Path Loss Model”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Sensors, MDPI, vol. 21, no. 12, Article 4080, Jun. 2021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Proposes a trilateration approach using adaptive path loss models to improve the accuracy of LoRa-based location estimation in irregular terrains.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1342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Arial"/>
                        </a:rPr>
                        <a:t>K. V. Ravi Teja, R. Srinivasan, “Low Power LoRa Based Localization for IoT in Smart Agriculture”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15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CTACT Journal on Communication Technology, vol. 12, no. 4, Dec. 2021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Presents a lightweight, energy-efficient LoRa localization solution for smart agriculture scenarios where network coverage is poor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5" name=""/>
          <p:cNvSpPr txBox="1"/>
          <p:nvPr/>
        </p:nvSpPr>
        <p:spPr>
          <a:xfrm>
            <a:off x="8164800" y="4800600"/>
            <a:ext cx="979200" cy="31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ge: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5/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44;p 2"/>
          <p:cNvSpPr/>
          <p:nvPr/>
        </p:nvSpPr>
        <p:spPr>
          <a:xfrm>
            <a:off x="2055600" y="72720"/>
            <a:ext cx="4650480" cy="67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75000"/>
          </a:bodyPr>
          <a:p>
            <a:pPr algn="ctr">
              <a:lnSpc>
                <a:spcPct val="120000"/>
              </a:lnSpc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Literature Survey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" name="Google Shape;45;p 2"/>
          <p:cNvGraphicFramePr/>
          <p:nvPr/>
        </p:nvGraphicFramePr>
        <p:xfrm>
          <a:off x="352440" y="900360"/>
          <a:ext cx="8441640" cy="2959920"/>
        </p:xfrm>
        <a:graphic>
          <a:graphicData uri="http://schemas.openxmlformats.org/drawingml/2006/table">
            <a:tbl>
              <a:tblPr/>
              <a:tblGrid>
                <a:gridCol w="583560"/>
                <a:gridCol w="2093760"/>
                <a:gridCol w="2348640"/>
                <a:gridCol w="341604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Sl 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Author (s) &amp; Paper title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Details of Publication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Summary of the Paper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rgbClr val="d6d6d6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Marwan Krunz, Bo Yu, “LoRa-Based Indoor Localization Using Machine Learning Techniques”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IEEE Internet of Things Journal, vol. 9, no. 6, Jun. 2022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</a:rPr>
                        <a:t>Explores machine learning models to enhance indoor localization performance using LoRa RSSI data, achieving higher accuracy than traditional methods.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Ahmed M. A. Haidar, Hamed Al-Raweshidy, “Hybrid LoRa-Based Localization System Using RSSI and TDOA”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IEEE Systems Journal, vol. 17, no. 1, Mar. 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Combines RSSI and Time Difference of Arrival (TDOA) for improved localization accuracy in LoRa networks, tested in a campus-wide deployment.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Sweta Kedia, Rajendra G. Kavasseri, “LoRa-based Peer-to-Peer Tracking for Emergency Response in Remote Areas”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International Journal of Distributed Sensor Networks, vol. 18, no. 7, Jul. 2022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Proposes a peer-to-peer LoRa system to track individuals in emergency scenarios like natural disasters and treks, relying entirely on offline communication.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Google Shape;45;p 6"/>
          <p:cNvGraphicFramePr/>
          <p:nvPr/>
        </p:nvGraphicFramePr>
        <p:xfrm>
          <a:off x="381240" y="3888720"/>
          <a:ext cx="8441640" cy="1163520"/>
        </p:xfrm>
        <a:graphic>
          <a:graphicData uri="http://schemas.openxmlformats.org/drawingml/2006/table">
            <a:tbl>
              <a:tblPr/>
              <a:tblGrid>
                <a:gridCol w="583560"/>
                <a:gridCol w="2093760"/>
                <a:gridCol w="2348640"/>
                <a:gridCol w="3416040"/>
              </a:tblGrid>
              <a:tr h="8802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chemeClr val="dk1"/>
                          </a:solidFill>
                          <a:latin typeface="Times New Roman"/>
                        </a:rPr>
                        <a:t>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Fiumara, G., Siciliano, M., Frattini, G., et al. - Fall Detection Using Inertial Sensors: A Survey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Published in IEEE Transactions on Instrumentation and Measurement, 2021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The paper surveys IMU-based fall detection systems, focusing on accelerometers, gyroscopes, and magnetometers.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39" name=""/>
          <p:cNvSpPr txBox="1"/>
          <p:nvPr/>
        </p:nvSpPr>
        <p:spPr>
          <a:xfrm>
            <a:off x="8229600" y="4827240"/>
            <a:ext cx="979200" cy="31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page:6/16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917000" y="176760"/>
            <a:ext cx="6921000" cy="4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u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y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o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f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h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l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i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u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 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u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v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e</a:t>
            </a: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y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1" name="Google Shape;45;p 4"/>
          <p:cNvGraphicFramePr/>
          <p:nvPr/>
        </p:nvGraphicFramePr>
        <p:xfrm>
          <a:off x="333720" y="990000"/>
          <a:ext cx="8452800" cy="3735000"/>
        </p:xfrm>
        <a:graphic>
          <a:graphicData uri="http://schemas.openxmlformats.org/drawingml/2006/table">
            <a:tbl>
              <a:tblPr/>
              <a:tblGrid>
                <a:gridCol w="416520"/>
                <a:gridCol w="2331360"/>
                <a:gridCol w="2711520"/>
                <a:gridCol w="2993760"/>
              </a:tblGrid>
              <a:tr h="44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Sl 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Author (s) &amp; Paper title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Pros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Cons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6d6d6"/>
                    </a:solidFill>
                  </a:tcPr>
                </a:tc>
              </a:tr>
              <a:tr h="6832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 Wearable Fall Detection System Based on LoRa LPWAN Technology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Demonstrates LoRa-based fall detection without gateways; validates wearable use.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Focuses on urban settings and shoe integration; lacks location tracking.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RSSI Fingerprinting-Based Localization Using Machine Learning in LoRa Networks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Shows machine learning improves RSSI-based localization accuracy.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Requires fingerprinting and training data; less suitable for remote, unmapped areas.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Development of Real-Time Indoor Human Tracking System Using LoRa Technology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Confirms real-time LoRa-based tracking is feasible.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Uses real-time decision-making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Indoor-focused; RSSI behavior may not reflect complex outdoor terrains.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LoRa Based Location and Tracking System for Outdoor Applications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Validates LoRa + RSSI triangulation for real-time outdoor tracking, directly applicable to your use case.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Accuracy depends heavily on node placement and terrain; may suffer in mountainous regions without dense coverage.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5799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LoRa-based Trilateration Localization Using Adaptive Path Loss Model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Uses adaptive path loss models to improve location accuracy in irregular terrains, aligning well with your mountain use case.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Increases computational complexity, which may not be suitable for low-power devices like ESP32.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42" name=""/>
          <p:cNvSpPr txBox="1"/>
          <p:nvPr/>
        </p:nvSpPr>
        <p:spPr>
          <a:xfrm>
            <a:off x="8164800" y="4827240"/>
            <a:ext cx="979200" cy="31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ge: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7/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Google Shape;45;p 5"/>
          <p:cNvGraphicFramePr/>
          <p:nvPr/>
        </p:nvGraphicFramePr>
        <p:xfrm>
          <a:off x="311760" y="948240"/>
          <a:ext cx="8452800" cy="4073400"/>
        </p:xfrm>
        <a:graphic>
          <a:graphicData uri="http://schemas.openxmlformats.org/drawingml/2006/table">
            <a:tbl>
              <a:tblPr/>
              <a:tblGrid>
                <a:gridCol w="416520"/>
                <a:gridCol w="2331360"/>
                <a:gridCol w="2711520"/>
                <a:gridCol w="2993760"/>
              </a:tblGrid>
              <a:tr h="484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Sl No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Author (s) &amp; Paper title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Pros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1400" spc="-1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</a:rPr>
                        <a:t>Cons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6d6d6"/>
                    </a:solidFill>
                  </a:tcPr>
                </a:tc>
              </a:tr>
              <a:tr h="68328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283"/>
                        </a:spcBef>
                        <a:spcAft>
                          <a:spcPts val="283"/>
                        </a:spcAft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Low Power LoRa Based Localization for IoT in Smart Agriculture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Focuses on energy-efficient localization, supporting your low-power system goal; designed for sparse network areas.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Tailored for flat, open agricultural fields; may not perform well in obstructed, rugged environments.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LoRa-Based Indoor Localization Using Machine Learning Techniques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Shows that machine learning enhances localization accuracy using RSSI, which can improve your positioning algorithm.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Focused on indoor environments; trained models may not generalize to outdoor or mountainous terrain.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Hybrid LoRa-Based Localization System Using RSSI and TDOA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Combines RSSI and TDOA for higher accuracy, useful if you aim to improve localization precision.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TDOA requires time-synchronized nodes, which adds hardware complexity and power demands, not ideal for low-power wearables.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 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5792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LoRa-based Peer-to-Peer Tracking for Emergency Response in Remote Areas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Directly aligns with your project goal: peer-to-peer LoRa tracking for offline, remote-area emergencies; relevant design approach.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May have limited range and precision without dense node distribution or terrain-aware calibration.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  <a:tr h="57996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Fall Detection Using Inertial Sensors: A Survey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Provides a comprehensive overview of IMU-based fall detection, supporting your choice of accelerometer/gyroscope sensors. 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Survey-based; does not propose or validate a specific system. No integration with LoRa or outdoor localization methods relevant to your application.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44" name=""/>
          <p:cNvSpPr txBox="1"/>
          <p:nvPr/>
        </p:nvSpPr>
        <p:spPr>
          <a:xfrm>
            <a:off x="8229600" y="4800600"/>
            <a:ext cx="979200" cy="316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page:8/16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59;p6"/>
          <p:cNvSpPr/>
          <p:nvPr/>
        </p:nvSpPr>
        <p:spPr>
          <a:xfrm>
            <a:off x="279000" y="2457360"/>
            <a:ext cx="360" cy="441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6600" bIns="6660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6" name="Google Shape;60;p6"/>
          <p:cNvSpPr/>
          <p:nvPr/>
        </p:nvSpPr>
        <p:spPr>
          <a:xfrm>
            <a:off x="1911240" y="136800"/>
            <a:ext cx="6104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36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Objectives</a:t>
            </a:r>
            <a:r>
              <a:rPr b="0" lang="en-IN" sz="40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763560" y="1157400"/>
            <a:ext cx="7536960" cy="272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Enhance trekker safety in remote, disconnected regions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Detect falls in real-time using onboard motion sensors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Enable </a:t>
            </a:r>
            <a:r>
              <a:rPr b="0" lang="en-IN" sz="1800" spc="-1" strike="noStrike">
                <a:solidFill>
                  <a:srgbClr val="000000"/>
                </a:solidFill>
                <a:latin typeface="Times New Roman"/>
              </a:rPr>
              <a:t>offline</a:t>
            </a: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 communication through LoRa technology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Estimate location without using gps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000000"/>
                </a:solidFill>
                <a:latin typeface="Times New Roman"/>
              </a:rPr>
              <a:t>Provide real-time alerts and emergency notifications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8001000" y="4800600"/>
            <a:ext cx="1143000" cy="30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ge: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9/</a:t>
            </a:r>
            <a:r>
              <a:rPr b="0" lang="en-IN" sz="15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16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Application>LibreOffice/24.2.7.2$Linux_X86_64 LibreOffice_project/420$Build-2</Application>
  <AppVersion>15.0000</AppVersion>
  <Words>186</Words>
  <Paragraphs>62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ksj</dc:creator>
  <dc:description/>
  <dc:language>en-US</dc:language>
  <cp:lastModifiedBy/>
  <dcterms:modified xsi:type="dcterms:W3CDTF">2025-05-15T13:48:00Z</dcterms:modified>
  <cp:revision>117</cp:revision>
  <dc:subject/>
  <dc:title>Title of the Major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11</vt:r8>
  </property>
  <property fmtid="{D5CDD505-2E9C-101B-9397-08002B2CF9AE}" pid="3" name="PresentationFormat">
    <vt:lpwstr>On-screen Show (16:9)</vt:lpwstr>
  </property>
  <property fmtid="{D5CDD505-2E9C-101B-9397-08002B2CF9AE}" pid="4" name="Slides">
    <vt:r8>11</vt:r8>
  </property>
</Properties>
</file>