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  <p:sldMasterId id="2147483657" r:id="rId6"/>
    <p:sldMasterId id="2147483659" r:id="rId7"/>
    <p:sldMasterId id="214748366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54F47B1-C70E-46C6-9DBE-2723FDF5F77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520" cy="423684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400" cy="508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29"/>
          </p:nvPr>
        </p:nvSpPr>
        <p:spPr>
          <a:xfrm>
            <a:off x="11387160" y="10742760"/>
            <a:ext cx="8707320" cy="56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13AD89-DB79-4E9B-9D60-A0D5FF04E0D1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520" cy="423684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400" cy="508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30"/>
          </p:nvPr>
        </p:nvSpPr>
        <p:spPr>
          <a:xfrm>
            <a:off x="11387160" y="10742760"/>
            <a:ext cx="8707320" cy="56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B72B89-5D19-497B-A41D-B501A59656E6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520" cy="423684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400" cy="508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31"/>
          </p:nvPr>
        </p:nvSpPr>
        <p:spPr>
          <a:xfrm>
            <a:off x="11387160" y="10742760"/>
            <a:ext cx="8707320" cy="56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EBCEFE-6F7A-44C8-A0C5-3FD6C158503C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520" cy="423684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400" cy="508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32"/>
          </p:nvPr>
        </p:nvSpPr>
        <p:spPr>
          <a:xfrm>
            <a:off x="11387160" y="10742760"/>
            <a:ext cx="8707320" cy="56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B446B2-9A0A-432B-BEEE-864DBC5BFE09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520" cy="423684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400" cy="508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23"/>
          </p:nvPr>
        </p:nvSpPr>
        <p:spPr>
          <a:xfrm>
            <a:off x="11387160" y="10742760"/>
            <a:ext cx="8707320" cy="56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8035A9-FD35-4DFB-A979-79B017E0736A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520" cy="423684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400" cy="508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33"/>
          </p:nvPr>
        </p:nvSpPr>
        <p:spPr>
          <a:xfrm>
            <a:off x="11387160" y="10742760"/>
            <a:ext cx="8707320" cy="56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DF8FD9-D87D-400E-BA1B-553C3EE7BA7B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520" cy="423684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400" cy="508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24"/>
          </p:nvPr>
        </p:nvSpPr>
        <p:spPr>
          <a:xfrm>
            <a:off x="11387160" y="10742760"/>
            <a:ext cx="8707320" cy="56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1B6BD0-58B2-46BA-A00C-A76A883633F6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520" cy="423684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400" cy="508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25"/>
          </p:nvPr>
        </p:nvSpPr>
        <p:spPr>
          <a:xfrm>
            <a:off x="11387160" y="10742760"/>
            <a:ext cx="8707320" cy="56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B2F4B6-C1DA-470D-91CD-FEC7CE87BC03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520" cy="423684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400" cy="508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26"/>
          </p:nvPr>
        </p:nvSpPr>
        <p:spPr>
          <a:xfrm>
            <a:off x="11387160" y="10742760"/>
            <a:ext cx="8707320" cy="56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4B0A9D-8151-4A29-88F1-B3D8325C4B52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520" cy="423684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400" cy="508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27"/>
          </p:nvPr>
        </p:nvSpPr>
        <p:spPr>
          <a:xfrm>
            <a:off x="11387160" y="10742760"/>
            <a:ext cx="8707320" cy="56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2588AD-EAEC-4486-8BAB-BBA4FCEACC5B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520" cy="423684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400" cy="508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28"/>
          </p:nvPr>
        </p:nvSpPr>
        <p:spPr>
          <a:xfrm>
            <a:off x="11387160" y="10742760"/>
            <a:ext cx="8707320" cy="56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3AEC7E-0AA8-48B9-B70D-489152FE6953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299BBF-D095-46ED-8167-BC967C2CD4E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854CE0-5309-4A4B-B5A4-283EDCDF99D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E704DA-FE50-4836-8239-B5BE4274D5A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B907DD-FB5C-465E-8061-75E936B6230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4A1AF3F-619B-410B-99EF-1FAEE1FB4CA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06448F-A9DA-46DE-9506-9767416D048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2B1AA2-3717-467F-A63F-C12B252DBA4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AD12654-6825-44CE-B732-DE2D4D5E152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6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09120" cy="141912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3;p16" descr=""/>
          <p:cNvPicPr/>
          <p:nvPr/>
        </p:nvPicPr>
        <p:blipFill>
          <a:blip r:embed="rId4"/>
          <a:stretch/>
        </p:blipFill>
        <p:spPr>
          <a:xfrm>
            <a:off x="7614360" y="10400400"/>
            <a:ext cx="4869720" cy="73584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6;p17"/>
          <p:cNvSpPr/>
          <p:nvPr/>
        </p:nvSpPr>
        <p:spPr>
          <a:xfrm>
            <a:off x="2982960" y="712800"/>
            <a:ext cx="52200" cy="52200"/>
          </a:xfrm>
          <a:custGeom>
            <a:avLst/>
            <a:gdLst>
              <a:gd name="textAreaLeft" fmla="*/ 0 w 52200"/>
              <a:gd name="textAreaRight" fmla="*/ 57240 w 52200"/>
              <a:gd name="textAreaTop" fmla="*/ 0 h 52200"/>
              <a:gd name="textAreaBottom" fmla="*/ 57240 h 5220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3" name="Google Shape;17;p17"/>
          <p:cNvSpPr/>
          <p:nvPr/>
        </p:nvSpPr>
        <p:spPr>
          <a:xfrm>
            <a:off x="2998800" y="725400"/>
            <a:ext cx="20520" cy="26640"/>
          </a:xfrm>
          <a:custGeom>
            <a:avLst/>
            <a:gdLst>
              <a:gd name="textAreaLeft" fmla="*/ 0 w 20520"/>
              <a:gd name="textAreaRight" fmla="*/ 25560 w 20520"/>
              <a:gd name="textAreaTop" fmla="*/ 0 h 26640"/>
              <a:gd name="textAreaBottom" fmla="*/ 31680 h 2664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1B4BE8-0E52-4ACC-9669-BA789E7EEDF4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0;p16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09120" cy="14191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13;p16" descr=""/>
          <p:cNvPicPr/>
          <p:nvPr/>
        </p:nvPicPr>
        <p:blipFill>
          <a:blip r:embed="rId4"/>
          <a:stretch/>
        </p:blipFill>
        <p:spPr>
          <a:xfrm>
            <a:off x="7614360" y="10400400"/>
            <a:ext cx="4869720" cy="735840"/>
          </a:xfrm>
          <a:prstGeom prst="rect">
            <a:avLst/>
          </a:prstGeom>
          <a:ln w="0">
            <a:noFill/>
          </a:ln>
        </p:spPr>
      </p:pic>
      <p:sp>
        <p:nvSpPr>
          <p:cNvPr id="11" name="Google Shape;16;p17"/>
          <p:cNvSpPr/>
          <p:nvPr/>
        </p:nvSpPr>
        <p:spPr>
          <a:xfrm>
            <a:off x="2982960" y="712800"/>
            <a:ext cx="52200" cy="52200"/>
          </a:xfrm>
          <a:custGeom>
            <a:avLst/>
            <a:gdLst>
              <a:gd name="textAreaLeft" fmla="*/ 0 w 52200"/>
              <a:gd name="textAreaRight" fmla="*/ 57240 w 52200"/>
              <a:gd name="textAreaTop" fmla="*/ 0 h 52200"/>
              <a:gd name="textAreaBottom" fmla="*/ 57240 h 5220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2" name="Google Shape;17;p17"/>
          <p:cNvSpPr/>
          <p:nvPr/>
        </p:nvSpPr>
        <p:spPr>
          <a:xfrm>
            <a:off x="2998800" y="725400"/>
            <a:ext cx="20520" cy="26640"/>
          </a:xfrm>
          <a:custGeom>
            <a:avLst/>
            <a:gdLst>
              <a:gd name="textAreaLeft" fmla="*/ 0 w 20520"/>
              <a:gd name="textAreaRight" fmla="*/ 25560 w 20520"/>
              <a:gd name="textAreaTop" fmla="*/ 0 h 26640"/>
              <a:gd name="textAreaBottom" fmla="*/ 31680 h 2664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E7E04E-DF8E-4DB9-BE69-B11B2FE1CE73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5"/>
    <p:sldLayoutId id="2147483652" r:id="rId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1;p18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09120" cy="1419120"/>
          </a:xfrm>
          <a:prstGeom prst="rect">
            <a:avLst/>
          </a:prstGeom>
          <a:ln w="0">
            <a:noFill/>
          </a:ln>
        </p:spPr>
      </p:pic>
      <p:pic>
        <p:nvPicPr>
          <p:cNvPr id="21" name="Google Shape;25;p18" descr=""/>
          <p:cNvPicPr/>
          <p:nvPr/>
        </p:nvPicPr>
        <p:blipFill>
          <a:blip r:embed="rId4"/>
          <a:stretch/>
        </p:blipFill>
        <p:spPr>
          <a:xfrm>
            <a:off x="15354360" y="912600"/>
            <a:ext cx="4334040" cy="65448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3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6AF858-194A-46D7-90E9-0FC2679DC562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1;p18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09120" cy="1419120"/>
          </a:xfrm>
          <a:prstGeom prst="rect">
            <a:avLst/>
          </a:prstGeom>
          <a:ln w="0">
            <a:noFill/>
          </a:ln>
        </p:spPr>
      </p:pic>
      <p:pic>
        <p:nvPicPr>
          <p:cNvPr id="28" name="Google Shape;25;p18" descr=""/>
          <p:cNvPicPr/>
          <p:nvPr/>
        </p:nvPicPr>
        <p:blipFill>
          <a:blip r:embed="rId4"/>
          <a:stretch/>
        </p:blipFill>
        <p:spPr>
          <a:xfrm>
            <a:off x="15354360" y="912600"/>
            <a:ext cx="4334040" cy="65448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sldNum" idx="4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AC60D6-ECC4-41A8-A0C6-15C97812DBB0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21;p18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09120" cy="1419120"/>
          </a:xfrm>
          <a:prstGeom prst="rect">
            <a:avLst/>
          </a:prstGeom>
          <a:ln w="0">
            <a:noFill/>
          </a:ln>
        </p:spPr>
      </p:pic>
      <p:pic>
        <p:nvPicPr>
          <p:cNvPr id="35" name="Google Shape;25;p18" descr=""/>
          <p:cNvPicPr/>
          <p:nvPr/>
        </p:nvPicPr>
        <p:blipFill>
          <a:blip r:embed="rId4"/>
          <a:stretch/>
        </p:blipFill>
        <p:spPr>
          <a:xfrm>
            <a:off x="15354360" y="912600"/>
            <a:ext cx="4334040" cy="65448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5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2016CE-7710-4070-BB17-47A63DC52E8A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21;p18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09120" cy="141912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25;p18" descr=""/>
          <p:cNvPicPr/>
          <p:nvPr/>
        </p:nvPicPr>
        <p:blipFill>
          <a:blip r:embed="rId4"/>
          <a:stretch/>
        </p:blipFill>
        <p:spPr>
          <a:xfrm>
            <a:off x="15354360" y="912600"/>
            <a:ext cx="4334040" cy="6544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6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253799-48C9-41A7-B5BF-B6696CFDBB17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21;p18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09120" cy="1419120"/>
          </a:xfrm>
          <a:prstGeom prst="rect">
            <a:avLst/>
          </a:prstGeom>
          <a:ln w="0">
            <a:noFill/>
          </a:ln>
        </p:spPr>
      </p:pic>
      <p:pic>
        <p:nvPicPr>
          <p:cNvPr id="49" name="Google Shape;25;p18" descr=""/>
          <p:cNvPicPr/>
          <p:nvPr/>
        </p:nvPicPr>
        <p:blipFill>
          <a:blip r:embed="rId4"/>
          <a:stretch/>
        </p:blipFill>
        <p:spPr>
          <a:xfrm>
            <a:off x="15354360" y="912600"/>
            <a:ext cx="4334040" cy="65448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7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A3C1AE-70D8-4373-8D3C-B0681154A6B7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35;p1"/>
          <p:cNvSpPr/>
          <p:nvPr/>
        </p:nvSpPr>
        <p:spPr>
          <a:xfrm>
            <a:off x="4443840" y="2008080"/>
            <a:ext cx="11211840" cy="13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6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Enhanced LongRange Location Tracking and Fall Detection System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36;p1"/>
          <p:cNvSpPr/>
          <p:nvPr/>
        </p:nvSpPr>
        <p:spPr>
          <a:xfrm>
            <a:off x="1575360" y="3254400"/>
            <a:ext cx="17012160" cy="69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1RV23MC039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RAJESHA C U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Under the Guidance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              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sldNum" idx="11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EC79FA-712B-49FA-B0BB-26F78A569EAC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Google Shape;38;p1"/>
          <p:cNvSpPr/>
          <p:nvPr/>
        </p:nvSpPr>
        <p:spPr>
          <a:xfrm>
            <a:off x="4599360" y="351000"/>
            <a:ext cx="10900440" cy="13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6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Project – MCA491P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7315200" y="7772400"/>
            <a:ext cx="5500800" cy="35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Dr. Deepika K    Associate Professor   Department of MCA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15;p11"/>
          <p:cNvSpPr/>
          <p:nvPr/>
        </p:nvSpPr>
        <p:spPr>
          <a:xfrm>
            <a:off x="2982960" y="712800"/>
            <a:ext cx="52200" cy="52200"/>
          </a:xfrm>
          <a:custGeom>
            <a:avLst/>
            <a:gdLst>
              <a:gd name="textAreaLeft" fmla="*/ 0 w 52200"/>
              <a:gd name="textAreaRight" fmla="*/ 57240 w 52200"/>
              <a:gd name="textAreaTop" fmla="*/ 0 h 52200"/>
              <a:gd name="textAreaBottom" fmla="*/ 57240 h 5220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04" name="Google Shape;116;p11"/>
          <p:cNvSpPr/>
          <p:nvPr/>
        </p:nvSpPr>
        <p:spPr>
          <a:xfrm>
            <a:off x="2998800" y="725400"/>
            <a:ext cx="20520" cy="26640"/>
          </a:xfrm>
          <a:custGeom>
            <a:avLst/>
            <a:gdLst>
              <a:gd name="textAreaLeft" fmla="*/ 0 w 20520"/>
              <a:gd name="textAreaRight" fmla="*/ 25560 w 20520"/>
              <a:gd name="textAreaTop" fmla="*/ 0 h 26640"/>
              <a:gd name="textAreaBottom" fmla="*/ 31680 h 2664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sldNum" idx="18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A8EFED-A1F0-4932-A1AD-3E81E01017B2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Google Shape;119;p11"/>
          <p:cNvSpPr/>
          <p:nvPr/>
        </p:nvSpPr>
        <p:spPr>
          <a:xfrm>
            <a:off x="5057640" y="290520"/>
            <a:ext cx="906588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System Design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19;p 1"/>
          <p:cNvSpPr/>
          <p:nvPr/>
        </p:nvSpPr>
        <p:spPr>
          <a:xfrm>
            <a:off x="8458200" y="10335240"/>
            <a:ext cx="278208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Block Diagram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6708600" y="3200400"/>
            <a:ext cx="7692120" cy="582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26;p12"/>
          <p:cNvSpPr/>
          <p:nvPr/>
        </p:nvSpPr>
        <p:spPr>
          <a:xfrm>
            <a:off x="2982960" y="712800"/>
            <a:ext cx="52200" cy="52200"/>
          </a:xfrm>
          <a:custGeom>
            <a:avLst/>
            <a:gdLst>
              <a:gd name="textAreaLeft" fmla="*/ 0 w 52200"/>
              <a:gd name="textAreaRight" fmla="*/ 57240 w 52200"/>
              <a:gd name="textAreaTop" fmla="*/ 0 h 52200"/>
              <a:gd name="textAreaBottom" fmla="*/ 57240 h 5220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10" name="Google Shape;127;p12"/>
          <p:cNvSpPr/>
          <p:nvPr/>
        </p:nvSpPr>
        <p:spPr>
          <a:xfrm>
            <a:off x="2998800" y="725400"/>
            <a:ext cx="20520" cy="26640"/>
          </a:xfrm>
          <a:custGeom>
            <a:avLst/>
            <a:gdLst>
              <a:gd name="textAreaLeft" fmla="*/ 0 w 20520"/>
              <a:gd name="textAreaRight" fmla="*/ 25560 w 20520"/>
              <a:gd name="textAreaTop" fmla="*/ 0 h 26640"/>
              <a:gd name="textAreaBottom" fmla="*/ 31680 h 2664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sldNum" idx="19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935789-9906-470D-A1EB-6DB4D8B83EFC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Google Shape;130;p12"/>
          <p:cNvSpPr/>
          <p:nvPr/>
        </p:nvSpPr>
        <p:spPr>
          <a:xfrm>
            <a:off x="5057640" y="290520"/>
            <a:ext cx="906588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System Design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7086600" y="10094400"/>
            <a:ext cx="5026320" cy="12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Architectural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6333120" y="1828800"/>
            <a:ext cx="6926760" cy="754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4800600" y="2057400"/>
            <a:ext cx="10055520" cy="765576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8015400" y="10287000"/>
            <a:ext cx="45565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 Case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7543800" y="685800"/>
            <a:ext cx="457092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Detailed Design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632680" y="1324080"/>
            <a:ext cx="13595040" cy="873144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7772400" y="10287000"/>
            <a:ext cx="434196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Sequence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7772400" y="10092960"/>
            <a:ext cx="386604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Class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913360" y="2057400"/>
            <a:ext cx="7801560" cy="780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8160840" y="10272240"/>
            <a:ext cx="4411080" cy="6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Activity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386960" y="1509120"/>
            <a:ext cx="9785160" cy="831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47;g3616559daea_0_0"/>
          <p:cNvSpPr/>
          <p:nvPr/>
        </p:nvSpPr>
        <p:spPr>
          <a:xfrm>
            <a:off x="2982960" y="712800"/>
            <a:ext cx="52200" cy="52200"/>
          </a:xfrm>
          <a:custGeom>
            <a:avLst/>
            <a:gdLst>
              <a:gd name="textAreaLeft" fmla="*/ 0 w 52200"/>
              <a:gd name="textAreaRight" fmla="*/ 57240 w 52200"/>
              <a:gd name="textAreaTop" fmla="*/ 0 h 52200"/>
              <a:gd name="textAreaBottom" fmla="*/ 57240 h 5220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25" name="Google Shape;148;g3616559daea_0_0"/>
          <p:cNvSpPr/>
          <p:nvPr/>
        </p:nvSpPr>
        <p:spPr>
          <a:xfrm>
            <a:off x="2998800" y="725400"/>
            <a:ext cx="20520" cy="26640"/>
          </a:xfrm>
          <a:custGeom>
            <a:avLst/>
            <a:gdLst>
              <a:gd name="textAreaLeft" fmla="*/ 0 w 20520"/>
              <a:gd name="textAreaRight" fmla="*/ 25560 w 20520"/>
              <a:gd name="textAreaTop" fmla="*/ 0 h 26640"/>
              <a:gd name="textAreaBottom" fmla="*/ 31680 h 2664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sldNum" idx="20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0013A2-5879-48DF-B5C4-D27314139DB0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Google Shape;151;g3616559daea_0_0"/>
          <p:cNvSpPr/>
          <p:nvPr/>
        </p:nvSpPr>
        <p:spPr>
          <a:xfrm>
            <a:off x="5057640" y="290520"/>
            <a:ext cx="906624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Detailed Design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511400" y="8595720"/>
            <a:ext cx="3234600" cy="6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DFD – Level0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711600" y="3186000"/>
            <a:ext cx="11910240" cy="463860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/>
          <p:nvPr/>
        </p:nvSpPr>
        <p:spPr>
          <a:xfrm>
            <a:off x="15278760" y="8458200"/>
            <a:ext cx="43779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DS1- store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DS2-retrive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401360" y="2286000"/>
            <a:ext cx="10697040" cy="752976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/>
          <p:nvPr/>
        </p:nvSpPr>
        <p:spPr>
          <a:xfrm>
            <a:off x="8121240" y="10092240"/>
            <a:ext cx="3764880" cy="6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DFD – Level 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6002000" y="9601200"/>
            <a:ext cx="35719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DS1- retrive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DS2-store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082680" y="1932480"/>
            <a:ext cx="13373640" cy="799632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9340200" y="10396800"/>
            <a:ext cx="3234600" cy="6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DFD – Level2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15856200" y="9931680"/>
            <a:ext cx="35719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DS1- retrieve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DS2-Store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57;p14"/>
          <p:cNvSpPr/>
          <p:nvPr/>
        </p:nvSpPr>
        <p:spPr>
          <a:xfrm>
            <a:off x="2982960" y="712800"/>
            <a:ext cx="52200" cy="52200"/>
          </a:xfrm>
          <a:custGeom>
            <a:avLst/>
            <a:gdLst>
              <a:gd name="textAreaLeft" fmla="*/ 0 w 52200"/>
              <a:gd name="textAreaRight" fmla="*/ 57240 w 52200"/>
              <a:gd name="textAreaTop" fmla="*/ 0 h 52200"/>
              <a:gd name="textAreaBottom" fmla="*/ 57240 h 5220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38" name="Google Shape;158;p14"/>
          <p:cNvSpPr/>
          <p:nvPr/>
        </p:nvSpPr>
        <p:spPr>
          <a:xfrm>
            <a:off x="2998800" y="725400"/>
            <a:ext cx="20520" cy="26640"/>
          </a:xfrm>
          <a:custGeom>
            <a:avLst/>
            <a:gdLst>
              <a:gd name="textAreaLeft" fmla="*/ 0 w 20520"/>
              <a:gd name="textAreaRight" fmla="*/ 25560 w 20520"/>
              <a:gd name="textAreaTop" fmla="*/ 0 h 26640"/>
              <a:gd name="textAreaBottom" fmla="*/ 31680 h 2664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sldNum" idx="21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E462C6-EEF8-4C32-B2B0-96BB080CDCDA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Google Shape;161;p14"/>
          <p:cNvSpPr/>
          <p:nvPr/>
        </p:nvSpPr>
        <p:spPr>
          <a:xfrm>
            <a:off x="5057640" y="290520"/>
            <a:ext cx="906588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Progress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554400" y="2341440"/>
            <a:ext cx="18658800" cy="78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 completed so far: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Design and selection of all hardware components (ESP32, LoRa, GPS, BMP180, Li-ion battery)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 web dashboard for location display and alert visualization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Plan for Further Work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Complete physical assembly and wiring of ESP32+LoRa+GPS+BME280 hardware nodes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Integrate battery monitoring and test power management features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Finalize and test real-time data transmission from hardware to backend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Enhance dashboard with  data visualization and advanced filtering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Conduct field deployment and calibration of all sensors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44;p2"/>
          <p:cNvSpPr/>
          <p:nvPr/>
        </p:nvSpPr>
        <p:spPr>
          <a:xfrm>
            <a:off x="2982960" y="712800"/>
            <a:ext cx="52200" cy="52200"/>
          </a:xfrm>
          <a:custGeom>
            <a:avLst/>
            <a:gdLst>
              <a:gd name="textAreaLeft" fmla="*/ 0 w 52200"/>
              <a:gd name="textAreaRight" fmla="*/ 57240 w 52200"/>
              <a:gd name="textAreaTop" fmla="*/ 0 h 52200"/>
              <a:gd name="textAreaBottom" fmla="*/ 57240 h 5220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7" name="Google Shape;45;p2"/>
          <p:cNvSpPr/>
          <p:nvPr/>
        </p:nvSpPr>
        <p:spPr>
          <a:xfrm>
            <a:off x="2998800" y="725400"/>
            <a:ext cx="20520" cy="26640"/>
          </a:xfrm>
          <a:custGeom>
            <a:avLst/>
            <a:gdLst>
              <a:gd name="textAreaLeft" fmla="*/ 0 w 20520"/>
              <a:gd name="textAreaRight" fmla="*/ 25560 w 20520"/>
              <a:gd name="textAreaTop" fmla="*/ 0 h 26640"/>
              <a:gd name="textAreaBottom" fmla="*/ 31680 h 2664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sldNum" idx="12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9E1C4E-6334-4C3B-974D-DA13C988F3D8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Google Shape;47;p2"/>
          <p:cNvSpPr/>
          <p:nvPr/>
        </p:nvSpPr>
        <p:spPr>
          <a:xfrm>
            <a:off x="1008000" y="2411280"/>
            <a:ext cx="18522720" cy="77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Changes suggested in Phase I and Incorporation 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Tools and Technologies Used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Hardware and Software Requirements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Functional Requirements- Module specification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Non-functional Requirements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Design Constraints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System design- Architecture design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Detailed Design- Class Diagram, Use Case diagram, sequence diagram, activity diagram and DFD (level-0 to level-2)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progress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48;p2"/>
          <p:cNvSpPr/>
          <p:nvPr/>
        </p:nvSpPr>
        <p:spPr>
          <a:xfrm>
            <a:off x="5040000" y="971640"/>
            <a:ext cx="906624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67;p15"/>
          <p:cNvSpPr/>
          <p:nvPr/>
        </p:nvSpPr>
        <p:spPr>
          <a:xfrm>
            <a:off x="2982960" y="712800"/>
            <a:ext cx="52200" cy="52200"/>
          </a:xfrm>
          <a:custGeom>
            <a:avLst/>
            <a:gdLst>
              <a:gd name="textAreaLeft" fmla="*/ 0 w 52200"/>
              <a:gd name="textAreaRight" fmla="*/ 57240 w 52200"/>
              <a:gd name="textAreaTop" fmla="*/ 0 h 52200"/>
              <a:gd name="textAreaBottom" fmla="*/ 57240 h 5220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43" name="Google Shape;168;p15"/>
          <p:cNvSpPr/>
          <p:nvPr/>
        </p:nvSpPr>
        <p:spPr>
          <a:xfrm>
            <a:off x="2998800" y="725400"/>
            <a:ext cx="20520" cy="26640"/>
          </a:xfrm>
          <a:custGeom>
            <a:avLst/>
            <a:gdLst>
              <a:gd name="textAreaLeft" fmla="*/ 0 w 20520"/>
              <a:gd name="textAreaRight" fmla="*/ 25560 w 20520"/>
              <a:gd name="textAreaTop" fmla="*/ 0 h 26640"/>
              <a:gd name="textAreaBottom" fmla="*/ 31680 h 2664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sldNum" idx="22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84E4A6-88C6-48D5-9068-E30FD6B2E6C1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Google Shape;171;p15"/>
          <p:cNvSpPr/>
          <p:nvPr/>
        </p:nvSpPr>
        <p:spPr>
          <a:xfrm>
            <a:off x="905040" y="2229840"/>
            <a:ext cx="18522720" cy="90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1] C. Wu et al., "Ultra-Low-Power LoRa Mesh Networks for Wilderness Tracking," IEEE Transactions on Wireless Communications, vol. 24, no. 3, pp. 45-58, 2025.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[2] A. Khan and B. Li, "Adaptive GPS-LoRa Hybrid Positioning for Remote Areas," IEEE Internet of Things Journal, vol. 12, no. 1, pp. 112-125, 2024.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[3] E. Rodriguez et al., "Energy-Efficient Emergency Alert Systems Using ESP32," IEEE Sensors Journal, vol. 23, no. 8, pp. 210-223, 2024.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[4] G. Park and H. Kim, "Decentralized Tracking in Mountainous Terrain: A LoRa Case Study," IEEE Communications Letters, vol. 27, no. 5, pp. 78-91, 2023.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[5] I. Petrov and J. Silva, "Edge Computing for Real-Time Wilderness Safety Monitoring," IEEE Access, vol. 11, pp. 345-360, 2023.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[6] M. Tanaka and S. Chen, "Battery Optimization Techniques for IoT Tracking Devices," IEEE Transactions on Power Electronics, vol. 38, no. 4, pp. 201-215, 2022.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[7] R. Kumar and P. Sharma, "LoRa-Based Communication Challenges in Himalayan Regions," IEEE Wireless Communications Letters, vol. 10, no. 6, pp. 132-145, 2022.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[8] S. Desai and L. Prakash, "Comparative Analysis of Trekker Safety Systems," IEEE Consumer Electronics Magazine, vol. 11, no. 2, pp. 67-79, 2022.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[9] T. Nguyen and V. Patel, "Low-Power Sensor Fusion for Wilderness Tracking," IEEE Sensors Journal, vol. 21, no. 9, pp. 89-102, 2021.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[10] W. Zhang and X. Liu, "IoT Architectures for Remote Area Monitoring," IEEE Internet of Things Journal, vol. 8, no. 5, pp. 156-170, 2021.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172;p15"/>
          <p:cNvSpPr/>
          <p:nvPr/>
        </p:nvSpPr>
        <p:spPr>
          <a:xfrm>
            <a:off x="5057640" y="290520"/>
            <a:ext cx="906588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64;p5"/>
          <p:cNvSpPr/>
          <p:nvPr/>
        </p:nvSpPr>
        <p:spPr>
          <a:xfrm>
            <a:off x="2982960" y="712800"/>
            <a:ext cx="52200" cy="52200"/>
          </a:xfrm>
          <a:custGeom>
            <a:avLst/>
            <a:gdLst>
              <a:gd name="textAreaLeft" fmla="*/ 0 w 52200"/>
              <a:gd name="textAreaRight" fmla="*/ 57240 w 52200"/>
              <a:gd name="textAreaTop" fmla="*/ 0 h 52200"/>
              <a:gd name="textAreaBottom" fmla="*/ 57240 h 5220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2" name="Google Shape;65;p5"/>
          <p:cNvSpPr/>
          <p:nvPr/>
        </p:nvSpPr>
        <p:spPr>
          <a:xfrm>
            <a:off x="2998800" y="725400"/>
            <a:ext cx="20520" cy="26640"/>
          </a:xfrm>
          <a:custGeom>
            <a:avLst/>
            <a:gdLst>
              <a:gd name="textAreaLeft" fmla="*/ 0 w 20520"/>
              <a:gd name="textAreaRight" fmla="*/ 25560 w 20520"/>
              <a:gd name="textAreaTop" fmla="*/ 0 h 26640"/>
              <a:gd name="textAreaBottom" fmla="*/ 31680 h 2664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sldNum" idx="13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8D489D-B8B5-41C1-BC1E-FB4915959986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Google Shape;68;p5"/>
          <p:cNvSpPr/>
          <p:nvPr/>
        </p:nvSpPr>
        <p:spPr>
          <a:xfrm>
            <a:off x="5029200" y="735840"/>
            <a:ext cx="906588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Project based Learning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5" name="Google Shape;69;p5"/>
          <p:cNvGraphicFramePr/>
          <p:nvPr/>
        </p:nvGraphicFramePr>
        <p:xfrm>
          <a:off x="1822320" y="3885840"/>
          <a:ext cx="16458480" cy="2224440"/>
        </p:xfrm>
        <a:graphic>
          <a:graphicData uri="http://schemas.openxmlformats.org/drawingml/2006/table">
            <a:tbl>
              <a:tblPr/>
              <a:tblGrid>
                <a:gridCol w="1371600"/>
                <a:gridCol w="7619760"/>
                <a:gridCol w="7467480"/>
              </a:tblGrid>
              <a:tr h="819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Sl No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Particulars  / Details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Details of Implementation 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702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Course on “React.js”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It helps to design the frontend of the web interface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703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Course on “Node.js”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It helps to build the backend of the web application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85;p7"/>
          <p:cNvSpPr/>
          <p:nvPr/>
        </p:nvSpPr>
        <p:spPr>
          <a:xfrm>
            <a:off x="2982960" y="712800"/>
            <a:ext cx="52200" cy="52200"/>
          </a:xfrm>
          <a:custGeom>
            <a:avLst/>
            <a:gdLst>
              <a:gd name="textAreaLeft" fmla="*/ 0 w 52200"/>
              <a:gd name="textAreaRight" fmla="*/ 57240 w 52200"/>
              <a:gd name="textAreaTop" fmla="*/ 0 h 52200"/>
              <a:gd name="textAreaBottom" fmla="*/ 57240 h 5220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7" name="Google Shape;86;p7"/>
          <p:cNvSpPr/>
          <p:nvPr/>
        </p:nvSpPr>
        <p:spPr>
          <a:xfrm>
            <a:off x="2998800" y="725400"/>
            <a:ext cx="20520" cy="26640"/>
          </a:xfrm>
          <a:custGeom>
            <a:avLst/>
            <a:gdLst>
              <a:gd name="textAreaLeft" fmla="*/ 0 w 20520"/>
              <a:gd name="textAreaRight" fmla="*/ 25560 w 20520"/>
              <a:gd name="textAreaTop" fmla="*/ 0 h 26640"/>
              <a:gd name="textAreaBottom" fmla="*/ 31680 h 2664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sldNum" idx="14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DE006D-4E2E-4D5F-A54C-82EFCF952C1C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Google Shape;89;p7"/>
          <p:cNvSpPr/>
          <p:nvPr/>
        </p:nvSpPr>
        <p:spPr>
          <a:xfrm>
            <a:off x="5057640" y="290520"/>
            <a:ext cx="906588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Design Methodology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0" name="Google Shape;69;p 1"/>
          <p:cNvGraphicFramePr/>
          <p:nvPr/>
        </p:nvGraphicFramePr>
        <p:xfrm>
          <a:off x="1238040" y="3067560"/>
          <a:ext cx="16458480" cy="2825640"/>
        </p:xfrm>
        <a:graphic>
          <a:graphicData uri="http://schemas.openxmlformats.org/drawingml/2006/table">
            <a:tbl>
              <a:tblPr/>
              <a:tblGrid>
                <a:gridCol w="1371600"/>
                <a:gridCol w="5378400"/>
                <a:gridCol w="9708840"/>
              </a:tblGrid>
              <a:tr h="6400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Sl No 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Components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Purpose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ESP32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Collects data from sensors; sends via MQTT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LoRa Module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Long-range wireless communication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BME280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Measures temp/humidity/pressure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GPS Module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Tracks location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Google Shape;69;p 2"/>
          <p:cNvGraphicFramePr/>
          <p:nvPr/>
        </p:nvGraphicFramePr>
        <p:xfrm>
          <a:off x="1251720" y="6036480"/>
          <a:ext cx="16458480" cy="3372120"/>
        </p:xfrm>
        <a:graphic>
          <a:graphicData uri="http://schemas.openxmlformats.org/drawingml/2006/table">
            <a:tbl>
              <a:tblPr/>
              <a:tblGrid>
                <a:gridCol w="1365120"/>
                <a:gridCol w="5384880"/>
                <a:gridCol w="9708840"/>
              </a:tblGrid>
              <a:tr h="6400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Sl No 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Components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Purpose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Next.js (Frontend)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Web dashboard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MQTT Broker (Mosquitto)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Lightweight messaging protocol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PostgreSQL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Database to store sensor readings &amp; logic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Node.js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Backend for sensor data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MicroPython / Arduino IDE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Programming ESP32 sensor logic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  <p:sp>
        <p:nvSpPr>
          <p:cNvPr id="82" name=""/>
          <p:cNvSpPr/>
          <p:nvPr/>
        </p:nvSpPr>
        <p:spPr>
          <a:xfrm>
            <a:off x="1320480" y="2081160"/>
            <a:ext cx="9421560" cy="70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Hardware and Software Requirements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5;p6"/>
          <p:cNvSpPr/>
          <p:nvPr/>
        </p:nvSpPr>
        <p:spPr>
          <a:xfrm>
            <a:off x="2982960" y="712800"/>
            <a:ext cx="52200" cy="52200"/>
          </a:xfrm>
          <a:custGeom>
            <a:avLst/>
            <a:gdLst>
              <a:gd name="textAreaLeft" fmla="*/ 0 w 52200"/>
              <a:gd name="textAreaRight" fmla="*/ 57240 w 52200"/>
              <a:gd name="textAreaTop" fmla="*/ 0 h 52200"/>
              <a:gd name="textAreaBottom" fmla="*/ 57240 h 5220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4" name="Google Shape;76;p6"/>
          <p:cNvSpPr/>
          <p:nvPr/>
        </p:nvSpPr>
        <p:spPr>
          <a:xfrm>
            <a:off x="2998800" y="725400"/>
            <a:ext cx="20520" cy="26640"/>
          </a:xfrm>
          <a:custGeom>
            <a:avLst/>
            <a:gdLst>
              <a:gd name="textAreaLeft" fmla="*/ 0 w 20520"/>
              <a:gd name="textAreaRight" fmla="*/ 25560 w 20520"/>
              <a:gd name="textAreaTop" fmla="*/ 0 h 26640"/>
              <a:gd name="textAreaBottom" fmla="*/ 31680 h 2664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sldNum" idx="15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FC3B5A-2754-4915-B8F9-CDA7E4A2B980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Google Shape;78;p6"/>
          <p:cNvSpPr/>
          <p:nvPr/>
        </p:nvSpPr>
        <p:spPr>
          <a:xfrm>
            <a:off x="995400" y="2378160"/>
            <a:ext cx="18522720" cy="60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ESP32 + LoRa enables low-power, long-range wireless communication for field-deployed sensor nodes.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MQTT ensures efficient, real-time data transfer between devices and the backend with minimal bandwidth.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PostgreSQL provides reliable storage.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Next.js delivers a fast, modern web dashboard with server-side rendering and seamless user experience.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Python allows flexible backend scripting for data processing, alert logic, and easy future enhancements.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Leaflet.js integrates interactive maps for live location tracking and visualization of all field nodes.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Arduino IDE simplifies firmware development and rapid prototyping for ESP32-based sensor nodes.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79;p6"/>
          <p:cNvSpPr/>
          <p:nvPr/>
        </p:nvSpPr>
        <p:spPr>
          <a:xfrm>
            <a:off x="5057640" y="290520"/>
            <a:ext cx="906588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Design Methodology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78;p 1"/>
          <p:cNvSpPr/>
          <p:nvPr/>
        </p:nvSpPr>
        <p:spPr>
          <a:xfrm>
            <a:off x="1025280" y="6143400"/>
            <a:ext cx="18522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95;p9"/>
          <p:cNvSpPr/>
          <p:nvPr/>
        </p:nvSpPr>
        <p:spPr>
          <a:xfrm>
            <a:off x="2982960" y="712800"/>
            <a:ext cx="52200" cy="52200"/>
          </a:xfrm>
          <a:custGeom>
            <a:avLst/>
            <a:gdLst>
              <a:gd name="textAreaLeft" fmla="*/ 0 w 52200"/>
              <a:gd name="textAreaRight" fmla="*/ 57240 w 52200"/>
              <a:gd name="textAreaTop" fmla="*/ 0 h 52200"/>
              <a:gd name="textAreaBottom" fmla="*/ 57240 h 5220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90" name="Google Shape;96;p9"/>
          <p:cNvSpPr/>
          <p:nvPr/>
        </p:nvSpPr>
        <p:spPr>
          <a:xfrm>
            <a:off x="2998800" y="725400"/>
            <a:ext cx="20520" cy="26640"/>
          </a:xfrm>
          <a:custGeom>
            <a:avLst/>
            <a:gdLst>
              <a:gd name="textAreaLeft" fmla="*/ 0 w 20520"/>
              <a:gd name="textAreaRight" fmla="*/ 25560 w 20520"/>
              <a:gd name="textAreaTop" fmla="*/ 0 h 26640"/>
              <a:gd name="textAreaBottom" fmla="*/ 31680 h 2664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sldNum" idx="16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DF9B5F-CF12-4899-861D-31A0FC2C837A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Google Shape;98;p9"/>
          <p:cNvSpPr/>
          <p:nvPr/>
        </p:nvSpPr>
        <p:spPr>
          <a:xfrm>
            <a:off x="1008000" y="2073240"/>
            <a:ext cx="18522720" cy="9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Module Name: Location Tracking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Purpose: To update and display user/node GPS location.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Input: GPS coordinates from FieldNode device.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Function: Receives, stores, and maps location data.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Output: User location with timestamp shown on dashboard.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Module Name: Environmental Monitoring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Purpose: To monitor temperature and pressure at each node.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Input: Data from BME280 sensor.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Function: Reads, transmits, and logs environmental data.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Output: Temperature and pressure values with timestamp.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Module Name: Energy Monitoring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Purpose: To track and report device battery status.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Input: Battery voltage/current from FieldNode.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Function: Reads, evaluates, and reports battery level.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Output: Battery percentage and status alert if low.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Module Name: Emergency Alert System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Purpose: To notify admin and users of emergencies.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Input: Emergency trigger from user/device.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Function: Broadcasts alert, logs event, notifies relevant users.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Output: Emergency alert message with user/location info.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Google Shape;99;p9"/>
          <p:cNvSpPr/>
          <p:nvPr/>
        </p:nvSpPr>
        <p:spPr>
          <a:xfrm>
            <a:off x="5057640" y="290520"/>
            <a:ext cx="95245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Functional Requirements Specification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5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27560" cy="75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05;p10"/>
          <p:cNvSpPr/>
          <p:nvPr/>
        </p:nvSpPr>
        <p:spPr>
          <a:xfrm>
            <a:off x="2982960" y="712800"/>
            <a:ext cx="52200" cy="52200"/>
          </a:xfrm>
          <a:custGeom>
            <a:avLst/>
            <a:gdLst>
              <a:gd name="textAreaLeft" fmla="*/ 0 w 52200"/>
              <a:gd name="textAreaRight" fmla="*/ 57240 w 52200"/>
              <a:gd name="textAreaTop" fmla="*/ 0 h 52200"/>
              <a:gd name="textAreaBottom" fmla="*/ 57240 h 5220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97" name="Google Shape;106;p10"/>
          <p:cNvSpPr/>
          <p:nvPr/>
        </p:nvSpPr>
        <p:spPr>
          <a:xfrm>
            <a:off x="2998800" y="725400"/>
            <a:ext cx="20520" cy="26640"/>
          </a:xfrm>
          <a:custGeom>
            <a:avLst/>
            <a:gdLst>
              <a:gd name="textAreaLeft" fmla="*/ 0 w 20520"/>
              <a:gd name="textAreaRight" fmla="*/ 25560 w 20520"/>
              <a:gd name="textAreaTop" fmla="*/ 0 h 26640"/>
              <a:gd name="textAreaBottom" fmla="*/ 31680 h 2664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sldNum" idx="17"/>
          </p:nvPr>
        </p:nvSpPr>
        <p:spPr>
          <a:xfrm>
            <a:off x="18627840" y="10253160"/>
            <a:ext cx="120024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024DA2-BA2C-4CA3-8A31-5CDDE0D93BE4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Google Shape;109;p10"/>
          <p:cNvSpPr/>
          <p:nvPr/>
        </p:nvSpPr>
        <p:spPr>
          <a:xfrm>
            <a:off x="5057640" y="290520"/>
            <a:ext cx="1063584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Non-Functional Requirements Specification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0" name="Google Shape;69;p 3"/>
          <p:cNvGraphicFramePr/>
          <p:nvPr/>
        </p:nvGraphicFramePr>
        <p:xfrm>
          <a:off x="1194840" y="2414160"/>
          <a:ext cx="17214840" cy="3109320"/>
        </p:xfrm>
        <a:graphic>
          <a:graphicData uri="http://schemas.openxmlformats.org/drawingml/2006/table">
            <a:tbl>
              <a:tblPr/>
              <a:tblGrid>
                <a:gridCol w="1417680"/>
                <a:gridCol w="5592960"/>
                <a:gridCol w="10204560"/>
              </a:tblGrid>
              <a:tr h="6775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Sl No 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Components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Purpose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1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Performance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The system must process and display new location and sensor data within 5-10 seconds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81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Compatibility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The web application must be accessible from all modern browsers and mobile devices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811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Security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User location and alert data must only be accessible to authorized users and admins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523640" y="656280"/>
            <a:ext cx="50529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Arial"/>
              </a:rPr>
              <a:t>Design Constrains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2" name="Google Shape;69;p 4"/>
          <p:cNvGraphicFramePr/>
          <p:nvPr/>
        </p:nvGraphicFramePr>
        <p:xfrm>
          <a:off x="1577520" y="2368440"/>
          <a:ext cx="17352720" cy="5741640"/>
        </p:xfrm>
        <a:graphic>
          <a:graphicData uri="http://schemas.openxmlformats.org/drawingml/2006/table">
            <a:tbl>
              <a:tblPr/>
              <a:tblGrid>
                <a:gridCol w="1439280"/>
                <a:gridCol w="3513960"/>
                <a:gridCol w="12399840"/>
              </a:tblGrid>
              <a:tr h="9565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Sl No 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Constraint Type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Description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95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Technical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LoRa communication range is limited by environmental obstacles and legal frequency restrictions; GPS accuracy may be affected by terrain and weather.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95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Time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Project must be completed within the academic semester duration (4 months).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Integration and testing across hardware and software must fit into limited lab sessions.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95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Budget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Only low-cost, readily available components (ESP32, LoRa, BME280, GPS) are used; advanced modules or commercial IoT platforms are excluded.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957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Deployment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System is designed for local or LAN-based deployment; cloud hosting and remote access are not implemented in the initial version.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957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Environmental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Devices are tested in controlled or semi-controlled environments; harsh outdoor conditions (extreme weather) are not fully addressed in the prototype.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2019-11-25T06:56:12Z</dcterms:created>
  <dc:creator>Srobona Das</dc:creator>
  <dc:description/>
  <dc:language>en-US</dc:language>
  <cp:lastModifiedBy/>
  <dcterms:modified xsi:type="dcterms:W3CDTF">2025-08-28T20:27:00Z</dcterms:modified>
  <cp:revision>156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2019-11-25T00:00:00Z</vt:filetime>
  </property>
  <property fmtid="{D5CDD505-2E9C-101B-9397-08002B2CF9AE}" pid="5" name="Notes">
    <vt:r8>14</vt:r8>
  </property>
  <property fmtid="{D5CDD505-2E9C-101B-9397-08002B2CF9AE}" pid="6" name="PresentationFormat">
    <vt:lpwstr>Custom</vt:lpwstr>
  </property>
  <property fmtid="{D5CDD505-2E9C-101B-9397-08002B2CF9AE}" pid="7" name="Slides">
    <vt:r8>15</vt:r8>
  </property>
</Properties>
</file>