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slide" Target="slides/slide8.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391680" y="907560"/>
            <a:ext cx="851832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253080" y="1857600"/>
            <a:ext cx="8518320" cy="34142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540A7622-FECD-41A3-B505-7A950F98A3DE}"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3426A985-1E02-4FF1-BDEF-2A4246118EC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DB28C4F5-BA15-44F5-B318-7B70A39138B5}"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91680" y="907560"/>
            <a:ext cx="851832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253080" y="1857600"/>
            <a:ext cx="8518320" cy="3414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sldNum" idx="3"/>
          </p:nvPr>
        </p:nvSpPr>
        <p:spPr/>
        <p:txBody>
          <a:bodyPr/>
          <a:p>
            <a:fld id="{302F76A1-D335-4B6D-B405-3E7E816F706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1" name="PlaceHolder 1"/>
          <p:cNvSpPr>
            <a:spLocks noGrp="1"/>
          </p:cNvSpPr>
          <p:nvPr>
            <p:ph type="title"/>
          </p:nvPr>
        </p:nvSpPr>
        <p:spPr>
          <a:xfrm>
            <a:off x="391680" y="907560"/>
            <a:ext cx="851832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2" name="PlaceHolder 2"/>
          <p:cNvSpPr>
            <a:spLocks noGrp="1"/>
          </p:cNvSpPr>
          <p:nvPr>
            <p:ph/>
          </p:nvPr>
        </p:nvSpPr>
        <p:spPr>
          <a:xfrm>
            <a:off x="253080" y="1857600"/>
            <a:ext cx="4156920" cy="3414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3" name="PlaceHolder 3"/>
          <p:cNvSpPr>
            <a:spLocks noGrp="1"/>
          </p:cNvSpPr>
          <p:nvPr>
            <p:ph/>
          </p:nvPr>
        </p:nvSpPr>
        <p:spPr>
          <a:xfrm>
            <a:off x="4618080" y="1857600"/>
            <a:ext cx="4156920" cy="3414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sldNum" idx="4"/>
          </p:nvPr>
        </p:nvSpPr>
        <p:spPr/>
        <p:txBody>
          <a:bodyPr/>
          <a:p>
            <a:fld id="{C3657364-563B-466E-AB2F-D64A8DDB8B33}"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91680" y="907560"/>
            <a:ext cx="8518320" cy="625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ldNum" idx="5"/>
          </p:nvPr>
        </p:nvSpPr>
        <p:spPr/>
        <p:txBody>
          <a:bodyPr/>
          <a:p>
            <a:fld id="{A470D80D-A2AC-419D-BF2C-328258C366E1}"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90273C0A-51B2-49FE-B5F2-8292896F9FB2}"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7"/>
          </p:nvPr>
        </p:nvSpPr>
        <p:spPr/>
        <p:txBody>
          <a:bodyPr/>
          <a:p>
            <a:fld id="{81A7332F-2890-4ADF-9AEF-FE2AA5766C0E}"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C58A0522-C3C0-48CA-A841-08FFAC2F5C6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19806F96-952A-4521-A08B-33C819D7B44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9;p1" descr=""/>
          <p:cNvPicPr/>
          <p:nvPr/>
        </p:nvPicPr>
        <p:blipFill>
          <a:blip r:embed="rId3"/>
          <a:stretch/>
        </p:blipFill>
        <p:spPr>
          <a:xfrm>
            <a:off x="216000" y="216000"/>
            <a:ext cx="1505520" cy="645840"/>
          </a:xfrm>
          <a:prstGeom prst="rect">
            <a:avLst/>
          </a:prstGeom>
          <a:ln w="0">
            <a:noFill/>
          </a:ln>
        </p:spPr>
      </p:pic>
      <p:pic>
        <p:nvPicPr>
          <p:cNvPr id="1" name="Google Shape;14;p2" descr=""/>
          <p:cNvPicPr/>
          <p:nvPr/>
        </p:nvPicPr>
        <p:blipFill>
          <a:blip r:embed="rId4"/>
          <a:stretch/>
        </p:blipFill>
        <p:spPr>
          <a:xfrm>
            <a:off x="3463200" y="4730040"/>
            <a:ext cx="2215440" cy="335160"/>
          </a:xfrm>
          <a:prstGeom prst="rect">
            <a:avLst/>
          </a:prstGeom>
          <a:ln w="0">
            <a:noFill/>
          </a:ln>
        </p:spPr>
      </p:pic>
      <p:sp>
        <p:nvSpPr>
          <p:cNvPr id="2" name="PlaceHolder 1"/>
          <p:cNvSpPr>
            <a:spLocks noGrp="1"/>
          </p:cNvSpPr>
          <p:nvPr>
            <p:ph type="title"/>
          </p:nvPr>
        </p:nvSpPr>
        <p:spPr>
          <a:xfrm>
            <a:off x="391680" y="907560"/>
            <a:ext cx="851832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3" name="PlaceHolder 2"/>
          <p:cNvSpPr>
            <a:spLocks noGrp="1"/>
          </p:cNvSpPr>
          <p:nvPr>
            <p:ph type="sldNum" idx="1"/>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1C4FD1B8-9CFD-4B5E-B50C-2C668C4B78F9}" type="slidenum">
              <a:rPr b="0" lang="en-GB" sz="1000" spc="-1" strike="noStrike">
                <a:solidFill>
                  <a:schemeClr val="dk2"/>
                </a:solidFill>
                <a:latin typeface="Arial"/>
                <a:ea typeface="Arial"/>
              </a:rPr>
              <a:t>6</a:t>
            </a:fld>
            <a:endParaRPr b="0" lang="en-US" sz="1000" spc="-1" strike="noStrike">
              <a:solidFill>
                <a:srgbClr val="000000"/>
              </a:solidFill>
              <a:latin typeface="Times New Roman"/>
            </a:endParaRPr>
          </a:p>
        </p:txBody>
      </p:sp>
      <p:sp>
        <p:nvSpPr>
          <p:cNvPr id="4"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5"/>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7" name="Google Shape;9;p1" descr=""/>
          <p:cNvPicPr/>
          <p:nvPr/>
        </p:nvPicPr>
        <p:blipFill>
          <a:blip r:embed="rId3"/>
          <a:stretch/>
        </p:blipFill>
        <p:spPr>
          <a:xfrm>
            <a:off x="216000" y="216000"/>
            <a:ext cx="1505520" cy="645840"/>
          </a:xfrm>
          <a:prstGeom prst="rect">
            <a:avLst/>
          </a:prstGeom>
          <a:ln w="0">
            <a:noFill/>
          </a:ln>
        </p:spPr>
      </p:pic>
      <p:sp>
        <p:nvSpPr>
          <p:cNvPr id="38" name="PlaceHolder 1"/>
          <p:cNvSpPr>
            <a:spLocks noGrp="1"/>
          </p:cNvSpPr>
          <p:nvPr>
            <p:ph type="sldNum" idx="10"/>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9F77F98-D8FC-4DB5-8E7A-4B5AE11868C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7" name="Google Shape;9;p1" descr=""/>
          <p:cNvPicPr/>
          <p:nvPr/>
        </p:nvPicPr>
        <p:blipFill>
          <a:blip r:embed="rId3"/>
          <a:stretch/>
        </p:blipFill>
        <p:spPr>
          <a:xfrm>
            <a:off x="216000" y="216000"/>
            <a:ext cx="1505520" cy="645840"/>
          </a:xfrm>
          <a:prstGeom prst="rect">
            <a:avLst/>
          </a:prstGeom>
          <a:ln w="0">
            <a:noFill/>
          </a:ln>
        </p:spPr>
      </p:pic>
      <p:sp>
        <p:nvSpPr>
          <p:cNvPr id="8" name="PlaceHolder 1"/>
          <p:cNvSpPr>
            <a:spLocks noGrp="1"/>
          </p:cNvSpPr>
          <p:nvPr>
            <p:ph type="sldNum" idx="2"/>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AC50166-4CDD-4557-89A7-433DC75D0563}"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9" name="Google Shape;9;p1" descr=""/>
          <p:cNvPicPr/>
          <p:nvPr/>
        </p:nvPicPr>
        <p:blipFill>
          <a:blip r:embed="rId3"/>
          <a:stretch/>
        </p:blipFill>
        <p:spPr>
          <a:xfrm>
            <a:off x="216000" y="216000"/>
            <a:ext cx="1505520" cy="645840"/>
          </a:xfrm>
          <a:prstGeom prst="rect">
            <a:avLst/>
          </a:prstGeom>
          <a:ln w="0">
            <a:noFill/>
          </a:ln>
        </p:spPr>
      </p:pic>
      <p:pic>
        <p:nvPicPr>
          <p:cNvPr id="10" name="Google Shape;19;p3" descr=""/>
          <p:cNvPicPr/>
          <p:nvPr/>
        </p:nvPicPr>
        <p:blipFill>
          <a:blip r:embed="rId4"/>
          <a:stretch/>
        </p:blipFill>
        <p:spPr>
          <a:xfrm>
            <a:off x="6983640" y="415080"/>
            <a:ext cx="1971720" cy="298080"/>
          </a:xfrm>
          <a:prstGeom prst="rect">
            <a:avLst/>
          </a:prstGeom>
          <a:ln w="0">
            <a:noFill/>
          </a:ln>
        </p:spPr>
      </p:pic>
      <p:sp>
        <p:nvSpPr>
          <p:cNvPr id="11" name="PlaceHolder 1"/>
          <p:cNvSpPr>
            <a:spLocks noGrp="1"/>
          </p:cNvSpPr>
          <p:nvPr>
            <p:ph type="title"/>
          </p:nvPr>
        </p:nvSpPr>
        <p:spPr>
          <a:xfrm>
            <a:off x="391680" y="907560"/>
            <a:ext cx="851832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2" name="PlaceHolder 2"/>
          <p:cNvSpPr>
            <a:spLocks noGrp="1"/>
          </p:cNvSpPr>
          <p:nvPr>
            <p:ph type="body"/>
          </p:nvPr>
        </p:nvSpPr>
        <p:spPr>
          <a:xfrm>
            <a:off x="253080" y="1857600"/>
            <a:ext cx="8518320" cy="3414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3" name="PlaceHolder 3"/>
          <p:cNvSpPr>
            <a:spLocks noGrp="1"/>
          </p:cNvSpPr>
          <p:nvPr>
            <p:ph type="sldNum" idx="3"/>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C8C62290-2A58-481B-83F0-CF564F6CCE50}"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 name="Google Shape;9;p1" descr=""/>
          <p:cNvPicPr/>
          <p:nvPr/>
        </p:nvPicPr>
        <p:blipFill>
          <a:blip r:embed="rId3"/>
          <a:stretch/>
        </p:blipFill>
        <p:spPr>
          <a:xfrm>
            <a:off x="216000" y="216000"/>
            <a:ext cx="1505520" cy="645840"/>
          </a:xfrm>
          <a:prstGeom prst="rect">
            <a:avLst/>
          </a:prstGeom>
          <a:ln w="0">
            <a:noFill/>
          </a:ln>
        </p:spPr>
      </p:pic>
      <p:sp>
        <p:nvSpPr>
          <p:cNvPr id="17" name="PlaceHolder 1"/>
          <p:cNvSpPr>
            <a:spLocks noGrp="1"/>
          </p:cNvSpPr>
          <p:nvPr>
            <p:ph type="title"/>
          </p:nvPr>
        </p:nvSpPr>
        <p:spPr>
          <a:xfrm>
            <a:off x="391680" y="907560"/>
            <a:ext cx="851832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8" name="PlaceHolder 2"/>
          <p:cNvSpPr>
            <a:spLocks noGrp="1"/>
          </p:cNvSpPr>
          <p:nvPr>
            <p:ph type="body"/>
          </p:nvPr>
        </p:nvSpPr>
        <p:spPr>
          <a:xfrm>
            <a:off x="253080" y="1857600"/>
            <a:ext cx="4156560" cy="3414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9" name="PlaceHolder 3"/>
          <p:cNvSpPr>
            <a:spLocks noGrp="1"/>
          </p:cNvSpPr>
          <p:nvPr>
            <p:ph type="body"/>
          </p:nvPr>
        </p:nvSpPr>
        <p:spPr>
          <a:xfrm>
            <a:off x="4618080" y="1857600"/>
            <a:ext cx="4156560" cy="3414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0" name="PlaceHolder 4"/>
          <p:cNvSpPr>
            <a:spLocks noGrp="1"/>
          </p:cNvSpPr>
          <p:nvPr>
            <p:ph type="sldNum" idx="4"/>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0A08901E-2D0C-45B9-8E14-6B0A6608CE0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4" name="Google Shape;9;p1" descr=""/>
          <p:cNvPicPr/>
          <p:nvPr/>
        </p:nvPicPr>
        <p:blipFill>
          <a:blip r:embed="rId3"/>
          <a:stretch/>
        </p:blipFill>
        <p:spPr>
          <a:xfrm>
            <a:off x="216000" y="216000"/>
            <a:ext cx="1505520" cy="645840"/>
          </a:xfrm>
          <a:prstGeom prst="rect">
            <a:avLst/>
          </a:prstGeom>
          <a:ln w="0">
            <a:noFill/>
          </a:ln>
        </p:spPr>
      </p:pic>
      <p:sp>
        <p:nvSpPr>
          <p:cNvPr id="25" name="PlaceHolder 1"/>
          <p:cNvSpPr>
            <a:spLocks noGrp="1"/>
          </p:cNvSpPr>
          <p:nvPr>
            <p:ph type="title"/>
          </p:nvPr>
        </p:nvSpPr>
        <p:spPr>
          <a:xfrm>
            <a:off x="391680" y="907560"/>
            <a:ext cx="8518320" cy="62496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26" name="PlaceHolder 2"/>
          <p:cNvSpPr>
            <a:spLocks noGrp="1"/>
          </p:cNvSpPr>
          <p:nvPr>
            <p:ph type="sldNum" idx="5"/>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7DC3085D-D900-4084-841B-B169421EE63D}"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8" name="Google Shape;9;p1" descr=""/>
          <p:cNvPicPr/>
          <p:nvPr/>
        </p:nvPicPr>
        <p:blipFill>
          <a:blip r:embed="rId3"/>
          <a:stretch/>
        </p:blipFill>
        <p:spPr>
          <a:xfrm>
            <a:off x="216000" y="216000"/>
            <a:ext cx="1505520" cy="645840"/>
          </a:xfrm>
          <a:prstGeom prst="rect">
            <a:avLst/>
          </a:prstGeom>
          <a:ln w="0">
            <a:noFill/>
          </a:ln>
        </p:spPr>
      </p:pic>
      <p:sp>
        <p:nvSpPr>
          <p:cNvPr id="29" name="PlaceHolder 1"/>
          <p:cNvSpPr>
            <a:spLocks noGrp="1"/>
          </p:cNvSpPr>
          <p:nvPr>
            <p:ph type="sldNum" idx="6"/>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2D356286-E710-4F80-A507-25A2E89E9AD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0" name="Google Shape;9;p1" descr=""/>
          <p:cNvPicPr/>
          <p:nvPr/>
        </p:nvPicPr>
        <p:blipFill>
          <a:blip r:embed="rId3"/>
          <a:stretch/>
        </p:blipFill>
        <p:spPr>
          <a:xfrm>
            <a:off x="216000" y="216000"/>
            <a:ext cx="1505520" cy="645840"/>
          </a:xfrm>
          <a:prstGeom prst="rect">
            <a:avLst/>
          </a:prstGeom>
          <a:ln w="0">
            <a:noFill/>
          </a:ln>
        </p:spPr>
      </p:pic>
      <p:sp>
        <p:nvSpPr>
          <p:cNvPr id="31" name="PlaceHolder 1"/>
          <p:cNvSpPr>
            <a:spLocks noGrp="1"/>
          </p:cNvSpPr>
          <p:nvPr>
            <p:ph type="sldNum" idx="7"/>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8C04A8E0-9224-4199-9E2F-A16B73196AB0}"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2" name="Google Shape;9;p1" descr=""/>
          <p:cNvPicPr/>
          <p:nvPr/>
        </p:nvPicPr>
        <p:blipFill>
          <a:blip r:embed="rId3"/>
          <a:stretch/>
        </p:blipFill>
        <p:spPr>
          <a:xfrm>
            <a:off x="216000" y="216000"/>
            <a:ext cx="1505520" cy="645840"/>
          </a:xfrm>
          <a:prstGeom prst="rect">
            <a:avLst/>
          </a:prstGeom>
          <a:ln w="0">
            <a:noFill/>
          </a:ln>
        </p:spPr>
      </p:pic>
      <p:sp>
        <p:nvSpPr>
          <p:cNvPr id="33" name="Google Shape;36;p8"/>
          <p:cNvSpPr/>
          <p:nvPr/>
        </p:nvSpPr>
        <p:spPr>
          <a:xfrm>
            <a:off x="4572000" y="0"/>
            <a:ext cx="4569840" cy="5141520"/>
          </a:xfrm>
          <a:prstGeom prst="rect">
            <a:avLst/>
          </a:prstGeom>
          <a:solidFill>
            <a:schemeClr val="lt2"/>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 name="PlaceHolder 1"/>
          <p:cNvSpPr>
            <a:spLocks noGrp="1"/>
          </p:cNvSpPr>
          <p:nvPr>
            <p:ph type="sldNum" idx="8"/>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0D5A34DE-16D2-4BD0-8863-1A32C655F4AE}"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35" name="Google Shape;9;p1" descr=""/>
          <p:cNvPicPr/>
          <p:nvPr/>
        </p:nvPicPr>
        <p:blipFill>
          <a:blip r:embed="rId3"/>
          <a:stretch/>
        </p:blipFill>
        <p:spPr>
          <a:xfrm>
            <a:off x="216000" y="216000"/>
            <a:ext cx="1505520" cy="645840"/>
          </a:xfrm>
          <a:prstGeom prst="rect">
            <a:avLst/>
          </a:prstGeom>
          <a:ln w="0">
            <a:noFill/>
          </a:ln>
        </p:spPr>
      </p:pic>
      <p:sp>
        <p:nvSpPr>
          <p:cNvPr id="36" name="PlaceHolder 1"/>
          <p:cNvSpPr>
            <a:spLocks noGrp="1"/>
          </p:cNvSpPr>
          <p:nvPr>
            <p:ph type="sldNum" idx="9"/>
          </p:nvPr>
        </p:nvSpPr>
        <p:spPr>
          <a:xfrm>
            <a:off x="8472600" y="4663080"/>
            <a:ext cx="546480" cy="3913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GB" sz="1000" spc="-1" strike="noStrike">
                <a:solidFill>
                  <a:schemeClr val="dk2"/>
                </a:solidFill>
                <a:latin typeface="Arial"/>
                <a:ea typeface="Arial"/>
              </a:defRPr>
            </a:lvl1pPr>
          </a:lstStyle>
          <a:p>
            <a:pPr indent="0" algn="r">
              <a:lnSpc>
                <a:spcPct val="100000"/>
              </a:lnSpc>
              <a:buNone/>
              <a:tabLst>
                <a:tab algn="l" pos="0"/>
              </a:tabLst>
            </a:pPr>
            <a:fld id="{E2D1CAB3-EC28-4318-A3B6-3860EF31343B}" type="slidenum">
              <a:rPr b="0" lang="en-GB"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24;p1"/>
          <p:cNvSpPr/>
          <p:nvPr/>
        </p:nvSpPr>
        <p:spPr>
          <a:xfrm>
            <a:off x="1828800" y="584280"/>
            <a:ext cx="7085160" cy="650880"/>
          </a:xfrm>
          <a:prstGeom prst="rect">
            <a:avLst/>
          </a:prstGeom>
          <a:noFill/>
          <a:ln w="0">
            <a:noFill/>
          </a:ln>
        </p:spPr>
        <p:style>
          <a:lnRef idx="0"/>
          <a:fillRef idx="0"/>
          <a:effectRef idx="0"/>
          <a:fontRef idx="minor"/>
        </p:style>
        <p:txBody>
          <a:bodyPr lIns="90000" rIns="90000" tIns="91440" bIns="91440" anchor="b">
            <a:noAutofit/>
          </a:bodyPr>
          <a:p>
            <a:pPr>
              <a:lnSpc>
                <a:spcPct val="100000"/>
              </a:lnSpc>
            </a:pPr>
            <a:r>
              <a:rPr b="0" lang="en-IN" sz="2400" spc="-1" strike="noStrike">
                <a:solidFill>
                  <a:srgbClr val="000000"/>
                </a:solidFill>
                <a:latin typeface="times new roman"/>
                <a:ea typeface="Times New Roman"/>
              </a:rPr>
              <a:t>Screenless Displays: The Future of Visual Interaction</a:t>
            </a:r>
            <a:endParaRPr b="0" lang="en-US" sz="2400" spc="-1" strike="noStrike">
              <a:solidFill>
                <a:srgbClr val="000000"/>
              </a:solidFill>
              <a:latin typeface="Arial"/>
            </a:endParaRPr>
          </a:p>
        </p:txBody>
      </p:sp>
      <p:sp>
        <p:nvSpPr>
          <p:cNvPr id="40" name="Google Shape;25;p1"/>
          <p:cNvSpPr/>
          <p:nvPr/>
        </p:nvSpPr>
        <p:spPr>
          <a:xfrm>
            <a:off x="363600" y="1375200"/>
            <a:ext cx="8518320" cy="2761560"/>
          </a:xfrm>
          <a:prstGeom prst="rect">
            <a:avLst/>
          </a:prstGeom>
          <a:noFill/>
          <a:ln w="0">
            <a:noFill/>
          </a:ln>
        </p:spPr>
        <p:style>
          <a:lnRef idx="0"/>
          <a:fillRef idx="0"/>
          <a:effectRef idx="0"/>
          <a:fontRef idx="minor"/>
        </p:style>
        <p:txBody>
          <a:bodyPr lIns="90000" rIns="90000" tIns="91440" bIns="91440" anchor="t">
            <a:normAutofit/>
          </a:bodyPr>
          <a:p>
            <a:pPr marL="114480" algn="ctr">
              <a:lnSpc>
                <a:spcPct val="115000"/>
              </a:lnSpc>
              <a:tabLst>
                <a:tab algn="l" pos="0"/>
              </a:tabLst>
            </a:pPr>
            <a:r>
              <a:rPr b="0" lang="en-IN" sz="1800" spc="-1" strike="noStrike">
                <a:solidFill>
                  <a:srgbClr val="000000"/>
                </a:solidFill>
                <a:latin typeface="times new roman"/>
                <a:ea typeface="Times New Roman"/>
              </a:rPr>
              <a:t>1RV23MC080</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Rajesha C U </a:t>
            </a:r>
            <a:endParaRPr b="0" lang="en-US" sz="1800" spc="-1" strike="noStrike">
              <a:solidFill>
                <a:srgbClr val="000000"/>
              </a:solidFill>
              <a:latin typeface="Arial"/>
            </a:endParaRPr>
          </a:p>
          <a:p>
            <a:pPr marL="114480" algn="ctr">
              <a:lnSpc>
                <a:spcPct val="115000"/>
              </a:lnSpc>
              <a:tabLst>
                <a:tab algn="l" pos="0"/>
              </a:tabLst>
            </a:pP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Under the Guidance </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Of</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Dr. Deepika K</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Associate Professor</a:t>
            </a:r>
            <a:endParaRPr b="0" lang="en-US" sz="1800" spc="-1" strike="noStrike">
              <a:solidFill>
                <a:srgbClr val="000000"/>
              </a:solidFill>
              <a:latin typeface="Arial"/>
            </a:endParaRPr>
          </a:p>
          <a:p>
            <a:pPr marL="114480" algn="ctr">
              <a:lnSpc>
                <a:spcPct val="115000"/>
              </a:lnSpc>
              <a:tabLst>
                <a:tab algn="l" pos="0"/>
              </a:tabLst>
            </a:pPr>
            <a:r>
              <a:rPr b="0" lang="en-IN" sz="1800" spc="-1" strike="noStrike">
                <a:solidFill>
                  <a:srgbClr val="000000"/>
                </a:solidFill>
                <a:latin typeface="times new roman"/>
                <a:ea typeface="Times New Roman"/>
              </a:rPr>
              <a:t>Department of MCA</a:t>
            </a:r>
            <a:endParaRPr b="0" lang="en-US" sz="1800" spc="-1" strike="noStrike">
              <a:solidFill>
                <a:srgbClr val="000000"/>
              </a:solidFill>
              <a:latin typeface="Arial"/>
            </a:endParaRPr>
          </a:p>
          <a:p>
            <a:pPr marL="114480" algn="ctr">
              <a:lnSpc>
                <a:spcPct val="115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Google Shape;44;p4"/>
          <p:cNvSpPr/>
          <p:nvPr/>
        </p:nvSpPr>
        <p:spPr>
          <a:xfrm>
            <a:off x="2032560" y="77760"/>
            <a:ext cx="4649760" cy="672120"/>
          </a:xfrm>
          <a:prstGeom prst="rect">
            <a:avLst/>
          </a:prstGeom>
          <a:noFill/>
          <a:ln w="0">
            <a:noFill/>
          </a:ln>
        </p:spPr>
        <p:style>
          <a:lnRef idx="0"/>
          <a:fillRef idx="0"/>
          <a:effectRef idx="0"/>
          <a:fontRef idx="minor"/>
        </p:style>
        <p:txBody>
          <a:bodyPr lIns="90000" rIns="90000" tIns="91440" bIns="91440" anchor="b">
            <a:normAutofit fontScale="91111"/>
          </a:bodyPr>
          <a:p>
            <a:pPr algn="ctr">
              <a:lnSpc>
                <a:spcPct val="100000"/>
              </a:lnSpc>
            </a:pPr>
            <a:r>
              <a:rPr b="0" lang="en-IN" sz="3600" spc="-1" strike="noStrike">
                <a:solidFill>
                  <a:schemeClr val="dk1"/>
                </a:solidFill>
                <a:latin typeface="Times New Roman"/>
                <a:ea typeface="Arial"/>
              </a:rPr>
              <a:t>Technical Relevance </a:t>
            </a:r>
            <a:endParaRPr b="0" lang="en-US" sz="3600" spc="-1" strike="noStrike">
              <a:solidFill>
                <a:srgbClr val="000000"/>
              </a:solidFill>
              <a:latin typeface="Arial"/>
            </a:endParaRPr>
          </a:p>
        </p:txBody>
      </p:sp>
      <p:sp>
        <p:nvSpPr>
          <p:cNvPr id="57" name="Google Shape;46;p4"/>
          <p:cNvSpPr/>
          <p:nvPr/>
        </p:nvSpPr>
        <p:spPr>
          <a:xfrm>
            <a:off x="159120" y="914400"/>
            <a:ext cx="8297640" cy="368460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567"/>
              </a:spcBef>
              <a:spcAft>
                <a:spcPts val="567"/>
              </a:spcAft>
            </a:pPr>
            <a:r>
              <a:rPr b="0" lang="en-IN" sz="1500" spc="-1" strike="noStrike">
                <a:solidFill>
                  <a:srgbClr val="000000"/>
                </a:solidFill>
                <a:latin typeface="Times New Roman"/>
                <a:ea typeface="Arial"/>
              </a:rPr>
              <a:t>Screenless display is a cutting-edge technology that allows users to visualize and interact with digital content without using a traditional physical screen. Instead, it relies on alternative methods like light projection, retinal imaging, and holography to present visual data directly to the human eye or into the surrounding environment (e.g., air, glasses, or retina).</a:t>
            </a:r>
            <a:endParaRPr b="0" lang="en-US" sz="1500" spc="-1" strike="noStrike">
              <a:solidFill>
                <a:srgbClr val="000000"/>
              </a:solidFill>
              <a:latin typeface="Arial"/>
            </a:endParaRPr>
          </a:p>
          <a:p>
            <a:pPr>
              <a:lnSpc>
                <a:spcPct val="100000"/>
              </a:lnSpc>
              <a:spcBef>
                <a:spcPts val="1191"/>
              </a:spcBef>
              <a:spcAft>
                <a:spcPts val="992"/>
              </a:spcAft>
            </a:pPr>
            <a:r>
              <a:rPr b="0" lang="en-IN" sz="1600" spc="-1" strike="noStrike">
                <a:solidFill>
                  <a:srgbClr val="000000"/>
                </a:solidFill>
                <a:latin typeface="Times New Roman"/>
              </a:rPr>
              <a:t>Revolutionizing Human-Computer Interaction (HCI)</a:t>
            </a:r>
            <a:endParaRPr b="0" lang="en-US" sz="1600" spc="-1" strike="noStrike">
              <a:solidFill>
                <a:srgbClr val="000000"/>
              </a:solidFill>
              <a:latin typeface="Arial"/>
            </a:endParaRPr>
          </a:p>
          <a:p>
            <a:pPr>
              <a:lnSpc>
                <a:spcPct val="100000"/>
              </a:lnSpc>
              <a:spcBef>
                <a:spcPts val="1191"/>
              </a:spcBef>
              <a:spcAft>
                <a:spcPts val="992"/>
              </a:spcAft>
            </a:pPr>
            <a:r>
              <a:rPr b="0" lang="en-IN" sz="1600" spc="-1" strike="noStrike">
                <a:solidFill>
                  <a:srgbClr val="000000"/>
                </a:solidFill>
                <a:latin typeface="Times New Roman"/>
              </a:rPr>
              <a:t>Overcoming Physical Display Constraints</a:t>
            </a:r>
            <a:endParaRPr b="0" lang="en-US" sz="1600" spc="-1" strike="noStrike">
              <a:solidFill>
                <a:srgbClr val="000000"/>
              </a:solidFill>
              <a:latin typeface="Arial"/>
            </a:endParaRPr>
          </a:p>
          <a:p>
            <a:pPr>
              <a:lnSpc>
                <a:spcPct val="100000"/>
              </a:lnSpc>
              <a:spcBef>
                <a:spcPts val="1191"/>
              </a:spcBef>
              <a:spcAft>
                <a:spcPts val="992"/>
              </a:spcAft>
            </a:pPr>
            <a:r>
              <a:rPr b="0" lang="en-IN" sz="1600" spc="-1" strike="noStrike">
                <a:solidFill>
                  <a:srgbClr val="000000"/>
                </a:solidFill>
                <a:latin typeface="Times New Roman"/>
              </a:rPr>
              <a:t>Enhanced Portability and Energy Efficiency</a:t>
            </a:r>
            <a:endParaRPr b="0" lang="en-US" sz="1600" spc="-1" strike="noStrike">
              <a:solidFill>
                <a:srgbClr val="000000"/>
              </a:solidFill>
              <a:latin typeface="Arial"/>
            </a:endParaRPr>
          </a:p>
          <a:p>
            <a:pPr>
              <a:lnSpc>
                <a:spcPct val="100000"/>
              </a:lnSpc>
              <a:spcBef>
                <a:spcPts val="567"/>
              </a:spcBef>
              <a:spcAft>
                <a:spcPts val="567"/>
              </a:spcAft>
            </a:pPr>
            <a:endParaRPr b="0" lang="en-US" sz="1500" spc="-1" strike="noStrike">
              <a:solidFill>
                <a:srgbClr val="000000"/>
              </a:solidFill>
              <a:latin typeface="Arial"/>
            </a:endParaRPr>
          </a:p>
          <a:p>
            <a:pPr>
              <a:lnSpc>
                <a:spcPct val="100000"/>
              </a:lnSpc>
              <a:spcBef>
                <a:spcPts val="567"/>
              </a:spcBef>
              <a:spcAft>
                <a:spcPts val="567"/>
              </a:spcAft>
            </a:pPr>
            <a:endParaRPr b="0" lang="en-US" sz="1500" spc="-1" strike="noStrike">
              <a:solidFill>
                <a:srgbClr val="000000"/>
              </a:solidFill>
              <a:latin typeface="Arial"/>
            </a:endParaRPr>
          </a:p>
          <a:p>
            <a:pPr>
              <a:lnSpc>
                <a:spcPct val="100000"/>
              </a:lnSpc>
              <a:spcBef>
                <a:spcPts val="567"/>
              </a:spcBef>
              <a:spcAft>
                <a:spcPts val="567"/>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
          <p:cNvSpPr/>
          <p:nvPr/>
        </p:nvSpPr>
        <p:spPr>
          <a:xfrm>
            <a:off x="228960" y="569520"/>
            <a:ext cx="8685360" cy="4458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endParaRPr b="0" lang="en-US" sz="1500" spc="-1" strike="noStrike">
              <a:solidFill>
                <a:srgbClr val="000000"/>
              </a:solidFill>
              <a:latin typeface="Arial"/>
            </a:endParaRPr>
          </a:p>
          <a:p>
            <a:pPr>
              <a:lnSpc>
                <a:spcPct val="100000"/>
              </a:lnSpc>
              <a:spcBef>
                <a:spcPts val="340"/>
              </a:spcBef>
              <a:spcAft>
                <a:spcPts val="142"/>
              </a:spcAft>
            </a:pPr>
            <a:r>
              <a:rPr b="1" lang="en-US" sz="1500" spc="-1" strike="noStrike">
                <a:solidFill>
                  <a:srgbClr val="000000"/>
                </a:solidFill>
                <a:latin typeface="Times New Roman"/>
                <a:ea typeface="Noto Sans CJK SC"/>
              </a:rPr>
              <a:t>Tools and Technologies Related to Screenless Display:</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Digital Light Processing (DLP)</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Holographic Projection</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Augmented Reality (AR) Headsets</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Retinal Projection Systems</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500" spc="-1" strike="noStrike">
                <a:solidFill>
                  <a:srgbClr val="000000"/>
                </a:solidFill>
                <a:latin typeface="Times New Roman"/>
                <a:ea typeface="Noto Sans CJK SC"/>
              </a:rPr>
              <a:t>Brain-Computer Interface (BCI)</a:t>
            </a:r>
            <a:endParaRPr b="0" lang="en-US" sz="1500" spc="-1" strike="noStrike">
              <a:solidFill>
                <a:srgbClr val="000000"/>
              </a:solidFill>
              <a:latin typeface="Arial"/>
            </a:endParaRPr>
          </a:p>
          <a:p>
            <a:pPr>
              <a:lnSpc>
                <a:spcPct val="100000"/>
              </a:lnSpc>
              <a:spcBef>
                <a:spcPts val="340"/>
              </a:spcBef>
              <a:spcAft>
                <a:spcPts val="142"/>
              </a:spcAft>
            </a:pPr>
            <a:r>
              <a:rPr b="1" lang="en-US" sz="1500" spc="-1" strike="noStrike">
                <a:solidFill>
                  <a:srgbClr val="000000"/>
                </a:solidFill>
                <a:latin typeface="Times New Roman"/>
                <a:ea typeface="Noto Sans CJK SC"/>
              </a:rPr>
              <a:t>Tool Most Suitable for Our Objective:</a:t>
            </a:r>
            <a:endParaRPr b="0" lang="en-US" sz="1500" spc="-1" strike="noStrike">
              <a:solidFill>
                <a:srgbClr val="000000"/>
              </a:solidFill>
              <a:latin typeface="Arial"/>
            </a:endParaRPr>
          </a:p>
          <a:p>
            <a:pPr>
              <a:lnSpc>
                <a:spcPct val="100000"/>
              </a:lnSpc>
              <a:spcBef>
                <a:spcPts val="340"/>
              </a:spcBef>
              <a:spcAft>
                <a:spcPts val="142"/>
              </a:spcAft>
            </a:pPr>
            <a:r>
              <a:rPr b="0" lang="en-US" sz="1500" spc="-1" strike="noStrike">
                <a:solidFill>
                  <a:srgbClr val="000000"/>
                </a:solidFill>
                <a:latin typeface="Times New Roman"/>
                <a:ea typeface="Noto Sans CJK SC"/>
              </a:rPr>
              <a:t>Retinal Projection Systems</a:t>
            </a:r>
            <a:endParaRPr b="0" lang="en-US" sz="1500" spc="-1" strike="noStrike">
              <a:solidFill>
                <a:srgbClr val="000000"/>
              </a:solidFill>
              <a:latin typeface="Arial"/>
            </a:endParaRPr>
          </a:p>
          <a:p>
            <a:pPr>
              <a:lnSpc>
                <a:spcPct val="100000"/>
              </a:lnSpc>
              <a:spcBef>
                <a:spcPts val="340"/>
              </a:spcBef>
              <a:spcAft>
                <a:spcPts val="142"/>
              </a:spcAft>
            </a:pPr>
            <a:r>
              <a:rPr b="0" lang="en-US" sz="1500" spc="-1" strike="noStrike">
                <a:solidFill>
                  <a:srgbClr val="000000"/>
                </a:solidFill>
                <a:latin typeface="Times New Roman"/>
                <a:ea typeface="Noto Sans CJK SC"/>
              </a:rPr>
              <a:t>This tool aligns best with the objective of delivering a screen-free yet immersive visual experience. Retinal displays project light directly onto the retina using low-power laser beams, creating a clear, high-resolution image perceived by the user without requiring a physical screen. This is ideal for wearable devices, smart glasses, and medical applications where compact and private display is essential.</a:t>
            </a:r>
            <a:endParaRPr b="0" lang="en-US" sz="1500" spc="-1" strike="noStrike">
              <a:solidFill>
                <a:srgbClr val="000000"/>
              </a:solidFill>
              <a:latin typeface="Arial"/>
            </a:endParaRPr>
          </a:p>
          <a:p>
            <a:pPr>
              <a:lnSpc>
                <a:spcPct val="100000"/>
              </a:lnSpc>
              <a:spcBef>
                <a:spcPts val="340"/>
              </a:spcBef>
              <a:spcAft>
                <a:spcPts val="142"/>
              </a:spcAft>
            </a:pPr>
            <a:endParaRPr b="0" lang="en-US" sz="1500" spc="-1" strike="noStrike">
              <a:solidFill>
                <a:srgbClr val="000000"/>
              </a:solidFill>
              <a:latin typeface="Arial"/>
            </a:endParaRPr>
          </a:p>
        </p:txBody>
      </p:sp>
      <p:pic>
        <p:nvPicPr>
          <p:cNvPr id="59" name="" descr=""/>
          <p:cNvPicPr/>
          <p:nvPr/>
        </p:nvPicPr>
        <p:blipFill>
          <a:blip r:embed="rId1"/>
          <a:stretch/>
        </p:blipFill>
        <p:spPr>
          <a:xfrm>
            <a:off x="5870520" y="914400"/>
            <a:ext cx="2587680" cy="194076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1917000" y="176760"/>
            <a:ext cx="5872680" cy="615240"/>
          </a:xfrm>
          <a:prstGeom prst="rect">
            <a:avLst/>
          </a:prstGeom>
          <a:noFill/>
          <a:ln w="0">
            <a:noFill/>
          </a:ln>
        </p:spPr>
        <p:txBody>
          <a:bodyPr lIns="91440" rIns="91440" tIns="91440" bIns="91440" anchor="b">
            <a:noAutofit/>
          </a:bodyPr>
          <a:p>
            <a:pPr indent="0" algn="ctr">
              <a:lnSpc>
                <a:spcPct val="100000"/>
              </a:lnSpc>
              <a:buNone/>
              <a:tabLst>
                <a:tab algn="l" pos="0"/>
              </a:tabLst>
            </a:pPr>
            <a:r>
              <a:rPr b="0" lang="en-GB" sz="3500" spc="-1" strike="noStrike">
                <a:solidFill>
                  <a:schemeClr val="dk1"/>
                </a:solidFill>
                <a:latin typeface="Times New Roman"/>
                <a:ea typeface="Arial"/>
              </a:rPr>
              <a:t>Sustainability</a:t>
            </a:r>
            <a:endParaRPr b="0" lang="en-US" sz="3500" spc="-1" strike="noStrike">
              <a:solidFill>
                <a:srgbClr val="000000"/>
              </a:solidFill>
              <a:latin typeface="Arial"/>
            </a:endParaRPr>
          </a:p>
        </p:txBody>
      </p:sp>
      <p:sp>
        <p:nvSpPr>
          <p:cNvPr id="61" name="TextBox 2"/>
          <p:cNvSpPr/>
          <p:nvPr/>
        </p:nvSpPr>
        <p:spPr>
          <a:xfrm>
            <a:off x="312480" y="914400"/>
            <a:ext cx="8372880" cy="475164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720"/>
              </a:spcBef>
              <a:spcAft>
                <a:spcPts val="431"/>
              </a:spcAft>
            </a:pPr>
            <a:r>
              <a:rPr b="1" lang="en-IN" sz="1500" spc="-1" strike="noStrike">
                <a:solidFill>
                  <a:srgbClr val="000000"/>
                </a:solidFill>
                <a:latin typeface="Times New Roman"/>
                <a:ea typeface="Arial"/>
              </a:rPr>
              <a:t>Reduction in Electronic Waste (E-Waste):</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Eliminates the need for physical screens, reducing production and disposal of LCD, LED, or OLED panels.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Encourages minimal hardware designs, particularly in AR glasses or retinal devices.</a:t>
            </a:r>
            <a:endParaRPr b="0" lang="en-US" sz="1500" spc="-1" strike="noStrike">
              <a:solidFill>
                <a:srgbClr val="000000"/>
              </a:solidFill>
              <a:latin typeface="Arial"/>
            </a:endParaRPr>
          </a:p>
          <a:p>
            <a:pPr>
              <a:lnSpc>
                <a:spcPct val="100000"/>
              </a:lnSpc>
              <a:spcBef>
                <a:spcPts val="720"/>
              </a:spcBef>
              <a:spcAft>
                <a:spcPts val="431"/>
              </a:spcAft>
            </a:pPr>
            <a:r>
              <a:rPr b="1" lang="en-IN" sz="1500" spc="-1" strike="noStrike">
                <a:solidFill>
                  <a:srgbClr val="000000"/>
                </a:solidFill>
                <a:latin typeface="Times New Roman"/>
                <a:ea typeface="Arial"/>
              </a:rPr>
              <a:t>Energy Efficiency:</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Screenless systems, especially retinal projection and holographic displays, consume less power compared to traditional displays.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Reduces battery load in wearable and portable devices, extending their lifespan.</a:t>
            </a:r>
            <a:endParaRPr b="0" lang="en-US" sz="1500" spc="-1" strike="noStrike">
              <a:solidFill>
                <a:srgbClr val="000000"/>
              </a:solidFill>
              <a:latin typeface="Arial"/>
            </a:endParaRPr>
          </a:p>
          <a:p>
            <a:pPr>
              <a:lnSpc>
                <a:spcPct val="100000"/>
              </a:lnSpc>
              <a:spcBef>
                <a:spcPts val="720"/>
              </a:spcBef>
              <a:spcAft>
                <a:spcPts val="431"/>
              </a:spcAft>
            </a:pPr>
            <a:r>
              <a:rPr b="1" lang="en-IN" sz="1500" spc="-1" strike="noStrike">
                <a:solidFill>
                  <a:srgbClr val="000000"/>
                </a:solidFill>
                <a:latin typeface="Times New Roman"/>
                <a:ea typeface="Arial"/>
              </a:rPr>
              <a:t>Eco-Friendly Materials:</a:t>
            </a:r>
            <a:endParaRPr b="0" lang="en-US" sz="1500" spc="-1" strike="noStrike">
              <a:solidFill>
                <a:srgbClr val="000000"/>
              </a:solidFill>
              <a:latin typeface="Arial"/>
            </a:endParaRPr>
          </a:p>
          <a:p>
            <a:pPr marL="216000" indent="-216000">
              <a:lnSpc>
                <a:spcPct val="100000"/>
              </a:lnSpc>
              <a:spcBef>
                <a:spcPts val="720"/>
              </a:spcBef>
              <a:spcAft>
                <a:spcPts val="431"/>
              </a:spcAft>
              <a:buClr>
                <a:srgbClr val="000000"/>
              </a:buClr>
              <a:buFont typeface="Symbol" charset="2"/>
              <a:buChar char=""/>
            </a:pPr>
            <a:r>
              <a:rPr b="0" lang="en-IN" sz="1500" spc="-1" strike="noStrike">
                <a:solidFill>
                  <a:srgbClr val="000000"/>
                </a:solidFill>
                <a:latin typeface="Times New Roman"/>
                <a:ea typeface="Arial"/>
              </a:rPr>
              <a:t>Reduced need for large-scale manufacturing of plastic, glass, and toxic materials used in traditional screens.</a:t>
            </a: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a:p>
            <a:pPr>
              <a:lnSpc>
                <a:spcPct val="100000"/>
              </a:lnSpc>
              <a:spcBef>
                <a:spcPts val="720"/>
              </a:spcBef>
              <a:spcAft>
                <a:spcPts val="431"/>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Google Shape;60;p6"/>
          <p:cNvSpPr/>
          <p:nvPr/>
        </p:nvSpPr>
        <p:spPr>
          <a:xfrm>
            <a:off x="1911240" y="136800"/>
            <a:ext cx="6103800" cy="637560"/>
          </a:xfrm>
          <a:prstGeom prst="rect">
            <a:avLst/>
          </a:prstGeom>
          <a:noFill/>
          <a:ln w="0">
            <a:noFill/>
          </a:ln>
        </p:spPr>
        <p:style>
          <a:lnRef idx="0"/>
          <a:fillRef idx="0"/>
          <a:effectRef idx="0"/>
          <a:fontRef idx="minor"/>
        </p:style>
        <p:txBody>
          <a:bodyPr lIns="0" rIns="0" tIns="0" bIns="0" anchor="ctr">
            <a:noAutofit/>
          </a:bodyPr>
          <a:p>
            <a:pPr algn="ctr">
              <a:lnSpc>
                <a:spcPct val="100000"/>
              </a:lnSpc>
              <a:tabLst>
                <a:tab algn="l" pos="0"/>
              </a:tabLst>
            </a:pPr>
            <a:r>
              <a:rPr b="0" lang="en-IN" sz="3600" spc="-1" strike="noStrike">
                <a:solidFill>
                  <a:schemeClr val="dk1"/>
                </a:solidFill>
                <a:latin typeface="Times New Roman"/>
                <a:ea typeface="Times New Roman"/>
              </a:rPr>
              <a:t>Social Concern</a:t>
            </a:r>
            <a:r>
              <a:rPr b="0" lang="en-IN" sz="4000" spc="-1" strike="noStrike">
                <a:solidFill>
                  <a:schemeClr val="dk1"/>
                </a:solidFill>
                <a:latin typeface="Times New Roman"/>
                <a:ea typeface="Times New Roman"/>
              </a:rPr>
              <a:t> </a:t>
            </a:r>
            <a:endParaRPr b="0" lang="en-US" sz="4000" spc="-1" strike="noStrike">
              <a:solidFill>
                <a:srgbClr val="000000"/>
              </a:solidFill>
              <a:latin typeface="Arial"/>
            </a:endParaRPr>
          </a:p>
        </p:txBody>
      </p:sp>
      <p:sp>
        <p:nvSpPr>
          <p:cNvPr id="63" name=""/>
          <p:cNvSpPr/>
          <p:nvPr/>
        </p:nvSpPr>
        <p:spPr>
          <a:xfrm>
            <a:off x="235080" y="914400"/>
            <a:ext cx="8456760" cy="4575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624"/>
              </a:spcBef>
              <a:spcAft>
                <a:spcPts val="425"/>
              </a:spcAft>
            </a:pPr>
            <a:r>
              <a:rPr b="1" lang="en-US" sz="1500" spc="-1" strike="noStrike">
                <a:solidFill>
                  <a:srgbClr val="000000"/>
                </a:solidFill>
                <a:latin typeface="Times New Roman"/>
              </a:rPr>
              <a:t>Unresolved Societal Problems</a:t>
            </a:r>
            <a:endParaRPr b="0" lang="en-US" sz="1500" spc="-1" strike="noStrike">
              <a:solidFill>
                <a:srgbClr val="000000"/>
              </a:solidFill>
              <a:latin typeface="Arial"/>
            </a:endParaRPr>
          </a:p>
          <a:p>
            <a:pPr>
              <a:lnSpc>
                <a:spcPct val="100000"/>
              </a:lnSpc>
              <a:spcBef>
                <a:spcPts val="624"/>
              </a:spcBef>
              <a:spcAft>
                <a:spcPts val="425"/>
              </a:spcAft>
            </a:pPr>
            <a:r>
              <a:rPr b="1" lang="en-US" sz="1500" spc="-1" strike="noStrike">
                <a:solidFill>
                  <a:srgbClr val="000000"/>
                </a:solidFill>
                <a:latin typeface="Times New Roman"/>
              </a:rPr>
              <a:t>Limited Access to Visual Information for the Visually Impaired:</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rPr>
              <a:t>People with low vision or blindness face barriers in accessing digital content.</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rPr>
              <a:t>Traditional displays are not inclusive or adaptive.</a:t>
            </a:r>
            <a:endParaRPr b="0" lang="en-US" sz="1500" spc="-1" strike="noStrike">
              <a:solidFill>
                <a:srgbClr val="000000"/>
              </a:solidFill>
              <a:latin typeface="Arial"/>
            </a:endParaRPr>
          </a:p>
          <a:p>
            <a:pPr>
              <a:lnSpc>
                <a:spcPct val="100000"/>
              </a:lnSpc>
              <a:spcBef>
                <a:spcPts val="1191"/>
              </a:spcBef>
              <a:spcAft>
                <a:spcPts val="992"/>
              </a:spcAft>
            </a:pPr>
            <a:r>
              <a:rPr b="1" lang="en-US" sz="1500" spc="-1" strike="noStrike">
                <a:solidFill>
                  <a:srgbClr val="000000"/>
                </a:solidFill>
                <a:latin typeface="Times New Roman"/>
                <a:ea typeface="Noto Sans CJK SC"/>
              </a:rPr>
              <a:t>Display Limitations in Harsh Environments:</a:t>
            </a:r>
            <a:endParaRPr b="0" lang="en-US" sz="15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500" spc="-1" strike="noStrike">
                <a:solidFill>
                  <a:srgbClr val="000000"/>
                </a:solidFill>
                <a:latin typeface="Times New Roman"/>
                <a:ea typeface="Noto Sans CJK SC"/>
              </a:rPr>
              <a:t>Traditional screens are not reliable in extreme conditions ( bright sunlight, wet environments).</a:t>
            </a:r>
            <a:endParaRPr b="0" lang="en-US" sz="1500" spc="-1" strike="noStrike">
              <a:solidFill>
                <a:srgbClr val="000000"/>
              </a:solidFill>
              <a:latin typeface="Arial"/>
            </a:endParaRPr>
          </a:p>
          <a:p>
            <a:pPr>
              <a:lnSpc>
                <a:spcPct val="100000"/>
              </a:lnSpc>
              <a:spcBef>
                <a:spcPts val="624"/>
              </a:spcBef>
              <a:spcAft>
                <a:spcPts val="425"/>
              </a:spcAft>
            </a:pPr>
            <a:r>
              <a:rPr b="1" lang="en-US" sz="1500" spc="-1" strike="noStrike">
                <a:solidFill>
                  <a:srgbClr val="000000"/>
                </a:solidFill>
                <a:latin typeface="Times New Roman"/>
                <a:ea typeface="Noto Sans CJK SC"/>
              </a:rPr>
              <a:t>Environmental Pollution from E-Waste:</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ea typeface="Noto Sans CJK SC"/>
              </a:rPr>
              <a:t>Millions of screens are discarded annually, contributing to toxic e-waste.</a:t>
            </a:r>
            <a:endParaRPr b="0" lang="en-US" sz="1500" spc="-1" strike="noStrike">
              <a:solidFill>
                <a:srgbClr val="000000"/>
              </a:solidFill>
              <a:latin typeface="Arial"/>
            </a:endParaRPr>
          </a:p>
          <a:p>
            <a:pPr marL="216000" indent="-216000">
              <a:lnSpc>
                <a:spcPct val="100000"/>
              </a:lnSpc>
              <a:spcBef>
                <a:spcPts val="624"/>
              </a:spcBef>
              <a:spcAft>
                <a:spcPts val="425"/>
              </a:spcAft>
              <a:buClr>
                <a:srgbClr val="000000"/>
              </a:buClr>
              <a:buSzPct val="45000"/>
              <a:buFont typeface="Wingdings" charset="2"/>
              <a:buChar char=""/>
            </a:pPr>
            <a:r>
              <a:rPr b="0" lang="en-US" sz="1500" spc="-1" strike="noStrike">
                <a:solidFill>
                  <a:srgbClr val="000000"/>
                </a:solidFill>
                <a:latin typeface="Times New Roman"/>
                <a:ea typeface="Noto Sans CJK SC"/>
              </a:rPr>
              <a:t>Recycling processes are complex and energy-intensive.</a:t>
            </a: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a:p>
            <a:pPr>
              <a:lnSpc>
                <a:spcPct val="100000"/>
              </a:lnSpc>
              <a:spcBef>
                <a:spcPts val="624"/>
              </a:spcBef>
              <a:spcAft>
                <a:spcPts val="425"/>
              </a:spcAf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228600" y="967320"/>
            <a:ext cx="8685360" cy="40604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1191"/>
              </a:spcBef>
              <a:spcAft>
                <a:spcPts val="992"/>
              </a:spcAft>
            </a:pPr>
            <a:r>
              <a:rPr b="1" lang="en-US" sz="1800" spc="-1" strike="noStrike">
                <a:solidFill>
                  <a:srgbClr val="000000"/>
                </a:solidFill>
                <a:latin typeface="Times new Roman"/>
                <a:ea typeface="Noto Sans CJK SC"/>
              </a:rPr>
              <a:t>Domains That Can Benefit from Screenless Display</a:t>
            </a:r>
            <a:endParaRPr b="0" lang="en-US" sz="18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Healthcare &amp; Medical Imaging: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Enables hands-free, real-time visualization during surgery or diagnostics.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Can assist visually impaired users through audio-visual augmentation.</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Defense and Aerospace: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Retinal displays and HUDs provide situational awareness without bulky equipment.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Useful in combat zones, cockpits, and night vision applications.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Education &amp; Training: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Enhances interactive learning with holographic projections and AR tools.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Automotive Industry: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Heads-Up Displays (HUDs) project essential driving information on windshields, improving safety.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Public Communication &amp; Advertising:</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Holographic displays reduce physical space and material usage for dynamic content in public spaces.</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itle 1"/>
          <p:cNvSpPr/>
          <p:nvPr/>
        </p:nvSpPr>
        <p:spPr>
          <a:xfrm>
            <a:off x="2446920" y="282600"/>
            <a:ext cx="4639320" cy="63144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n-GB" sz="3200" spc="-1" strike="noStrike">
                <a:solidFill>
                  <a:schemeClr val="dk1"/>
                </a:solidFill>
                <a:latin typeface="Times New Roman"/>
                <a:ea typeface="Arial"/>
              </a:rPr>
              <a:t>Proposed Solution</a:t>
            </a:r>
            <a:endParaRPr b="0" lang="en-US" sz="3200" spc="-1" strike="noStrike">
              <a:solidFill>
                <a:srgbClr val="000000"/>
              </a:solidFill>
              <a:latin typeface="Arial"/>
            </a:endParaRPr>
          </a:p>
        </p:txBody>
      </p:sp>
      <p:sp>
        <p:nvSpPr>
          <p:cNvPr id="66" name=""/>
          <p:cNvSpPr/>
          <p:nvPr/>
        </p:nvSpPr>
        <p:spPr>
          <a:xfrm>
            <a:off x="457200" y="1143000"/>
            <a:ext cx="8228160" cy="38847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r>
              <a:rPr b="1" lang="en-US" sz="1400" spc="-1" strike="noStrike">
                <a:solidFill>
                  <a:srgbClr val="000000"/>
                </a:solidFill>
                <a:latin typeface="Times New Roman"/>
              </a:rPr>
              <a:t>Key Technologies Used:</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Retinal Projection / Smart Glasses (output interface)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Wireless Communication Module (for data transfer)</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Microcontroller/Processor (to manage and format data)</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Sensors / Cloud / Mobile (data sources)</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ea typeface="Noto Sans CJK SC"/>
              </a:rPr>
              <a:t>How This Solves the Problem:</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No physical display needed → reduces e-waste.</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Low power wearable solution → enhances portability.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Hands-free visual experience → ideal for fieldwork, healthcare, and accessibility.</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ea typeface="Noto Sans CJK SC"/>
              </a:rPr>
              <a:t>Real-time data delivery → ensures efficiency and usability.</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
          <p:cNvSpPr/>
          <p:nvPr/>
        </p:nvSpPr>
        <p:spPr>
          <a:xfrm>
            <a:off x="1828800" y="4114800"/>
            <a:ext cx="617220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i="1" lang="en-US" sz="1500" spc="-1" strike="noStrike">
                <a:solidFill>
                  <a:srgbClr val="000000"/>
                </a:solidFill>
                <a:latin typeface="Times New Roman"/>
                <a:ea typeface="Noto Sans CJK SC"/>
              </a:rPr>
              <a:t>Fig :Block diagram virtual retinal display</a:t>
            </a:r>
            <a:endParaRPr b="0" lang="en-US" sz="1500" spc="-1" strike="noStrike">
              <a:solidFill>
                <a:srgbClr val="000000"/>
              </a:solidFill>
              <a:latin typeface="Arial"/>
            </a:endParaRPr>
          </a:p>
          <a:p>
            <a:pPr>
              <a:lnSpc>
                <a:spcPct val="100000"/>
              </a:lnSpc>
            </a:pPr>
            <a:r>
              <a:rPr b="0" i="1" lang="en-US" sz="1500" spc="-1" strike="noStrike">
                <a:solidFill>
                  <a:srgbClr val="000000"/>
                </a:solidFill>
                <a:latin typeface="Times New Roman"/>
                <a:ea typeface="Noto Sans CJK SC"/>
              </a:rPr>
              <a:t>Source :https://media.neliti.com/media/publications/336270-screenless-display-the-reality-of-future-3e8e122a.pdf</a:t>
            </a:r>
            <a:endParaRPr b="0" lang="en-US" sz="1500" spc="-1" strike="noStrike">
              <a:solidFill>
                <a:srgbClr val="000000"/>
              </a:solidFill>
              <a:latin typeface="Arial"/>
            </a:endParaRPr>
          </a:p>
        </p:txBody>
      </p:sp>
      <p:pic>
        <p:nvPicPr>
          <p:cNvPr id="68" name="" descr=""/>
          <p:cNvPicPr/>
          <p:nvPr/>
        </p:nvPicPr>
        <p:blipFill>
          <a:blip r:embed="rId1"/>
          <a:stretch/>
        </p:blipFill>
        <p:spPr>
          <a:xfrm>
            <a:off x="2057400" y="1371600"/>
            <a:ext cx="4876560" cy="1721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
          <p:cNvSpPr txBox="1"/>
          <p:nvPr/>
        </p:nvSpPr>
        <p:spPr>
          <a:xfrm>
            <a:off x="457200" y="1594440"/>
            <a:ext cx="8229600" cy="3365280"/>
          </a:xfrm>
          <a:prstGeom prst="rect">
            <a:avLst/>
          </a:prstGeom>
          <a:noFill/>
          <a:ln w="0">
            <a:noFill/>
          </a:ln>
        </p:spPr>
        <p:txBody>
          <a:bodyPr lIns="90000" rIns="90000" tIns="45000" bIns="45000" anchor="t">
            <a:noAutofit/>
          </a:bodyPr>
          <a:p>
            <a:r>
              <a:rPr b="0" lang="en-US" sz="1400" spc="-1" strike="noStrike">
                <a:solidFill>
                  <a:srgbClr val="000000"/>
                </a:solidFill>
                <a:latin typeface="Times new Roman"/>
              </a:rPr>
              <a:t>Screenless display technology represents a groundbreaking shift in how humans perceive and interact with digital content. By eliminating the need for traditional physical screens, these systems—such as retinal projection, holography, and brain-computer interfaces—enable more immersive, intuitive, and portable user experiences. The technology is especially promising in applications requiring hands-free interaction, such as augmented reality (AR), medical imaging, military targeting systems, and assistive devices for the visually impaired.</a:t>
            </a:r>
            <a:endParaRPr b="0" lang="en-US" sz="1400" spc="-1" strike="noStrike">
              <a:solidFill>
                <a:srgbClr val="000000"/>
              </a:solidFill>
              <a:latin typeface="Times new Roman"/>
            </a:endParaRPr>
          </a:p>
          <a:p>
            <a:r>
              <a:rPr b="0" lang="en-US" sz="1400" spc="-1" strike="noStrike">
                <a:solidFill>
                  <a:srgbClr val="000000"/>
                </a:solidFill>
                <a:latin typeface="Times new Roman"/>
              </a:rPr>
              <a:t>Despite challenges like high development costs, safety concerns, and technical limitations, continuous research and innovation are steadily overcoming these barriers. The convergence of advancements in optics, neuroscience, and embedded systems is accelerating the viability and adoption of screenless displays. As the technology matures, it is poised to redefine the future of human-computer interaction, paving the way for smarter, more seamless, and context-aware digital environments.</a:t>
            </a:r>
            <a:endParaRPr b="0" lang="en-US" sz="1400" spc="-1" strike="noStrike">
              <a:solidFill>
                <a:srgbClr val="000000"/>
              </a:solidFill>
              <a:latin typeface="Times new Roman"/>
            </a:endParaRPr>
          </a:p>
          <a:p>
            <a:endParaRPr b="0" lang="en-US" sz="1000" spc="-1" strike="noStrike">
              <a:solidFill>
                <a:srgbClr val="000000"/>
              </a:solidFill>
              <a:latin typeface="Times new Roman"/>
            </a:endParaRPr>
          </a:p>
        </p:txBody>
      </p:sp>
      <p:sp>
        <p:nvSpPr>
          <p:cNvPr id="70" name=""/>
          <p:cNvSpPr txBox="1"/>
          <p:nvPr/>
        </p:nvSpPr>
        <p:spPr>
          <a:xfrm>
            <a:off x="3200400" y="914400"/>
            <a:ext cx="1828800" cy="513720"/>
          </a:xfrm>
          <a:prstGeom prst="rect">
            <a:avLst/>
          </a:prstGeom>
          <a:noFill/>
          <a:ln w="0">
            <a:noFill/>
          </a:ln>
        </p:spPr>
        <p:txBody>
          <a:bodyPr lIns="90000" rIns="90000" tIns="45000" bIns="45000" anchor="t">
            <a:noAutofit/>
          </a:bodyPr>
          <a:p>
            <a:r>
              <a:rPr b="1" lang="en-US" sz="2200" spc="-1" strike="noStrike">
                <a:solidFill>
                  <a:srgbClr val="000000"/>
                </a:solidFill>
                <a:latin typeface="Times New Roman"/>
              </a:rPr>
              <a:t>Conclusion</a:t>
            </a:r>
            <a:endParaRPr b="1" lang="en-US" sz="22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Google Shape;83;p10"/>
          <p:cNvSpPr/>
          <p:nvPr/>
        </p:nvSpPr>
        <p:spPr>
          <a:xfrm>
            <a:off x="1835640" y="185760"/>
            <a:ext cx="5339880" cy="57060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chemeClr val="dk1"/>
                </a:solidFill>
                <a:latin typeface="Times New Roman"/>
                <a:ea typeface="Times New Roman"/>
              </a:rPr>
              <a:t>Future Work</a:t>
            </a:r>
            <a:endParaRPr b="0" lang="en-US" sz="3600" spc="-1" strike="noStrike">
              <a:solidFill>
                <a:srgbClr val="000000"/>
              </a:solidFill>
              <a:latin typeface="Arial"/>
            </a:endParaRPr>
          </a:p>
        </p:txBody>
      </p:sp>
      <p:sp>
        <p:nvSpPr>
          <p:cNvPr id="72" name=""/>
          <p:cNvSpPr/>
          <p:nvPr/>
        </p:nvSpPr>
        <p:spPr>
          <a:xfrm>
            <a:off x="236880" y="1076400"/>
            <a:ext cx="8219880" cy="37717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40"/>
              </a:spcBef>
              <a:spcAft>
                <a:spcPts val="142"/>
              </a:spcAft>
            </a:pPr>
            <a:r>
              <a:rPr b="1" lang="en-US" sz="1400" spc="-1" strike="noStrike">
                <a:solidFill>
                  <a:srgbClr val="000000"/>
                </a:solidFill>
                <a:latin typeface="Times New Roman"/>
              </a:rPr>
              <a:t>Miniaturization of Components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Further reduction in size of retinal projection and holographic units to fit into compact wearables like contact lenses.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Enhanced Resolution and Brightness</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Improve image clarity and visibility in various lighting conditions, especially for outdoor or bright environments.</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Integration with AI and IoT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Enable smart, context-aware visualizations based on user behavior, environment, or real-time data.</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Cost Reduction and Mass Production</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Make screenless display technologies affordable and scalable for widespread commercial use.</a:t>
            </a:r>
            <a:endParaRPr b="0" lang="en-US" sz="1400" spc="-1" strike="noStrike">
              <a:solidFill>
                <a:srgbClr val="000000"/>
              </a:solidFill>
              <a:latin typeface="Arial"/>
            </a:endParaRPr>
          </a:p>
          <a:p>
            <a:pPr>
              <a:lnSpc>
                <a:spcPct val="100000"/>
              </a:lnSpc>
              <a:spcBef>
                <a:spcPts val="340"/>
              </a:spcBef>
              <a:spcAft>
                <a:spcPts val="142"/>
              </a:spcAft>
            </a:pPr>
            <a:r>
              <a:rPr b="1" lang="en-US" sz="1400" spc="-1" strike="noStrike">
                <a:solidFill>
                  <a:srgbClr val="000000"/>
                </a:solidFill>
                <a:latin typeface="Times New Roman"/>
              </a:rPr>
              <a:t>Improved User Safety and Comfort</a:t>
            </a:r>
            <a:endParaRPr b="0" lang="en-US" sz="1400" spc="-1" strike="noStrike">
              <a:solidFill>
                <a:srgbClr val="000000"/>
              </a:solidFill>
              <a:latin typeface="Arial"/>
            </a:endParaRPr>
          </a:p>
          <a:p>
            <a:pPr marL="216000" indent="-216000">
              <a:lnSpc>
                <a:spcPct val="100000"/>
              </a:lnSpc>
              <a:spcBef>
                <a:spcPts val="340"/>
              </a:spcBef>
              <a:spcAft>
                <a:spcPts val="142"/>
              </a:spcAft>
              <a:buClr>
                <a:srgbClr val="000000"/>
              </a:buClr>
              <a:buSzPct val="45000"/>
              <a:buFont typeface="Wingdings" charset="2"/>
              <a:buChar char=""/>
            </a:pPr>
            <a:r>
              <a:rPr b="0" lang="en-US" sz="1400" spc="-1" strike="noStrike">
                <a:solidFill>
                  <a:srgbClr val="000000"/>
                </a:solidFill>
                <a:latin typeface="Times New Roman"/>
              </a:rPr>
              <a:t>Ensure eye-safe projection methods and ergonomic designs for prolonged usage.</a:t>
            </a:r>
            <a:endParaRPr b="0" lang="en-US" sz="1400" spc="-1" strike="noStrike">
              <a:solidFill>
                <a:srgbClr val="000000"/>
              </a:solidFill>
              <a:latin typeface="Arial"/>
            </a:endParaRPr>
          </a:p>
          <a:p>
            <a:pPr>
              <a:lnSpc>
                <a:spcPct val="100000"/>
              </a:lnSpc>
              <a:spcBef>
                <a:spcPts val="340"/>
              </a:spcBef>
              <a:spcAft>
                <a:spcPts val="142"/>
              </a:spcAft>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Google Shape;72;p8"/>
          <p:cNvSpPr/>
          <p:nvPr/>
        </p:nvSpPr>
        <p:spPr>
          <a:xfrm>
            <a:off x="228600" y="870480"/>
            <a:ext cx="8518320" cy="347112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Bef>
                <a:spcPts val="283"/>
              </a:spcBef>
              <a:spcAft>
                <a:spcPts val="283"/>
              </a:spcAft>
            </a:pPr>
            <a:r>
              <a:rPr b="0" lang="en-US" sz="1000" spc="-1" strike="noStrike">
                <a:solidFill>
                  <a:srgbClr val="000000"/>
                </a:solidFill>
                <a:latin typeface="Times New Roman"/>
                <a:ea typeface="DejaVu Sans"/>
              </a:rPr>
              <a:t>[1] Z. Liu et al., "Holographic Video Communications," IEEE Wireless Communications, vol. 32, no. 2, pp. 45–52, Feb.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[2] J. Kim and Y. Park, "MEMS-Based Retinal Projection Display for Wearable AR Devices," IEEE Transactions on Industrial Electronics, vol. 71, no. 1, pp. 120–130, Jan. 2024.</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[3] L. Chen et al., "A Holographic Display System Based on Light Field Reconstruction," IEEE Transactions on Visualization and Computer Graphics, vol. 30, no. 3, pp. 700–712, Mar. 2024.</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[4] A. Takahashi and H. Shinoda, "Airborne Ultrasonic Tactile Display for Mid-Air Haptics," IEEE Transactions on Haptics, vol. 17, no. 2, pp. 200–210, Apr.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[5] R. Kumar et al., "Optical See-Through AR Display for Smart Manufacturing," IEEE Transactions on Industrial Informatics, vol. 21, no. 6, pp. 3450–3460, June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[6] M. Zhang and D. Lee, "Retinal Laser Projection for Low Power AR Wearables," IEEE Journal on Emerging and Selected Topics in Circuits and Systems, vol. 14, no. 1, pp. 33–42, Mar.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[7] N. Gupta and P. Roy, "Smartwatch Interface Using Skin Projection and Gesture Recognition," IEEE Sensors Journal, vol. 25, no. 4, pp. 1234–1241, Feb.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[8] T. Mori et al., "Augmented Reality Display Using Diffractive Optics," IEEE Access, vol. 12, pp. 67000–67012, 2024.</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[9] A. Ali et al., "BCI-Controlled Virtual Displays Using Visual Imagination," IEEE Transactions on Neural Systems and Rehabilitation Engineering, vol. 32, pp. 1050–1060, May 2025.</a:t>
            </a:r>
            <a:endParaRPr b="0" lang="en-US" sz="1000" spc="-1" strike="noStrike">
              <a:solidFill>
                <a:srgbClr val="000000"/>
              </a:solidFill>
              <a:latin typeface="Arial"/>
            </a:endParaRPr>
          </a:p>
          <a:p>
            <a:pPr algn="just">
              <a:lnSpc>
                <a:spcPct val="115000"/>
              </a:lnSpc>
              <a:spcBef>
                <a:spcPts val="283"/>
              </a:spcBef>
              <a:spcAft>
                <a:spcPts val="283"/>
              </a:spcAft>
            </a:pPr>
            <a:r>
              <a:rPr b="0" lang="en-US" sz="1000" spc="-1" strike="noStrike">
                <a:solidFill>
                  <a:srgbClr val="000000"/>
                </a:solidFill>
                <a:latin typeface="Times New Roman"/>
                <a:ea typeface="DejaVu Sans"/>
              </a:rPr>
              <a:t>[10] K. Tanaka and M. Yamamoto, "3D Holographic Displays for Medical Applications," IEEE Reviews in Biomedical Engineering, vol. 18, pp. 230–241, Jan. 2025.</a:t>
            </a:r>
            <a:endParaRPr b="0" lang="en-US" sz="1000" spc="-1" strike="noStrike">
              <a:solidFill>
                <a:srgbClr val="000000"/>
              </a:solidFill>
              <a:latin typeface="Arial"/>
            </a:endParaRPr>
          </a:p>
          <a:p>
            <a:pPr algn="just">
              <a:lnSpc>
                <a:spcPct val="115000"/>
              </a:lnSpc>
              <a:spcBef>
                <a:spcPts val="57"/>
              </a:spcBef>
            </a:pPr>
            <a:r>
              <a:rPr b="0" lang="en-US" sz="1000" spc="-1" strike="noStrike">
                <a:solidFill>
                  <a:srgbClr val="000000"/>
                </a:solidFill>
                <a:latin typeface="Times New Roman"/>
                <a:ea typeface="Noto Sans CJK SC"/>
              </a:rPr>
              <a:t>11] H. Singh et al., "Ultrasonic-Based Haptic Feedback Systems for Screenless Interaction," IEEE Transactions on Instrumentation and Measurement, vol. 74, pp. 300–311, Feb. 2025.</a:t>
            </a:r>
            <a:endParaRPr b="0" lang="en-US" sz="1000" spc="-1" strike="noStrike">
              <a:solidFill>
                <a:srgbClr val="000000"/>
              </a:solidFill>
              <a:latin typeface="Arial"/>
            </a:endParaRPr>
          </a:p>
          <a:p>
            <a:pPr algn="just">
              <a:lnSpc>
                <a:spcPct val="115000"/>
              </a:lnSpc>
              <a:spcBef>
                <a:spcPts val="57"/>
              </a:spcBef>
            </a:pPr>
            <a:r>
              <a:rPr b="0" lang="en-US" sz="1000" spc="-1" strike="noStrike">
                <a:solidFill>
                  <a:srgbClr val="000000"/>
                </a:solidFill>
                <a:latin typeface="Times New Roman"/>
                <a:ea typeface="Noto Sans CJK SC"/>
              </a:rPr>
              <a:t>[12] D. Park and K. Lee, "Laser Retinal Projection Headsets with Eye-Tracking," IEEE Transactions on Consumer Electronics, vol. 70, no. 2, pp. 115–123, Apr. 2025.</a:t>
            </a:r>
            <a:endParaRPr b="0" lang="en-US" sz="1000" spc="-1" strike="noStrike">
              <a:solidFill>
                <a:srgbClr val="000000"/>
              </a:solidFill>
              <a:latin typeface="Arial"/>
            </a:endParaRPr>
          </a:p>
          <a:p>
            <a:pPr algn="just">
              <a:lnSpc>
                <a:spcPct val="115000"/>
              </a:lnSpc>
              <a:spcBef>
                <a:spcPts val="283"/>
              </a:spcBef>
              <a:spcAft>
                <a:spcPts val="283"/>
              </a:spcAft>
            </a:pPr>
            <a:endParaRPr b="0" lang="en-US" sz="1000" spc="-1" strike="noStrike">
              <a:solidFill>
                <a:srgbClr val="000000"/>
              </a:solidFill>
              <a:latin typeface="Arial"/>
            </a:endParaRPr>
          </a:p>
          <a:p>
            <a:pPr algn="just">
              <a:lnSpc>
                <a:spcPct val="115000"/>
              </a:lnSpc>
              <a:spcBef>
                <a:spcPts val="283"/>
              </a:spcBef>
              <a:spcAft>
                <a:spcPts val="283"/>
              </a:spcAft>
            </a:pPr>
            <a:endParaRPr b="0" lang="en-US" sz="1000" spc="-1" strike="noStrike">
              <a:solidFill>
                <a:srgbClr val="000000"/>
              </a:solidFill>
              <a:latin typeface="Arial"/>
            </a:endParaRPr>
          </a:p>
        </p:txBody>
      </p:sp>
      <p:sp>
        <p:nvSpPr>
          <p:cNvPr id="74" name="Google Shape;83;p10"/>
          <p:cNvSpPr/>
          <p:nvPr/>
        </p:nvSpPr>
        <p:spPr>
          <a:xfrm>
            <a:off x="1835640" y="185760"/>
            <a:ext cx="5339880" cy="570600"/>
          </a:xfrm>
          <a:prstGeom prst="rect">
            <a:avLst/>
          </a:prstGeom>
          <a:noFill/>
          <a:ln w="0">
            <a:noFill/>
          </a:ln>
        </p:spPr>
        <p:style>
          <a:lnRef idx="0"/>
          <a:fillRef idx="0"/>
          <a:effectRef idx="0"/>
          <a:fontRef idx="minor"/>
        </p:style>
        <p:txBody>
          <a:bodyPr lIns="90000" rIns="90000" tIns="91440" bIns="91440" anchor="b">
            <a:noAutofit/>
          </a:bodyPr>
          <a:p>
            <a:pPr algn="ctr">
              <a:lnSpc>
                <a:spcPct val="100000"/>
              </a:lnSpc>
            </a:pPr>
            <a:r>
              <a:rPr b="0" lang="en-IN" sz="3600" spc="-1" strike="noStrike">
                <a:solidFill>
                  <a:schemeClr val="dk1"/>
                </a:solidFill>
                <a:latin typeface="Times New Roman"/>
                <a:ea typeface="Times New Roman"/>
              </a:rPr>
              <a:t>References</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p:nvPr>
        </p:nvSpPr>
        <p:spPr>
          <a:xfrm>
            <a:off x="263520" y="957960"/>
            <a:ext cx="8518320" cy="3225240"/>
          </a:xfrm>
          <a:prstGeom prst="rect">
            <a:avLst/>
          </a:prstGeom>
          <a:noFill/>
          <a:ln w="0">
            <a:noFill/>
          </a:ln>
        </p:spPr>
        <p:txBody>
          <a:bodyPr lIns="91440" rIns="91440" tIns="91440" bIns="91440" anchor="t">
            <a:normAutofit fontScale="68333"/>
          </a:bodyPr>
          <a:p>
            <a:pPr marL="216000" indent="-216000">
              <a:lnSpc>
                <a:spcPct val="115000"/>
              </a:lnSpc>
              <a:buClr>
                <a:srgbClr val="000000"/>
              </a:buClr>
              <a:buSzPct val="45000"/>
              <a:buFont typeface="Wingdings" charset="2"/>
              <a:buChar char=""/>
            </a:pPr>
            <a:r>
              <a:rPr b="0" lang="en-IN" sz="1800" spc="-1" strike="noStrike">
                <a:solidFill>
                  <a:srgbClr val="000000"/>
                </a:solidFill>
                <a:latin typeface="Times New Roman"/>
                <a:ea typeface="Arial"/>
              </a:rPr>
              <a:t>Introduction</a:t>
            </a:r>
            <a:endParaRPr b="0" lang="en-US" sz="1800" spc="-1" strike="noStrike">
              <a:solidFill>
                <a:srgbClr val="000000"/>
              </a:solidFill>
              <a:latin typeface="Arial"/>
            </a:endParaRPr>
          </a:p>
          <a:p>
            <a:pPr marL="216000" indent="0">
              <a:lnSpc>
                <a:spcPct val="115000"/>
              </a:lnSpc>
              <a:buNone/>
            </a:pPr>
            <a:endParaRPr b="0" lang="en-US" sz="1800" spc="-1" strike="noStrike">
              <a:solidFill>
                <a:srgbClr val="000000"/>
              </a:solidFill>
              <a:latin typeface="Arial"/>
            </a:endParaRPr>
          </a:p>
          <a:p>
            <a:pPr marL="216000" indent="-216000">
              <a:lnSpc>
                <a:spcPct val="115000"/>
              </a:lnSpc>
              <a:buClr>
                <a:srgbClr val="000000"/>
              </a:buClr>
              <a:buSzPct val="45000"/>
              <a:buFont typeface="Wingdings" charset="2"/>
              <a:buChar char=""/>
            </a:pPr>
            <a:r>
              <a:rPr b="0" lang="en-IN" sz="1800" spc="-1" strike="noStrike">
                <a:solidFill>
                  <a:srgbClr val="000000"/>
                </a:solidFill>
                <a:latin typeface="Times New Roman"/>
                <a:ea typeface="Arial"/>
              </a:rPr>
              <a:t>Literature Survey </a:t>
            </a:r>
            <a:endParaRPr b="0" lang="en-US" sz="1800" spc="-1" strike="noStrike">
              <a:solidFill>
                <a:srgbClr val="000000"/>
              </a:solidFill>
              <a:latin typeface="Arial"/>
            </a:endParaRPr>
          </a:p>
          <a:p>
            <a:pPr marL="216000" indent="0">
              <a:lnSpc>
                <a:spcPct val="115000"/>
              </a:lnSpc>
              <a:buNone/>
            </a:pPr>
            <a:endParaRPr b="0" lang="en-US" sz="1800" spc="-1" strike="noStrike">
              <a:solidFill>
                <a:srgbClr val="000000"/>
              </a:solidFill>
              <a:latin typeface="Arial"/>
            </a:endParaRPr>
          </a:p>
          <a:p>
            <a:pPr marL="216000" indent="-216000">
              <a:lnSpc>
                <a:spcPct val="115000"/>
              </a:lnSpc>
              <a:buClr>
                <a:srgbClr val="000000"/>
              </a:buClr>
              <a:buSzPct val="45000"/>
              <a:buFont typeface="Wingdings" charset="2"/>
              <a:buChar char=""/>
            </a:pPr>
            <a:r>
              <a:rPr b="0" lang="en-IN" sz="1800" spc="-1" strike="noStrike">
                <a:solidFill>
                  <a:srgbClr val="000000"/>
                </a:solidFill>
                <a:latin typeface="Times New Roman"/>
                <a:ea typeface="Arial"/>
              </a:rPr>
              <a:t>Summary of Literature survey</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Technological Developments </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Sustainability and Societal Concern</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Proposed Work</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Future Work</a:t>
            </a:r>
            <a:endParaRPr b="0" lang="en-US" sz="1800" spc="-1" strike="noStrike">
              <a:solidFill>
                <a:srgbClr val="000000"/>
              </a:solidFill>
              <a:latin typeface="Arial"/>
            </a:endParaRPr>
          </a:p>
          <a:p>
            <a:pPr marL="216000" indent="-216000" algn="just">
              <a:lnSpc>
                <a:spcPct val="200000"/>
              </a:lnSpc>
              <a:buClr>
                <a:srgbClr val="000000"/>
              </a:buClr>
              <a:buSzPct val="45000"/>
              <a:buFont typeface="Wingdings" charset="2"/>
              <a:buChar char=""/>
            </a:pPr>
            <a:r>
              <a:rPr b="0" lang="en-IN" sz="1800" spc="-1" strike="noStrike">
                <a:solidFill>
                  <a:srgbClr val="000000"/>
                </a:solidFill>
                <a:latin typeface="Times New Roman"/>
                <a:ea typeface="Arial"/>
              </a:rPr>
              <a:t>References</a:t>
            </a:r>
            <a:endParaRPr b="0" lang="en-US" sz="1800" spc="-1" strike="noStrike">
              <a:solidFill>
                <a:srgbClr val="000000"/>
              </a:solidFill>
              <a:latin typeface="Arial"/>
            </a:endParaRPr>
          </a:p>
        </p:txBody>
      </p:sp>
      <p:sp>
        <p:nvSpPr>
          <p:cNvPr id="42" name="PlaceHolder 2"/>
          <p:cNvSpPr>
            <a:spLocks noGrp="1"/>
          </p:cNvSpPr>
          <p:nvPr>
            <p:ph type="title"/>
          </p:nvPr>
        </p:nvSpPr>
        <p:spPr>
          <a:xfrm>
            <a:off x="2055600" y="72720"/>
            <a:ext cx="4649760" cy="672120"/>
          </a:xfrm>
          <a:prstGeom prst="rect">
            <a:avLst/>
          </a:prstGeom>
          <a:noFill/>
          <a:ln w="0">
            <a:noFill/>
          </a:ln>
        </p:spPr>
        <p:txBody>
          <a:bodyPr lIns="91440" rIns="91440" tIns="91440" bIns="91440" anchor="b">
            <a:noAutofit/>
          </a:bodyPr>
          <a:p>
            <a:pPr indent="0" algn="ctr">
              <a:lnSpc>
                <a:spcPct val="100000"/>
              </a:lnSpc>
              <a:buNone/>
              <a:tabLst>
                <a:tab algn="l" pos="0"/>
              </a:tabLst>
            </a:pPr>
            <a:r>
              <a:rPr b="0" lang="en-IN" sz="3600" spc="-1" strike="noStrike">
                <a:solidFill>
                  <a:schemeClr val="dk1"/>
                </a:solidFill>
                <a:latin typeface="Times New Roman"/>
                <a:ea typeface="Times New Roman"/>
              </a:rPr>
              <a:t>Agenda</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
          <p:cNvSpPr/>
          <p:nvPr/>
        </p:nvSpPr>
        <p:spPr>
          <a:xfrm>
            <a:off x="228600" y="914400"/>
            <a:ext cx="8303040" cy="4291200"/>
          </a:xfrm>
          <a:prstGeom prst="rect">
            <a:avLst/>
          </a:prstGeom>
          <a:noFill/>
          <a:ln w="0">
            <a:noFill/>
          </a:ln>
        </p:spPr>
        <p:style>
          <a:lnRef idx="0"/>
          <a:fillRef idx="0"/>
          <a:effectRef idx="0"/>
          <a:fontRef idx="minor"/>
        </p:style>
        <p:txBody>
          <a:bodyPr lIns="90000" rIns="90000" tIns="45000" bIns="45000" anchor="t">
            <a:noAutofit/>
          </a:bodyPr>
          <a:p>
            <a:pPr algn="just">
              <a:lnSpc>
                <a:spcPct val="115000"/>
              </a:lnSpc>
              <a:spcBef>
                <a:spcPts val="289"/>
              </a:spcBef>
              <a:spcAft>
                <a:spcPts val="145"/>
              </a:spcAft>
            </a:pPr>
            <a:r>
              <a:rPr b="0" lang="en-US" sz="1000" spc="-1" strike="noStrike">
                <a:solidFill>
                  <a:srgbClr val="000000"/>
                </a:solidFill>
                <a:latin typeface="Times new Roman"/>
              </a:rPr>
              <a:t>[13] S. Wang and J. Li, "Light Field Head-Mounted Display with Adaptive Focus," IEEE Transactions on Multimedia, vol. 27, no. 1, pp. 180–192, Jan.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[14] R. Thomas and V. Prasad, "Gesture-Based Virtual Keyboard Using Projection Systems," IEEE Transactions on Human-Machine Systems, vol. 55, no. 3, pp. 210–218, Mar.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[15] L. Zhao et al., "Voice and Audio-Based Spatial Navigation for Visually Impaired," IEEE Transactions on Biomedical Circuits and Systems, vol. 19, no. 1, pp. 45–53, Jan.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[16] Y. Zhou and X. Wu, "Foveated Rendering Techniques for Screenless Displays," IEEE Transactions on Visualization and Computer Graphics, vol. 31, no. 4, pp. 1056–1065, Apr.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[17] M. Anand and S. Krishnan, "Privacy-Preserving Personal Displays Using Laser Scanning," IEEE Transactions on Information Forensics and Security, vol. 20, pp. 502–510, Feb.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[18] H. Jang et al., "Volumetric Displays for Medical Data Visualization," IEEE Transactions on Biomedical Engineering, vol. 72, no. 3, pp. 780–790, Mar.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[19] E. Cho and J. Choi, "Design of Retinal Projection Systems with Eye Safety Mechanisms," IEEE Transactions on Circuits and Systems for Video Technology, vol. 35, no. 1, pp. 190–200, Jan.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[20] C. Yang and L. Fan, "Low-Latency Wireless Communication for Holographic Displays," IEEE Transactions on Wireless Communications, vol. 24, no. 2, pp. 520–531, Feb.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[21] B. Patel and A. Sharma, "Neural Interface Display Systems for Brain-to-Screen Communication," IEEE Transactions on Biomedical Engineering, vol. 72, no. 2, pp. 430–439, Feb.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[22] T. Singh et al., "Compact AR Glasses with Embedded Retinal Scanning," IEEE Consumer Electronics Magazine, vol. 14, no. 2, pp. 34–42, Apr.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[23] M. Wei and R. Qiu, "Wearable Light Field Displays for Spatial Interaction," IEEE Transactions on Industrial Electronics, vol. 71, no. 3, pp. 1400–1410, Mar. 2025.</a:t>
            </a:r>
            <a:endParaRPr b="0" lang="en-US" sz="1000" spc="-1" strike="noStrike">
              <a:solidFill>
                <a:srgbClr val="000000"/>
              </a:solidFill>
              <a:latin typeface="Arial"/>
            </a:endParaRPr>
          </a:p>
          <a:p>
            <a:pPr algn="just">
              <a:lnSpc>
                <a:spcPct val="115000"/>
              </a:lnSpc>
              <a:spcBef>
                <a:spcPts val="289"/>
              </a:spcBef>
              <a:spcAft>
                <a:spcPts val="145"/>
              </a:spcAft>
            </a:pPr>
            <a:r>
              <a:rPr b="0" lang="en-US" sz="1000" spc="-1" strike="noStrike">
                <a:solidFill>
                  <a:srgbClr val="000000"/>
                </a:solidFill>
                <a:latin typeface="Times new Roman"/>
              </a:rPr>
              <a:t>[24] F. Ahmed et al., "Dynamic Focus Retinal Projection for Moving Users," IEEE Transactions on Mobile Computing, vol. 24, no. 1, pp. 150–160, Jan. 2025.</a:t>
            </a:r>
            <a:endParaRPr b="0" lang="en-US" sz="1000" spc="-1" strike="noStrike">
              <a:solidFill>
                <a:srgbClr val="000000"/>
              </a:solidFill>
              <a:latin typeface="Arial"/>
            </a:endParaRPr>
          </a:p>
          <a:p>
            <a:pPr algn="just">
              <a:lnSpc>
                <a:spcPct val="115000"/>
              </a:lnSpc>
              <a:spcBef>
                <a:spcPts val="289"/>
              </a:spcBef>
              <a:spcAft>
                <a:spcPts val="145"/>
              </a:spcAft>
            </a:pPr>
            <a:endParaRPr b="0" lang="en-U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38;p3"/>
          <p:cNvSpPr/>
          <p:nvPr/>
        </p:nvSpPr>
        <p:spPr>
          <a:xfrm>
            <a:off x="2055600" y="72720"/>
            <a:ext cx="4649760" cy="672120"/>
          </a:xfrm>
          <a:prstGeom prst="rect">
            <a:avLst/>
          </a:prstGeom>
          <a:noFill/>
          <a:ln w="0">
            <a:noFill/>
          </a:ln>
        </p:spPr>
        <p:style>
          <a:lnRef idx="0"/>
          <a:fillRef idx="0"/>
          <a:effectRef idx="0"/>
          <a:fontRef idx="minor"/>
        </p:style>
        <p:txBody>
          <a:bodyPr lIns="90000" rIns="90000" tIns="91440" bIns="91440" anchor="t">
            <a:noAutofit/>
          </a:bodyPr>
          <a:p>
            <a:pPr algn="ctr">
              <a:lnSpc>
                <a:spcPct val="100000"/>
              </a:lnSpc>
              <a:tabLst>
                <a:tab algn="l" pos="0"/>
              </a:tabLst>
            </a:pPr>
            <a:r>
              <a:rPr b="0" lang="en-IN" sz="3600" spc="-1" strike="noStrike">
                <a:solidFill>
                  <a:schemeClr val="dk1"/>
                </a:solidFill>
                <a:latin typeface="Times New Roman"/>
                <a:ea typeface="Times New Roman"/>
              </a:rPr>
              <a:t>Introduction</a:t>
            </a:r>
            <a:endParaRPr b="0" lang="en-US" sz="3600" spc="-1" strike="noStrike">
              <a:solidFill>
                <a:srgbClr val="000000"/>
              </a:solidFill>
              <a:latin typeface="Arial"/>
            </a:endParaRPr>
          </a:p>
        </p:txBody>
      </p:sp>
      <p:sp>
        <p:nvSpPr>
          <p:cNvPr id="44" name=""/>
          <p:cNvSpPr/>
          <p:nvPr/>
        </p:nvSpPr>
        <p:spPr>
          <a:xfrm>
            <a:off x="228600" y="914400"/>
            <a:ext cx="8456400" cy="411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500" spc="-1" strike="noStrike">
                <a:solidFill>
                  <a:srgbClr val="000000"/>
                </a:solidFill>
                <a:latin typeface="Times New Roman"/>
              </a:rPr>
              <a:t>Screenless Display refers to display technologies that enable visual information transfer without the need for traditional physical screens. These technologies present images or data directly to the human eye, onto surfaces, or even project visuals into open space.</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r>
              <a:rPr b="1" lang="en-US" sz="1500" spc="-1" strike="noStrike">
                <a:solidFill>
                  <a:srgbClr val="000000"/>
                </a:solidFill>
                <a:latin typeface="Times New Roman"/>
              </a:rPr>
              <a:t>Key Applications of the Domain</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Healthcare – real-time data during surgery.</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Education – 3D interactive learning.</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Defense – AR-assisted mission data.</a:t>
            </a:r>
            <a:endParaRPr b="0" lang="en-US" sz="1500" spc="-1" strike="noStrike">
              <a:solidFill>
                <a:srgbClr val="000000"/>
              </a:solidFill>
              <a:latin typeface="Arial"/>
            </a:endParaRPr>
          </a:p>
          <a:p>
            <a:pPr marL="216000" indent="-216000">
              <a:lnSpc>
                <a:spcPct val="100000"/>
              </a:lnSpc>
              <a:spcBef>
                <a:spcPts val="340"/>
              </a:spcBef>
              <a:spcAft>
                <a:spcPts val="142"/>
              </a:spcAft>
              <a:buClr>
                <a:srgbClr val="000000"/>
              </a:buClr>
              <a:buFont typeface="Symbol" charset="2"/>
              <a:buChar char=""/>
            </a:pPr>
            <a:r>
              <a:rPr b="0" lang="en-US" sz="1500" spc="-1" strike="noStrike">
                <a:solidFill>
                  <a:srgbClr val="000000"/>
                </a:solidFill>
                <a:latin typeface="Times New Roman"/>
                <a:ea typeface="DejaVu Sans"/>
              </a:rPr>
              <a:t>Entertainment &amp; Wearable – smart lenses, gaming.</a:t>
            </a:r>
            <a:endParaRPr b="0" lang="en-US" sz="1500" spc="-1" strike="noStrike">
              <a:solidFill>
                <a:srgbClr val="000000"/>
              </a:solidFill>
              <a:latin typeface="Arial"/>
            </a:endParaRPr>
          </a:p>
          <a:p>
            <a:pPr>
              <a:lnSpc>
                <a:spcPct val="100000"/>
              </a:lnSpc>
              <a:spcBef>
                <a:spcPts val="340"/>
              </a:spcBef>
              <a:spcAft>
                <a:spcPts val="142"/>
              </a:spcAft>
            </a:pP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spcBef>
                <a:spcPts val="57"/>
              </a:spcBef>
            </a:pPr>
            <a:endParaRPr b="0" lang="en-US" sz="1500" spc="-1" strike="noStrike">
              <a:solidFill>
                <a:srgbClr val="000000"/>
              </a:solidFill>
              <a:latin typeface="Arial"/>
            </a:endParaRPr>
          </a:p>
          <a:p>
            <a:pPr algn="just">
              <a:lnSpc>
                <a:spcPct val="100000"/>
              </a:lnSpc>
              <a:spcBef>
                <a:spcPts val="1191"/>
              </a:spcBef>
              <a:spcAft>
                <a:spcPts val="992"/>
              </a:spcAft>
            </a:pPr>
            <a:endParaRPr b="0" lang="en-US" sz="1500" spc="-1" strike="noStrike">
              <a:solidFill>
                <a:srgbClr val="000000"/>
              </a:solidFill>
              <a:latin typeface="Arial"/>
            </a:endParaRPr>
          </a:p>
        </p:txBody>
      </p:sp>
      <p:pic>
        <p:nvPicPr>
          <p:cNvPr id="45" name="" descr=""/>
          <p:cNvPicPr/>
          <p:nvPr/>
        </p:nvPicPr>
        <p:blipFill>
          <a:blip r:embed="rId1"/>
          <a:stretch/>
        </p:blipFill>
        <p:spPr>
          <a:xfrm>
            <a:off x="5029200" y="1600200"/>
            <a:ext cx="3428640" cy="29718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6" name="Google Shape;45;p4"/>
          <p:cNvGraphicFramePr/>
          <p:nvPr/>
        </p:nvGraphicFramePr>
        <p:xfrm>
          <a:off x="357120" y="941040"/>
          <a:ext cx="8451720" cy="4112640"/>
        </p:xfrm>
        <a:graphic>
          <a:graphicData uri="http://schemas.openxmlformats.org/drawingml/2006/table">
            <a:tbl>
              <a:tblPr/>
              <a:tblGrid>
                <a:gridCol w="666000"/>
                <a:gridCol w="2038320"/>
                <a:gridCol w="2622240"/>
                <a:gridCol w="3125520"/>
              </a:tblGrid>
              <a:tr h="365760">
                <a:tc>
                  <a:txBody>
                    <a:bodyPr anchor="t">
                      <a:noAutofit/>
                    </a:bodyPr>
                    <a:p>
                      <a:pPr>
                        <a:lnSpc>
                          <a:spcPct val="100000"/>
                        </a:lnSpc>
                        <a:tabLst>
                          <a:tab algn="l" pos="0"/>
                        </a:tabLst>
                      </a:pPr>
                      <a:r>
                        <a:rPr b="1" lang="en-IN" sz="1000" spc="-1" strike="noStrike">
                          <a:solidFill>
                            <a:schemeClr val="dk1"/>
                          </a:solidFill>
                          <a:latin typeface="Times New Roman"/>
                          <a:ea typeface="Times New Roman"/>
                        </a:rPr>
                        <a:t>Sl No</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Author (s) &amp; Paper title</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Details of Publication</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Summary of the Paper</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727560">
                <a:tc>
                  <a:txBody>
                    <a:bodyPr anchor="t">
                      <a:noAutofit/>
                    </a:bodyPr>
                    <a:p>
                      <a:pPr>
                        <a:lnSpc>
                          <a:spcPct val="100000"/>
                        </a:lnSpc>
                      </a:pPr>
                      <a:r>
                        <a:rPr b="0" lang="en-US" sz="1000" spc="-1" strike="noStrike">
                          <a:solidFill>
                            <a:schemeClr val="dk1"/>
                          </a:solidFill>
                          <a:latin typeface="Times New Roman"/>
                        </a:rPr>
                        <a:t>1</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Yuta Itoh et al. – Slim Diffractive Waveguide Glasses for Beaming Displays with Enhanced Head Orientation Tolerance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rgbClr val="000000"/>
                          </a:solidFill>
                          <a:latin typeface="Times New Roman"/>
                          <a:ea typeface="Times New Roman"/>
                        </a:rPr>
                        <a:t>In Proc. of IEEE Conference on Virtual Reality and 3D User Interfaces (IEEE VR), Saint‑Malo, France, 8–12 Mar 2025, pp. 351–358,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Presents slim diffractive‑waveguide AR glasses that improve angle tolerance for beamed displays, extending head orientation range from ~5° to ~20–30° while maintaining compactness.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4960">
                <a:tc>
                  <a:txBody>
                    <a:bodyPr anchor="t">
                      <a:noAutofit/>
                    </a:bodyPr>
                    <a:p>
                      <a:pPr>
                        <a:lnSpc>
                          <a:spcPct val="100000"/>
                        </a:lnSpc>
                      </a:pPr>
                      <a:r>
                        <a:rPr b="0" lang="en-US" sz="1000" spc="-1" strike="noStrike">
                          <a:solidFill>
                            <a:schemeClr val="dk1"/>
                          </a:solidFill>
                          <a:latin typeface="Times New Roman"/>
                        </a:rPr>
                        <a:t>2</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Hiroto Aoki, Takumi Tochimoto, Beaming Displays: Dual Steering Projectors for Extended Projection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IEEE Trans. Vis. Comput. Graph., vol. 30, no. 5, pp. 2309–2318, May 2024,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Describes a dual‑projector beaming display system that enables wider projection volumes and head pose ranges, achieving ~1.8–5.7 mm accuracy and ~14 ms latency at 1 m.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31160">
                <a:tc>
                  <a:txBody>
                    <a:bodyPr anchor="t">
                      <a:noAutofit/>
                    </a:bodyPr>
                    <a:p>
                      <a:pPr>
                        <a:lnSpc>
                          <a:spcPct val="100000"/>
                        </a:lnSpc>
                      </a:pPr>
                      <a:r>
                        <a:rPr b="0" lang="en-US" sz="1000" spc="-1" strike="noStrike">
                          <a:solidFill>
                            <a:schemeClr val="dk1"/>
                          </a:solidFill>
                          <a:latin typeface="Times New Roman"/>
                        </a:rPr>
                        <a:t>3</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Ippei Suzuki, Yuta Itoh &amp; Yoichi Ochiai – A Retinal Projection–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In Springer LNCS: Human-Computer Interaction: Technological Innovation, HCII 2022, pp.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Proposes an integrated retinal‑projection viewfinder for cameras that delivers high-resolution imagery via passive optics in a minimal form factor.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4960">
                <a:tc>
                  <a:txBody>
                    <a:bodyPr anchor="t">
                      <a:noAutofit/>
                    </a:bodyPr>
                    <a:p>
                      <a:pPr>
                        <a:lnSpc>
                          <a:spcPct val="100000"/>
                        </a:lnSpc>
                      </a:pPr>
                      <a:r>
                        <a:rPr b="0" lang="en-US" sz="1000" spc="-1" strike="noStrike">
                          <a:solidFill>
                            <a:schemeClr val="dk1"/>
                          </a:solidFill>
                          <a:latin typeface="Times New Roman"/>
                        </a:rPr>
                        <a:t>4</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 </a:t>
                      </a:r>
                      <a:r>
                        <a:rPr b="0" lang="en-US" sz="1100" spc="-1" strike="noStrike">
                          <a:solidFill>
                            <a:schemeClr val="dk1"/>
                          </a:solidFill>
                          <a:latin typeface="Times New Roman"/>
                          <a:ea typeface="Times New Roman"/>
                        </a:rPr>
                        <a:t>Make Your Own Retinal Projector via Metamaterials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ACM SIGGRAPH Emerging Technologies 2018, Article No., published Aug 2018</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Demonstrates a passive metamaterial‑based retinal display that bypasses conventional eye-lens systems, suggesting scalable wearable architectures.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6400">
                <a:tc>
                  <a:txBody>
                    <a:bodyPr anchor="t">
                      <a:noAutofit/>
                    </a:bodyPr>
                    <a:p>
                      <a:pPr>
                        <a:lnSpc>
                          <a:spcPct val="100000"/>
                        </a:lnSpc>
                      </a:pPr>
                      <a:r>
                        <a:rPr b="0" lang="en-US" sz="1000" spc="-1" strike="noStrike">
                          <a:solidFill>
                            <a:schemeClr val="dk1"/>
                          </a:solidFill>
                          <a:latin typeface="Times New Roman"/>
                        </a:rPr>
                        <a:t>5</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Facebook Reality Labs – Retinal Image Quality in Near‑Eye Pupil‑Steered Systems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SPIE proceedings (circa 2020), eye‑tracking &amp; pupil‑steered near‑eye display context</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Investigates the use of pupil‑steering in scanning retinal displays to maintain visual clarity across a wide field of view.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
        <p:nvSpPr>
          <p:cNvPr id="47" name=""/>
          <p:cNvSpPr txBox="1"/>
          <p:nvPr/>
        </p:nvSpPr>
        <p:spPr>
          <a:xfrm>
            <a:off x="2514600" y="228600"/>
            <a:ext cx="3391920" cy="596520"/>
          </a:xfrm>
          <a:prstGeom prst="rect">
            <a:avLst/>
          </a:prstGeom>
          <a:noFill/>
          <a:ln w="0">
            <a:noFill/>
          </a:ln>
        </p:spPr>
        <p:txBody>
          <a:bodyPr lIns="90000" rIns="90000" tIns="45000" bIns="45000" anchor="t">
            <a:noAutofit/>
          </a:bodyPr>
          <a:p>
            <a:r>
              <a:rPr b="0" lang="en-IN" sz="3600" spc="-1" strike="noStrike">
                <a:solidFill>
                  <a:schemeClr val="dk1"/>
                </a:solidFill>
                <a:latin typeface="Times New Roman"/>
                <a:ea typeface="Times New Roman"/>
              </a:rPr>
              <a:t>Literature Survey</a:t>
            </a:r>
            <a:endParaRPr b="0" lang="en-US" sz="3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48" name="Google Shape;45;p 1"/>
          <p:cNvGraphicFramePr/>
          <p:nvPr/>
        </p:nvGraphicFramePr>
        <p:xfrm>
          <a:off x="348120" y="700920"/>
          <a:ext cx="8329320" cy="4350240"/>
        </p:xfrm>
        <a:graphic>
          <a:graphicData uri="http://schemas.openxmlformats.org/drawingml/2006/table">
            <a:tbl>
              <a:tblPr/>
              <a:tblGrid>
                <a:gridCol w="656640"/>
                <a:gridCol w="2009160"/>
                <a:gridCol w="2584440"/>
                <a:gridCol w="3079440"/>
              </a:tblGrid>
              <a:tr h="356400">
                <a:tc>
                  <a:txBody>
                    <a:bodyPr anchor="t">
                      <a:noAutofit/>
                    </a:bodyPr>
                    <a:p>
                      <a:pPr>
                        <a:lnSpc>
                          <a:spcPct val="100000"/>
                        </a:lnSpc>
                        <a:tabLst>
                          <a:tab algn="l" pos="0"/>
                        </a:tabLst>
                      </a:pPr>
                      <a:r>
                        <a:rPr b="1" lang="en-IN" sz="1000" spc="-1" strike="noStrike">
                          <a:solidFill>
                            <a:schemeClr val="dk1"/>
                          </a:solidFill>
                          <a:latin typeface="Times New Roman"/>
                          <a:ea typeface="Times New Roman"/>
                        </a:rPr>
                        <a:t>Sl No</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Author (s) &amp; Paper title</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Details of Publication</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nSpc>
                          <a:spcPct val="100000"/>
                        </a:lnSpc>
                        <a:tabLst>
                          <a:tab algn="l" pos="0"/>
                        </a:tabLst>
                      </a:pPr>
                      <a:r>
                        <a:rPr b="1" lang="en-IN" sz="1000" spc="-1" strike="noStrike">
                          <a:solidFill>
                            <a:schemeClr val="dk1"/>
                          </a:solidFill>
                          <a:latin typeface="Times New Roman"/>
                          <a:ea typeface="Times New Roman"/>
                        </a:rPr>
                        <a:t>Summary of the Paper</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708480">
                <a:tc>
                  <a:txBody>
                    <a:bodyPr anchor="t">
                      <a:noAutofit/>
                    </a:bodyPr>
                    <a:p>
                      <a:pPr>
                        <a:lnSpc>
                          <a:spcPct val="100000"/>
                        </a:lnSpc>
                      </a:pPr>
                      <a:r>
                        <a:rPr b="0" lang="en-US" sz="1000" spc="-1" strike="noStrike">
                          <a:solidFill>
                            <a:schemeClr val="dk1"/>
                          </a:solidFill>
                          <a:latin typeface="Times New Roman"/>
                        </a:rPr>
                        <a:t>6</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Cheng‑Ting Huang &amp; Hong Hua – Viewing Window Extension in Integral Imaging Based Head‑Mounted Light Field Display</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SID Display Week Technical Symposium 2023 (IEEE-affiliated), published 2023</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Uses time‑multiplexed layered liquid crystal shutters in light‑field displays to expand viewing window and improve parallax in HMDs without glasses.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88320">
                <a:tc>
                  <a:txBody>
                    <a:bodyPr anchor="t">
                      <a:noAutofit/>
                    </a:bodyPr>
                    <a:p>
                      <a:pPr>
                        <a:lnSpc>
                          <a:spcPct val="100000"/>
                        </a:lnSpc>
                      </a:pPr>
                      <a:r>
                        <a:rPr b="0" lang="en-US" sz="1000" spc="-1" strike="noStrike">
                          <a:solidFill>
                            <a:schemeClr val="dk1"/>
                          </a:solidFill>
                          <a:latin typeface="Times New Roman"/>
                        </a:rPr>
                        <a:t>7</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Linghui Rao et al. – Infinite Display for Meta Quest Pro</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SID Display Week 2023 session on AR/MR displays, published 2023</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Introduces microLED and polarization‑engineering methods to achieve high‑contrast near‑eye visuals in MR/AR headsets.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2440">
                <a:tc>
                  <a:txBody>
                    <a:bodyPr anchor="t">
                      <a:noAutofit/>
                    </a:bodyPr>
                    <a:p>
                      <a:pPr>
                        <a:lnSpc>
                          <a:spcPct val="100000"/>
                        </a:lnSpc>
                      </a:pPr>
                      <a:r>
                        <a:rPr b="0" lang="en-US" sz="1000" spc="-1" strike="noStrike">
                          <a:solidFill>
                            <a:schemeClr val="dk1"/>
                          </a:solidFill>
                          <a:latin typeface="Times New Roman"/>
                        </a:rPr>
                        <a:t>8</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Qian Yang et al. – Foveated AR Displays Based on Polarization‑Selective Flat Lenses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SID Display Week 2023, published 2023</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Presents polarization‑selective flat‑lens optics enabling foveated rendering and large eyebox in compact AR eyepiece designs.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96600">
                <a:tc>
                  <a:txBody>
                    <a:bodyPr anchor="t">
                      <a:noAutofit/>
                    </a:bodyPr>
                    <a:p>
                      <a:pPr>
                        <a:lnSpc>
                          <a:spcPct val="100000"/>
                        </a:lnSpc>
                      </a:pPr>
                      <a:r>
                        <a:rPr b="0" lang="en-US" sz="1000" spc="-1" strike="noStrike">
                          <a:solidFill>
                            <a:schemeClr val="dk1"/>
                          </a:solidFill>
                          <a:latin typeface="Times New Roman"/>
                        </a:rPr>
                        <a:t>9</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Ajay Mane &amp; Pratibha Adkar – Unleashing the Future of Display Technology: A Comprehensive Study on Screenless Displays and Their Types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IJSREM, vol. X, issue Y, June 2023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Surveys different screenless display types—including retinal, holographic, and light‑field systems—providing taxonomy and comparative analysis.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97320">
                <a:tc>
                  <a:txBody>
                    <a:bodyPr anchor="t">
                      <a:noAutofit/>
                    </a:bodyPr>
                    <a:p>
                      <a:pPr>
                        <a:lnSpc>
                          <a:spcPct val="100000"/>
                        </a:lnSpc>
                      </a:pPr>
                      <a:r>
                        <a:rPr b="0" lang="en-US" sz="1000" spc="-1" strike="noStrike">
                          <a:solidFill>
                            <a:schemeClr val="dk1"/>
                          </a:solidFill>
                          <a:latin typeface="Times New Roman"/>
                        </a:rPr>
                        <a:t>10</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Hassan et al. – Retinal Disease Projection Conditioning by Biological Traits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Complex &amp; Intelligent Systems, vol. X, no. Y, 2024</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spcBef>
                          <a:spcPts val="1191"/>
                        </a:spcBef>
                        <a:spcAft>
                          <a:spcPts val="992"/>
                        </a:spcAft>
                      </a:pPr>
                      <a:r>
                        <a:rPr b="0" lang="en-US" sz="1100" spc="-1" strike="noStrike">
                          <a:solidFill>
                            <a:schemeClr val="dk1"/>
                          </a:solidFill>
                          <a:latin typeface="Times New Roman"/>
                          <a:ea typeface="Times New Roman"/>
                        </a:rPr>
                        <a:t>Examines how biological and retinal health factors influence projection‑based display ergonomics and custom calibration. </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
          <p:cNvSpPr txBox="1"/>
          <p:nvPr/>
        </p:nvSpPr>
        <p:spPr>
          <a:xfrm>
            <a:off x="371160" y="1415880"/>
            <a:ext cx="8426880" cy="3414600"/>
          </a:xfrm>
          <a:prstGeom prst="rect">
            <a:avLst/>
          </a:prstGeom>
          <a:noFill/>
          <a:ln w="0">
            <a:noFill/>
          </a:ln>
        </p:spPr>
        <p:txBody>
          <a:bodyPr lIns="90000" rIns="90000" tIns="45000" bIns="45000" anchor="t">
            <a:noAutofit/>
          </a:bodyPr>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Timews New Roman"/>
              </a:rPr>
              <a:t>Screenless displays enable </a:t>
            </a:r>
            <a:r>
              <a:rPr b="0" lang="en-US" sz="1400" spc="-1" strike="noStrike">
                <a:solidFill>
                  <a:srgbClr val="000000"/>
                </a:solidFill>
                <a:latin typeface="Timews New Roman"/>
              </a:rPr>
              <a:t>visual output without traditional </a:t>
            </a:r>
            <a:r>
              <a:rPr b="0" lang="en-US" sz="1400" spc="-1" strike="noStrike">
                <a:solidFill>
                  <a:srgbClr val="000000"/>
                </a:solidFill>
                <a:latin typeface="Timews New Roman"/>
              </a:rPr>
              <a:t>screens, using technologies like </a:t>
            </a:r>
            <a:r>
              <a:rPr b="0" lang="en-US" sz="1400" spc="-1" strike="noStrike">
                <a:solidFill>
                  <a:srgbClr val="000000"/>
                </a:solidFill>
                <a:latin typeface="Timews New Roman"/>
              </a:rPr>
              <a:t>retinal projection, holography, </a:t>
            </a:r>
            <a:r>
              <a:rPr b="0" lang="en-US" sz="1400" spc="-1" strike="noStrike">
                <a:solidFill>
                  <a:srgbClr val="000000"/>
                </a:solidFill>
                <a:latin typeface="Timews New Roman"/>
              </a:rPr>
              <a:t>and neural interfaces.</a:t>
            </a:r>
            <a:endParaRPr b="0" lang="en-US" sz="1400" spc="-1" strike="noStrike">
              <a:solidFill>
                <a:srgbClr val="000000"/>
              </a:solidFill>
              <a:latin typeface="Timews New Roman"/>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Timews New Roman"/>
              </a:rPr>
              <a:t>They enhance user immersion </a:t>
            </a:r>
            <a:r>
              <a:rPr b="0" lang="en-US" sz="1400" spc="-1" strike="noStrike">
                <a:solidFill>
                  <a:srgbClr val="000000"/>
                </a:solidFill>
                <a:latin typeface="Timews New Roman"/>
              </a:rPr>
              <a:t>in AR/VR, healthcare, and smart </a:t>
            </a:r>
            <a:r>
              <a:rPr b="0" lang="en-US" sz="1400" spc="-1" strike="noStrike">
                <a:solidFill>
                  <a:srgbClr val="000000"/>
                </a:solidFill>
                <a:latin typeface="Timews New Roman"/>
              </a:rPr>
              <a:t>wearables by providing hands-</a:t>
            </a:r>
            <a:r>
              <a:rPr b="0" lang="en-US" sz="1400" spc="-1" strike="noStrike">
                <a:solidFill>
                  <a:srgbClr val="000000"/>
                </a:solidFill>
                <a:latin typeface="Timews New Roman"/>
              </a:rPr>
              <a:t>free, real-world-integrated </a:t>
            </a:r>
            <a:r>
              <a:rPr b="0" lang="en-US" sz="1400" spc="-1" strike="noStrike">
                <a:solidFill>
                  <a:srgbClr val="000000"/>
                </a:solidFill>
                <a:latin typeface="Timews New Roman"/>
              </a:rPr>
              <a:t>visuals.</a:t>
            </a:r>
            <a:endParaRPr b="0" lang="en-US" sz="1400" spc="-1" strike="noStrike">
              <a:solidFill>
                <a:srgbClr val="000000"/>
              </a:solidFill>
              <a:latin typeface="Timews New Roman"/>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Timews New Roman"/>
              </a:rPr>
              <a:t>Low power consumption and </a:t>
            </a:r>
            <a:r>
              <a:rPr b="0" lang="en-US" sz="1400" spc="-1" strike="noStrike">
                <a:solidFill>
                  <a:srgbClr val="000000"/>
                </a:solidFill>
                <a:latin typeface="Timews New Roman"/>
              </a:rPr>
              <a:t>portability make them suitable </a:t>
            </a:r>
            <a:r>
              <a:rPr b="0" lang="en-US" sz="1400" spc="-1" strike="noStrike">
                <a:solidFill>
                  <a:srgbClr val="000000"/>
                </a:solidFill>
                <a:latin typeface="Timews New Roman"/>
              </a:rPr>
              <a:t>for compact and wearable </a:t>
            </a:r>
            <a:r>
              <a:rPr b="0" lang="en-US" sz="1400" spc="-1" strike="noStrike">
                <a:solidFill>
                  <a:srgbClr val="000000"/>
                </a:solidFill>
                <a:latin typeface="Timews New Roman"/>
              </a:rPr>
              <a:t>devices.</a:t>
            </a:r>
            <a:endParaRPr b="0" lang="en-US" sz="1400" spc="-1" strike="noStrike">
              <a:solidFill>
                <a:srgbClr val="000000"/>
              </a:solidFill>
              <a:latin typeface="Timews New Roman"/>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Timews New Roman"/>
              </a:rPr>
              <a:t>Challenges include high cost, </a:t>
            </a:r>
            <a:r>
              <a:rPr b="0" lang="en-US" sz="1400" spc="-1" strike="noStrike">
                <a:solidFill>
                  <a:srgbClr val="000000"/>
                </a:solidFill>
                <a:latin typeface="Timews New Roman"/>
              </a:rPr>
              <a:t>safety concerns (like eye/brain </a:t>
            </a:r>
            <a:r>
              <a:rPr b="0" lang="en-US" sz="1400" spc="-1" strike="noStrike">
                <a:solidFill>
                  <a:srgbClr val="000000"/>
                </a:solidFill>
                <a:latin typeface="Timews New Roman"/>
              </a:rPr>
              <a:t>impact), and technical </a:t>
            </a:r>
            <a:r>
              <a:rPr b="0" lang="en-US" sz="1400" spc="-1" strike="noStrike">
                <a:solidFill>
                  <a:srgbClr val="000000"/>
                </a:solidFill>
                <a:latin typeface="Timews New Roman"/>
              </a:rPr>
              <a:t>complexity.</a:t>
            </a:r>
            <a:endParaRPr b="0" lang="en-US" sz="1400" spc="-1" strike="noStrike">
              <a:solidFill>
                <a:srgbClr val="000000"/>
              </a:solidFill>
              <a:latin typeface="Timews New Roman"/>
            </a:endParaRPr>
          </a:p>
          <a:p>
            <a:pPr marL="216000" indent="-216000">
              <a:spcBef>
                <a:spcPts val="1191"/>
              </a:spcBef>
              <a:spcAft>
                <a:spcPts val="992"/>
              </a:spcAft>
              <a:buClr>
                <a:srgbClr val="000000"/>
              </a:buClr>
              <a:buSzPct val="45000"/>
              <a:buFont typeface="Wingdings" charset="2"/>
              <a:buChar char=""/>
            </a:pPr>
            <a:r>
              <a:rPr b="0" lang="en-US" sz="1400" spc="-1" strike="noStrike">
                <a:solidFill>
                  <a:srgbClr val="000000"/>
                </a:solidFill>
                <a:latin typeface="Timews New Roman"/>
              </a:rPr>
              <a:t>Research and adoption are </a:t>
            </a:r>
            <a:r>
              <a:rPr b="0" lang="en-US" sz="1400" spc="-1" strike="noStrike">
                <a:solidFill>
                  <a:srgbClr val="000000"/>
                </a:solidFill>
                <a:latin typeface="Timews New Roman"/>
              </a:rPr>
              <a:t>rapidly progressing in fields like </a:t>
            </a:r>
            <a:r>
              <a:rPr b="0" lang="en-US" sz="1400" spc="-1" strike="noStrike">
                <a:solidFill>
                  <a:srgbClr val="000000"/>
                </a:solidFill>
                <a:latin typeface="Timews New Roman"/>
              </a:rPr>
              <a:t>defense, automotive HUDs, and </a:t>
            </a:r>
            <a:endParaRPr b="0" lang="en-US" sz="1400" spc="-1" strike="noStrike">
              <a:solidFill>
                <a:srgbClr val="000000"/>
              </a:solidFill>
              <a:latin typeface="Timews New Roman"/>
            </a:endParaRPr>
          </a:p>
          <a:p>
            <a:pPr marL="216000" indent="-216000">
              <a:spcBef>
                <a:spcPts val="1191"/>
              </a:spcBef>
              <a:spcAft>
                <a:spcPts val="992"/>
              </a:spcAft>
              <a:buClr>
                <a:srgbClr val="000000"/>
              </a:buClr>
              <a:buSzPct val="45000"/>
              <a:buFont typeface="Wingdings" charset="2"/>
              <a:buChar char=""/>
            </a:pPr>
            <a:endParaRPr b="0" lang="en-US" sz="1400" spc="-1" strike="noStrike">
              <a:solidFill>
                <a:srgbClr val="000000"/>
              </a:solidFill>
              <a:latin typeface="Timews New Roman"/>
            </a:endParaRPr>
          </a:p>
        </p:txBody>
      </p:sp>
      <p:sp>
        <p:nvSpPr>
          <p:cNvPr id="50" name=""/>
          <p:cNvSpPr txBox="1"/>
          <p:nvPr/>
        </p:nvSpPr>
        <p:spPr>
          <a:xfrm>
            <a:off x="2057400" y="715320"/>
            <a:ext cx="4208760" cy="427680"/>
          </a:xfrm>
          <a:prstGeom prst="rect">
            <a:avLst/>
          </a:prstGeom>
          <a:noFill/>
          <a:ln w="0">
            <a:noFill/>
          </a:ln>
        </p:spPr>
        <p:txBody>
          <a:bodyPr lIns="90000" rIns="90000" tIns="45000" bIns="45000" anchor="t">
            <a:noAutofit/>
          </a:bodyPr>
          <a:p>
            <a:r>
              <a:rPr b="0" lang="en-IN" sz="2400" spc="-1" strike="noStrike">
                <a:solidFill>
                  <a:schemeClr val="dk1"/>
                </a:solidFill>
                <a:latin typeface="Times New Roman"/>
                <a:ea typeface="Times New Roman"/>
              </a:rPr>
              <a:t>Summary of the literature survey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
          <p:cNvSpPr/>
          <p:nvPr/>
        </p:nvSpPr>
        <p:spPr>
          <a:xfrm>
            <a:off x="1371600" y="457200"/>
            <a:ext cx="6222960" cy="5961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IN" sz="2400" spc="-1" strike="noStrike">
                <a:solidFill>
                  <a:schemeClr val="dk1"/>
                </a:solidFill>
                <a:latin typeface="Times New Roman"/>
                <a:ea typeface="Times New Roman"/>
              </a:rPr>
              <a:t>Summary of the literature survey</a:t>
            </a:r>
            <a:endParaRPr b="0" lang="en-US" sz="2400" spc="-1" strike="noStrike">
              <a:solidFill>
                <a:srgbClr val="000000"/>
              </a:solidFill>
              <a:latin typeface="Arial"/>
            </a:endParaRPr>
          </a:p>
        </p:txBody>
      </p:sp>
      <p:graphicFrame>
        <p:nvGraphicFramePr>
          <p:cNvPr id="52" name="Google Shape;45;p 2"/>
          <p:cNvGraphicFramePr/>
          <p:nvPr/>
        </p:nvGraphicFramePr>
        <p:xfrm>
          <a:off x="388800" y="920160"/>
          <a:ext cx="8451720" cy="4112640"/>
        </p:xfrm>
        <a:graphic>
          <a:graphicData uri="http://schemas.openxmlformats.org/drawingml/2006/table">
            <a:tbl>
              <a:tblPr/>
              <a:tblGrid>
                <a:gridCol w="666000"/>
                <a:gridCol w="2038320"/>
                <a:gridCol w="2622240"/>
                <a:gridCol w="3125520"/>
              </a:tblGrid>
              <a:tr h="365760">
                <a:tc>
                  <a:txBody>
                    <a:bodyPr anchor="t">
                      <a:noAutofit/>
                    </a:bodyPr>
                    <a:p>
                      <a:pPr algn="ctr">
                        <a:lnSpc>
                          <a:spcPct val="100000"/>
                        </a:lnSpc>
                        <a:tabLst>
                          <a:tab algn="l" pos="0"/>
                        </a:tabLst>
                      </a:pPr>
                      <a:r>
                        <a:rPr b="1" lang="en-IN" sz="1050" spc="-1" strike="noStrike">
                          <a:solidFill>
                            <a:schemeClr val="dk1"/>
                          </a:solidFill>
                          <a:latin typeface="Times New Roman"/>
                          <a:ea typeface="Times New Roman"/>
                        </a:rPr>
                        <a:t>Sl No</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050" spc="-1" strike="noStrike">
                          <a:solidFill>
                            <a:schemeClr val="dk1"/>
                          </a:solidFill>
                          <a:latin typeface="Times New Roman"/>
                          <a:ea typeface="Times New Roman"/>
                        </a:rPr>
                        <a:t>Paper title</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050" spc="-1" strike="noStrike">
                          <a:solidFill>
                            <a:schemeClr val="dk1"/>
                          </a:solidFill>
                          <a:latin typeface="Times New Roman"/>
                          <a:ea typeface="Times New Roman"/>
                        </a:rPr>
                        <a:t>Pros (Advantages)</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050" spc="-1" strike="noStrike">
                          <a:solidFill>
                            <a:schemeClr val="dk1"/>
                          </a:solidFill>
                          <a:latin typeface="Times New Roman"/>
                          <a:ea typeface="Times New Roman"/>
                        </a:rPr>
                        <a:t>Cons (Disadvantages)</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727560">
                <a:tc>
                  <a:txBody>
                    <a:bodyPr anchor="t">
                      <a:noAutofit/>
                    </a:bodyPr>
                    <a:p>
                      <a:pPr>
                        <a:lnSpc>
                          <a:spcPct val="100000"/>
                        </a:lnSpc>
                      </a:pPr>
                      <a:r>
                        <a:rPr b="0" lang="en-US" sz="1050" spc="-1" strike="noStrike">
                          <a:solidFill>
                            <a:schemeClr val="dk1"/>
                          </a:solidFill>
                          <a:latin typeface="Times New Roman"/>
                        </a:rPr>
                        <a:t>1</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Retinal Projection Display Using MEMS Scanning Laser</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rgbClr val="000000"/>
                          </a:solidFill>
                          <a:latin typeface="Times New Roman"/>
                          <a:ea typeface="Times New Roman"/>
                        </a:rPr>
                        <a:t>Enables private and immersive display</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Times New Roman"/>
                          <a:ea typeface="Times New Roman"/>
                        </a:rPr>
                        <a:t>High resolution and brightness</a:t>
                      </a:r>
                      <a:endParaRPr b="0" lang="en-US" sz="1100" spc="-1" strike="noStrike">
                        <a:solidFill>
                          <a:srgbClr val="000000"/>
                        </a:solidFill>
                        <a:latin typeface="Arial"/>
                      </a:endParaRPr>
                    </a:p>
                    <a:p>
                      <a:pPr>
                        <a:lnSpc>
                          <a:spcPct val="100000"/>
                        </a:lnSpc>
                      </a:pPr>
                      <a:r>
                        <a:rPr b="0" lang="en-US" sz="1100" spc="-1" strike="noStrike">
                          <a:solidFill>
                            <a:srgbClr val="000000"/>
                          </a:solidFill>
                          <a:latin typeface="Times New Roman"/>
                          <a:ea typeface="Times New Roman"/>
                        </a:rPr>
                        <a:t>Suitable for AR/VR</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Safety concerns with laser exposure</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Complex eye-tracking required</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4960">
                <a:tc>
                  <a:txBody>
                    <a:bodyPr anchor="t">
                      <a:noAutofit/>
                    </a:bodyPr>
                    <a:p>
                      <a:pPr>
                        <a:lnSpc>
                          <a:spcPct val="100000"/>
                        </a:lnSpc>
                      </a:pPr>
                      <a:r>
                        <a:rPr b="0" lang="en-US" sz="1050" spc="-1" strike="noStrike">
                          <a:solidFill>
                            <a:schemeClr val="dk1"/>
                          </a:solidFill>
                          <a:latin typeface="Times New Roman"/>
                        </a:rPr>
                        <a:t>2</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A Compact Holographic Display Based on Light Field Reconstruction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Real 3D image without glasses</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Enhances user immersion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High computational power needed</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Limited viewing angles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31160">
                <a:tc>
                  <a:txBody>
                    <a:bodyPr anchor="t">
                      <a:noAutofit/>
                    </a:bodyPr>
                    <a:p>
                      <a:pPr>
                        <a:lnSpc>
                          <a:spcPct val="100000"/>
                        </a:lnSpc>
                      </a:pPr>
                      <a:r>
                        <a:rPr b="0" lang="en-US" sz="1050" spc="-1" strike="noStrike">
                          <a:solidFill>
                            <a:schemeClr val="dk1"/>
                          </a:solidFill>
                          <a:latin typeface="Times New Roman"/>
                        </a:rPr>
                        <a:t>3</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Design of an Airborne Ultrasonic Tactile Display</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Allows touch without physical contact</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Enhances human-computer interaction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Limited spatial resolution</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Less effective in noisy environments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4960">
                <a:tc>
                  <a:txBody>
                    <a:bodyPr anchor="t">
                      <a:noAutofit/>
                    </a:bodyPr>
                    <a:p>
                      <a:pPr>
                        <a:lnSpc>
                          <a:spcPct val="100000"/>
                        </a:lnSpc>
                      </a:pPr>
                      <a:r>
                        <a:rPr b="0" lang="en-US" sz="1050" spc="-1" strike="noStrike">
                          <a:solidFill>
                            <a:schemeClr val="dk1"/>
                          </a:solidFill>
                          <a:latin typeface="Times New Roman"/>
                        </a:rPr>
                        <a:t>4</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Optical See-through Head-mounted Display for Smart Manufacturing</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Enhances worker efficiency</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Hands-free information access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Can obstruct natural vision</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Bulky in industrial environments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6400">
                <a:tc>
                  <a:txBody>
                    <a:bodyPr anchor="t">
                      <a:noAutofit/>
                    </a:bodyPr>
                    <a:p>
                      <a:pPr>
                        <a:lnSpc>
                          <a:spcPct val="100000"/>
                        </a:lnSpc>
                      </a:pPr>
                      <a:r>
                        <a:rPr b="0" lang="en-US" sz="1050" spc="-1" strike="noStrike">
                          <a:solidFill>
                            <a:schemeClr val="dk1"/>
                          </a:solidFill>
                          <a:latin typeface="Times New Roman"/>
                        </a:rPr>
                        <a:t>5</a:t>
                      </a:r>
                      <a:endParaRPr b="0" lang="en-US" sz="105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Brain-Computer Interface with Visual Imagination Display</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Bypasses physical input/output devices</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Useful for disabled users</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Low bandwidth</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Requires training and calibration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3" name="Google Shape;45;p 3"/>
          <p:cNvGraphicFramePr/>
          <p:nvPr/>
        </p:nvGraphicFramePr>
        <p:xfrm>
          <a:off x="390240" y="1029240"/>
          <a:ext cx="8329320" cy="3885120"/>
        </p:xfrm>
        <a:graphic>
          <a:graphicData uri="http://schemas.openxmlformats.org/drawingml/2006/table">
            <a:tbl>
              <a:tblPr/>
              <a:tblGrid>
                <a:gridCol w="656640"/>
                <a:gridCol w="2009160"/>
                <a:gridCol w="2584440"/>
                <a:gridCol w="3079440"/>
              </a:tblGrid>
              <a:tr h="356400">
                <a:tc>
                  <a:txBody>
                    <a:bodyPr anchor="t">
                      <a:noAutofit/>
                    </a:bodyPr>
                    <a:p>
                      <a:pPr algn="ctr">
                        <a:lnSpc>
                          <a:spcPct val="100000"/>
                        </a:lnSpc>
                        <a:tabLst>
                          <a:tab algn="l" pos="0"/>
                        </a:tabLst>
                      </a:pPr>
                      <a:r>
                        <a:rPr b="1" lang="en-IN" sz="1100" spc="-1" strike="noStrike">
                          <a:solidFill>
                            <a:schemeClr val="dk1"/>
                          </a:solidFill>
                          <a:latin typeface="Times New Roman"/>
                          <a:ea typeface="Times New Roman"/>
                        </a:rPr>
                        <a:t>Sl No</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100" spc="-1" strike="noStrike">
                          <a:solidFill>
                            <a:schemeClr val="dk1"/>
                          </a:solidFill>
                          <a:latin typeface="Times New Roman"/>
                          <a:ea typeface="Times New Roman"/>
                        </a:rPr>
                        <a:t>Paper title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100" spc="-1" strike="noStrike">
                          <a:solidFill>
                            <a:schemeClr val="dk1"/>
                          </a:solidFill>
                          <a:latin typeface="Times New Roman"/>
                          <a:ea typeface="Times New Roman"/>
                        </a:rPr>
                        <a:t>Pros (Advantages)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c>
                  <a:txBody>
                    <a:bodyPr anchor="t">
                      <a:noAutofit/>
                    </a:bodyPr>
                    <a:p>
                      <a:pPr algn="ctr">
                        <a:lnSpc>
                          <a:spcPct val="100000"/>
                        </a:lnSpc>
                        <a:tabLst>
                          <a:tab algn="l" pos="0"/>
                        </a:tabLst>
                      </a:pPr>
                      <a:r>
                        <a:rPr b="1" lang="en-IN" sz="1100" spc="-1" strike="noStrike">
                          <a:solidFill>
                            <a:schemeClr val="dk1"/>
                          </a:solidFill>
                          <a:latin typeface="Times New Roman"/>
                          <a:ea typeface="Times New Roman"/>
                        </a:rPr>
                        <a:t>Cons (Disadvantages)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d6d6d6"/>
                    </a:solidFill>
                  </a:tcPr>
                </a:tc>
              </a:tr>
              <a:tr h="708480">
                <a:tc>
                  <a:txBody>
                    <a:bodyPr anchor="t">
                      <a:noAutofit/>
                    </a:bodyPr>
                    <a:p>
                      <a:pPr>
                        <a:lnSpc>
                          <a:spcPct val="100000"/>
                        </a:lnSpc>
                      </a:pPr>
                      <a:r>
                        <a:rPr b="0" lang="en-US" sz="1000" spc="-1" strike="noStrike">
                          <a:solidFill>
                            <a:schemeClr val="dk1"/>
                          </a:solidFill>
                          <a:latin typeface="Times New Roman"/>
                        </a:rPr>
                        <a:t>6</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Screenless Smartwatch Interface via Projected Gesture Recognition</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Allows interactive display on skin</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Extremely portable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Lighting conditions affect performance</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Gesture misrecognition possible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88320">
                <a:tc>
                  <a:txBody>
                    <a:bodyPr anchor="t">
                      <a:noAutofit/>
                    </a:bodyPr>
                    <a:p>
                      <a:pPr>
                        <a:lnSpc>
                          <a:spcPct val="100000"/>
                        </a:lnSpc>
                      </a:pPr>
                      <a:r>
                        <a:rPr b="0" lang="en-US" sz="1000" spc="-1" strike="noStrike">
                          <a:solidFill>
                            <a:schemeClr val="dk1"/>
                          </a:solidFill>
                          <a:latin typeface="Times New Roman"/>
                        </a:rPr>
                        <a:t>7</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Audio-Based Spatial Information Display for the Visually Impaired</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Aids navigation</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Promotes independence for users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Can be mentally taxing</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Ambient noise interference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712440">
                <a:tc>
                  <a:txBody>
                    <a:bodyPr anchor="t">
                      <a:noAutofit/>
                    </a:bodyPr>
                    <a:p>
                      <a:pPr>
                        <a:lnSpc>
                          <a:spcPct val="100000"/>
                        </a:lnSpc>
                      </a:pPr>
                      <a:r>
                        <a:rPr b="0" lang="en-US" sz="1000" spc="-1" strike="noStrike">
                          <a:solidFill>
                            <a:schemeClr val="dk1"/>
                          </a:solidFill>
                          <a:latin typeface="Times New Roman"/>
                        </a:rPr>
                        <a:t>8</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Eye-Tracking Assisted Laser Projection Display</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Personalized display</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Reduces information overload</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Expensive hardware</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Needs calibration per user</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96600">
                <a:tc>
                  <a:txBody>
                    <a:bodyPr anchor="t">
                      <a:noAutofit/>
                    </a:bodyPr>
                    <a:p>
                      <a:pPr>
                        <a:lnSpc>
                          <a:spcPct val="100000"/>
                        </a:lnSpc>
                      </a:pPr>
                      <a:r>
                        <a:rPr b="0" lang="en-US" sz="1000" spc="-1" strike="noStrike">
                          <a:solidFill>
                            <a:schemeClr val="dk1"/>
                          </a:solidFill>
                          <a:latin typeface="Times New Roman"/>
                        </a:rPr>
                        <a:t>9</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Holographic Display for Medical Imaging Applications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Enables 3D visualization of internal organs</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Improves surgical planning</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High cost</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Bulky systems</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r h="697320">
                <a:tc>
                  <a:txBody>
                    <a:bodyPr anchor="t">
                      <a:noAutofit/>
                    </a:bodyPr>
                    <a:p>
                      <a:pPr>
                        <a:lnSpc>
                          <a:spcPct val="100000"/>
                        </a:lnSpc>
                      </a:pPr>
                      <a:r>
                        <a:rPr b="0" lang="en-US" sz="1000" spc="-1" strike="noStrike">
                          <a:solidFill>
                            <a:schemeClr val="dk1"/>
                          </a:solidFill>
                          <a:latin typeface="Times New Roman"/>
                        </a:rPr>
                        <a:t>10</a:t>
                      </a:r>
                      <a:endParaRPr b="0" lang="en-US" sz="10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Retinal Laser Projection for Wearable Augmented Reality</a:t>
                      </a:r>
                      <a:endParaRPr b="0" lang="en-US" sz="1100" spc="-1" strike="noStrike">
                        <a:solidFill>
                          <a:srgbClr val="000000"/>
                        </a:solidFill>
                        <a:latin typeface="Arial"/>
                      </a:endParaRPr>
                    </a:p>
                    <a:p>
                      <a:pPr>
                        <a:lnSpc>
                          <a:spcPct val="100000"/>
                        </a:lnSpc>
                      </a:pP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High-quality, screenless AR</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Power efficient</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c>
                  <a:txBody>
                    <a:bodyPr anchor="t">
                      <a:noAutofit/>
                    </a:bodyPr>
                    <a:p>
                      <a:pPr>
                        <a:lnSpc>
                          <a:spcPct val="100000"/>
                        </a:lnSpc>
                      </a:pPr>
                      <a:r>
                        <a:rPr b="0" lang="en-US" sz="1100" spc="-1" strike="noStrike">
                          <a:solidFill>
                            <a:schemeClr val="dk1"/>
                          </a:solidFill>
                          <a:latin typeface="Times New Roman"/>
                          <a:ea typeface="Times New Roman"/>
                        </a:rPr>
                        <a:t>Concerns about eye safety</a:t>
                      </a:r>
                      <a:endParaRPr b="0" lang="en-US" sz="1100" spc="-1" strike="noStrike">
                        <a:solidFill>
                          <a:srgbClr val="000000"/>
                        </a:solidFill>
                        <a:latin typeface="Arial"/>
                      </a:endParaRPr>
                    </a:p>
                    <a:p>
                      <a:pPr>
                        <a:lnSpc>
                          <a:spcPct val="100000"/>
                        </a:lnSpc>
                      </a:pPr>
                      <a:r>
                        <a:rPr b="0" lang="en-US" sz="1100" spc="-1" strike="noStrike">
                          <a:solidFill>
                            <a:schemeClr val="dk1"/>
                          </a:solidFill>
                          <a:latin typeface="Times New Roman"/>
                          <a:ea typeface="Times New Roman"/>
                        </a:rPr>
                        <a:t>Eye fatigue over long usage</a:t>
                      </a:r>
                      <a:endParaRPr b="0" lang="en-US" sz="11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f2f2f2"/>
                    </a:solid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
          <p:cNvSpPr/>
          <p:nvPr/>
        </p:nvSpPr>
        <p:spPr>
          <a:xfrm>
            <a:off x="2539800" y="261360"/>
            <a:ext cx="2260440" cy="652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IN" sz="3200" spc="-1" strike="noStrike">
                <a:solidFill>
                  <a:schemeClr val="dk1"/>
                </a:solidFill>
                <a:latin typeface="Times New Roman"/>
                <a:ea typeface="Times New Roman"/>
              </a:rPr>
              <a:t>Objectives</a:t>
            </a:r>
            <a:r>
              <a:rPr b="0" lang="en-IN" sz="3600" spc="-1" strike="noStrike">
                <a:solidFill>
                  <a:schemeClr val="dk1"/>
                </a:solidFill>
                <a:latin typeface="Times New Roman"/>
                <a:ea typeface="Times New Roman"/>
              </a:rPr>
              <a:t> </a:t>
            </a:r>
            <a:endParaRPr b="0" lang="en-US" sz="3600" spc="-1" strike="noStrike">
              <a:solidFill>
                <a:srgbClr val="000000"/>
              </a:solidFill>
              <a:latin typeface="Arial"/>
            </a:endParaRPr>
          </a:p>
        </p:txBody>
      </p:sp>
      <p:sp>
        <p:nvSpPr>
          <p:cNvPr id="55" name=""/>
          <p:cNvSpPr/>
          <p:nvPr/>
        </p:nvSpPr>
        <p:spPr>
          <a:xfrm>
            <a:off x="613440" y="1248480"/>
            <a:ext cx="7158600" cy="2615760"/>
          </a:xfrm>
          <a:prstGeom prst="rect">
            <a:avLst/>
          </a:prstGeom>
          <a:noFill/>
          <a:ln w="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en-IN" sz="1500" spc="-1" strike="noStrike">
                <a:solidFill>
                  <a:srgbClr val="000000"/>
                </a:solidFill>
                <a:latin typeface="times new roman"/>
                <a:ea typeface="Arial"/>
              </a:rPr>
              <a:t>To understand the core concept and working of screenless display technology</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times new roman"/>
                <a:ea typeface="Arial"/>
              </a:rPr>
              <a:t>To explore its key enabling technologies like AR, holography, and retinal projection</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times new roman"/>
                <a:ea typeface="Arial"/>
              </a:rPr>
              <a:t>To identify real-world applications across healthcare, education, defense, and entertainment</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times new roman"/>
                <a:ea typeface="Arial"/>
              </a:rPr>
              <a:t>To examine future possibilities and emerging trends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marL="216000" indent="-216000">
              <a:lnSpc>
                <a:spcPct val="100000"/>
              </a:lnSpc>
              <a:buClr>
                <a:srgbClr val="000000"/>
              </a:buClr>
              <a:buSzPct val="45000"/>
              <a:buFont typeface="Wingdings" charset="2"/>
              <a:buChar char=""/>
            </a:pPr>
            <a:r>
              <a:rPr b="0" lang="en-IN" sz="1500" spc="-1" strike="noStrike">
                <a:solidFill>
                  <a:srgbClr val="000000"/>
                </a:solidFill>
                <a:latin typeface="times new roman"/>
                <a:ea typeface="Arial"/>
              </a:rPr>
              <a:t>To analyze the key advantages and challenges</a:t>
            </a: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a:p>
            <a:pPr>
              <a:lnSpc>
                <a:spcPct val="100000"/>
              </a:lnSpc>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701</TotalTime>
  <Application>LibreOffice/24.2.7.2$Linux_X86_64 LibreOffice_project/420$Build-2</Application>
  <AppVersion>15.0000</AppVersion>
  <Words>164</Words>
  <Paragraphs>38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user1</dc:creator>
  <dc:description/>
  <dc:language>en-US</dc:language>
  <cp:lastModifiedBy/>
  <dcterms:modified xsi:type="dcterms:W3CDTF">2025-08-07T13:56:54Z</dcterms:modified>
  <cp:revision>140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On-screen Show (16:9)</vt:lpwstr>
  </property>
  <property fmtid="{D5CDD505-2E9C-101B-9397-08002B2CF9AE}" pid="4" name="Slides">
    <vt:i4>9</vt:i4>
  </property>
</Properties>
</file>