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slide" Target="slides/slide53.xml"/><Relationship Id="rId68" Type="http://schemas.openxmlformats.org/officeDocument/2006/relationships/slide" Target="slides/slide58.xml"/><Relationship Id="rId7" Type="http://schemas.openxmlformats.org/officeDocument/2006/relationships/slideMaster" Target="slideMasters/slideMaster7.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slide" Target="slides/slide56.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slide" Target="slides/slide51.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95"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296"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7"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98" name="PlaceHolder 1"/>
          <p:cNvSpPr>
            <a:spLocks noGrp="1"/>
          </p:cNvSpPr>
          <p:nvPr>
            <p:ph type="subTitle"/>
          </p:nvPr>
        </p:nvSpPr>
        <p:spPr>
          <a:xfrm>
            <a:off x="504000" y="301320"/>
            <a:ext cx="9072000" cy="5850720"/>
          </a:xfrm>
          <a:prstGeom prst="rect">
            <a:avLst/>
          </a:prstGeom>
        </p:spPr>
        <p:txBody>
          <a:bodyPr lIns="0" tIns="0" rIns="0" bIns="0" anchor="ctr"/>
          <a:lstStyle/>
          <a:p>
            <a:pPr algn="ctr"/>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300"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301"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302"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304"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305"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306"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308"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309"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310"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312"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313"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315"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316"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317"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318"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320"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321"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322" name="Picture 321"/>
          <p:cNvPicPr/>
          <p:nvPr/>
        </p:nvPicPr>
        <p:blipFill>
          <a:blip r:embed="rId2"/>
          <a:stretch>
            <a:fillRect/>
          </a:stretch>
        </p:blipFill>
        <p:spPr>
          <a:xfrm>
            <a:off x="2292480" y="1768680"/>
            <a:ext cx="5494680" cy="4384080"/>
          </a:xfrm>
          <a:prstGeom prst="rect">
            <a:avLst/>
          </a:prstGeom>
          <a:ln>
            <a:noFill/>
          </a:ln>
        </p:spPr>
      </p:pic>
      <p:pic>
        <p:nvPicPr>
          <p:cNvPr id="323" name="Picture 322"/>
          <p:cNvPicPr/>
          <p:nvPr/>
        </p:nvPicPr>
        <p:blipFill>
          <a:blip r:embed="rId2"/>
          <a:stretch>
            <a:fillRect/>
          </a:stretch>
        </p:blipFill>
        <p:spPr>
          <a:xfrm>
            <a:off x="2292480" y="1768680"/>
            <a:ext cx="5494680" cy="4384080"/>
          </a:xfrm>
          <a:prstGeom prst="rect">
            <a:avLst/>
          </a:prstGeom>
          <a:ln>
            <a:noFill/>
          </a:ln>
        </p:spPr>
      </p:pic>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9"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30"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26"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327" name="PlaceHolder 2"/>
          <p:cNvSpPr>
            <a:spLocks noGrp="1"/>
          </p:cNvSpPr>
          <p:nvPr>
            <p:ph type="subTitle"/>
          </p:nvPr>
        </p:nvSpPr>
        <p:spPr>
          <a:xfrm>
            <a:off x="504000" y="1768680"/>
            <a:ext cx="9072000" cy="4384440"/>
          </a:xfrm>
          <a:prstGeom prst="rect">
            <a:avLst/>
          </a:prstGeom>
        </p:spPr>
        <p:txBody>
          <a:bodyPr lIns="0" tIns="0" rIns="0" bIns="0" anchor="ctr"/>
          <a:lstStyle/>
          <a:p>
            <a:pPr algn="ctr"/>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329"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331"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332"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33"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4" name="PlaceHolder 1"/>
          <p:cNvSpPr>
            <a:spLocks noGrp="1"/>
          </p:cNvSpPr>
          <p:nvPr>
            <p:ph type="subTitle"/>
          </p:nvPr>
        </p:nvSpPr>
        <p:spPr>
          <a:xfrm>
            <a:off x="504000" y="301320"/>
            <a:ext cx="9072000" cy="5850720"/>
          </a:xfrm>
          <a:prstGeom prst="rect">
            <a:avLst/>
          </a:prstGeom>
        </p:spPr>
        <p:txBody>
          <a:bodyPr lIns="0" tIns="0" rIns="0" bIns="0" anchor="ctr"/>
          <a:lstStyle/>
          <a:p>
            <a:pPr algn="ctr"/>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336"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337"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338"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340"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341"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342"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344"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345"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346"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348"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349"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351"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352"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353"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354"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33"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34" name="Picture 33"/>
          <p:cNvPicPr/>
          <p:nvPr/>
        </p:nvPicPr>
        <p:blipFill>
          <a:blip r:embed="rId2"/>
          <a:stretch>
            <a:fillRect/>
          </a:stretch>
        </p:blipFill>
        <p:spPr>
          <a:xfrm>
            <a:off x="2292480" y="1768680"/>
            <a:ext cx="5494680" cy="4384080"/>
          </a:xfrm>
          <a:prstGeom prst="rect">
            <a:avLst/>
          </a:prstGeom>
          <a:ln>
            <a:noFill/>
          </a:ln>
        </p:spPr>
      </p:pic>
      <p:pic>
        <p:nvPicPr>
          <p:cNvPr id="35" name="Picture 34"/>
          <p:cNvPicPr/>
          <p:nvPr/>
        </p:nvPicPr>
        <p:blipFill>
          <a:blip r:embed="rId2"/>
          <a:stretch>
            <a:fillRect/>
          </a:stretch>
        </p:blipFill>
        <p:spPr>
          <a:xfrm>
            <a:off x="2292480" y="1768680"/>
            <a:ext cx="5494680" cy="4384080"/>
          </a:xfrm>
          <a:prstGeom prst="rect">
            <a:avLst/>
          </a:prstGeom>
          <a:ln>
            <a:noFill/>
          </a:ln>
        </p:spPr>
      </p:pic>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356"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357"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358" name="Picture 357"/>
          <p:cNvPicPr/>
          <p:nvPr/>
        </p:nvPicPr>
        <p:blipFill>
          <a:blip r:embed="rId2"/>
          <a:stretch>
            <a:fillRect/>
          </a:stretch>
        </p:blipFill>
        <p:spPr>
          <a:xfrm>
            <a:off x="2292480" y="1768680"/>
            <a:ext cx="5494680" cy="4384080"/>
          </a:xfrm>
          <a:prstGeom prst="rect">
            <a:avLst/>
          </a:prstGeom>
          <a:ln>
            <a:noFill/>
          </a:ln>
        </p:spPr>
      </p:pic>
      <p:pic>
        <p:nvPicPr>
          <p:cNvPr id="359" name="Picture 358"/>
          <p:cNvPicPr/>
          <p:nvPr/>
        </p:nvPicPr>
        <p:blipFill>
          <a:blip r:embed="rId2"/>
          <a:stretch>
            <a:fillRect/>
          </a:stretch>
        </p:blipFill>
        <p:spPr>
          <a:xfrm>
            <a:off x="2292480" y="1768680"/>
            <a:ext cx="5494680" cy="438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504000" y="1768680"/>
            <a:ext cx="9072000" cy="43844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44"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72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49"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50"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504000" y="1768680"/>
            <a:ext cx="9072000" cy="43844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53"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54"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57"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58"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61"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64"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65"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66"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69"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70" name="Picture 69"/>
          <p:cNvPicPr/>
          <p:nvPr/>
        </p:nvPicPr>
        <p:blipFill>
          <a:blip r:embed="rId2"/>
          <a:stretch>
            <a:fillRect/>
          </a:stretch>
        </p:blipFill>
        <p:spPr>
          <a:xfrm>
            <a:off x="2292480" y="1768680"/>
            <a:ext cx="5494680" cy="4384080"/>
          </a:xfrm>
          <a:prstGeom prst="rect">
            <a:avLst/>
          </a:prstGeom>
          <a:ln>
            <a:noFill/>
          </a:ln>
        </p:spPr>
      </p:pic>
      <p:pic>
        <p:nvPicPr>
          <p:cNvPr id="71" name="Picture 70"/>
          <p:cNvPicPr/>
          <p:nvPr/>
        </p:nvPicPr>
        <p:blipFill>
          <a:blip r:embed="rId2"/>
          <a:stretch>
            <a:fillRect/>
          </a:stretch>
        </p:blipFill>
        <p:spPr>
          <a:xfrm>
            <a:off x="2292480" y="1768680"/>
            <a:ext cx="5494680" cy="43840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75" name="PlaceHolder 2"/>
          <p:cNvSpPr>
            <a:spLocks noGrp="1"/>
          </p:cNvSpPr>
          <p:nvPr>
            <p:ph type="subTitle"/>
          </p:nvPr>
        </p:nvSpPr>
        <p:spPr>
          <a:xfrm>
            <a:off x="504000" y="1768680"/>
            <a:ext cx="9072000" cy="438444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77"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79"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80"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301320"/>
            <a:ext cx="9072000" cy="585072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84"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85"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86"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88"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89"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90"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92"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93"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94"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96"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97"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99"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00"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01"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102"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104"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105"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106" name="Picture 105"/>
          <p:cNvPicPr/>
          <p:nvPr/>
        </p:nvPicPr>
        <p:blipFill>
          <a:blip r:embed="rId2"/>
          <a:stretch>
            <a:fillRect/>
          </a:stretch>
        </p:blipFill>
        <p:spPr>
          <a:xfrm>
            <a:off x="2292480" y="1768680"/>
            <a:ext cx="5494680" cy="4384080"/>
          </a:xfrm>
          <a:prstGeom prst="rect">
            <a:avLst/>
          </a:prstGeom>
          <a:ln>
            <a:noFill/>
          </a:ln>
        </p:spPr>
      </p:pic>
      <p:pic>
        <p:nvPicPr>
          <p:cNvPr id="107" name="Picture 106"/>
          <p:cNvPicPr/>
          <p:nvPr/>
        </p:nvPicPr>
        <p:blipFill>
          <a:blip r:embed="rId2"/>
          <a:stretch>
            <a:fillRect/>
          </a:stretch>
        </p:blipFill>
        <p:spPr>
          <a:xfrm>
            <a:off x="2292480" y="1768680"/>
            <a:ext cx="5494680" cy="43840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111" name="PlaceHolder 2"/>
          <p:cNvSpPr>
            <a:spLocks noGrp="1"/>
          </p:cNvSpPr>
          <p:nvPr>
            <p:ph type="subTitle"/>
          </p:nvPr>
        </p:nvSpPr>
        <p:spPr>
          <a:xfrm>
            <a:off x="504000" y="1768680"/>
            <a:ext cx="9072000" cy="438444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113"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115"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116"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504000" y="301320"/>
            <a:ext cx="9072000" cy="585072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120"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21"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122"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124"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125"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26"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128"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29"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30"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132"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133"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135"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36"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37"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138"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140"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141"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142" name="Picture 141"/>
          <p:cNvPicPr/>
          <p:nvPr/>
        </p:nvPicPr>
        <p:blipFill>
          <a:blip r:embed="rId2"/>
          <a:stretch>
            <a:fillRect/>
          </a:stretch>
        </p:blipFill>
        <p:spPr>
          <a:xfrm>
            <a:off x="2292480" y="1768680"/>
            <a:ext cx="5494680" cy="4384080"/>
          </a:xfrm>
          <a:prstGeom prst="rect">
            <a:avLst/>
          </a:prstGeom>
          <a:ln>
            <a:noFill/>
          </a:ln>
        </p:spPr>
      </p:pic>
      <p:pic>
        <p:nvPicPr>
          <p:cNvPr id="143" name="Picture 142"/>
          <p:cNvPicPr/>
          <p:nvPr/>
        </p:nvPicPr>
        <p:blipFill>
          <a:blip r:embed="rId2"/>
          <a:stretch>
            <a:fillRect/>
          </a:stretch>
        </p:blipFill>
        <p:spPr>
          <a:xfrm>
            <a:off x="2292480" y="1768680"/>
            <a:ext cx="5494680" cy="43840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147" name="PlaceHolder 2"/>
          <p:cNvSpPr>
            <a:spLocks noGrp="1"/>
          </p:cNvSpPr>
          <p:nvPr>
            <p:ph type="subTitle"/>
          </p:nvPr>
        </p:nvSpPr>
        <p:spPr>
          <a:xfrm>
            <a:off x="504000" y="1768680"/>
            <a:ext cx="9072000" cy="4384440"/>
          </a:xfrm>
          <a:prstGeom prst="rect">
            <a:avLst/>
          </a:prstGeom>
        </p:spPr>
        <p:txBody>
          <a:bodyPr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149"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151"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152"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3"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4" name="PlaceHolder 1"/>
          <p:cNvSpPr>
            <a:spLocks noGrp="1"/>
          </p:cNvSpPr>
          <p:nvPr>
            <p:ph type="subTitle"/>
          </p:nvPr>
        </p:nvSpPr>
        <p:spPr>
          <a:xfrm>
            <a:off x="504000" y="301320"/>
            <a:ext cx="9072000" cy="5850720"/>
          </a:xfrm>
          <a:prstGeom prst="rect">
            <a:avLst/>
          </a:prstGeom>
        </p:spPr>
        <p:txBody>
          <a:bodyPr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156"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57"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158"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160"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161"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62"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164"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65"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66"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168"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169"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171"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72"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73"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174"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720"/>
          </a:xfrm>
          <a:prstGeom prst="rect">
            <a:avLst/>
          </a:prstGeom>
        </p:spPr>
        <p:txBody>
          <a:bodyPr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176"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177"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178" name="Picture 177"/>
          <p:cNvPicPr/>
          <p:nvPr/>
        </p:nvPicPr>
        <p:blipFill>
          <a:blip r:embed="rId2"/>
          <a:stretch>
            <a:fillRect/>
          </a:stretch>
        </p:blipFill>
        <p:spPr>
          <a:xfrm>
            <a:off x="2292480" y="1768680"/>
            <a:ext cx="5494680" cy="4384080"/>
          </a:xfrm>
          <a:prstGeom prst="rect">
            <a:avLst/>
          </a:prstGeom>
          <a:ln>
            <a:noFill/>
          </a:ln>
        </p:spPr>
      </p:pic>
      <p:pic>
        <p:nvPicPr>
          <p:cNvPr id="179" name="Picture 178"/>
          <p:cNvPicPr/>
          <p:nvPr/>
        </p:nvPicPr>
        <p:blipFill>
          <a:blip r:embed="rId2"/>
          <a:stretch>
            <a:fillRect/>
          </a:stretch>
        </p:blipFill>
        <p:spPr>
          <a:xfrm>
            <a:off x="2292480" y="1768680"/>
            <a:ext cx="5494680" cy="4384080"/>
          </a:xfrm>
          <a:prstGeom prst="rect">
            <a:avLst/>
          </a:prstGeom>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183" name="PlaceHolder 2"/>
          <p:cNvSpPr>
            <a:spLocks noGrp="1"/>
          </p:cNvSpPr>
          <p:nvPr>
            <p:ph type="subTitle"/>
          </p:nvPr>
        </p:nvSpPr>
        <p:spPr>
          <a:xfrm>
            <a:off x="504000" y="1768680"/>
            <a:ext cx="9072000" cy="4384440"/>
          </a:xfrm>
          <a:prstGeom prst="rect">
            <a:avLst/>
          </a:prstGeom>
        </p:spPr>
        <p:txBody>
          <a:bodyPr lIns="0" tIns="0" rIns="0" bIns="0" anchor="ctr"/>
          <a:lstStyle/>
          <a:p>
            <a:pPr algn="ct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185"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187"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188"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0" name="PlaceHolder 1"/>
          <p:cNvSpPr>
            <a:spLocks noGrp="1"/>
          </p:cNvSpPr>
          <p:nvPr>
            <p:ph type="subTitle"/>
          </p:nvPr>
        </p:nvSpPr>
        <p:spPr>
          <a:xfrm>
            <a:off x="504000" y="301320"/>
            <a:ext cx="9072000" cy="5850720"/>
          </a:xfrm>
          <a:prstGeom prst="rect">
            <a:avLst/>
          </a:prstGeom>
        </p:spPr>
        <p:txBody>
          <a:bodyPr lIns="0" tIns="0" rIns="0" bIns="0" anchor="ctr"/>
          <a:lstStyle/>
          <a:p>
            <a:pPr algn="ct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192"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93"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194"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196"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197"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98"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00"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01"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02"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3"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14"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04"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205"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07"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08"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09"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210"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12"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213"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214" name="Picture 213"/>
          <p:cNvPicPr/>
          <p:nvPr/>
        </p:nvPicPr>
        <p:blipFill>
          <a:blip r:embed="rId2"/>
          <a:stretch>
            <a:fillRect/>
          </a:stretch>
        </p:blipFill>
        <p:spPr>
          <a:xfrm>
            <a:off x="2292480" y="1768680"/>
            <a:ext cx="5494680" cy="4384080"/>
          </a:xfrm>
          <a:prstGeom prst="rect">
            <a:avLst/>
          </a:prstGeom>
          <a:ln>
            <a:noFill/>
          </a:ln>
        </p:spPr>
      </p:pic>
      <p:pic>
        <p:nvPicPr>
          <p:cNvPr id="215" name="Picture 214"/>
          <p:cNvPicPr/>
          <p:nvPr/>
        </p:nvPicPr>
        <p:blipFill>
          <a:blip r:embed="rId2"/>
          <a:stretch>
            <a:fillRect/>
          </a:stretch>
        </p:blipFill>
        <p:spPr>
          <a:xfrm>
            <a:off x="2292480" y="1768680"/>
            <a:ext cx="5494680" cy="4384080"/>
          </a:xfrm>
          <a:prstGeom prst="rect">
            <a:avLst/>
          </a:prstGeom>
          <a:ln>
            <a:noFill/>
          </a:ln>
        </p:spPr>
      </p:pic>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8"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19" name="PlaceHolder 2"/>
          <p:cNvSpPr>
            <a:spLocks noGrp="1"/>
          </p:cNvSpPr>
          <p:nvPr>
            <p:ph type="subTitle"/>
          </p:nvPr>
        </p:nvSpPr>
        <p:spPr>
          <a:xfrm>
            <a:off x="504000" y="1768680"/>
            <a:ext cx="9072000" cy="4384440"/>
          </a:xfrm>
          <a:prstGeom prst="rect">
            <a:avLst/>
          </a:prstGeom>
        </p:spPr>
        <p:txBody>
          <a:bodyPr lIns="0" tIns="0" rIns="0" bIns="0" anchor="ctr"/>
          <a:lstStyle/>
          <a:p>
            <a:pPr algn="ctr"/>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21"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23"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224"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5"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6" name="PlaceHolder 1"/>
          <p:cNvSpPr>
            <a:spLocks noGrp="1"/>
          </p:cNvSpPr>
          <p:nvPr>
            <p:ph type="subTitle"/>
          </p:nvPr>
        </p:nvSpPr>
        <p:spPr>
          <a:xfrm>
            <a:off x="504000" y="301320"/>
            <a:ext cx="9072000" cy="5850720"/>
          </a:xfrm>
          <a:prstGeom prst="rect">
            <a:avLst/>
          </a:prstGeom>
        </p:spPr>
        <p:txBody>
          <a:bodyPr lIns="0" tIns="0" rIns="0" bIns="0" anchor="ctr"/>
          <a:lstStyle/>
          <a:p>
            <a:pPr algn="ctr"/>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28"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29"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230"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32"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233"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34"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36"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37"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38"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40"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241"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43"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44"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45"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246"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48"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249"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250" name="Picture 249"/>
          <p:cNvPicPr/>
          <p:nvPr/>
        </p:nvPicPr>
        <p:blipFill>
          <a:blip r:embed="rId2"/>
          <a:stretch>
            <a:fillRect/>
          </a:stretch>
        </p:blipFill>
        <p:spPr>
          <a:xfrm>
            <a:off x="2292480" y="1768680"/>
            <a:ext cx="5494680" cy="4384080"/>
          </a:xfrm>
          <a:prstGeom prst="rect">
            <a:avLst/>
          </a:prstGeom>
          <a:ln>
            <a:noFill/>
          </a:ln>
        </p:spPr>
      </p:pic>
      <p:pic>
        <p:nvPicPr>
          <p:cNvPr id="251" name="Picture 250"/>
          <p:cNvPicPr/>
          <p:nvPr/>
        </p:nvPicPr>
        <p:blipFill>
          <a:blip r:embed="rId2"/>
          <a:stretch>
            <a:fillRect/>
          </a:stretch>
        </p:blipFill>
        <p:spPr>
          <a:xfrm>
            <a:off x="2292480" y="1768680"/>
            <a:ext cx="5494680" cy="4384080"/>
          </a:xfrm>
          <a:prstGeom prst="rect">
            <a:avLst/>
          </a:prstGeom>
          <a:ln>
            <a:noFill/>
          </a:ln>
        </p:spPr>
      </p:pic>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4"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55" name="PlaceHolder 2"/>
          <p:cNvSpPr>
            <a:spLocks noGrp="1"/>
          </p:cNvSpPr>
          <p:nvPr>
            <p:ph type="subTitle"/>
          </p:nvPr>
        </p:nvSpPr>
        <p:spPr>
          <a:xfrm>
            <a:off x="504000" y="1768680"/>
            <a:ext cx="9072000" cy="4384440"/>
          </a:xfrm>
          <a:prstGeom prst="rect">
            <a:avLst/>
          </a:prstGeom>
        </p:spPr>
        <p:txBody>
          <a:bodyPr lIns="0" tIns="0" rIns="0" bIns="0" anchor="ctr"/>
          <a:lstStyle/>
          <a:p>
            <a:pPr algn="ctr"/>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57"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59"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260"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1"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2" name="PlaceHolder 1"/>
          <p:cNvSpPr>
            <a:spLocks noGrp="1"/>
          </p:cNvSpPr>
          <p:nvPr>
            <p:ph type="subTitle"/>
          </p:nvPr>
        </p:nvSpPr>
        <p:spPr>
          <a:xfrm>
            <a:off x="504000" y="301320"/>
            <a:ext cx="9072000" cy="5850720"/>
          </a:xfrm>
          <a:prstGeom prst="rect">
            <a:avLst/>
          </a:prstGeom>
        </p:spPr>
        <p:txBody>
          <a:bodyPr lIns="0" tIns="0" rIns="0" bIns="0" anchor="ctr"/>
          <a:lstStyle/>
          <a:p>
            <a:pPr algn="ctr"/>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64"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65"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266"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68"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269"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70"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72"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73"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74"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76"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277"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79"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80"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81"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282"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84"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285"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286" name="Picture 285"/>
          <p:cNvPicPr/>
          <p:nvPr/>
        </p:nvPicPr>
        <p:blipFill>
          <a:blip r:embed="rId2"/>
          <a:stretch>
            <a:fillRect/>
          </a:stretch>
        </p:blipFill>
        <p:spPr>
          <a:xfrm>
            <a:off x="2292480" y="1768680"/>
            <a:ext cx="5494680" cy="4384080"/>
          </a:xfrm>
          <a:prstGeom prst="rect">
            <a:avLst/>
          </a:prstGeom>
          <a:ln>
            <a:noFill/>
          </a:ln>
        </p:spPr>
      </p:pic>
      <p:pic>
        <p:nvPicPr>
          <p:cNvPr id="287" name="Picture 286"/>
          <p:cNvPicPr/>
          <p:nvPr/>
        </p:nvPicPr>
        <p:blipFill>
          <a:blip r:embed="rId2"/>
          <a:stretch>
            <a:fillRect/>
          </a:stretch>
        </p:blipFill>
        <p:spPr>
          <a:xfrm>
            <a:off x="2292480" y="1768680"/>
            <a:ext cx="5494680" cy="4384080"/>
          </a:xfrm>
          <a:prstGeom prst="rect">
            <a:avLst/>
          </a:prstGeom>
          <a:ln>
            <a:noFill/>
          </a:ln>
        </p:spPr>
      </p:pic>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0"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91" name="PlaceHolder 2"/>
          <p:cNvSpPr>
            <a:spLocks noGrp="1"/>
          </p:cNvSpPr>
          <p:nvPr>
            <p:ph type="subTitle"/>
          </p:nvPr>
        </p:nvSpPr>
        <p:spPr>
          <a:xfrm>
            <a:off x="504000" y="1768680"/>
            <a:ext cx="9072000" cy="4384440"/>
          </a:xfrm>
          <a:prstGeom prst="rect">
            <a:avLst/>
          </a:prstGeom>
        </p:spPr>
        <p:txBody>
          <a:bodyPr lIns="0" tIns="0" rIns="0" bIns="0" anchor="ctr"/>
          <a:lstStyle/>
          <a:p>
            <a:pPr algn="ctr"/>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93"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a:latin typeface="Arial"/>
              </a:rPr>
              <a:t>Click to edit the title text format</a:t>
            </a:r>
            <a:endParaRP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4"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a:latin typeface="Arial"/>
              </a:rPr>
              <a:t>Click to edit the title text format</a:t>
            </a:r>
            <a:endParaRPr/>
          </a:p>
        </p:txBody>
      </p:sp>
      <p:sp>
        <p:nvSpPr>
          <p:cNvPr id="325" name="PlaceHolder 2"/>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a:latin typeface="Arial"/>
              </a:rPr>
              <a:t>Click to edit the title text format</a:t>
            </a:r>
            <a:endParaRPr/>
          </a:p>
        </p:txBody>
      </p:sp>
      <p:sp>
        <p:nvSpPr>
          <p:cNvPr id="37" name="PlaceHolder 2"/>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a:latin typeface="Arial"/>
              </a:rPr>
              <a:t>Click to edit the title text format</a:t>
            </a:r>
            <a:endParaRPr/>
          </a:p>
        </p:txBody>
      </p:sp>
      <p:sp>
        <p:nvSpPr>
          <p:cNvPr id="73" name="PlaceHolder 2"/>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a:latin typeface="Arial"/>
              </a:rPr>
              <a:t>Click to edit the title text format</a:t>
            </a:r>
            <a:endParaRPr/>
          </a:p>
        </p:txBody>
      </p:sp>
      <p:sp>
        <p:nvSpPr>
          <p:cNvPr id="109" name="PlaceHolder 2"/>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301320"/>
            <a:ext cx="9071640" cy="1261440"/>
          </a:xfrm>
          <a:prstGeom prst="rect">
            <a:avLst/>
          </a:prstGeom>
        </p:spPr>
        <p:txBody>
          <a:bodyPr lIns="0" tIns="0" rIns="0" bIns="0" anchor="ctr"/>
          <a:lstStyle/>
          <a:p>
            <a:r>
              <a:rPr lang="en-IN">
                <a:latin typeface="Arial"/>
              </a:rPr>
              <a:t>Click to edit the title text format</a:t>
            </a:r>
            <a:endParaRPr/>
          </a:p>
        </p:txBody>
      </p:sp>
      <p:sp>
        <p:nvSpPr>
          <p:cNvPr id="145" name="PlaceHolder 2"/>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a:latin typeface="Arial"/>
              </a:rPr>
              <a:t>Click to edit the title text format</a:t>
            </a:r>
            <a:endParaRPr/>
          </a:p>
        </p:txBody>
      </p:sp>
      <p:sp>
        <p:nvSpPr>
          <p:cNvPr id="181" name="PlaceHolder 2"/>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6"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a:latin typeface="Arial"/>
              </a:rPr>
              <a:t>Click to edit the title text format</a:t>
            </a:r>
            <a:endParaRPr/>
          </a:p>
        </p:txBody>
      </p:sp>
      <p:sp>
        <p:nvSpPr>
          <p:cNvPr id="217" name="PlaceHolder 2"/>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2"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a:latin typeface="Arial"/>
              </a:rPr>
              <a:t>Click to edit the title text format</a:t>
            </a:r>
            <a:endParaRPr/>
          </a:p>
        </p:txBody>
      </p:sp>
      <p:sp>
        <p:nvSpPr>
          <p:cNvPr id="253" name="PlaceHolder 2"/>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8"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a:latin typeface="Arial"/>
              </a:rPr>
              <a:t>Click to edit the title text format</a:t>
            </a:r>
            <a:endParaRPr/>
          </a:p>
        </p:txBody>
      </p:sp>
      <p:sp>
        <p:nvSpPr>
          <p:cNvPr id="289" name="PlaceHolder 2"/>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 Id="rId5" Type="http://schemas.openxmlformats.org/officeDocument/2006/relationships/image" Target="../media/image47.png"/><Relationship Id="rId4" Type="http://schemas.openxmlformats.org/officeDocument/2006/relationships/image" Target="../media/image46.png"/></Relationships>
</file>

<file path=ppt/slides/_rels/slide5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56.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13.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5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3.xml"/><Relationship Id="rId4" Type="http://schemas.openxmlformats.org/officeDocument/2006/relationships/image" Target="../media/image6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504000" y="301320"/>
            <a:ext cx="9068760" cy="1259280"/>
          </a:xfrm>
          <a:prstGeom prst="rect">
            <a:avLst/>
          </a:prstGeom>
          <a:noFill/>
          <a:ln>
            <a:noFill/>
          </a:ln>
        </p:spPr>
        <p:txBody>
          <a:bodyPr lIns="0" tIns="0" rIns="0" bIns="0" anchor="ctr"/>
          <a:lstStyle/>
          <a:p>
            <a:pPr algn="ctr">
              <a:lnSpc>
                <a:spcPct val="100000"/>
              </a:lnSpc>
            </a:pPr>
            <a:r>
              <a:rPr lang="en-IN" sz="4400" b="1">
                <a:solidFill>
                  <a:srgbClr val="000000"/>
                </a:solidFill>
                <a:latin typeface="Arial"/>
                <a:ea typeface="DejaVu Sans"/>
              </a:rPr>
              <a:t>Natural Language Processing </a:t>
            </a:r>
            <a:endParaRPr/>
          </a:p>
        </p:txBody>
      </p:sp>
      <p:sp>
        <p:nvSpPr>
          <p:cNvPr id="361" name="CustomShape 2"/>
          <p:cNvSpPr/>
          <p:nvPr/>
        </p:nvSpPr>
        <p:spPr>
          <a:xfrm>
            <a:off x="432000" y="1656000"/>
            <a:ext cx="9068760" cy="5584320"/>
          </a:xfrm>
          <a:prstGeom prst="rect">
            <a:avLst/>
          </a:prstGeom>
          <a:noFill/>
          <a:ln>
            <a:noFill/>
          </a:ln>
        </p:spPr>
        <p:txBody>
          <a:bodyPr lIns="0" tIns="0" rIns="0" bIns="0" anchor="ctr"/>
          <a:lstStyle/>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r>
              <a:rPr lang="en-IN" sz="3200">
                <a:solidFill>
                  <a:srgbClr val="000000"/>
                </a:solidFill>
                <a:latin typeface="Arial"/>
                <a:ea typeface="DejaVu Sans"/>
              </a:rPr>
              <a:t>                           </a:t>
            </a:r>
            <a:endParaRPr/>
          </a:p>
          <a:p>
            <a:pPr algn="ctr">
              <a:lnSpc>
                <a:spcPct val="100000"/>
              </a:lnSpc>
            </a:pPr>
            <a:r>
              <a:rPr lang="en-IN" sz="3200">
                <a:solidFill>
                  <a:srgbClr val="000000"/>
                </a:solidFill>
                <a:latin typeface="Arial"/>
                <a:ea typeface="DejaVu Sans"/>
              </a:rPr>
              <a:t>									      </a:t>
            </a: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p:txBody>
      </p:sp>
      <p:pic>
        <p:nvPicPr>
          <p:cNvPr id="362" name="Picture 361"/>
          <p:cNvPicPr/>
          <p:nvPr/>
        </p:nvPicPr>
        <p:blipFill>
          <a:blip r:embed="rId2"/>
          <a:stretch>
            <a:fillRect/>
          </a:stretch>
        </p:blipFill>
        <p:spPr>
          <a:xfrm>
            <a:off x="936360" y="1944000"/>
            <a:ext cx="7429164" cy="4296162"/>
          </a:xfrm>
          <a:prstGeom prst="rect">
            <a:avLst/>
          </a:prstGeom>
          <a:ln>
            <a:noFill/>
          </a:ln>
        </p:spPr>
      </p:pic>
      <p:sp>
        <p:nvSpPr>
          <p:cNvPr id="2" name="TextBox 1">
            <a:extLst>
              <a:ext uri="{FF2B5EF4-FFF2-40B4-BE49-F238E27FC236}">
                <a16:creationId xmlns:a16="http://schemas.microsoft.com/office/drawing/2014/main" id="{1DA11B92-B501-4223-A57F-A155288E54F5}"/>
              </a:ext>
            </a:extLst>
          </p:cNvPr>
          <p:cNvSpPr txBox="1"/>
          <p:nvPr/>
        </p:nvSpPr>
        <p:spPr>
          <a:xfrm>
            <a:off x="5931243" y="6549081"/>
            <a:ext cx="4053016" cy="707886"/>
          </a:xfrm>
          <a:prstGeom prst="rect">
            <a:avLst/>
          </a:prstGeom>
          <a:noFill/>
        </p:spPr>
        <p:txBody>
          <a:bodyPr wrap="square" rtlCol="0">
            <a:spAutoFit/>
          </a:bodyPr>
          <a:lstStyle/>
          <a:p>
            <a:r>
              <a:rPr lang="en-US" sz="2000" b="1" dirty="0"/>
              <a:t>Rajesh </a:t>
            </a:r>
            <a:r>
              <a:rPr lang="en-US" sz="2000" b="1" dirty="0" err="1"/>
              <a:t>Babu</a:t>
            </a:r>
            <a:r>
              <a:rPr lang="en-US" sz="2000" b="1" dirty="0"/>
              <a:t> A</a:t>
            </a:r>
          </a:p>
          <a:p>
            <a:r>
              <a:rPr lang="en-US" sz="2000" b="1" dirty="0"/>
              <a:t>Dept. of Computational Biology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
          <p:cNvSpPr/>
          <p:nvPr/>
        </p:nvSpPr>
        <p:spPr>
          <a:xfrm>
            <a:off x="504000" y="301320"/>
            <a:ext cx="9068760" cy="1259280"/>
          </a:xfrm>
          <a:prstGeom prst="rect">
            <a:avLst/>
          </a:prstGeom>
          <a:noFill/>
          <a:ln>
            <a:noFill/>
          </a:ln>
        </p:spPr>
        <p:txBody>
          <a:bodyPr lIns="0" tIns="0" rIns="0" bIns="0" anchor="ctr"/>
          <a:lstStyle/>
          <a:p>
            <a:pPr algn="ctr">
              <a:lnSpc>
                <a:spcPct val="100000"/>
              </a:lnSpc>
            </a:pPr>
            <a:r>
              <a:rPr lang="en-IN" sz="4400" b="1">
                <a:solidFill>
                  <a:srgbClr val="000000"/>
                </a:solidFill>
                <a:latin typeface="Arial"/>
                <a:ea typeface="DejaVu Sans"/>
              </a:rPr>
              <a:t>Pipeline of NLP</a:t>
            </a:r>
            <a:endParaRPr/>
          </a:p>
        </p:txBody>
      </p:sp>
      <p:sp>
        <p:nvSpPr>
          <p:cNvPr id="406" name="CustomShape 2"/>
          <p:cNvSpPr/>
          <p:nvPr/>
        </p:nvSpPr>
        <p:spPr>
          <a:xfrm>
            <a:off x="3096000" y="1584000"/>
            <a:ext cx="1869120" cy="1869120"/>
          </a:xfrm>
          <a:prstGeom prst="rect">
            <a:avLst/>
          </a:prstGeom>
          <a:solidFill>
            <a:srgbClr val="729FCF"/>
          </a:solidFill>
          <a:ln>
            <a:solidFill>
              <a:srgbClr val="3465A4"/>
            </a:solidFill>
          </a:ln>
        </p:spPr>
        <p:txBody>
          <a:bodyPr wrap="none" lIns="90000" tIns="45000" rIns="90000" bIns="45000" anchor="ctr"/>
          <a:lstStyle/>
          <a:p>
            <a:pPr algn="ctr">
              <a:lnSpc>
                <a:spcPct val="100000"/>
              </a:lnSpc>
            </a:pPr>
            <a:r>
              <a:rPr lang="en-IN" sz="2600" b="1">
                <a:solidFill>
                  <a:srgbClr val="000000"/>
                </a:solidFill>
                <a:latin typeface="Arial"/>
                <a:ea typeface="DejaVu Sans"/>
              </a:rPr>
              <a:t>Pre-</a:t>
            </a:r>
            <a:endParaRPr/>
          </a:p>
          <a:p>
            <a:pPr algn="ctr">
              <a:lnSpc>
                <a:spcPct val="100000"/>
              </a:lnSpc>
            </a:pPr>
            <a:r>
              <a:rPr lang="en-IN" sz="2600" b="1">
                <a:solidFill>
                  <a:srgbClr val="000000"/>
                </a:solidFill>
                <a:latin typeface="Arial"/>
                <a:ea typeface="DejaVu Sans"/>
              </a:rPr>
              <a:t>processing</a:t>
            </a:r>
            <a:endParaRPr/>
          </a:p>
        </p:txBody>
      </p:sp>
      <p:sp>
        <p:nvSpPr>
          <p:cNvPr id="407" name="CustomShape 3"/>
          <p:cNvSpPr/>
          <p:nvPr/>
        </p:nvSpPr>
        <p:spPr>
          <a:xfrm>
            <a:off x="5976000" y="1563480"/>
            <a:ext cx="2085120" cy="1941120"/>
          </a:xfrm>
          <a:prstGeom prst="rect">
            <a:avLst/>
          </a:prstGeom>
          <a:solidFill>
            <a:srgbClr val="729FCF"/>
          </a:solidFill>
          <a:ln>
            <a:solidFill>
              <a:srgbClr val="3465A4"/>
            </a:solidFill>
          </a:ln>
        </p:spPr>
        <p:txBody>
          <a:bodyPr wrap="none" lIns="90000" tIns="45000" rIns="90000" bIns="45000" anchor="ctr"/>
          <a:lstStyle/>
          <a:p>
            <a:pPr algn="ctr">
              <a:lnSpc>
                <a:spcPct val="100000"/>
              </a:lnSpc>
            </a:pPr>
            <a:r>
              <a:rPr lang="en-IN" sz="2800" b="1">
                <a:solidFill>
                  <a:srgbClr val="000000"/>
                </a:solidFill>
                <a:latin typeface="Arial"/>
                <a:ea typeface="DejaVu Sans"/>
              </a:rPr>
              <a:t>Feature </a:t>
            </a:r>
            <a:endParaRPr/>
          </a:p>
          <a:p>
            <a:pPr algn="ctr">
              <a:lnSpc>
                <a:spcPct val="100000"/>
              </a:lnSpc>
            </a:pPr>
            <a:r>
              <a:rPr lang="en-IN" sz="2800" b="1">
                <a:solidFill>
                  <a:srgbClr val="000000"/>
                </a:solidFill>
                <a:latin typeface="Arial"/>
                <a:ea typeface="DejaVu Sans"/>
              </a:rPr>
              <a:t>engineering</a:t>
            </a:r>
            <a:endParaRPr/>
          </a:p>
        </p:txBody>
      </p:sp>
      <p:sp>
        <p:nvSpPr>
          <p:cNvPr id="408" name="CustomShape 4"/>
          <p:cNvSpPr/>
          <p:nvPr/>
        </p:nvSpPr>
        <p:spPr>
          <a:xfrm>
            <a:off x="144000" y="1152000"/>
            <a:ext cx="1941120" cy="2373120"/>
          </a:xfrm>
          <a:prstGeom prst="ellipse">
            <a:avLst/>
          </a:prstGeom>
          <a:solidFill>
            <a:srgbClr val="729FCF"/>
          </a:solidFill>
          <a:ln>
            <a:solidFill>
              <a:srgbClr val="3465A4"/>
            </a:solidFill>
          </a:ln>
        </p:spPr>
        <p:txBody>
          <a:bodyPr wrap="none" lIns="90000" tIns="45000" rIns="90000" bIns="45000" anchor="ctr"/>
          <a:lstStyle/>
          <a:p>
            <a:pPr algn="ctr">
              <a:lnSpc>
                <a:spcPct val="100000"/>
              </a:lnSpc>
            </a:pPr>
            <a:r>
              <a:rPr lang="en-IN" sz="2400" b="1">
                <a:solidFill>
                  <a:srgbClr val="000000"/>
                </a:solidFill>
                <a:latin typeface="Arial"/>
                <a:ea typeface="DejaVu Sans"/>
              </a:rPr>
              <a:t>Data </a:t>
            </a:r>
            <a:endParaRPr/>
          </a:p>
          <a:p>
            <a:pPr algn="ctr">
              <a:lnSpc>
                <a:spcPct val="100000"/>
              </a:lnSpc>
            </a:pPr>
            <a:r>
              <a:rPr lang="en-IN" sz="2400" b="1">
                <a:solidFill>
                  <a:srgbClr val="000000"/>
                </a:solidFill>
                <a:latin typeface="Arial"/>
                <a:ea typeface="DejaVu Sans"/>
              </a:rPr>
              <a:t>Collection</a:t>
            </a:r>
            <a:endParaRPr/>
          </a:p>
        </p:txBody>
      </p:sp>
      <p:sp>
        <p:nvSpPr>
          <p:cNvPr id="409" name="Line 5"/>
          <p:cNvSpPr/>
          <p:nvPr/>
        </p:nvSpPr>
        <p:spPr>
          <a:xfrm>
            <a:off x="2376000" y="2448000"/>
            <a:ext cx="576000" cy="360"/>
          </a:xfrm>
          <a:prstGeom prst="line">
            <a:avLst/>
          </a:prstGeom>
          <a:ln>
            <a:solidFill>
              <a:srgbClr val="000000"/>
            </a:solidFill>
            <a:tailEnd type="triangle" w="med" len="med"/>
          </a:ln>
        </p:spPr>
      </p:sp>
      <p:sp>
        <p:nvSpPr>
          <p:cNvPr id="410" name="Line 6"/>
          <p:cNvSpPr/>
          <p:nvPr/>
        </p:nvSpPr>
        <p:spPr>
          <a:xfrm>
            <a:off x="5184000" y="2376000"/>
            <a:ext cx="648000" cy="360"/>
          </a:xfrm>
          <a:prstGeom prst="line">
            <a:avLst/>
          </a:prstGeom>
          <a:ln>
            <a:solidFill>
              <a:srgbClr val="000000"/>
            </a:solidFill>
            <a:tailEnd type="triangle" w="med" len="med"/>
          </a:ln>
        </p:spPr>
      </p:sp>
      <p:sp>
        <p:nvSpPr>
          <p:cNvPr id="411" name="CustomShape 7"/>
          <p:cNvSpPr/>
          <p:nvPr/>
        </p:nvSpPr>
        <p:spPr>
          <a:xfrm>
            <a:off x="6120000" y="4824000"/>
            <a:ext cx="1941120" cy="2085120"/>
          </a:xfrm>
          <a:prstGeom prst="rect">
            <a:avLst/>
          </a:prstGeom>
          <a:solidFill>
            <a:srgbClr val="729FCF"/>
          </a:solidFill>
          <a:ln>
            <a:solidFill>
              <a:srgbClr val="3465A4"/>
            </a:solidFill>
          </a:ln>
        </p:spPr>
        <p:txBody>
          <a:bodyPr wrap="none" lIns="90000" tIns="45000" rIns="90000" bIns="45000" anchor="ctr"/>
          <a:lstStyle/>
          <a:p>
            <a:pPr algn="ctr">
              <a:lnSpc>
                <a:spcPct val="100000"/>
              </a:lnSpc>
            </a:pPr>
            <a:r>
              <a:rPr lang="en-IN" sz="3200" b="1">
                <a:solidFill>
                  <a:srgbClr val="000000"/>
                </a:solidFill>
                <a:latin typeface="Arial"/>
                <a:ea typeface="DejaVu Sans"/>
              </a:rPr>
              <a:t>NLP </a:t>
            </a:r>
            <a:endParaRPr/>
          </a:p>
          <a:p>
            <a:pPr algn="ctr">
              <a:lnSpc>
                <a:spcPct val="100000"/>
              </a:lnSpc>
            </a:pPr>
            <a:r>
              <a:rPr lang="en-IN" sz="3200" b="1">
                <a:solidFill>
                  <a:srgbClr val="000000"/>
                </a:solidFill>
                <a:latin typeface="Arial"/>
                <a:ea typeface="DejaVu Sans"/>
              </a:rPr>
              <a:t>Analysis</a:t>
            </a:r>
            <a:endParaRPr/>
          </a:p>
        </p:txBody>
      </p:sp>
      <p:sp>
        <p:nvSpPr>
          <p:cNvPr id="412" name="CustomShape 8"/>
          <p:cNvSpPr/>
          <p:nvPr/>
        </p:nvSpPr>
        <p:spPr>
          <a:xfrm>
            <a:off x="2304000" y="4968000"/>
            <a:ext cx="1941120" cy="1725120"/>
          </a:xfrm>
          <a:prstGeom prst="ellipse">
            <a:avLst/>
          </a:prstGeom>
          <a:solidFill>
            <a:srgbClr val="729FCF"/>
          </a:solidFill>
          <a:ln>
            <a:solidFill>
              <a:srgbClr val="3465A4"/>
            </a:solidFill>
          </a:ln>
        </p:spPr>
        <p:txBody>
          <a:bodyPr wrap="none" lIns="90000" tIns="45000" rIns="90000" bIns="45000" anchor="ctr"/>
          <a:lstStyle/>
          <a:p>
            <a:pPr algn="ctr">
              <a:lnSpc>
                <a:spcPct val="100000"/>
              </a:lnSpc>
            </a:pPr>
            <a:r>
              <a:rPr lang="en-IN" sz="3200" b="1">
                <a:solidFill>
                  <a:srgbClr val="000000"/>
                </a:solidFill>
                <a:latin typeface="Arial"/>
                <a:ea typeface="DejaVu Sans"/>
              </a:rPr>
              <a:t>Output</a:t>
            </a:r>
            <a:endParaRPr/>
          </a:p>
        </p:txBody>
      </p:sp>
      <p:sp>
        <p:nvSpPr>
          <p:cNvPr id="413" name="Line 9"/>
          <p:cNvSpPr/>
          <p:nvPr/>
        </p:nvSpPr>
        <p:spPr>
          <a:xfrm>
            <a:off x="6984000" y="3744000"/>
            <a:ext cx="360" cy="792000"/>
          </a:xfrm>
          <a:prstGeom prst="line">
            <a:avLst/>
          </a:prstGeom>
          <a:ln>
            <a:solidFill>
              <a:srgbClr val="000000"/>
            </a:solidFill>
            <a:tailEnd type="triangle" w="med" len="med"/>
          </a:ln>
        </p:spPr>
      </p:sp>
      <p:sp>
        <p:nvSpPr>
          <p:cNvPr id="414" name="Line 10"/>
          <p:cNvSpPr/>
          <p:nvPr/>
        </p:nvSpPr>
        <p:spPr>
          <a:xfrm flipH="1">
            <a:off x="4464000" y="5760000"/>
            <a:ext cx="1440000" cy="360"/>
          </a:xfrm>
          <a:prstGeom prst="line">
            <a:avLst/>
          </a:prstGeom>
          <a:ln>
            <a:solidFill>
              <a:srgbClr val="000000"/>
            </a:solidFill>
            <a:tailEnd type="triangle" w="med" len="me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504000" y="-7200"/>
            <a:ext cx="9068760" cy="1876680"/>
          </a:xfrm>
          <a:prstGeom prst="rect">
            <a:avLst/>
          </a:prstGeom>
          <a:noFill/>
          <a:ln>
            <a:noFill/>
          </a:ln>
        </p:spPr>
        <p:txBody>
          <a:bodyPr lIns="0" tIns="0" rIns="0" bIns="0" anchor="ctr"/>
          <a:lstStyle/>
          <a:p>
            <a:r>
              <a:rPr lang="en-IN" sz="3600" b="1">
                <a:solidFill>
                  <a:srgbClr val="000000"/>
                </a:solidFill>
                <a:latin typeface="Arial"/>
                <a:ea typeface="DejaVu Sans"/>
              </a:rPr>
              <a:t>    Data Collection / Source / Extraction!!</a:t>
            </a:r>
            <a:endParaRPr/>
          </a:p>
          <a:p>
            <a:pPr algn="ctr">
              <a:lnSpc>
                <a:spcPct val="100000"/>
              </a:lnSpc>
            </a:pPr>
            <a:r>
              <a:rPr lang="en-IN" sz="3600" b="1">
                <a:solidFill>
                  <a:srgbClr val="000000"/>
                </a:solidFill>
                <a:latin typeface="Arial"/>
                <a:ea typeface="DejaVu Sans"/>
              </a:rPr>
              <a:t>What??How??Where?? </a:t>
            </a:r>
            <a:endParaRPr/>
          </a:p>
        </p:txBody>
      </p:sp>
      <p:sp>
        <p:nvSpPr>
          <p:cNvPr id="416" name="CustomShape 2"/>
          <p:cNvSpPr/>
          <p:nvPr/>
        </p:nvSpPr>
        <p:spPr>
          <a:xfrm>
            <a:off x="432360" y="2023560"/>
            <a:ext cx="9068760" cy="4381560"/>
          </a:xfrm>
          <a:prstGeom prst="rect">
            <a:avLst/>
          </a:prstGeom>
          <a:noFill/>
          <a:ln>
            <a:noFill/>
          </a:ln>
        </p:spPr>
        <p:txBody>
          <a:bodyPr lIns="0" tIns="0" rIns="0" bIns="0"/>
          <a:lstStyle/>
          <a:p>
            <a:pPr>
              <a:lnSpc>
                <a:spcPct val="100000"/>
              </a:lnSpc>
              <a:buSzPct val="45000"/>
              <a:buFont typeface="Wingdings" charset="2"/>
              <a:buChar char=""/>
            </a:pPr>
            <a:r>
              <a:rPr lang="en-IN" sz="3200">
                <a:solidFill>
                  <a:srgbClr val="000000"/>
                </a:solidFill>
                <a:latin typeface="Arial"/>
                <a:ea typeface="DejaVu Sans"/>
              </a:rPr>
              <a:t>HTML pages / Url pages   ----&gt; Web scraping</a:t>
            </a:r>
            <a:endParaRPr/>
          </a:p>
          <a:p>
            <a:pPr>
              <a:lnSpc>
                <a:spcPct val="100000"/>
              </a:lnSpc>
              <a:buSzPct val="45000"/>
              <a:buFont typeface="Wingdings" charset="2"/>
              <a:buChar char=""/>
            </a:pPr>
            <a:r>
              <a:rPr lang="en-IN" sz="3200">
                <a:solidFill>
                  <a:srgbClr val="000000"/>
                </a:solidFill>
                <a:latin typeface="Arial"/>
                <a:ea typeface="DejaVu Sans"/>
              </a:rPr>
              <a:t>how?--&gt;Using python library</a:t>
            </a:r>
            <a:endParaRPr/>
          </a:p>
          <a:p>
            <a:pPr>
              <a:lnSpc>
                <a:spcPct val="100000"/>
              </a:lnSpc>
              <a:buSzPct val="45000"/>
              <a:buFont typeface="Wingdings" charset="2"/>
              <a:buChar char=""/>
            </a:pPr>
            <a:r>
              <a:rPr lang="en-IN" sz="3200">
                <a:solidFill>
                  <a:srgbClr val="000000"/>
                </a:solidFill>
                <a:latin typeface="Arial"/>
                <a:ea typeface="DejaVu Sans"/>
              </a:rPr>
              <a:t>        ---&gt; Beautiful Soup / requests / Urllib</a:t>
            </a:r>
            <a:endParaRPr/>
          </a:p>
          <a:p>
            <a:pPr>
              <a:lnSpc>
                <a:spcPct val="100000"/>
              </a:lnSpc>
              <a:buSzPct val="45000"/>
              <a:buFont typeface="Wingdings" charset="2"/>
              <a:buChar char=""/>
            </a:pPr>
            <a:r>
              <a:rPr lang="en-IN" sz="3200">
                <a:solidFill>
                  <a:srgbClr val="000000"/>
                </a:solidFill>
                <a:latin typeface="Arial"/>
                <a:ea typeface="DejaVu Sans"/>
              </a:rPr>
              <a:t>PDF files, .TXT , .DOC</a:t>
            </a:r>
            <a:endParaRPr/>
          </a:p>
          <a:p>
            <a:pPr>
              <a:lnSpc>
                <a:spcPct val="100000"/>
              </a:lnSpc>
              <a:buSzPct val="45000"/>
              <a:buFont typeface="Wingdings" charset="2"/>
              <a:buChar char=""/>
            </a:pPr>
            <a:r>
              <a:rPr lang="en-IN" sz="3200">
                <a:solidFill>
                  <a:srgbClr val="000000"/>
                </a:solidFill>
                <a:latin typeface="Arial"/>
                <a:ea typeface="DejaVu Sans"/>
              </a:rPr>
              <a:t>how? ----&gt; Using python library PDF2 for pdf files</a:t>
            </a:r>
            <a:endParaRPr/>
          </a:p>
          <a:p>
            <a:pPr>
              <a:lnSpc>
                <a:spcPct val="100000"/>
              </a:lnSpc>
              <a:buSzPct val="45000"/>
              <a:buFont typeface="Wingdings" charset="2"/>
              <a:buChar char=""/>
            </a:pPr>
            <a:r>
              <a:rPr lang="en-IN" sz="3200">
                <a:solidFill>
                  <a:srgbClr val="000000"/>
                </a:solidFill>
                <a:latin typeface="Arial"/>
                <a:ea typeface="DejaVu Sans"/>
              </a:rPr>
              <a:t>RSS feeds</a:t>
            </a:r>
            <a:endParaRPr/>
          </a:p>
          <a:p>
            <a:pPr>
              <a:lnSpc>
                <a:spcPct val="100000"/>
              </a:lnSpc>
              <a:buSzPct val="45000"/>
              <a:buFont typeface="Wingdings" charset="2"/>
              <a:buChar char=""/>
            </a:pPr>
            <a:r>
              <a:rPr lang="en-IN" sz="3200">
                <a:solidFill>
                  <a:srgbClr val="000000"/>
                </a:solidFill>
                <a:latin typeface="Arial"/>
                <a:ea typeface="DejaVu Sans"/>
              </a:rPr>
              <a:t>youtube comments</a:t>
            </a:r>
            <a:endParaRPr/>
          </a:p>
          <a:p>
            <a:pPr>
              <a:lnSpc>
                <a:spcPct val="100000"/>
              </a:lnSpc>
              <a:buSzPct val="45000"/>
              <a:buFont typeface="Wingdings" charset="2"/>
              <a:buChar char=""/>
            </a:pPr>
            <a:r>
              <a:rPr lang="en-IN" sz="3200">
                <a:solidFill>
                  <a:srgbClr val="000000"/>
                </a:solidFill>
                <a:latin typeface="Arial"/>
                <a:ea typeface="DejaVu Sans"/>
              </a:rPr>
              <a:t>Twitter tweets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CustomShape 1"/>
          <p:cNvSpPr/>
          <p:nvPr/>
        </p:nvSpPr>
        <p:spPr>
          <a:xfrm>
            <a:off x="504000" y="301320"/>
            <a:ext cx="9068760" cy="631800"/>
          </a:xfrm>
          <a:prstGeom prst="rect">
            <a:avLst/>
          </a:prstGeom>
          <a:noFill/>
          <a:ln>
            <a:noFill/>
          </a:ln>
        </p:spPr>
        <p:txBody>
          <a:bodyPr lIns="0" tIns="0" rIns="0" bIns="0" anchor="ctr"/>
          <a:lstStyle/>
          <a:p>
            <a:pPr algn="ctr">
              <a:lnSpc>
                <a:spcPct val="100000"/>
              </a:lnSpc>
            </a:pPr>
            <a:r>
              <a:rPr lang="en-IN" sz="4400" b="1">
                <a:solidFill>
                  <a:srgbClr val="000000"/>
                </a:solidFill>
                <a:latin typeface="Arial"/>
                <a:ea typeface="DejaVu Sans"/>
              </a:rPr>
              <a:t>Preprocessing Text Data</a:t>
            </a:r>
            <a:endParaRPr/>
          </a:p>
          <a:p>
            <a:pPr algn="ctr">
              <a:lnSpc>
                <a:spcPct val="100000"/>
              </a:lnSpc>
            </a:pPr>
            <a:endParaRPr/>
          </a:p>
        </p:txBody>
      </p:sp>
      <p:sp>
        <p:nvSpPr>
          <p:cNvPr id="418" name="CustomShape 2"/>
          <p:cNvSpPr/>
          <p:nvPr/>
        </p:nvSpPr>
        <p:spPr>
          <a:xfrm>
            <a:off x="144000" y="936000"/>
            <a:ext cx="9717120" cy="6405120"/>
          </a:xfrm>
          <a:prstGeom prst="rect">
            <a:avLst/>
          </a:prstGeom>
          <a:noFill/>
          <a:ln>
            <a:noFill/>
          </a:ln>
        </p:spPr>
        <p:txBody>
          <a:bodyPr lIns="0" tIns="0" rIns="0" bIns="0"/>
          <a:lstStyle/>
          <a:p>
            <a:pPr>
              <a:lnSpc>
                <a:spcPct val="100000"/>
              </a:lnSpc>
              <a:buSzPct val="45000"/>
              <a:buFont typeface="Wingdings" charset="2"/>
              <a:buChar char=""/>
            </a:pPr>
            <a:r>
              <a:rPr lang="en-IN" sz="2400">
                <a:solidFill>
                  <a:srgbClr val="000000"/>
                </a:solidFill>
                <a:latin typeface="Arial"/>
                <a:ea typeface="DejaVu Sans"/>
              </a:rPr>
              <a:t>Steps to be followed</a:t>
            </a:r>
            <a:endParaRPr/>
          </a:p>
          <a:p>
            <a:pPr>
              <a:lnSpc>
                <a:spcPct val="100000"/>
              </a:lnSpc>
              <a:buSzPct val="45000"/>
              <a:buFont typeface="Wingdings" charset="2"/>
              <a:buChar char=""/>
            </a:pPr>
            <a:r>
              <a:rPr lang="en-IN" sz="2400">
                <a:solidFill>
                  <a:srgbClr val="000000"/>
                </a:solidFill>
                <a:latin typeface="Arial"/>
                <a:ea typeface="DejaVu Sans"/>
              </a:rPr>
              <a:t>1. </a:t>
            </a:r>
            <a:r>
              <a:rPr lang="en-IN" sz="2400" b="1">
                <a:solidFill>
                  <a:srgbClr val="000000"/>
                </a:solidFill>
                <a:latin typeface="Arial"/>
                <a:ea typeface="DejaVu Sans"/>
              </a:rPr>
              <a:t>Removal of punctuation marks:</a:t>
            </a:r>
            <a:endParaRPr/>
          </a:p>
          <a:p>
            <a:pPr>
              <a:lnSpc>
                <a:spcPct val="100000"/>
              </a:lnSpc>
              <a:buSzPct val="45000"/>
              <a:buFont typeface="Wingdings" charset="2"/>
              <a:buChar char=""/>
            </a:pPr>
            <a:r>
              <a:rPr lang="en-IN" sz="2400">
                <a:solidFill>
                  <a:srgbClr val="000000"/>
                </a:solidFill>
                <a:latin typeface="Arial"/>
                <a:ea typeface="DejaVu Sans"/>
              </a:rPr>
              <a:t>can be done using regular expression </a:t>
            </a:r>
            <a:endParaRPr/>
          </a:p>
          <a:p>
            <a:pPr>
              <a:lnSpc>
                <a:spcPct val="100000"/>
              </a:lnSpc>
              <a:buSzPct val="45000"/>
              <a:buFont typeface="Wingdings" charset="2"/>
              <a:buChar char=""/>
            </a:pPr>
            <a:r>
              <a:rPr lang="en-IN" sz="2400">
                <a:solidFill>
                  <a:srgbClr val="000000"/>
                </a:solidFill>
                <a:latin typeface="Arial"/>
                <a:ea typeface="DejaVu Sans"/>
              </a:rPr>
              <a:t>2.</a:t>
            </a:r>
            <a:r>
              <a:rPr lang="en-IN" sz="2400" b="1">
                <a:solidFill>
                  <a:srgbClr val="000000"/>
                </a:solidFill>
                <a:latin typeface="Arial"/>
                <a:ea typeface="DejaVu Sans"/>
              </a:rPr>
              <a:t> tokenizing</a:t>
            </a:r>
            <a:endParaRPr/>
          </a:p>
          <a:p>
            <a:pPr>
              <a:lnSpc>
                <a:spcPct val="100000"/>
              </a:lnSpc>
              <a:buSzPct val="45000"/>
              <a:buFont typeface="Wingdings" charset="2"/>
              <a:buChar char=""/>
            </a:pPr>
            <a:r>
              <a:rPr lang="en-IN" sz="2400">
                <a:solidFill>
                  <a:srgbClr val="000000"/>
                </a:solidFill>
                <a:latin typeface="Arial"/>
                <a:ea typeface="DejaVu Sans"/>
              </a:rPr>
              <a:t>ex:  cat is sitting on the mat for a long time.</a:t>
            </a:r>
            <a:endParaRPr/>
          </a:p>
          <a:p>
            <a:pPr>
              <a:lnSpc>
                <a:spcPct val="100000"/>
              </a:lnSpc>
              <a:buSzPct val="45000"/>
              <a:buFont typeface="Wingdings" charset="2"/>
              <a:buChar char=""/>
            </a:pPr>
            <a:r>
              <a:rPr lang="en-IN" sz="2400">
                <a:solidFill>
                  <a:srgbClr val="000000"/>
                </a:solidFill>
                <a:latin typeface="Arial"/>
                <a:ea typeface="DejaVu Sans"/>
              </a:rPr>
              <a:t>Tokenized :---&gt; [cat, is, sitting, on, the, mat, for, a, long, time]</a:t>
            </a:r>
            <a:endParaRPr/>
          </a:p>
          <a:p>
            <a:pPr>
              <a:lnSpc>
                <a:spcPct val="100000"/>
              </a:lnSpc>
              <a:buSzPct val="45000"/>
              <a:buFont typeface="Wingdings" charset="2"/>
              <a:buChar char=""/>
            </a:pPr>
            <a:r>
              <a:rPr lang="en-IN" sz="2400">
                <a:solidFill>
                  <a:srgbClr val="000000"/>
                </a:solidFill>
                <a:latin typeface="Arial"/>
                <a:ea typeface="DejaVu Sans"/>
              </a:rPr>
              <a:t>3. </a:t>
            </a:r>
            <a:r>
              <a:rPr lang="en-IN" sz="2400" b="1">
                <a:solidFill>
                  <a:srgbClr val="000000"/>
                </a:solidFill>
                <a:latin typeface="Arial"/>
                <a:ea typeface="DejaVu Sans"/>
              </a:rPr>
              <a:t>Stemming</a:t>
            </a:r>
            <a:endParaRPr/>
          </a:p>
          <a:p>
            <a:pPr>
              <a:lnSpc>
                <a:spcPct val="100000"/>
              </a:lnSpc>
              <a:buSzPct val="45000"/>
              <a:buFont typeface="Wingdings" charset="2"/>
              <a:buChar char=""/>
            </a:pPr>
            <a:r>
              <a:rPr lang="en-IN" sz="2400">
                <a:solidFill>
                  <a:srgbClr val="000000"/>
                </a:solidFill>
                <a:latin typeface="Arial"/>
                <a:ea typeface="DejaVu Sans"/>
              </a:rPr>
              <a:t>ex :- sitting----&gt; Sit, gone---&gt; go, best---&gt; good.</a:t>
            </a:r>
            <a:endParaRPr/>
          </a:p>
          <a:p>
            <a:pPr>
              <a:lnSpc>
                <a:spcPct val="100000"/>
              </a:lnSpc>
              <a:buSzPct val="45000"/>
              <a:buFont typeface="Wingdings" charset="2"/>
              <a:buChar char=""/>
            </a:pPr>
            <a:r>
              <a:rPr lang="en-IN" sz="2400">
                <a:solidFill>
                  <a:srgbClr val="000000"/>
                </a:solidFill>
                <a:latin typeface="Arial"/>
                <a:ea typeface="DejaVu Sans"/>
              </a:rPr>
              <a:t>   </a:t>
            </a:r>
            <a:r>
              <a:rPr lang="en-IN" sz="2400" b="1">
                <a:solidFill>
                  <a:srgbClr val="000000"/>
                </a:solidFill>
                <a:latin typeface="Arial"/>
                <a:ea typeface="DejaVu Sans"/>
              </a:rPr>
              <a:t>Lemmatize:</a:t>
            </a:r>
            <a:endParaRPr/>
          </a:p>
          <a:p>
            <a:pPr>
              <a:lnSpc>
                <a:spcPct val="100000"/>
              </a:lnSpc>
            </a:pPr>
            <a:r>
              <a:rPr lang="en-IN" sz="2400">
                <a:solidFill>
                  <a:srgbClr val="000000"/>
                </a:solidFill>
                <a:latin typeface="Arial"/>
                <a:ea typeface="DejaVu Sans"/>
              </a:rPr>
              <a:t>     gone----&gt; gon, increases---&gt; increase</a:t>
            </a:r>
            <a:endParaRPr/>
          </a:p>
          <a:p>
            <a:pPr>
              <a:lnSpc>
                <a:spcPct val="100000"/>
              </a:lnSpc>
              <a:buSzPct val="45000"/>
              <a:buFont typeface="Wingdings" charset="2"/>
              <a:buChar char=""/>
            </a:pPr>
            <a:r>
              <a:rPr lang="en-IN" sz="2400">
                <a:solidFill>
                  <a:srgbClr val="000000"/>
                </a:solidFill>
                <a:latin typeface="Arial"/>
                <a:ea typeface="DejaVu Sans"/>
              </a:rPr>
              <a:t>4. </a:t>
            </a:r>
            <a:r>
              <a:rPr lang="en-IN" sz="2400" b="1">
                <a:solidFill>
                  <a:srgbClr val="000000"/>
                </a:solidFill>
                <a:latin typeface="Arial"/>
                <a:ea typeface="DejaVu Sans"/>
              </a:rPr>
              <a:t>Stop words:</a:t>
            </a:r>
            <a:endParaRPr/>
          </a:p>
          <a:p>
            <a:pPr>
              <a:lnSpc>
                <a:spcPct val="100000"/>
              </a:lnSpc>
              <a:buSzPct val="45000"/>
              <a:buFont typeface="Wingdings" charset="2"/>
              <a:buChar char=""/>
            </a:pPr>
            <a:r>
              <a:rPr lang="en-IN" sz="2400">
                <a:solidFill>
                  <a:srgbClr val="000000"/>
                </a:solidFill>
                <a:latin typeface="Arial"/>
                <a:ea typeface="DejaVu Sans"/>
              </a:rPr>
              <a:t>5. </a:t>
            </a:r>
            <a:r>
              <a:rPr lang="en-IN" sz="2400" b="1">
                <a:solidFill>
                  <a:srgbClr val="000000"/>
                </a:solidFill>
                <a:latin typeface="Arial"/>
                <a:ea typeface="DejaVu Sans"/>
              </a:rPr>
              <a:t>Normalizing to lower case.</a:t>
            </a:r>
            <a:endParaRPr/>
          </a:p>
          <a:p>
            <a:pPr>
              <a:lnSpc>
                <a:spcPct val="100000"/>
              </a:lnSpc>
              <a:buSzPct val="45000"/>
              <a:buFont typeface="Wingdings" charset="2"/>
              <a:buChar char=""/>
            </a:pPr>
            <a:r>
              <a:rPr lang="en-IN" sz="2400">
                <a:solidFill>
                  <a:srgbClr val="000000"/>
                </a:solidFill>
                <a:latin typeface="Arial"/>
                <a:ea typeface="DejaVu Sans"/>
              </a:rPr>
              <a:t>  He is  Mr.abc----&gt; he is mr.abc  </a:t>
            </a: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CustomShape 1"/>
          <p:cNvSpPr/>
          <p:nvPr/>
        </p:nvSpPr>
        <p:spPr>
          <a:xfrm>
            <a:off x="504000" y="301320"/>
            <a:ext cx="9068760" cy="631800"/>
          </a:xfrm>
          <a:prstGeom prst="rect">
            <a:avLst/>
          </a:prstGeom>
          <a:noFill/>
          <a:ln>
            <a:noFill/>
          </a:ln>
        </p:spPr>
        <p:txBody>
          <a:bodyPr lIns="0" tIns="0" rIns="0" bIns="0" anchor="ctr"/>
          <a:lstStyle/>
          <a:p>
            <a:pPr algn="ctr">
              <a:lnSpc>
                <a:spcPct val="100000"/>
              </a:lnSpc>
            </a:pPr>
            <a:r>
              <a:rPr lang="en-IN" sz="2800" b="1">
                <a:solidFill>
                  <a:srgbClr val="000000"/>
                </a:solidFill>
                <a:latin typeface="Arial"/>
                <a:ea typeface="DejaVu Sans"/>
              </a:rPr>
              <a:t>A few trival tasks with the help of library functions....</a:t>
            </a:r>
            <a:endParaRPr/>
          </a:p>
        </p:txBody>
      </p:sp>
      <p:sp>
        <p:nvSpPr>
          <p:cNvPr id="420" name="CustomShape 2"/>
          <p:cNvSpPr/>
          <p:nvPr/>
        </p:nvSpPr>
        <p:spPr>
          <a:xfrm>
            <a:off x="504000" y="1080000"/>
            <a:ext cx="9068760" cy="5685120"/>
          </a:xfrm>
          <a:prstGeom prst="rect">
            <a:avLst/>
          </a:prstGeom>
          <a:noFill/>
          <a:ln>
            <a:noFill/>
          </a:ln>
        </p:spPr>
        <p:txBody>
          <a:bodyPr lIns="0" tIns="0" rIns="0" bIns="0"/>
          <a:lstStyle/>
          <a:p>
            <a:pPr>
              <a:lnSpc>
                <a:spcPct val="100000"/>
              </a:lnSpc>
              <a:buSzPct val="45000"/>
              <a:buFont typeface="Wingdings" charset="2"/>
              <a:buChar char=""/>
            </a:pPr>
            <a:r>
              <a:rPr lang="en-IN" sz="3200">
                <a:solidFill>
                  <a:srgbClr val="000000"/>
                </a:solidFill>
                <a:latin typeface="Arial"/>
                <a:ea typeface="DejaVu Sans"/>
              </a:rPr>
              <a:t>Pos</a:t>
            </a:r>
            <a:endParaRPr/>
          </a:p>
          <a:p>
            <a:pPr>
              <a:lnSpc>
                <a:spcPct val="100000"/>
              </a:lnSpc>
              <a:buSzPct val="45000"/>
              <a:buFont typeface="Wingdings" charset="2"/>
              <a:buChar char=""/>
            </a:pPr>
            <a:r>
              <a:rPr lang="en-IN" sz="3200">
                <a:solidFill>
                  <a:srgbClr val="000000"/>
                </a:solidFill>
                <a:latin typeface="Arial"/>
                <a:ea typeface="DejaVu Sans"/>
              </a:rPr>
              <a:t>NE_Chunk</a:t>
            </a:r>
            <a:endParaRPr/>
          </a:p>
          <a:p>
            <a:pPr>
              <a:lnSpc>
                <a:spcPct val="100000"/>
              </a:lnSpc>
              <a:buSzPct val="45000"/>
              <a:buFont typeface="Wingdings" charset="2"/>
              <a:buChar char=""/>
            </a:pPr>
            <a:r>
              <a:rPr lang="en-IN" sz="3200">
                <a:solidFill>
                  <a:srgbClr val="000000"/>
                </a:solidFill>
                <a:latin typeface="Arial"/>
                <a:ea typeface="DejaVu Sans"/>
              </a:rPr>
              <a:t>Collocations</a:t>
            </a:r>
            <a:endParaRPr/>
          </a:p>
          <a:p>
            <a:pPr>
              <a:lnSpc>
                <a:spcPct val="100000"/>
              </a:lnSpc>
              <a:buSzPct val="45000"/>
              <a:buFont typeface="Wingdings" charset="2"/>
              <a:buChar char=""/>
            </a:pPr>
            <a:r>
              <a:rPr lang="en-IN" sz="3200">
                <a:solidFill>
                  <a:srgbClr val="000000"/>
                </a:solidFill>
                <a:latin typeface="Arial"/>
                <a:ea typeface="DejaVu Sans"/>
              </a:rPr>
              <a:t>Most_common</a:t>
            </a:r>
            <a:endParaRPr/>
          </a:p>
          <a:p>
            <a:pPr>
              <a:lnSpc>
                <a:spcPct val="100000"/>
              </a:lnSpc>
              <a:buSzPct val="45000"/>
              <a:buFont typeface="Wingdings" charset="2"/>
              <a:buChar char=""/>
            </a:pPr>
            <a:r>
              <a:rPr lang="en-IN" sz="3200">
                <a:solidFill>
                  <a:srgbClr val="000000"/>
                </a:solidFill>
                <a:latin typeface="Arial"/>
                <a:ea typeface="DejaVu Sans"/>
              </a:rPr>
              <a:t>FredDist</a:t>
            </a:r>
            <a:endParaRPr/>
          </a:p>
          <a:p>
            <a:pPr>
              <a:lnSpc>
                <a:spcPct val="100000"/>
              </a:lnSpc>
              <a:buSzPct val="45000"/>
              <a:buFont typeface="Wingdings" charset="2"/>
              <a:buChar char=""/>
            </a:pPr>
            <a:r>
              <a:rPr lang="en-IN" sz="3200">
                <a:solidFill>
                  <a:srgbClr val="000000"/>
                </a:solidFill>
                <a:latin typeface="Arial"/>
                <a:ea typeface="DejaVu Sans"/>
              </a:rPr>
              <a:t>Bigram</a:t>
            </a:r>
            <a:endParaRPr/>
          </a:p>
          <a:p>
            <a:pPr>
              <a:lnSpc>
                <a:spcPct val="100000"/>
              </a:lnSpc>
              <a:buSzPct val="45000"/>
              <a:buFont typeface="Wingdings" charset="2"/>
              <a:buChar char=""/>
            </a:pPr>
            <a:r>
              <a:rPr lang="en-IN" sz="3200">
                <a:solidFill>
                  <a:srgbClr val="000000"/>
                </a:solidFill>
                <a:latin typeface="Arial"/>
                <a:ea typeface="DejaVu Sans"/>
              </a:rPr>
              <a:t>Trigram</a:t>
            </a:r>
            <a:endParaRPr/>
          </a:p>
          <a:p>
            <a:pPr>
              <a:lnSpc>
                <a:spcPct val="100000"/>
              </a:lnSpc>
              <a:buSzPct val="45000"/>
              <a:buFont typeface="Wingdings" charset="2"/>
              <a:buChar char=""/>
            </a:pPr>
            <a:r>
              <a:rPr lang="en-IN" sz="3200">
                <a:solidFill>
                  <a:srgbClr val="000000"/>
                </a:solidFill>
                <a:latin typeface="Arial"/>
                <a:ea typeface="DejaVu Sans"/>
              </a:rPr>
              <a:t>Concordance</a:t>
            </a:r>
            <a:endParaRPr/>
          </a:p>
          <a:p>
            <a:pPr>
              <a:lnSpc>
                <a:spcPct val="100000"/>
              </a:lnSpc>
              <a:buSzPct val="45000"/>
              <a:buFont typeface="Wingdings" charset="2"/>
              <a:buChar char=""/>
            </a:pPr>
            <a:r>
              <a:rPr lang="en-IN" sz="3200">
                <a:solidFill>
                  <a:srgbClr val="000000"/>
                </a:solidFill>
                <a:latin typeface="Arial"/>
                <a:ea typeface="DejaVu Sans"/>
              </a:rPr>
              <a:t>CondFreqDist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CustomShape 1"/>
          <p:cNvSpPr/>
          <p:nvPr/>
        </p:nvSpPr>
        <p:spPr>
          <a:xfrm>
            <a:off x="504000" y="301320"/>
            <a:ext cx="9068760" cy="1259280"/>
          </a:xfrm>
          <a:prstGeom prst="rect">
            <a:avLst/>
          </a:prstGeom>
          <a:noFill/>
          <a:ln>
            <a:noFill/>
          </a:ln>
        </p:spPr>
        <p:txBody>
          <a:bodyPr lIns="0" tIns="0" rIns="0" bIns="0" anchor="ctr"/>
          <a:lstStyle/>
          <a:p>
            <a:pPr algn="ctr">
              <a:lnSpc>
                <a:spcPct val="100000"/>
              </a:lnSpc>
            </a:pPr>
            <a:r>
              <a:rPr lang="en-IN" sz="4400" b="1">
                <a:solidFill>
                  <a:srgbClr val="000000"/>
                </a:solidFill>
                <a:latin typeface="Arial"/>
                <a:ea typeface="DejaVu Sans"/>
              </a:rPr>
              <a:t>Feature Engineering</a:t>
            </a:r>
            <a:endParaRPr/>
          </a:p>
        </p:txBody>
      </p:sp>
      <p:sp>
        <p:nvSpPr>
          <p:cNvPr id="422" name="CustomShape 2"/>
          <p:cNvSpPr/>
          <p:nvPr/>
        </p:nvSpPr>
        <p:spPr>
          <a:xfrm>
            <a:off x="504000" y="1769040"/>
            <a:ext cx="9068760" cy="4381560"/>
          </a:xfrm>
          <a:prstGeom prst="rect">
            <a:avLst/>
          </a:prstGeom>
          <a:noFill/>
          <a:ln>
            <a:noFill/>
          </a:ln>
        </p:spPr>
        <p:txBody>
          <a:bodyPr lIns="0" tIns="0" rIns="0" bIns="0"/>
          <a:lstStyle/>
          <a:p>
            <a:pPr>
              <a:lnSpc>
                <a:spcPct val="100000"/>
              </a:lnSpc>
              <a:buSzPct val="45000"/>
              <a:buFont typeface="Wingdings" charset="2"/>
              <a:buChar char=""/>
            </a:pPr>
            <a:r>
              <a:rPr lang="en-IN" sz="3200">
                <a:solidFill>
                  <a:srgbClr val="000000"/>
                </a:solidFill>
                <a:latin typeface="Arial"/>
                <a:ea typeface="DejaVu Sans"/>
              </a:rPr>
              <a:t>Bag-of-words(</a:t>
            </a:r>
            <a:r>
              <a:rPr lang="en-IN" sz="3200" b="1">
                <a:solidFill>
                  <a:srgbClr val="000000"/>
                </a:solidFill>
                <a:latin typeface="Arial"/>
                <a:ea typeface="DejaVu Sans"/>
              </a:rPr>
              <a:t>BOW)</a:t>
            </a:r>
            <a:endParaRPr/>
          </a:p>
          <a:p>
            <a:pPr>
              <a:lnSpc>
                <a:spcPct val="100000"/>
              </a:lnSpc>
              <a:buSzPct val="45000"/>
              <a:buFont typeface="Wingdings" charset="2"/>
              <a:buChar char=""/>
            </a:pPr>
            <a:r>
              <a:rPr lang="en-IN" sz="3200">
                <a:solidFill>
                  <a:srgbClr val="000000"/>
                </a:solidFill>
                <a:latin typeface="Arial"/>
                <a:ea typeface="DejaVu Sans"/>
              </a:rPr>
              <a:t>One-hot Encoding</a:t>
            </a:r>
            <a:endParaRPr/>
          </a:p>
          <a:p>
            <a:pPr>
              <a:lnSpc>
                <a:spcPct val="100000"/>
              </a:lnSpc>
              <a:buSzPct val="45000"/>
              <a:buFont typeface="Wingdings" charset="2"/>
              <a:buChar char=""/>
            </a:pPr>
            <a:r>
              <a:rPr lang="en-IN" sz="3200">
                <a:solidFill>
                  <a:srgbClr val="000000"/>
                </a:solidFill>
                <a:latin typeface="Arial"/>
                <a:ea typeface="DejaVu Sans"/>
              </a:rPr>
              <a:t>Tf-Idf </a:t>
            </a:r>
            <a:endParaRPr/>
          </a:p>
          <a:p>
            <a:pPr>
              <a:lnSpc>
                <a:spcPct val="100000"/>
              </a:lnSpc>
              <a:buSzPct val="45000"/>
              <a:buFont typeface="Wingdings" charset="2"/>
              <a:buChar char=""/>
            </a:pPr>
            <a:r>
              <a:rPr lang="en-IN" sz="3200">
                <a:solidFill>
                  <a:srgbClr val="000000"/>
                </a:solidFill>
                <a:latin typeface="Arial"/>
                <a:ea typeface="DejaVu Sans"/>
              </a:rPr>
              <a:t>Word2vec</a:t>
            </a:r>
            <a:endParaRPr/>
          </a:p>
          <a:p>
            <a:pPr>
              <a:lnSpc>
                <a:spcPct val="100000"/>
              </a:lnSpc>
              <a:buSzPct val="45000"/>
              <a:buFont typeface="Wingdings" charset="2"/>
              <a:buChar char=""/>
            </a:pPr>
            <a:r>
              <a:rPr lang="en-IN" sz="3200">
                <a:solidFill>
                  <a:srgbClr val="000000"/>
                </a:solidFill>
                <a:latin typeface="Arial"/>
                <a:ea typeface="DejaVu Sans"/>
              </a:rPr>
              <a:t>1. Word2Vec (using GENSIM/ spaCy)</a:t>
            </a:r>
            <a:endParaRPr/>
          </a:p>
          <a:p>
            <a:pPr>
              <a:lnSpc>
                <a:spcPct val="100000"/>
              </a:lnSpc>
              <a:buSzPct val="45000"/>
              <a:buFont typeface="Wingdings" charset="2"/>
              <a:buChar char=""/>
            </a:pPr>
            <a:r>
              <a:rPr lang="en-IN" sz="3200">
                <a:solidFill>
                  <a:srgbClr val="000000"/>
                </a:solidFill>
                <a:latin typeface="Arial"/>
                <a:ea typeface="DejaVu Sans"/>
              </a:rPr>
              <a:t>2. Embeddings (using TF / KERAS)</a:t>
            </a:r>
            <a:endParaRPr/>
          </a:p>
          <a:p>
            <a:pPr>
              <a:lnSpc>
                <a:spcPct val="100000"/>
              </a:lnSpc>
              <a:buSzPct val="45000"/>
              <a:buFont typeface="Wingdings" charset="2"/>
              <a:buChar char=""/>
            </a:pPr>
            <a:r>
              <a:rPr lang="en-IN" sz="3200">
                <a:solidFill>
                  <a:srgbClr val="000000"/>
                </a:solidFill>
                <a:latin typeface="Arial"/>
                <a:ea typeface="DejaVu Sans"/>
              </a:rPr>
              <a:t>Doc2vec</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504000" y="301320"/>
            <a:ext cx="9068760" cy="703800"/>
          </a:xfrm>
          <a:prstGeom prst="rect">
            <a:avLst/>
          </a:prstGeom>
          <a:noFill/>
          <a:ln>
            <a:noFill/>
          </a:ln>
        </p:spPr>
        <p:txBody>
          <a:bodyPr lIns="0" tIns="0" rIns="0" bIns="0" anchor="ctr"/>
          <a:lstStyle/>
          <a:p>
            <a:pPr algn="ctr">
              <a:lnSpc>
                <a:spcPct val="100000"/>
              </a:lnSpc>
            </a:pPr>
            <a:r>
              <a:rPr lang="en-IN" sz="4400" b="1">
                <a:solidFill>
                  <a:srgbClr val="000000"/>
                </a:solidFill>
                <a:latin typeface="Arial"/>
                <a:ea typeface="DejaVu Sans"/>
              </a:rPr>
              <a:t>Bag-of-Words(BoW)</a:t>
            </a:r>
            <a:endParaRPr/>
          </a:p>
        </p:txBody>
      </p:sp>
      <p:sp>
        <p:nvSpPr>
          <p:cNvPr id="424" name="CustomShape 2"/>
          <p:cNvSpPr/>
          <p:nvPr/>
        </p:nvSpPr>
        <p:spPr>
          <a:xfrm>
            <a:off x="432000" y="1224000"/>
            <a:ext cx="9285120" cy="5613120"/>
          </a:xfrm>
          <a:prstGeom prst="rect">
            <a:avLst/>
          </a:prstGeom>
          <a:noFill/>
          <a:ln>
            <a:noFill/>
          </a:ln>
        </p:spPr>
        <p:txBody>
          <a:bodyPr lIns="0" tIns="0" rIns="0" bIns="0"/>
          <a:lstStyle/>
          <a:p>
            <a:pPr>
              <a:lnSpc>
                <a:spcPct val="100000"/>
              </a:lnSpc>
              <a:buSzPct val="45000"/>
              <a:buFont typeface="Wingdings" charset="2"/>
              <a:buChar char=""/>
            </a:pPr>
            <a:r>
              <a:rPr lang="en-IN" sz="3200">
                <a:solidFill>
                  <a:srgbClr val="000000"/>
                </a:solidFill>
                <a:latin typeface="Arial"/>
                <a:ea typeface="DejaVu Sans"/>
              </a:rPr>
              <a:t>A machine only understands numerical values</a:t>
            </a:r>
            <a:endParaRPr/>
          </a:p>
          <a:p>
            <a:pPr>
              <a:lnSpc>
                <a:spcPct val="100000"/>
              </a:lnSpc>
              <a:buSzPct val="45000"/>
              <a:buFont typeface="Wingdings" charset="2"/>
              <a:buChar char=""/>
            </a:pPr>
            <a:r>
              <a:rPr lang="en-IN" sz="3200">
                <a:solidFill>
                  <a:srgbClr val="000000"/>
                </a:solidFill>
                <a:latin typeface="Arial"/>
                <a:ea typeface="DejaVu Sans"/>
              </a:rPr>
              <a:t>So text has to be represented in numerical format.</a:t>
            </a:r>
            <a:endParaRPr/>
          </a:p>
          <a:p>
            <a:pPr>
              <a:lnSpc>
                <a:spcPct val="100000"/>
              </a:lnSpc>
              <a:buSzPct val="45000"/>
              <a:buFont typeface="Wingdings" charset="2"/>
              <a:buChar char=""/>
            </a:pPr>
            <a:r>
              <a:rPr lang="en-IN" sz="3200">
                <a:solidFill>
                  <a:srgbClr val="000000"/>
                </a:solidFill>
                <a:latin typeface="Arial"/>
                <a:ea typeface="DejaVu Sans"/>
              </a:rPr>
              <a:t>Ex :</a:t>
            </a:r>
            <a:endParaRPr/>
          </a:p>
          <a:p>
            <a:pPr>
              <a:lnSpc>
                <a:spcPct val="100000"/>
              </a:lnSpc>
              <a:buSzPct val="45000"/>
              <a:buFont typeface="Wingdings" charset="2"/>
              <a:buChar char=""/>
            </a:pPr>
            <a:r>
              <a:rPr lang="en-IN" sz="3200">
                <a:solidFill>
                  <a:srgbClr val="000000"/>
                </a:solidFill>
                <a:latin typeface="Arial"/>
                <a:ea typeface="DejaVu Sans"/>
              </a:rPr>
              <a:t>sent1:  [the movie is good, not bad at all]</a:t>
            </a:r>
            <a:endParaRPr/>
          </a:p>
          <a:p>
            <a:pPr>
              <a:lnSpc>
                <a:spcPct val="100000"/>
              </a:lnSpc>
              <a:buSzPct val="45000"/>
              <a:buFont typeface="Wingdings" charset="2"/>
              <a:buChar char=""/>
            </a:pPr>
            <a:r>
              <a:rPr lang="en-IN" sz="3200">
                <a:solidFill>
                  <a:srgbClr val="000000"/>
                </a:solidFill>
                <a:latin typeface="Arial"/>
                <a:ea typeface="DejaVu Sans"/>
              </a:rPr>
              <a:t>BoW :  [ 1,1,1,1,1,1,1,1]</a:t>
            </a:r>
            <a:endParaRPr/>
          </a:p>
          <a:p>
            <a:pPr>
              <a:lnSpc>
                <a:spcPct val="100000"/>
              </a:lnSpc>
              <a:buSzPct val="45000"/>
              <a:buFont typeface="Wingdings" charset="2"/>
              <a:buChar char=""/>
            </a:pPr>
            <a:r>
              <a:rPr lang="en-IN" sz="3200">
                <a:solidFill>
                  <a:srgbClr val="000000"/>
                </a:solidFill>
                <a:latin typeface="Arial"/>
                <a:ea typeface="DejaVu Sans"/>
              </a:rPr>
              <a:t>sent2 : [the movie is bad, not good at all]</a:t>
            </a:r>
            <a:endParaRPr/>
          </a:p>
          <a:p>
            <a:pPr>
              <a:lnSpc>
                <a:spcPct val="100000"/>
              </a:lnSpc>
              <a:buSzPct val="45000"/>
              <a:buFont typeface="Wingdings" charset="2"/>
              <a:buChar char=""/>
            </a:pPr>
            <a:r>
              <a:rPr lang="en-IN" sz="3200">
                <a:solidFill>
                  <a:srgbClr val="000000"/>
                </a:solidFill>
                <a:latin typeface="Arial"/>
                <a:ea typeface="DejaVu Sans"/>
              </a:rPr>
              <a:t>BoW:   [1,1,1,1,1,1,1,1]</a:t>
            </a:r>
            <a:endParaRPr/>
          </a:p>
          <a:p>
            <a:pPr>
              <a:lnSpc>
                <a:spcPct val="100000"/>
              </a:lnSpc>
              <a:buSzPct val="45000"/>
              <a:buFont typeface="Wingdings" charset="2"/>
              <a:buChar char=""/>
            </a:pPr>
            <a:r>
              <a:rPr lang="en-IN" sz="3200">
                <a:solidFill>
                  <a:srgbClr val="000000"/>
                </a:solidFill>
                <a:latin typeface="Arial"/>
                <a:ea typeface="DejaVu Sans"/>
              </a:rPr>
              <a:t> </a:t>
            </a:r>
            <a:endParaRPr/>
          </a:p>
          <a:p>
            <a:pPr>
              <a:lnSpc>
                <a:spcPct val="100000"/>
              </a:lnSpc>
              <a:buSzPct val="45000"/>
              <a:buFont typeface="Wingdings" charset="2"/>
              <a:buChar char=""/>
            </a:pPr>
            <a:r>
              <a:rPr lang="en-IN" sz="3200">
                <a:solidFill>
                  <a:srgbClr val="000000"/>
                </a:solidFill>
                <a:latin typeface="Arial"/>
                <a:ea typeface="DejaVu Sans"/>
              </a:rPr>
              <a:t>Bow cannot preserve order of words in text so it is not efficient to use for preserving semantics . </a:t>
            </a:r>
            <a:endParaRPr/>
          </a:p>
          <a:p>
            <a:pPr>
              <a:lnSpc>
                <a:spcPct val="100000"/>
              </a:lnSpc>
              <a:buSzPct val="45000"/>
              <a:buFont typeface="Wingdings" charset="2"/>
              <a:buChar char=""/>
            </a:pPr>
            <a:r>
              <a:rPr lang="en-IN" sz="3200">
                <a:solidFill>
                  <a:srgbClr val="000000"/>
                </a:solidFill>
                <a:latin typeface="Arial"/>
                <a:ea typeface="DejaVu Sans"/>
              </a:rPr>
              <a:t>Used in information retrevial based on frequency of words occouring, Kind of feature extraction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CustomShape 1"/>
          <p:cNvSpPr/>
          <p:nvPr/>
        </p:nvSpPr>
        <p:spPr>
          <a:xfrm>
            <a:off x="504000" y="301320"/>
            <a:ext cx="9070200" cy="776880"/>
          </a:xfrm>
          <a:prstGeom prst="rect">
            <a:avLst/>
          </a:prstGeom>
          <a:noFill/>
          <a:ln>
            <a:noFill/>
          </a:ln>
        </p:spPr>
        <p:txBody>
          <a:bodyPr lIns="0" tIns="0" rIns="0" bIns="0" anchor="ctr"/>
          <a:lstStyle/>
          <a:p>
            <a:pPr algn="ctr">
              <a:lnSpc>
                <a:spcPct val="100000"/>
              </a:lnSpc>
            </a:pPr>
            <a:r>
              <a:rPr lang="en-IN" sz="4400" b="1">
                <a:solidFill>
                  <a:srgbClr val="000000"/>
                </a:solidFill>
                <a:latin typeface="Arial"/>
                <a:ea typeface="DejaVu Sans"/>
              </a:rPr>
              <a:t>One-Hot Encoding</a:t>
            </a:r>
            <a:endParaRPr/>
          </a:p>
        </p:txBody>
      </p:sp>
      <p:sp>
        <p:nvSpPr>
          <p:cNvPr id="426" name="CustomShape 2"/>
          <p:cNvSpPr/>
          <p:nvPr/>
        </p:nvSpPr>
        <p:spPr>
          <a:xfrm>
            <a:off x="504000" y="1440000"/>
            <a:ext cx="9070200" cy="4390200"/>
          </a:xfrm>
          <a:prstGeom prst="rect">
            <a:avLst/>
          </a:prstGeom>
          <a:noFill/>
          <a:ln>
            <a:noFill/>
          </a:ln>
        </p:spPr>
        <p:txBody>
          <a:bodyPr lIns="0" tIns="0" rIns="0" bIns="0"/>
          <a:lstStyle/>
          <a:p>
            <a:pPr>
              <a:lnSpc>
                <a:spcPct val="100000"/>
              </a:lnSpc>
              <a:buSzPct val="45000"/>
              <a:buFont typeface="Wingdings" charset="2"/>
              <a:buChar char=""/>
            </a:pPr>
            <a:r>
              <a:rPr lang="en-IN" sz="2000">
                <a:solidFill>
                  <a:srgbClr val="000000"/>
                </a:solidFill>
                <a:latin typeface="Arial"/>
                <a:ea typeface="DejaVu Sans"/>
              </a:rPr>
              <a:t>One more technique to decode text data preserving order of the text in the sentence</a:t>
            </a:r>
            <a:endParaRPr/>
          </a:p>
          <a:p>
            <a:pPr>
              <a:lnSpc>
                <a:spcPct val="100000"/>
              </a:lnSpc>
              <a:buSzPct val="45000"/>
              <a:buFont typeface="Wingdings" charset="2"/>
              <a:buChar char=""/>
            </a:pPr>
            <a:r>
              <a:rPr lang="en-IN" sz="2000">
                <a:solidFill>
                  <a:srgbClr val="000000"/>
                </a:solidFill>
                <a:latin typeface="Arial"/>
                <a:ea typeface="DejaVu Sans"/>
              </a:rPr>
              <a:t>Ex:</a:t>
            </a:r>
            <a:endParaRPr/>
          </a:p>
          <a:p>
            <a:pPr>
              <a:lnSpc>
                <a:spcPct val="100000"/>
              </a:lnSpc>
              <a:buSzPct val="45000"/>
              <a:buFont typeface="Wingdings" charset="2"/>
              <a:buChar char=""/>
            </a:pPr>
            <a:r>
              <a:rPr lang="en-IN" sz="2000">
                <a:solidFill>
                  <a:srgbClr val="000000"/>
                </a:solidFill>
                <a:latin typeface="Arial"/>
                <a:ea typeface="DejaVu Sans"/>
              </a:rPr>
              <a:t>[i am coming on monday]  ==   [on monday i am coming]</a:t>
            </a:r>
            <a:endParaRPr/>
          </a:p>
          <a:p>
            <a:pPr>
              <a:lnSpc>
                <a:spcPct val="100000"/>
              </a:lnSpc>
            </a:pPr>
            <a:endParaRPr/>
          </a:p>
          <a:p>
            <a:pPr>
              <a:lnSpc>
                <a:spcPct val="100000"/>
              </a:lnSpc>
              <a:buSzPct val="45000"/>
              <a:buFont typeface="Wingdings" charset="2"/>
              <a:buChar char=""/>
            </a:pPr>
            <a:r>
              <a:rPr lang="en-IN" sz="2000">
                <a:solidFill>
                  <a:srgbClr val="000000"/>
                </a:solidFill>
                <a:latin typeface="Arial"/>
                <a:ea typeface="DejaVu Sans"/>
              </a:rPr>
              <a:t>[i ]     = 10000 </a:t>
            </a:r>
            <a:endParaRPr/>
          </a:p>
          <a:p>
            <a:pPr>
              <a:lnSpc>
                <a:spcPct val="100000"/>
              </a:lnSpc>
              <a:buSzPct val="45000"/>
              <a:buFont typeface="Wingdings" charset="2"/>
              <a:buChar char=""/>
            </a:pPr>
            <a:r>
              <a:rPr lang="en-IN" sz="2000">
                <a:solidFill>
                  <a:srgbClr val="000000"/>
                </a:solidFill>
                <a:latin typeface="Arial"/>
                <a:ea typeface="DejaVu Sans"/>
              </a:rPr>
              <a:t>[am]  = 01000</a:t>
            </a:r>
            <a:endParaRPr/>
          </a:p>
          <a:p>
            <a:pPr>
              <a:lnSpc>
                <a:spcPct val="100000"/>
              </a:lnSpc>
              <a:buSzPct val="45000"/>
              <a:buFont typeface="Wingdings" charset="2"/>
              <a:buChar char=""/>
            </a:pPr>
            <a:r>
              <a:rPr lang="en-IN" sz="2000">
                <a:solidFill>
                  <a:srgbClr val="000000"/>
                </a:solidFill>
                <a:latin typeface="Arial"/>
                <a:ea typeface="DejaVu Sans"/>
              </a:rPr>
              <a:t>[coming] =00100</a:t>
            </a:r>
            <a:endParaRPr/>
          </a:p>
          <a:p>
            <a:pPr>
              <a:lnSpc>
                <a:spcPct val="100000"/>
              </a:lnSpc>
              <a:buSzPct val="45000"/>
              <a:buFont typeface="Wingdings" charset="2"/>
              <a:buChar char=""/>
            </a:pPr>
            <a:r>
              <a:rPr lang="en-IN" sz="2000">
                <a:solidFill>
                  <a:srgbClr val="000000"/>
                </a:solidFill>
                <a:latin typeface="Arial"/>
                <a:ea typeface="DejaVu Sans"/>
              </a:rPr>
              <a:t>[on]  = 00010</a:t>
            </a:r>
            <a:endParaRPr/>
          </a:p>
          <a:p>
            <a:pPr>
              <a:lnSpc>
                <a:spcPct val="100000"/>
              </a:lnSpc>
              <a:buSzPct val="45000"/>
              <a:buFont typeface="Wingdings" charset="2"/>
              <a:buChar char=""/>
            </a:pPr>
            <a:r>
              <a:rPr lang="en-IN" sz="2000">
                <a:solidFill>
                  <a:srgbClr val="000000"/>
                </a:solidFill>
                <a:latin typeface="Arial"/>
                <a:ea typeface="DejaVu Sans"/>
              </a:rPr>
              <a:t>[monday] = 00001</a:t>
            </a:r>
            <a:endParaRPr/>
          </a:p>
          <a:p>
            <a:pPr>
              <a:lnSpc>
                <a:spcPct val="100000"/>
              </a:lnSpc>
            </a:pPr>
            <a:endParaRPr/>
          </a:p>
          <a:p>
            <a:pPr>
              <a:lnSpc>
                <a:spcPct val="100000"/>
              </a:lnSpc>
              <a:buSzPct val="45000"/>
              <a:buFont typeface="Wingdings" charset="2"/>
              <a:buChar char=""/>
            </a:pPr>
            <a:r>
              <a:rPr lang="en-IN" sz="2000">
                <a:solidFill>
                  <a:srgbClr val="000000"/>
                </a:solidFill>
                <a:latin typeface="Arial"/>
                <a:ea typeface="DejaVu Sans"/>
              </a:rPr>
              <a:t>[ 10000 01000 00100 00010 00001 ]  ! = [ 00010 00001 10000 01000 00100 ]</a:t>
            </a:r>
            <a:endParaRPr/>
          </a:p>
          <a:p>
            <a:pPr>
              <a:lnSpc>
                <a:spcPct val="100000"/>
              </a:lnSpc>
            </a:pPr>
            <a:endParaRPr/>
          </a:p>
          <a:p>
            <a:pPr>
              <a:lnSpc>
                <a:spcPct val="100000"/>
              </a:lnSpc>
              <a:buSzPct val="45000"/>
              <a:buFont typeface="Wingdings" charset="2"/>
              <a:buChar char=""/>
            </a:pPr>
            <a:r>
              <a:rPr lang="en-IN" sz="2000">
                <a:solidFill>
                  <a:srgbClr val="000000"/>
                </a:solidFill>
                <a:latin typeface="Arial"/>
                <a:ea typeface="DejaVu Sans"/>
              </a:rPr>
              <a:t>Used to represent categorical data in terms of boolean and feed to a neural network or ML Algorithm</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504000" y="301320"/>
            <a:ext cx="9068760" cy="1259640"/>
          </a:xfrm>
          <a:prstGeom prst="rect">
            <a:avLst/>
          </a:prstGeom>
          <a:noFill/>
          <a:ln>
            <a:noFill/>
          </a:ln>
        </p:spPr>
        <p:txBody>
          <a:bodyPr lIns="0" tIns="0" rIns="0" bIns="0" anchor="ctr"/>
          <a:lstStyle/>
          <a:p>
            <a:pPr algn="ctr">
              <a:lnSpc>
                <a:spcPct val="100000"/>
              </a:lnSpc>
            </a:pPr>
            <a:r>
              <a:rPr lang="en-IN" sz="3200" b="1">
                <a:solidFill>
                  <a:srgbClr val="000000"/>
                </a:solidFill>
                <a:latin typeface="Arial"/>
                <a:ea typeface="DejaVu Sans"/>
              </a:rPr>
              <a:t>Tf-idf(term frequency and inverse document frequency)</a:t>
            </a:r>
            <a:endParaRPr/>
          </a:p>
        </p:txBody>
      </p:sp>
      <p:sp>
        <p:nvSpPr>
          <p:cNvPr id="428" name="CustomShape 2"/>
          <p:cNvSpPr/>
          <p:nvPr/>
        </p:nvSpPr>
        <p:spPr>
          <a:xfrm>
            <a:off x="432720" y="1728000"/>
            <a:ext cx="9357480" cy="5470200"/>
          </a:xfrm>
          <a:prstGeom prst="rect">
            <a:avLst/>
          </a:prstGeom>
          <a:noFill/>
          <a:ln>
            <a:noFill/>
          </a:ln>
        </p:spPr>
        <p:txBody>
          <a:bodyPr lIns="0" tIns="0" rIns="0" bIns="0"/>
          <a:lstStyle/>
          <a:p>
            <a:pPr>
              <a:lnSpc>
                <a:spcPct val="100000"/>
              </a:lnSpc>
              <a:buSzPct val="45000"/>
              <a:buFont typeface="Wingdings" charset="2"/>
              <a:buChar char=""/>
            </a:pPr>
            <a:r>
              <a:rPr lang="en-IN" sz="2800">
                <a:solidFill>
                  <a:srgbClr val="000000"/>
                </a:solidFill>
                <a:latin typeface="Arial"/>
                <a:ea typeface="DejaVu Sans"/>
              </a:rPr>
              <a:t>Given the docs 'Xn' containing terms n terms{Tn} in doc</a:t>
            </a:r>
            <a:endParaRPr/>
          </a:p>
          <a:p>
            <a:pPr>
              <a:lnSpc>
                <a:spcPct val="100000"/>
              </a:lnSpc>
              <a:buSzPct val="45000"/>
              <a:buFont typeface="Wingdings" charset="2"/>
              <a:buChar char=""/>
            </a:pPr>
            <a:r>
              <a:rPr lang="en-IN" sz="2800">
                <a:solidFill>
                  <a:srgbClr val="000000"/>
                </a:solidFill>
                <a:latin typeface="Arial"/>
                <a:ea typeface="DejaVu Sans"/>
              </a:rPr>
              <a:t>Tf-term frequency for </a:t>
            </a:r>
            <a:r>
              <a:rPr lang="en-IN" sz="2800" b="1">
                <a:solidFill>
                  <a:srgbClr val="000000"/>
                </a:solidFill>
                <a:latin typeface="Arial"/>
                <a:ea typeface="DejaVu Sans"/>
              </a:rPr>
              <a:t>t1</a:t>
            </a:r>
            <a:r>
              <a:rPr lang="en-IN" sz="2800">
                <a:solidFill>
                  <a:srgbClr val="000000"/>
                </a:solidFill>
                <a:latin typeface="Arial"/>
                <a:ea typeface="DejaVu Sans"/>
              </a:rPr>
              <a:t> term = </a:t>
            </a:r>
            <a:endParaRPr/>
          </a:p>
          <a:p>
            <a:pPr>
              <a:lnSpc>
                <a:spcPct val="100000"/>
              </a:lnSpc>
              <a:buSzPct val="45000"/>
              <a:buFont typeface="Wingdings" charset="2"/>
              <a:buChar char=""/>
            </a:pPr>
            <a:r>
              <a:rPr lang="en-IN" sz="2800">
                <a:solidFill>
                  <a:srgbClr val="000000"/>
                </a:solidFill>
                <a:latin typeface="Arial"/>
                <a:ea typeface="DejaVu Sans"/>
              </a:rPr>
              <a:t>           count( t1) in X1 / Total number of terms(Tn)</a:t>
            </a:r>
            <a:endParaRPr/>
          </a:p>
          <a:p>
            <a:pPr>
              <a:lnSpc>
                <a:spcPct val="100000"/>
              </a:lnSpc>
              <a:buSzPct val="45000"/>
              <a:buFont typeface="Wingdings" charset="2"/>
              <a:buChar char=""/>
            </a:pPr>
            <a:r>
              <a:rPr lang="en-IN" sz="2800">
                <a:solidFill>
                  <a:srgbClr val="000000"/>
                </a:solidFill>
                <a:latin typeface="Arial"/>
                <a:ea typeface="DejaVu Sans"/>
              </a:rPr>
              <a:t>Tf = count(t1) / Tn                            </a:t>
            </a:r>
            <a:endParaRPr/>
          </a:p>
          <a:p>
            <a:pPr>
              <a:lnSpc>
                <a:spcPct val="100000"/>
              </a:lnSpc>
              <a:buSzPct val="45000"/>
              <a:buFont typeface="Wingdings" charset="2"/>
              <a:buChar char=""/>
            </a:pPr>
            <a:r>
              <a:rPr lang="en-IN" sz="2800">
                <a:solidFill>
                  <a:srgbClr val="000000"/>
                </a:solidFill>
                <a:latin typeface="Arial"/>
                <a:ea typeface="DejaVu Sans"/>
              </a:rPr>
              <a:t>Idf = Total no. Of Docs / total no. Docs containing t1 </a:t>
            </a:r>
            <a:endParaRPr/>
          </a:p>
          <a:p>
            <a:pPr>
              <a:lnSpc>
                <a:spcPct val="100000"/>
              </a:lnSpc>
              <a:buSzPct val="45000"/>
              <a:buFont typeface="Wingdings" charset="2"/>
              <a:buChar char=""/>
            </a:pPr>
            <a:r>
              <a:rPr lang="en-IN" sz="2800">
                <a:solidFill>
                  <a:srgbClr val="000000"/>
                </a:solidFill>
                <a:latin typeface="Arial"/>
                <a:ea typeface="DejaVu Sans"/>
              </a:rPr>
              <a:t>idf = log (Xn/  all docs containing t1)</a:t>
            </a:r>
            <a:endParaRPr/>
          </a:p>
          <a:p>
            <a:pPr>
              <a:lnSpc>
                <a:spcPct val="100000"/>
              </a:lnSpc>
              <a:buSzPct val="45000"/>
              <a:buFont typeface="Wingdings" charset="2"/>
              <a:buChar char=""/>
            </a:pPr>
            <a:r>
              <a:rPr lang="en-IN" sz="2800">
                <a:solidFill>
                  <a:srgbClr val="000000"/>
                </a:solidFill>
                <a:latin typeface="Arial"/>
                <a:ea typeface="DejaVu Sans"/>
              </a:rPr>
              <a:t>Tf-idf = tf * idf   = [count(t1)/Tn]*[log(Xn / t1 in all docs)]</a:t>
            </a:r>
            <a:endParaRPr/>
          </a:p>
          <a:p>
            <a:pPr>
              <a:lnSpc>
                <a:spcPct val="100000"/>
              </a:lnSpc>
              <a:buSzPct val="45000"/>
              <a:buFont typeface="Wingdings" charset="2"/>
              <a:buChar char=""/>
            </a:pPr>
            <a:r>
              <a:rPr lang="en-IN" sz="2800">
                <a:solidFill>
                  <a:srgbClr val="000000"/>
                </a:solidFill>
                <a:latin typeface="Arial"/>
                <a:ea typeface="DejaVu Sans"/>
              </a:rPr>
              <a:t>Used in text mining , Information retreival</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CustomShape 1"/>
          <p:cNvSpPr/>
          <p:nvPr/>
        </p:nvSpPr>
        <p:spPr>
          <a:xfrm>
            <a:off x="504000" y="216000"/>
            <a:ext cx="9068760" cy="1365480"/>
          </a:xfrm>
          <a:prstGeom prst="rect">
            <a:avLst/>
          </a:prstGeom>
          <a:noFill/>
          <a:ln>
            <a:noFill/>
          </a:ln>
        </p:spPr>
        <p:txBody>
          <a:bodyPr lIns="0" tIns="0" rIns="0" bIns="0" anchor="ctr"/>
          <a:lstStyle/>
          <a:p>
            <a:r>
              <a:rPr lang="en-IN" sz="3200" b="1">
                <a:solidFill>
                  <a:srgbClr val="000000"/>
                </a:solidFill>
                <a:latin typeface="Arial"/>
                <a:ea typeface="DejaVu Sans"/>
              </a:rPr>
              <a:t>Example:</a:t>
            </a:r>
            <a:endParaRPr/>
          </a:p>
          <a:p>
            <a:r>
              <a:rPr lang="en-IN" sz="3200">
                <a:solidFill>
                  <a:srgbClr val="000000"/>
                </a:solidFill>
                <a:latin typeface="Arial"/>
                <a:ea typeface="DejaVu Sans"/>
              </a:rPr>
              <a:t>doc1-- the car is driven on the road</a:t>
            </a:r>
            <a:endParaRPr/>
          </a:p>
          <a:p>
            <a:r>
              <a:rPr lang="en-IN" sz="3200">
                <a:solidFill>
                  <a:srgbClr val="000000"/>
                </a:solidFill>
                <a:latin typeface="Arial"/>
                <a:ea typeface="DejaVu Sans"/>
              </a:rPr>
              <a:t>doc2-- the truck is driven on the highway </a:t>
            </a:r>
            <a:endParaRPr/>
          </a:p>
        </p:txBody>
      </p:sp>
      <p:sp>
        <p:nvSpPr>
          <p:cNvPr id="430" name="CustomShape 2"/>
          <p:cNvSpPr/>
          <p:nvPr/>
        </p:nvSpPr>
        <p:spPr>
          <a:xfrm>
            <a:off x="504000" y="1769040"/>
            <a:ext cx="9068760" cy="4381560"/>
          </a:xfrm>
          <a:prstGeom prst="rect">
            <a:avLst/>
          </a:prstGeom>
          <a:noFill/>
          <a:ln>
            <a:noFill/>
          </a:ln>
        </p:spPr>
      </p:sp>
      <p:pic>
        <p:nvPicPr>
          <p:cNvPr id="431" name="Picture 430"/>
          <p:cNvPicPr/>
          <p:nvPr/>
        </p:nvPicPr>
        <p:blipFill>
          <a:blip r:embed="rId2"/>
          <a:stretch>
            <a:fillRect/>
          </a:stretch>
        </p:blipFill>
        <p:spPr>
          <a:xfrm>
            <a:off x="432000" y="1832040"/>
            <a:ext cx="9140760" cy="4645800"/>
          </a:xfrm>
          <a:prstGeom prst="rect">
            <a:avLst/>
          </a:prstGeom>
          <a:ln>
            <a:noFill/>
          </a:ln>
        </p:spPr>
      </p:pic>
    </p:spTree>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429"/>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presetID="1" presetClass="entr" fill="hold" nodeType="clickEffect">
                                  <p:stCondLst>
                                    <p:cond delay="0"/>
                                  </p:stCondLst>
                                  <p:childTnLst>
                                    <p:set>
                                      <p:cBhvr>
                                        <p:cTn id="10" dur="1" fill="hold">
                                          <p:stCondLst>
                                            <p:cond delay="0"/>
                                          </p:stCondLst>
                                        </p:cTn>
                                        <p:tgtEl>
                                          <p:spTgt spid="4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CustomShape 1"/>
          <p:cNvSpPr/>
          <p:nvPr/>
        </p:nvSpPr>
        <p:spPr>
          <a:xfrm>
            <a:off x="504000" y="301320"/>
            <a:ext cx="9068760" cy="1259280"/>
          </a:xfrm>
          <a:prstGeom prst="rect">
            <a:avLst/>
          </a:prstGeom>
          <a:noFill/>
          <a:ln>
            <a:noFill/>
          </a:ln>
        </p:spPr>
        <p:txBody>
          <a:bodyPr lIns="0" tIns="0" rIns="0" bIns="0" anchor="ctr"/>
          <a:lstStyle/>
          <a:p>
            <a:pPr algn="ctr">
              <a:lnSpc>
                <a:spcPct val="100000"/>
              </a:lnSpc>
            </a:pPr>
            <a:r>
              <a:rPr lang="en-IN" sz="4400" b="1">
                <a:solidFill>
                  <a:srgbClr val="000000"/>
                </a:solidFill>
                <a:latin typeface="Arial"/>
                <a:ea typeface="DejaVu Sans"/>
              </a:rPr>
              <a:t>A few techniques used in NLP Analysis.......</a:t>
            </a:r>
            <a:endParaRPr/>
          </a:p>
        </p:txBody>
      </p:sp>
      <p:sp>
        <p:nvSpPr>
          <p:cNvPr id="433" name="CustomShape 2"/>
          <p:cNvSpPr/>
          <p:nvPr/>
        </p:nvSpPr>
        <p:spPr>
          <a:xfrm>
            <a:off x="504000" y="1769040"/>
            <a:ext cx="9068760" cy="4381560"/>
          </a:xfrm>
          <a:prstGeom prst="rect">
            <a:avLst/>
          </a:prstGeom>
          <a:noFill/>
          <a:ln>
            <a:noFill/>
          </a:ln>
        </p:spPr>
        <p:txBody>
          <a:bodyPr lIns="0" tIns="0" rIns="0" bIns="0"/>
          <a:lstStyle/>
          <a:p>
            <a:pPr>
              <a:lnSpc>
                <a:spcPct val="100000"/>
              </a:lnSpc>
              <a:buSzPct val="45000"/>
              <a:buFont typeface="Wingdings" charset="2"/>
              <a:buChar char=""/>
            </a:pPr>
            <a:r>
              <a:rPr lang="en-IN" sz="3200">
                <a:solidFill>
                  <a:srgbClr val="000000"/>
                </a:solidFill>
                <a:latin typeface="Arial"/>
                <a:ea typeface="DejaVu Sans"/>
              </a:rPr>
              <a:t>Machine learning{ naive bayes, support vector machine...}</a:t>
            </a:r>
            <a:endParaRPr/>
          </a:p>
          <a:p>
            <a:pPr>
              <a:lnSpc>
                <a:spcPct val="100000"/>
              </a:lnSpc>
              <a:buSzPct val="45000"/>
              <a:buFont typeface="Wingdings" charset="2"/>
              <a:buChar char=""/>
            </a:pPr>
            <a:r>
              <a:rPr lang="en-IN" sz="3200">
                <a:solidFill>
                  <a:srgbClr val="000000"/>
                </a:solidFill>
                <a:latin typeface="Arial"/>
                <a:ea typeface="DejaVu Sans"/>
              </a:rPr>
              <a:t>Perceptron</a:t>
            </a:r>
            <a:endParaRPr/>
          </a:p>
          <a:p>
            <a:pPr>
              <a:lnSpc>
                <a:spcPct val="100000"/>
              </a:lnSpc>
              <a:buSzPct val="45000"/>
              <a:buFont typeface="Wingdings" charset="2"/>
              <a:buChar char=""/>
            </a:pPr>
            <a:r>
              <a:rPr lang="en-IN" sz="3200">
                <a:solidFill>
                  <a:srgbClr val="000000"/>
                </a:solidFill>
                <a:latin typeface="Arial"/>
                <a:ea typeface="DejaVu Sans"/>
              </a:rPr>
              <a:t>Deep Learning{feed forward multi layer}</a:t>
            </a:r>
            <a:endParaRPr/>
          </a:p>
          <a:p>
            <a:pPr>
              <a:lnSpc>
                <a:spcPct val="100000"/>
              </a:lnSpc>
              <a:buSzPct val="45000"/>
              <a:buFont typeface="Wingdings" charset="2"/>
              <a:buChar char=""/>
            </a:pPr>
            <a:r>
              <a:rPr lang="en-IN" sz="3200">
                <a:solidFill>
                  <a:srgbClr val="000000"/>
                </a:solidFill>
                <a:latin typeface="Arial"/>
                <a:ea typeface="DejaVu Sans"/>
              </a:rPr>
              <a:t>RNN, Lstm, BiLstm, Gru</a:t>
            </a:r>
            <a:endParaRPr/>
          </a:p>
          <a:p>
            <a:pPr>
              <a:lnSpc>
                <a:spcPct val="100000"/>
              </a:lnSpc>
              <a:buSzPct val="45000"/>
              <a:buFont typeface="Wingdings" charset="2"/>
              <a:buChar char=""/>
            </a:pPr>
            <a:r>
              <a:rPr lang="en-IN" sz="3200">
                <a:solidFill>
                  <a:srgbClr val="000000"/>
                </a:solidFill>
                <a:latin typeface="Arial"/>
                <a:ea typeface="DejaVu Sans"/>
              </a:rPr>
              <a:t>CNN</a:t>
            </a:r>
            <a:endParaRPr/>
          </a:p>
          <a:p>
            <a:pPr>
              <a:lnSpc>
                <a:spcPct val="100000"/>
              </a:lnSpc>
              <a:buSzPct val="45000"/>
              <a:buFont typeface="Wingdings" charset="2"/>
              <a:buChar char=""/>
            </a:pPr>
            <a:r>
              <a:rPr lang="en-IN" sz="3200">
                <a:solidFill>
                  <a:srgbClr val="000000"/>
                </a:solidFill>
                <a:latin typeface="Arial"/>
                <a:ea typeface="DejaVu Sans"/>
              </a:rPr>
              <a:t>Encoder, Decoder </a:t>
            </a: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504000" y="301320"/>
            <a:ext cx="9068760" cy="1259280"/>
          </a:xfrm>
          <a:prstGeom prst="rect">
            <a:avLst/>
          </a:prstGeom>
          <a:noFill/>
          <a:ln>
            <a:noFill/>
          </a:ln>
        </p:spPr>
        <p:txBody>
          <a:bodyPr lIns="0" tIns="0" rIns="0" bIns="0" anchor="ctr"/>
          <a:lstStyle/>
          <a:p>
            <a:pPr algn="ctr">
              <a:lnSpc>
                <a:spcPct val="100000"/>
              </a:lnSpc>
            </a:pPr>
            <a:r>
              <a:rPr lang="en-IN" sz="4400" b="1">
                <a:solidFill>
                  <a:srgbClr val="000000"/>
                </a:solidFill>
                <a:latin typeface="Arial"/>
                <a:ea typeface="DejaVu Sans"/>
              </a:rPr>
              <a:t>What is NLP?</a:t>
            </a:r>
            <a:endParaRPr/>
          </a:p>
        </p:txBody>
      </p:sp>
      <p:sp>
        <p:nvSpPr>
          <p:cNvPr id="364" name="CustomShape 2"/>
          <p:cNvSpPr/>
          <p:nvPr/>
        </p:nvSpPr>
        <p:spPr>
          <a:xfrm>
            <a:off x="504000" y="1769040"/>
            <a:ext cx="9068760" cy="5500080"/>
          </a:xfrm>
          <a:prstGeom prst="rect">
            <a:avLst/>
          </a:prstGeom>
          <a:noFill/>
          <a:ln>
            <a:noFill/>
          </a:ln>
        </p:spPr>
        <p:txBody>
          <a:bodyPr lIns="0" tIns="0" rIns="0" bIns="0"/>
          <a:lstStyle/>
          <a:p>
            <a:pPr algn="just">
              <a:lnSpc>
                <a:spcPct val="100000"/>
              </a:lnSpc>
              <a:buSzPct val="45000"/>
              <a:buFont typeface="StarSymbol"/>
              <a:buChar char="l"/>
            </a:pPr>
            <a:r>
              <a:rPr lang="en-IN" sz="2600">
                <a:solidFill>
                  <a:srgbClr val="000000"/>
                </a:solidFill>
                <a:latin typeface="Arial"/>
                <a:ea typeface="DejaVu Sans"/>
              </a:rPr>
              <a:t>Natural language processing (NLP) is a subfield of computer science, information engineering, and artificial intelligence concerned with the interactions between computers and human (natural) languages, in particular how to program computers to process and analyze large amounts of natural language data.</a:t>
            </a:r>
            <a:endParaRPr/>
          </a:p>
          <a:p>
            <a:pPr algn="just">
              <a:lnSpc>
                <a:spcPct val="100000"/>
              </a:lnSpc>
              <a:buSzPct val="45000"/>
              <a:buFont typeface="StarSymbol"/>
              <a:buChar char="l"/>
            </a:pPr>
            <a:r>
              <a:rPr lang="en-IN" sz="2600" b="1">
                <a:solidFill>
                  <a:srgbClr val="000000"/>
                </a:solidFill>
                <a:latin typeface="Arial"/>
                <a:ea typeface="DejaVu Sans"/>
              </a:rPr>
              <a:t>          (----from wikipedia)</a:t>
            </a:r>
            <a:endParaRPr/>
          </a:p>
        </p:txBody>
      </p:sp>
      <p:sp>
        <p:nvSpPr>
          <p:cNvPr id="365" name="CustomShape 3"/>
          <p:cNvSpPr/>
          <p:nvPr/>
        </p:nvSpPr>
        <p:spPr>
          <a:xfrm>
            <a:off x="3744000" y="5328000"/>
            <a:ext cx="2013120" cy="933120"/>
          </a:xfrm>
          <a:prstGeom prst="rect">
            <a:avLst/>
          </a:prstGeom>
          <a:solidFill>
            <a:srgbClr val="729FCF"/>
          </a:solidFill>
          <a:ln>
            <a:solidFill>
              <a:srgbClr val="3465A4"/>
            </a:solidFill>
          </a:ln>
        </p:spPr>
        <p:txBody>
          <a:bodyPr wrap="none" lIns="90000" tIns="45000" rIns="90000" bIns="45000" anchor="ctr"/>
          <a:lstStyle/>
          <a:p>
            <a:pPr algn="ctr">
              <a:lnSpc>
                <a:spcPct val="100000"/>
              </a:lnSpc>
            </a:pPr>
            <a:r>
              <a:rPr lang="en-IN">
                <a:solidFill>
                  <a:srgbClr val="000000"/>
                </a:solidFill>
                <a:latin typeface="Arial"/>
                <a:ea typeface="DejaVu Sans"/>
              </a:rPr>
              <a:t>computer</a:t>
            </a:r>
            <a:endParaRPr/>
          </a:p>
        </p:txBody>
      </p:sp>
      <p:sp>
        <p:nvSpPr>
          <p:cNvPr id="366" name="Line 4"/>
          <p:cNvSpPr/>
          <p:nvPr/>
        </p:nvSpPr>
        <p:spPr>
          <a:xfrm>
            <a:off x="2664000" y="5832000"/>
            <a:ext cx="1008000" cy="360"/>
          </a:xfrm>
          <a:prstGeom prst="line">
            <a:avLst/>
          </a:prstGeom>
          <a:ln>
            <a:solidFill>
              <a:srgbClr val="000000"/>
            </a:solidFill>
            <a:tailEnd type="triangle" w="med" len="med"/>
          </a:ln>
        </p:spPr>
      </p:sp>
      <p:sp>
        <p:nvSpPr>
          <p:cNvPr id="367" name="Line 5"/>
          <p:cNvSpPr/>
          <p:nvPr/>
        </p:nvSpPr>
        <p:spPr>
          <a:xfrm>
            <a:off x="5976000" y="5748120"/>
            <a:ext cx="1080000" cy="360"/>
          </a:xfrm>
          <a:prstGeom prst="line">
            <a:avLst/>
          </a:prstGeom>
          <a:ln>
            <a:solidFill>
              <a:srgbClr val="000000"/>
            </a:solidFill>
            <a:tailEnd type="triangle" w="med" len="med"/>
          </a:ln>
        </p:spPr>
      </p:sp>
      <p:sp>
        <p:nvSpPr>
          <p:cNvPr id="368" name="CustomShape 6"/>
          <p:cNvSpPr/>
          <p:nvPr/>
        </p:nvSpPr>
        <p:spPr>
          <a:xfrm>
            <a:off x="144000" y="4608000"/>
            <a:ext cx="2373120" cy="2301120"/>
          </a:xfrm>
          <a:prstGeom prst="ellipse">
            <a:avLst/>
          </a:prstGeom>
          <a:solidFill>
            <a:srgbClr val="729FCF"/>
          </a:solidFill>
          <a:ln>
            <a:solidFill>
              <a:srgbClr val="3465A4"/>
            </a:solidFill>
          </a:ln>
        </p:spPr>
        <p:txBody>
          <a:bodyPr wrap="none" lIns="90000" tIns="45000" rIns="90000" bIns="45000" anchor="ctr"/>
          <a:lstStyle/>
          <a:p>
            <a:pPr algn="ctr">
              <a:lnSpc>
                <a:spcPct val="100000"/>
              </a:lnSpc>
            </a:pPr>
            <a:r>
              <a:rPr lang="en-IN">
                <a:solidFill>
                  <a:srgbClr val="000000"/>
                </a:solidFill>
                <a:latin typeface="Arial"/>
                <a:ea typeface="DejaVu Sans"/>
              </a:rPr>
              <a:t>INPUT</a:t>
            </a:r>
            <a:endParaRPr/>
          </a:p>
          <a:p>
            <a:pPr algn="ctr">
              <a:lnSpc>
                <a:spcPct val="100000"/>
              </a:lnSpc>
            </a:pPr>
            <a:endParaRPr/>
          </a:p>
          <a:p>
            <a:pPr algn="ctr">
              <a:lnSpc>
                <a:spcPct val="100000"/>
              </a:lnSpc>
            </a:pPr>
            <a:r>
              <a:rPr lang="en-IN">
                <a:solidFill>
                  <a:srgbClr val="000000"/>
                </a:solidFill>
                <a:latin typeface="Arial"/>
                <a:ea typeface="DejaVu Sans"/>
              </a:rPr>
              <a:t>TEXT</a:t>
            </a:r>
            <a:endParaRPr/>
          </a:p>
          <a:p>
            <a:pPr algn="ctr">
              <a:lnSpc>
                <a:spcPct val="100000"/>
              </a:lnSpc>
            </a:pPr>
            <a:endParaRPr/>
          </a:p>
          <a:p>
            <a:pPr algn="ctr">
              <a:lnSpc>
                <a:spcPct val="100000"/>
              </a:lnSpc>
            </a:pPr>
            <a:endParaRPr/>
          </a:p>
        </p:txBody>
      </p:sp>
      <p:sp>
        <p:nvSpPr>
          <p:cNvPr id="369" name="CustomShape 7"/>
          <p:cNvSpPr/>
          <p:nvPr/>
        </p:nvSpPr>
        <p:spPr>
          <a:xfrm>
            <a:off x="7416000" y="4824000"/>
            <a:ext cx="2445120" cy="2085120"/>
          </a:xfrm>
          <a:prstGeom prst="ellipse">
            <a:avLst/>
          </a:prstGeom>
          <a:solidFill>
            <a:srgbClr val="729FCF"/>
          </a:solidFill>
          <a:ln>
            <a:solidFill>
              <a:srgbClr val="3465A4"/>
            </a:solidFill>
          </a:ln>
        </p:spPr>
        <p:txBody>
          <a:bodyPr wrap="none" lIns="90000" tIns="45000" rIns="90000" bIns="45000" anchor="ctr"/>
          <a:lstStyle/>
          <a:p>
            <a:pPr algn="ctr">
              <a:lnSpc>
                <a:spcPct val="100000"/>
              </a:lnSpc>
            </a:pPr>
            <a:r>
              <a:rPr lang="en-IN">
                <a:solidFill>
                  <a:srgbClr val="000000"/>
                </a:solidFill>
                <a:latin typeface="Arial"/>
                <a:ea typeface="DejaVu Sans"/>
              </a:rPr>
              <a:t>OUTPUT</a:t>
            </a:r>
            <a:endParaRPr/>
          </a:p>
          <a:p>
            <a:pPr algn="ctr">
              <a:lnSpc>
                <a:spcPct val="100000"/>
              </a:lnSpc>
            </a:pPr>
            <a:endParaRPr/>
          </a:p>
          <a:p>
            <a:pPr algn="ctr">
              <a:lnSpc>
                <a:spcPct val="100000"/>
              </a:lnSpc>
            </a:pPr>
            <a:r>
              <a:rPr lang="en-IN">
                <a:solidFill>
                  <a:srgbClr val="000000"/>
                </a:solidFill>
                <a:latin typeface="Arial"/>
                <a:ea typeface="DejaVu Sans"/>
              </a:rPr>
              <a:t>TEXT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CustomShape 1"/>
          <p:cNvSpPr/>
          <p:nvPr/>
        </p:nvSpPr>
        <p:spPr>
          <a:xfrm>
            <a:off x="504000" y="301320"/>
            <a:ext cx="9070200" cy="632880"/>
          </a:xfrm>
          <a:prstGeom prst="rect">
            <a:avLst/>
          </a:prstGeom>
          <a:noFill/>
          <a:ln>
            <a:noFill/>
          </a:ln>
        </p:spPr>
        <p:txBody>
          <a:bodyPr lIns="0" tIns="0" rIns="0" bIns="0" anchor="ctr"/>
          <a:lstStyle/>
          <a:p>
            <a:pPr algn="ctr">
              <a:lnSpc>
                <a:spcPct val="100000"/>
              </a:lnSpc>
            </a:pPr>
            <a:r>
              <a:rPr lang="en-IN" sz="4400">
                <a:solidFill>
                  <a:srgbClr val="000000"/>
                </a:solidFill>
                <a:latin typeface="Arial"/>
                <a:ea typeface="DejaVu Sans"/>
              </a:rPr>
              <a:t>Perceptron</a:t>
            </a:r>
            <a:endParaRPr/>
          </a:p>
        </p:txBody>
      </p:sp>
      <p:sp>
        <p:nvSpPr>
          <p:cNvPr id="435" name="CustomShape 2"/>
          <p:cNvSpPr/>
          <p:nvPr/>
        </p:nvSpPr>
        <p:spPr>
          <a:xfrm>
            <a:off x="451800" y="2304000"/>
            <a:ext cx="446400" cy="707760"/>
          </a:xfrm>
          <a:prstGeom prst="ellipse">
            <a:avLst/>
          </a:prstGeom>
          <a:solidFill>
            <a:srgbClr val="729FCF"/>
          </a:solidFill>
          <a:ln>
            <a:solidFill>
              <a:srgbClr val="3465A4"/>
            </a:solidFill>
          </a:ln>
        </p:spPr>
      </p:sp>
      <p:sp>
        <p:nvSpPr>
          <p:cNvPr id="436" name="CustomShape 3"/>
          <p:cNvSpPr/>
          <p:nvPr/>
        </p:nvSpPr>
        <p:spPr>
          <a:xfrm>
            <a:off x="487800" y="3510360"/>
            <a:ext cx="446400" cy="708120"/>
          </a:xfrm>
          <a:prstGeom prst="ellipse">
            <a:avLst/>
          </a:prstGeom>
          <a:solidFill>
            <a:srgbClr val="729FCF"/>
          </a:solidFill>
          <a:ln>
            <a:solidFill>
              <a:srgbClr val="3465A4"/>
            </a:solidFill>
          </a:ln>
        </p:spPr>
        <p:txBody>
          <a:bodyPr wrap="none" lIns="90000" tIns="45000" rIns="90000" bIns="45000" anchor="ctr"/>
          <a:lstStyle/>
          <a:p>
            <a:pPr algn="ctr">
              <a:lnSpc>
                <a:spcPct val="100000"/>
              </a:lnSpc>
            </a:pPr>
            <a:r>
              <a:rPr lang="en-IN">
                <a:solidFill>
                  <a:srgbClr val="000000"/>
                </a:solidFill>
                <a:latin typeface="Arial"/>
                <a:ea typeface="DejaVu Sans"/>
              </a:rPr>
              <a:t>I</a:t>
            </a:r>
            <a:endParaRPr/>
          </a:p>
        </p:txBody>
      </p:sp>
      <p:sp>
        <p:nvSpPr>
          <p:cNvPr id="437" name="CustomShape 4"/>
          <p:cNvSpPr/>
          <p:nvPr/>
        </p:nvSpPr>
        <p:spPr>
          <a:xfrm>
            <a:off x="431640" y="4646160"/>
            <a:ext cx="446400" cy="707760"/>
          </a:xfrm>
          <a:prstGeom prst="ellipse">
            <a:avLst/>
          </a:prstGeom>
          <a:solidFill>
            <a:srgbClr val="729FCF"/>
          </a:solidFill>
          <a:ln>
            <a:solidFill>
              <a:srgbClr val="3465A4"/>
            </a:solidFill>
          </a:ln>
        </p:spPr>
        <p:txBody>
          <a:bodyPr wrap="none" lIns="90000" tIns="45000" rIns="90000" bIns="45000" anchor="ctr"/>
          <a:lstStyle/>
          <a:p>
            <a:pPr algn="ctr">
              <a:lnSpc>
                <a:spcPct val="100000"/>
              </a:lnSpc>
            </a:pPr>
            <a:r>
              <a:rPr lang="en-IN">
                <a:solidFill>
                  <a:srgbClr val="000000"/>
                </a:solidFill>
                <a:latin typeface="Arial"/>
                <a:ea typeface="DejaVu Sans"/>
              </a:rPr>
              <a:t>I</a:t>
            </a:r>
            <a:endParaRPr/>
          </a:p>
        </p:txBody>
      </p:sp>
      <p:sp>
        <p:nvSpPr>
          <p:cNvPr id="438" name="CustomShape 5"/>
          <p:cNvSpPr/>
          <p:nvPr/>
        </p:nvSpPr>
        <p:spPr>
          <a:xfrm>
            <a:off x="432000" y="5568840"/>
            <a:ext cx="446400" cy="707760"/>
          </a:xfrm>
          <a:prstGeom prst="ellipse">
            <a:avLst/>
          </a:prstGeom>
          <a:solidFill>
            <a:srgbClr val="729FCF"/>
          </a:solidFill>
          <a:ln>
            <a:solidFill>
              <a:srgbClr val="3465A4"/>
            </a:solidFill>
          </a:ln>
        </p:spPr>
        <p:txBody>
          <a:bodyPr wrap="none" lIns="90000" tIns="45000" rIns="90000" bIns="45000" anchor="ctr"/>
          <a:lstStyle/>
          <a:p>
            <a:pPr algn="ctr">
              <a:lnSpc>
                <a:spcPct val="100000"/>
              </a:lnSpc>
            </a:pPr>
            <a:r>
              <a:rPr lang="en-IN">
                <a:solidFill>
                  <a:srgbClr val="000000"/>
                </a:solidFill>
                <a:latin typeface="Arial"/>
                <a:ea typeface="DejaVu Sans"/>
              </a:rPr>
              <a:t>I</a:t>
            </a:r>
            <a:endParaRPr/>
          </a:p>
        </p:txBody>
      </p:sp>
      <p:sp>
        <p:nvSpPr>
          <p:cNvPr id="439" name="CustomShape 6"/>
          <p:cNvSpPr/>
          <p:nvPr/>
        </p:nvSpPr>
        <p:spPr>
          <a:xfrm>
            <a:off x="248040" y="6480000"/>
            <a:ext cx="574200" cy="707760"/>
          </a:xfrm>
          <a:prstGeom prst="ellipse">
            <a:avLst/>
          </a:prstGeom>
          <a:solidFill>
            <a:srgbClr val="729FCF"/>
          </a:solidFill>
          <a:ln>
            <a:solidFill>
              <a:srgbClr val="3465A4"/>
            </a:solidFill>
          </a:ln>
        </p:spPr>
        <p:txBody>
          <a:bodyPr wrap="none" lIns="90000" tIns="45000" rIns="90000" bIns="45000" anchor="ctr"/>
          <a:lstStyle/>
          <a:p>
            <a:pPr algn="ctr">
              <a:lnSpc>
                <a:spcPct val="100000"/>
              </a:lnSpc>
            </a:pPr>
            <a:r>
              <a:rPr lang="en-IN">
                <a:solidFill>
                  <a:srgbClr val="000000"/>
                </a:solidFill>
                <a:latin typeface="Arial"/>
                <a:ea typeface="DejaVu Sans"/>
              </a:rPr>
              <a:t>I</a:t>
            </a:r>
            <a:endParaRPr/>
          </a:p>
        </p:txBody>
      </p:sp>
      <p:sp>
        <p:nvSpPr>
          <p:cNvPr id="440" name="CustomShape 7"/>
          <p:cNvSpPr/>
          <p:nvPr/>
        </p:nvSpPr>
        <p:spPr>
          <a:xfrm>
            <a:off x="2880000" y="3744000"/>
            <a:ext cx="1582200" cy="1510200"/>
          </a:xfrm>
          <a:prstGeom prst="ellipse">
            <a:avLst/>
          </a:prstGeom>
          <a:solidFill>
            <a:srgbClr val="729FCF"/>
          </a:solidFill>
          <a:ln>
            <a:solidFill>
              <a:srgbClr val="3465A4"/>
            </a:solidFill>
          </a:ln>
        </p:spPr>
        <p:txBody>
          <a:bodyPr wrap="none" lIns="90000" tIns="45000" rIns="90000" bIns="45000" anchor="ctr"/>
          <a:lstStyle/>
          <a:p>
            <a:pPr algn="ctr">
              <a:lnSpc>
                <a:spcPct val="100000"/>
              </a:lnSpc>
            </a:pPr>
            <a:r>
              <a:rPr lang="en-IN">
                <a:solidFill>
                  <a:srgbClr val="000000"/>
                </a:solidFill>
                <a:latin typeface="Arial"/>
                <a:ea typeface="DejaVu Sans"/>
              </a:rPr>
              <a:t>summation</a:t>
            </a:r>
            <a:endParaRPr/>
          </a:p>
        </p:txBody>
      </p:sp>
      <p:sp>
        <p:nvSpPr>
          <p:cNvPr id="441" name="Line 8"/>
          <p:cNvSpPr/>
          <p:nvPr/>
        </p:nvSpPr>
        <p:spPr>
          <a:xfrm flipH="1" flipV="1">
            <a:off x="900000" y="2640240"/>
            <a:ext cx="2124000" cy="1391760"/>
          </a:xfrm>
          <a:prstGeom prst="line">
            <a:avLst/>
          </a:prstGeom>
          <a:ln>
            <a:solidFill>
              <a:srgbClr val="000000"/>
            </a:solidFill>
          </a:ln>
        </p:spPr>
      </p:sp>
      <p:sp>
        <p:nvSpPr>
          <p:cNvPr id="442" name="Line 9"/>
          <p:cNvSpPr/>
          <p:nvPr/>
        </p:nvSpPr>
        <p:spPr>
          <a:xfrm flipH="1" flipV="1">
            <a:off x="936000" y="3936240"/>
            <a:ext cx="1944000" cy="311760"/>
          </a:xfrm>
          <a:prstGeom prst="line">
            <a:avLst/>
          </a:prstGeom>
          <a:ln>
            <a:solidFill>
              <a:srgbClr val="000000"/>
            </a:solidFill>
          </a:ln>
        </p:spPr>
      </p:sp>
      <p:sp>
        <p:nvSpPr>
          <p:cNvPr id="443" name="Line 10"/>
          <p:cNvSpPr/>
          <p:nvPr/>
        </p:nvSpPr>
        <p:spPr>
          <a:xfrm flipH="1">
            <a:off x="879840" y="4464000"/>
            <a:ext cx="2000160" cy="465840"/>
          </a:xfrm>
          <a:prstGeom prst="line">
            <a:avLst/>
          </a:prstGeom>
          <a:ln>
            <a:solidFill>
              <a:srgbClr val="000000"/>
            </a:solidFill>
          </a:ln>
        </p:spPr>
      </p:sp>
      <p:sp>
        <p:nvSpPr>
          <p:cNvPr id="444" name="Line 11"/>
          <p:cNvSpPr/>
          <p:nvPr/>
        </p:nvSpPr>
        <p:spPr>
          <a:xfrm flipH="1">
            <a:off x="879840" y="4608000"/>
            <a:ext cx="2000160" cy="1173600"/>
          </a:xfrm>
          <a:prstGeom prst="line">
            <a:avLst/>
          </a:prstGeom>
          <a:ln>
            <a:solidFill>
              <a:srgbClr val="000000"/>
            </a:solidFill>
          </a:ln>
        </p:spPr>
      </p:sp>
      <p:sp>
        <p:nvSpPr>
          <p:cNvPr id="445" name="Line 12"/>
          <p:cNvSpPr/>
          <p:nvPr/>
        </p:nvSpPr>
        <p:spPr>
          <a:xfrm flipH="1">
            <a:off x="824040" y="4752000"/>
            <a:ext cx="2127960" cy="2023200"/>
          </a:xfrm>
          <a:prstGeom prst="line">
            <a:avLst/>
          </a:prstGeom>
          <a:ln>
            <a:solidFill>
              <a:srgbClr val="000000"/>
            </a:solidFill>
          </a:ln>
        </p:spPr>
      </p:sp>
      <p:sp>
        <p:nvSpPr>
          <p:cNvPr id="446" name="CustomShape 13"/>
          <p:cNvSpPr/>
          <p:nvPr/>
        </p:nvSpPr>
        <p:spPr>
          <a:xfrm>
            <a:off x="487800" y="2520000"/>
            <a:ext cx="374400" cy="488520"/>
          </a:xfrm>
          <a:prstGeom prst="rect">
            <a:avLst/>
          </a:prstGeom>
          <a:noFill/>
          <a:ln>
            <a:noFill/>
          </a:ln>
        </p:spPr>
        <p:txBody>
          <a:bodyPr lIns="90000" tIns="45000" rIns="90000" bIns="45000"/>
          <a:lstStyle/>
          <a:p>
            <a:r>
              <a:rPr lang="en-IN">
                <a:solidFill>
                  <a:srgbClr val="000000"/>
                </a:solidFill>
                <a:latin typeface="Arial"/>
                <a:ea typeface="DejaVu Sans"/>
              </a:rPr>
              <a:t>I</a:t>
            </a:r>
            <a:endParaRPr/>
          </a:p>
        </p:txBody>
      </p:sp>
      <p:sp>
        <p:nvSpPr>
          <p:cNvPr id="447" name="CustomShape 14"/>
          <p:cNvSpPr/>
          <p:nvPr/>
        </p:nvSpPr>
        <p:spPr>
          <a:xfrm>
            <a:off x="1584000" y="2729880"/>
            <a:ext cx="646200" cy="344520"/>
          </a:xfrm>
          <a:prstGeom prst="rect">
            <a:avLst/>
          </a:prstGeom>
          <a:noFill/>
          <a:ln>
            <a:noFill/>
          </a:ln>
        </p:spPr>
        <p:txBody>
          <a:bodyPr lIns="90000" tIns="45000" rIns="90000" bIns="45000"/>
          <a:lstStyle/>
          <a:p>
            <a:r>
              <a:rPr lang="en-IN">
                <a:solidFill>
                  <a:srgbClr val="000000"/>
                </a:solidFill>
                <a:latin typeface="Arial"/>
                <a:ea typeface="DejaVu Sans"/>
              </a:rPr>
              <a:t>w1</a:t>
            </a:r>
            <a:endParaRPr/>
          </a:p>
        </p:txBody>
      </p:sp>
      <p:sp>
        <p:nvSpPr>
          <p:cNvPr id="448" name="CustomShape 15"/>
          <p:cNvSpPr/>
          <p:nvPr/>
        </p:nvSpPr>
        <p:spPr>
          <a:xfrm>
            <a:off x="1296000" y="3456000"/>
            <a:ext cx="502200" cy="344520"/>
          </a:xfrm>
          <a:prstGeom prst="rect">
            <a:avLst/>
          </a:prstGeom>
          <a:noFill/>
          <a:ln>
            <a:noFill/>
          </a:ln>
        </p:spPr>
        <p:txBody>
          <a:bodyPr lIns="90000" tIns="45000" rIns="90000" bIns="45000"/>
          <a:lstStyle/>
          <a:p>
            <a:r>
              <a:rPr lang="en-IN">
                <a:solidFill>
                  <a:srgbClr val="000000"/>
                </a:solidFill>
                <a:latin typeface="Arial"/>
                <a:ea typeface="DejaVu Sans"/>
              </a:rPr>
              <a:t>w2</a:t>
            </a:r>
            <a:endParaRPr/>
          </a:p>
        </p:txBody>
      </p:sp>
      <p:sp>
        <p:nvSpPr>
          <p:cNvPr id="449" name="CustomShape 16"/>
          <p:cNvSpPr/>
          <p:nvPr/>
        </p:nvSpPr>
        <p:spPr>
          <a:xfrm>
            <a:off x="1152000" y="4248000"/>
            <a:ext cx="502200" cy="344520"/>
          </a:xfrm>
          <a:prstGeom prst="rect">
            <a:avLst/>
          </a:prstGeom>
          <a:noFill/>
          <a:ln>
            <a:noFill/>
          </a:ln>
        </p:spPr>
        <p:txBody>
          <a:bodyPr lIns="90000" tIns="45000" rIns="90000" bIns="45000"/>
          <a:lstStyle/>
          <a:p>
            <a:r>
              <a:rPr lang="en-IN">
                <a:solidFill>
                  <a:srgbClr val="000000"/>
                </a:solidFill>
                <a:latin typeface="Arial"/>
                <a:ea typeface="DejaVu Sans"/>
              </a:rPr>
              <a:t>w3</a:t>
            </a:r>
            <a:endParaRPr/>
          </a:p>
        </p:txBody>
      </p:sp>
      <p:sp>
        <p:nvSpPr>
          <p:cNvPr id="450" name="CustomShape 17"/>
          <p:cNvSpPr/>
          <p:nvPr/>
        </p:nvSpPr>
        <p:spPr>
          <a:xfrm>
            <a:off x="1040040" y="5170680"/>
            <a:ext cx="470160" cy="344520"/>
          </a:xfrm>
          <a:prstGeom prst="rect">
            <a:avLst/>
          </a:prstGeom>
          <a:noFill/>
          <a:ln>
            <a:noFill/>
          </a:ln>
        </p:spPr>
        <p:txBody>
          <a:bodyPr lIns="90000" tIns="45000" rIns="90000" bIns="45000"/>
          <a:lstStyle/>
          <a:p>
            <a:r>
              <a:rPr lang="en-IN">
                <a:solidFill>
                  <a:srgbClr val="000000"/>
                </a:solidFill>
                <a:latin typeface="Arial"/>
                <a:ea typeface="DejaVu Sans"/>
              </a:rPr>
              <a:t>w4</a:t>
            </a:r>
            <a:endParaRPr/>
          </a:p>
        </p:txBody>
      </p:sp>
      <p:sp>
        <p:nvSpPr>
          <p:cNvPr id="451" name="CustomShape 18"/>
          <p:cNvSpPr/>
          <p:nvPr/>
        </p:nvSpPr>
        <p:spPr>
          <a:xfrm>
            <a:off x="1472040" y="5688000"/>
            <a:ext cx="470160" cy="344520"/>
          </a:xfrm>
          <a:prstGeom prst="rect">
            <a:avLst/>
          </a:prstGeom>
          <a:noFill/>
          <a:ln>
            <a:noFill/>
          </a:ln>
        </p:spPr>
        <p:txBody>
          <a:bodyPr lIns="90000" tIns="45000" rIns="90000" bIns="45000"/>
          <a:lstStyle/>
          <a:p>
            <a:r>
              <a:rPr lang="en-IN">
                <a:solidFill>
                  <a:srgbClr val="000000"/>
                </a:solidFill>
                <a:latin typeface="Arial"/>
                <a:ea typeface="DejaVu Sans"/>
              </a:rPr>
              <a:t>w5</a:t>
            </a:r>
            <a:endParaRPr/>
          </a:p>
        </p:txBody>
      </p:sp>
      <p:sp>
        <p:nvSpPr>
          <p:cNvPr id="452" name="Line 19"/>
          <p:cNvSpPr/>
          <p:nvPr/>
        </p:nvSpPr>
        <p:spPr>
          <a:xfrm flipH="1">
            <a:off x="1368000" y="4968000"/>
            <a:ext cx="1656000" cy="2016000"/>
          </a:xfrm>
          <a:prstGeom prst="line">
            <a:avLst/>
          </a:prstGeom>
          <a:ln>
            <a:solidFill>
              <a:srgbClr val="000000"/>
            </a:solidFill>
          </a:ln>
        </p:spPr>
      </p:sp>
      <p:sp>
        <p:nvSpPr>
          <p:cNvPr id="453" name="CustomShape 20"/>
          <p:cNvSpPr/>
          <p:nvPr/>
        </p:nvSpPr>
        <p:spPr>
          <a:xfrm>
            <a:off x="936000" y="6912000"/>
            <a:ext cx="646200" cy="502200"/>
          </a:xfrm>
          <a:prstGeom prst="ellipse">
            <a:avLst/>
          </a:prstGeom>
          <a:solidFill>
            <a:srgbClr val="729FCF"/>
          </a:solidFill>
          <a:ln>
            <a:solidFill>
              <a:srgbClr val="579D1C"/>
            </a:solidFill>
          </a:ln>
        </p:spPr>
        <p:txBody>
          <a:bodyPr wrap="none" lIns="90000" tIns="45000" rIns="90000" bIns="45000" anchor="ctr"/>
          <a:lstStyle/>
          <a:p>
            <a:pPr algn="ctr">
              <a:lnSpc>
                <a:spcPct val="100000"/>
              </a:lnSpc>
            </a:pPr>
            <a:r>
              <a:rPr lang="en-IN">
                <a:solidFill>
                  <a:srgbClr val="000000"/>
                </a:solidFill>
                <a:latin typeface="Arial"/>
                <a:ea typeface="DejaVu Sans"/>
              </a:rPr>
              <a:t>1</a:t>
            </a:r>
            <a:endParaRPr/>
          </a:p>
        </p:txBody>
      </p:sp>
      <p:sp>
        <p:nvSpPr>
          <p:cNvPr id="454" name="CustomShape 21"/>
          <p:cNvSpPr/>
          <p:nvPr/>
        </p:nvSpPr>
        <p:spPr>
          <a:xfrm>
            <a:off x="1976040" y="6264000"/>
            <a:ext cx="470160" cy="480600"/>
          </a:xfrm>
          <a:prstGeom prst="rect">
            <a:avLst/>
          </a:prstGeom>
          <a:noFill/>
          <a:ln>
            <a:noFill/>
          </a:ln>
        </p:spPr>
        <p:txBody>
          <a:bodyPr lIns="90000" tIns="45000" rIns="90000" bIns="45000"/>
          <a:lstStyle/>
          <a:p>
            <a:r>
              <a:rPr lang="en-IN">
                <a:solidFill>
                  <a:srgbClr val="000000"/>
                </a:solidFill>
                <a:latin typeface="Arial"/>
                <a:ea typeface="DejaVu Sans"/>
              </a:rPr>
              <a:t>u</a:t>
            </a:r>
            <a:endParaRPr/>
          </a:p>
        </p:txBody>
      </p:sp>
      <p:sp>
        <p:nvSpPr>
          <p:cNvPr id="455" name="Line 22"/>
          <p:cNvSpPr/>
          <p:nvPr/>
        </p:nvSpPr>
        <p:spPr>
          <a:xfrm>
            <a:off x="4464000" y="4392000"/>
            <a:ext cx="1023840" cy="360"/>
          </a:xfrm>
          <a:prstGeom prst="line">
            <a:avLst/>
          </a:prstGeom>
          <a:ln>
            <a:solidFill>
              <a:srgbClr val="000000"/>
            </a:solidFill>
          </a:ln>
        </p:spPr>
      </p:sp>
      <p:sp>
        <p:nvSpPr>
          <p:cNvPr id="456" name="CustomShape 23"/>
          <p:cNvSpPr/>
          <p:nvPr/>
        </p:nvSpPr>
        <p:spPr>
          <a:xfrm>
            <a:off x="5256000" y="3672000"/>
            <a:ext cx="1726200" cy="1510200"/>
          </a:xfrm>
          <a:prstGeom prst="ellipse">
            <a:avLst/>
          </a:prstGeom>
          <a:solidFill>
            <a:srgbClr val="729FCF"/>
          </a:solidFill>
          <a:ln>
            <a:solidFill>
              <a:srgbClr val="3465A4"/>
            </a:solidFill>
          </a:ln>
        </p:spPr>
        <p:txBody>
          <a:bodyPr wrap="none" lIns="90000" tIns="45000" rIns="90000" bIns="45000" anchor="ctr"/>
          <a:lstStyle/>
          <a:p>
            <a:pPr algn="ctr">
              <a:lnSpc>
                <a:spcPct val="100000"/>
              </a:lnSpc>
            </a:pPr>
            <a:r>
              <a:rPr lang="en-IN">
                <a:solidFill>
                  <a:srgbClr val="000000"/>
                </a:solidFill>
                <a:latin typeface="Arial"/>
                <a:ea typeface="DejaVu Sans"/>
              </a:rPr>
              <a:t>Non-linear activation </a:t>
            </a:r>
            <a:endParaRPr/>
          </a:p>
          <a:p>
            <a:pPr algn="ctr">
              <a:lnSpc>
                <a:spcPct val="100000"/>
              </a:lnSpc>
            </a:pPr>
            <a:r>
              <a:rPr lang="en-IN">
                <a:solidFill>
                  <a:srgbClr val="000000"/>
                </a:solidFill>
                <a:latin typeface="Arial"/>
                <a:ea typeface="DejaVu Sans"/>
              </a:rPr>
              <a:t>function</a:t>
            </a:r>
            <a:endParaRPr/>
          </a:p>
        </p:txBody>
      </p:sp>
      <p:pic>
        <p:nvPicPr>
          <p:cNvPr id="457" name="Picture 456"/>
          <p:cNvPicPr/>
          <p:nvPr/>
        </p:nvPicPr>
        <p:blipFill>
          <a:blip r:embed="rId2"/>
          <a:stretch>
            <a:fillRect/>
          </a:stretch>
        </p:blipFill>
        <p:spPr>
          <a:xfrm>
            <a:off x="2304000" y="1731600"/>
            <a:ext cx="4030200" cy="1218600"/>
          </a:xfrm>
          <a:prstGeom prst="rect">
            <a:avLst/>
          </a:prstGeom>
          <a:ln>
            <a:noFill/>
          </a:ln>
        </p:spPr>
      </p:pic>
      <p:sp>
        <p:nvSpPr>
          <p:cNvPr id="458" name="Line 24"/>
          <p:cNvSpPr/>
          <p:nvPr/>
        </p:nvSpPr>
        <p:spPr>
          <a:xfrm flipH="1">
            <a:off x="3744000" y="2592000"/>
            <a:ext cx="864000" cy="1152000"/>
          </a:xfrm>
          <a:prstGeom prst="line">
            <a:avLst/>
          </a:prstGeom>
          <a:ln>
            <a:solidFill>
              <a:srgbClr val="000000"/>
            </a:solidFill>
            <a:tailEnd type="triangle" w="med" len="med"/>
          </a:ln>
        </p:spPr>
      </p:sp>
      <p:sp>
        <p:nvSpPr>
          <p:cNvPr id="459" name="Line 25"/>
          <p:cNvSpPr/>
          <p:nvPr/>
        </p:nvSpPr>
        <p:spPr>
          <a:xfrm>
            <a:off x="3240000" y="2520000"/>
            <a:ext cx="2088000" cy="1440000"/>
          </a:xfrm>
          <a:prstGeom prst="line">
            <a:avLst/>
          </a:prstGeom>
          <a:ln>
            <a:solidFill>
              <a:srgbClr val="000000"/>
            </a:solidFill>
            <a:tailEnd type="triangle" w="med" len="med"/>
          </a:ln>
        </p:spPr>
      </p:sp>
      <p:sp>
        <p:nvSpPr>
          <p:cNvPr id="460" name="Line 26"/>
          <p:cNvSpPr/>
          <p:nvPr/>
        </p:nvSpPr>
        <p:spPr>
          <a:xfrm>
            <a:off x="6984000" y="4464000"/>
            <a:ext cx="936000" cy="360"/>
          </a:xfrm>
          <a:prstGeom prst="line">
            <a:avLst/>
          </a:prstGeom>
          <a:ln>
            <a:solidFill>
              <a:srgbClr val="000000"/>
            </a:solidFill>
            <a:tailEnd type="triangle" w="med" len="med"/>
          </a:ln>
        </p:spPr>
      </p:sp>
      <p:sp>
        <p:nvSpPr>
          <p:cNvPr id="461" name="CustomShape 27"/>
          <p:cNvSpPr/>
          <p:nvPr/>
        </p:nvSpPr>
        <p:spPr>
          <a:xfrm>
            <a:off x="8640000" y="4077720"/>
            <a:ext cx="1510200" cy="600480"/>
          </a:xfrm>
          <a:prstGeom prst="rect">
            <a:avLst/>
          </a:prstGeom>
          <a:noFill/>
          <a:ln>
            <a:noFill/>
          </a:ln>
        </p:spPr>
        <p:txBody>
          <a:bodyPr lIns="90000" tIns="45000" rIns="90000" bIns="45000"/>
          <a:lstStyle/>
          <a:p>
            <a:r>
              <a:rPr lang="en-IN" b="1">
                <a:solidFill>
                  <a:srgbClr val="000000"/>
                </a:solidFill>
                <a:latin typeface="Arial"/>
                <a:ea typeface="DejaVu Sans"/>
              </a:rPr>
              <a:t>Loss Function</a:t>
            </a:r>
            <a:endParaRPr/>
          </a:p>
        </p:txBody>
      </p:sp>
      <p:pic>
        <p:nvPicPr>
          <p:cNvPr id="462" name="Picture 461"/>
          <p:cNvPicPr/>
          <p:nvPr/>
        </p:nvPicPr>
        <p:blipFill>
          <a:blip r:embed="rId3"/>
          <a:stretch>
            <a:fillRect/>
          </a:stretch>
        </p:blipFill>
        <p:spPr>
          <a:xfrm>
            <a:off x="8352000" y="4673160"/>
            <a:ext cx="1222200" cy="725040"/>
          </a:xfrm>
          <a:prstGeom prst="rect">
            <a:avLst/>
          </a:prstGeom>
          <a:ln>
            <a:noFill/>
          </a:ln>
        </p:spPr>
      </p:pic>
      <p:sp>
        <p:nvSpPr>
          <p:cNvPr id="463" name="CustomShape 28"/>
          <p:cNvSpPr/>
          <p:nvPr/>
        </p:nvSpPr>
        <p:spPr>
          <a:xfrm>
            <a:off x="4752000" y="5760000"/>
            <a:ext cx="4822200" cy="862200"/>
          </a:xfrm>
          <a:prstGeom prst="rect">
            <a:avLst/>
          </a:prstGeom>
          <a:noFill/>
          <a:ln>
            <a:noFill/>
          </a:ln>
        </p:spPr>
        <p:txBody>
          <a:bodyPr lIns="90000" tIns="45000" rIns="90000" bIns="45000"/>
          <a:lstStyle/>
          <a:p>
            <a:r>
              <a:rPr lang="en-IN" b="1">
                <a:solidFill>
                  <a:srgbClr val="000000"/>
                </a:solidFill>
                <a:latin typeface="Arial"/>
                <a:ea typeface="DejaVu Sans"/>
              </a:rPr>
              <a:t>Parameters are not shared</a:t>
            </a:r>
            <a:endParaRPr/>
          </a:p>
          <a:p>
            <a:r>
              <a:rPr lang="en-IN" b="1">
                <a:solidFill>
                  <a:srgbClr val="000000"/>
                </a:solidFill>
                <a:latin typeface="Arial"/>
                <a:ea typeface="DejaVu Sans"/>
              </a:rPr>
              <a:t>Loss funciton = actual value – predicted value</a:t>
            </a:r>
            <a:endParaRPr/>
          </a:p>
        </p:txBody>
      </p:sp>
      <p:sp>
        <p:nvSpPr>
          <p:cNvPr id="464" name="CustomShape 29"/>
          <p:cNvSpPr/>
          <p:nvPr/>
        </p:nvSpPr>
        <p:spPr>
          <a:xfrm>
            <a:off x="7560000" y="3168000"/>
            <a:ext cx="2302200" cy="646200"/>
          </a:xfrm>
          <a:prstGeom prst="rect">
            <a:avLst/>
          </a:prstGeom>
          <a:noFill/>
          <a:ln>
            <a:noFill/>
          </a:ln>
        </p:spPr>
        <p:txBody>
          <a:bodyPr lIns="90000" tIns="45000" rIns="90000" bIns="45000"/>
          <a:lstStyle/>
          <a:p>
            <a:r>
              <a:rPr lang="en-IN" b="1">
                <a:solidFill>
                  <a:srgbClr val="000000"/>
                </a:solidFill>
                <a:latin typeface="Arial"/>
                <a:ea typeface="DejaVu Sans"/>
              </a:rPr>
              <a:t>Training through back propagation</a:t>
            </a:r>
            <a:r>
              <a:rPr lang="en-IN">
                <a:solidFill>
                  <a:srgbClr val="000000"/>
                </a:solidFill>
                <a:latin typeface="Arial"/>
                <a:ea typeface="DejaVu Sans"/>
              </a:rPr>
              <a:t> </a:t>
            </a:r>
            <a:endParaRPr/>
          </a:p>
        </p:txBody>
      </p:sp>
      <p:sp>
        <p:nvSpPr>
          <p:cNvPr id="465" name="Line 30"/>
          <p:cNvSpPr/>
          <p:nvPr/>
        </p:nvSpPr>
        <p:spPr>
          <a:xfrm>
            <a:off x="9000000" y="3816000"/>
            <a:ext cx="72000" cy="432000"/>
          </a:xfrm>
          <a:prstGeom prst="line">
            <a:avLst/>
          </a:prstGeom>
          <a:ln>
            <a:solidFill>
              <a:srgbClr val="000000"/>
            </a:solidFill>
            <a:tailEnd type="triangle" w="med" len="med"/>
          </a:ln>
        </p:spPr>
      </p:sp>
      <p:sp>
        <p:nvSpPr>
          <p:cNvPr id="466" name="CustomShape 31"/>
          <p:cNvSpPr/>
          <p:nvPr/>
        </p:nvSpPr>
        <p:spPr>
          <a:xfrm>
            <a:off x="7272000" y="3888000"/>
            <a:ext cx="1222200" cy="344520"/>
          </a:xfrm>
          <a:prstGeom prst="rect">
            <a:avLst/>
          </a:prstGeom>
          <a:noFill/>
          <a:ln>
            <a:noFill/>
          </a:ln>
        </p:spPr>
        <p:txBody>
          <a:bodyPr lIns="90000" tIns="45000" rIns="90000" bIns="45000"/>
          <a:lstStyle/>
          <a:p>
            <a:r>
              <a:rPr lang="en-IN">
                <a:solidFill>
                  <a:srgbClr val="000000"/>
                </a:solidFill>
                <a:latin typeface="Arial"/>
                <a:ea typeface="DejaVu Sans"/>
              </a:rPr>
              <a:t>Output</a:t>
            </a:r>
            <a:endParaRPr/>
          </a:p>
        </p:txBody>
      </p:sp>
      <p:sp>
        <p:nvSpPr>
          <p:cNvPr id="467" name="CustomShape 32"/>
          <p:cNvSpPr/>
          <p:nvPr/>
        </p:nvSpPr>
        <p:spPr>
          <a:xfrm>
            <a:off x="7272000" y="4680000"/>
            <a:ext cx="430200" cy="344520"/>
          </a:xfrm>
          <a:prstGeom prst="rect">
            <a:avLst/>
          </a:prstGeom>
          <a:noFill/>
          <a:ln>
            <a:noFill/>
          </a:ln>
        </p:spPr>
        <p:txBody>
          <a:bodyPr lIns="90000" tIns="45000" rIns="90000" bIns="45000"/>
          <a:lstStyle/>
          <a:p>
            <a:r>
              <a:rPr lang="en-IN">
                <a:solidFill>
                  <a:srgbClr val="000000"/>
                </a:solidFill>
                <a:latin typeface="Arial"/>
                <a:ea typeface="DejaVu Sans"/>
              </a:rPr>
              <a:t>W</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504000" y="301320"/>
            <a:ext cx="9070200" cy="632880"/>
          </a:xfrm>
          <a:prstGeom prst="rect">
            <a:avLst/>
          </a:prstGeom>
          <a:noFill/>
          <a:ln>
            <a:noFill/>
          </a:ln>
        </p:spPr>
        <p:txBody>
          <a:bodyPr lIns="0" tIns="0" rIns="0" bIns="0" anchor="ctr"/>
          <a:lstStyle/>
          <a:p>
            <a:pPr algn="ctr">
              <a:lnSpc>
                <a:spcPct val="100000"/>
              </a:lnSpc>
            </a:pPr>
            <a:r>
              <a:rPr lang="en-IN" sz="4400">
                <a:solidFill>
                  <a:srgbClr val="000000"/>
                </a:solidFill>
                <a:latin typeface="Arial"/>
                <a:ea typeface="DejaVu Sans"/>
              </a:rPr>
              <a:t>Multi Layer Perceptron(MLP)</a:t>
            </a:r>
            <a:endParaRPr/>
          </a:p>
        </p:txBody>
      </p:sp>
      <p:pic>
        <p:nvPicPr>
          <p:cNvPr id="469" name="Picture 468"/>
          <p:cNvPicPr/>
          <p:nvPr/>
        </p:nvPicPr>
        <p:blipFill>
          <a:blip r:embed="rId2"/>
          <a:stretch>
            <a:fillRect/>
          </a:stretch>
        </p:blipFill>
        <p:spPr>
          <a:xfrm>
            <a:off x="648000" y="1008000"/>
            <a:ext cx="8926200" cy="5110200"/>
          </a:xfrm>
          <a:prstGeom prst="rect">
            <a:avLst/>
          </a:prstGeom>
          <a:ln>
            <a:noFill/>
          </a:ln>
        </p:spPr>
      </p:pic>
      <p:sp>
        <p:nvSpPr>
          <p:cNvPr id="470" name="CustomShape 2"/>
          <p:cNvSpPr/>
          <p:nvPr/>
        </p:nvSpPr>
        <p:spPr>
          <a:xfrm>
            <a:off x="1944000" y="6840000"/>
            <a:ext cx="6334200" cy="344520"/>
          </a:xfrm>
          <a:prstGeom prst="rect">
            <a:avLst/>
          </a:prstGeom>
          <a:noFill/>
          <a:ln>
            <a:noFill/>
          </a:ln>
        </p:spPr>
        <p:txBody>
          <a:bodyPr lIns="90000" tIns="45000" rIns="90000" bIns="45000"/>
          <a:lstStyle/>
          <a:p>
            <a:r>
              <a:rPr lang="en-IN">
                <a:solidFill>
                  <a:srgbClr val="000000"/>
                </a:solidFill>
                <a:latin typeface="Arial"/>
                <a:ea typeface="DejaVu Sans"/>
              </a:rPr>
              <a:t>Architecture of MLP (Hassen Bouzgou et. All, 2012)</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CustomShape 1"/>
          <p:cNvSpPr/>
          <p:nvPr/>
        </p:nvSpPr>
        <p:spPr>
          <a:xfrm>
            <a:off x="432000" y="493200"/>
            <a:ext cx="9574200" cy="657000"/>
          </a:xfrm>
          <a:prstGeom prst="rect">
            <a:avLst/>
          </a:prstGeom>
          <a:noFill/>
          <a:ln>
            <a:noFill/>
          </a:ln>
        </p:spPr>
        <p:txBody>
          <a:bodyPr lIns="90000" tIns="45000" rIns="90000" bIns="45000"/>
          <a:lstStyle/>
          <a:p>
            <a:r>
              <a:rPr lang="en-IN" sz="4000" b="1">
                <a:solidFill>
                  <a:srgbClr val="000000"/>
                </a:solidFill>
                <a:latin typeface="Arial"/>
                <a:ea typeface="DejaVu Sans"/>
              </a:rPr>
              <a:t>   Activation Functions(Non-Linear)</a:t>
            </a:r>
            <a:endParaRPr/>
          </a:p>
        </p:txBody>
      </p:sp>
      <p:sp>
        <p:nvSpPr>
          <p:cNvPr id="472" name="Line 2"/>
          <p:cNvSpPr/>
          <p:nvPr/>
        </p:nvSpPr>
        <p:spPr>
          <a:xfrm>
            <a:off x="1440000" y="3096000"/>
            <a:ext cx="360" cy="2232000"/>
          </a:xfrm>
          <a:prstGeom prst="line">
            <a:avLst/>
          </a:prstGeom>
          <a:ln>
            <a:solidFill>
              <a:srgbClr val="000000"/>
            </a:solidFill>
          </a:ln>
        </p:spPr>
      </p:sp>
      <p:sp>
        <p:nvSpPr>
          <p:cNvPr id="473" name="Line 3"/>
          <p:cNvSpPr/>
          <p:nvPr/>
        </p:nvSpPr>
        <p:spPr>
          <a:xfrm>
            <a:off x="216000" y="4392000"/>
            <a:ext cx="2376000" cy="360"/>
          </a:xfrm>
          <a:prstGeom prst="line">
            <a:avLst/>
          </a:prstGeom>
          <a:ln>
            <a:solidFill>
              <a:srgbClr val="000000"/>
            </a:solidFill>
          </a:ln>
        </p:spPr>
      </p:sp>
      <p:sp>
        <p:nvSpPr>
          <p:cNvPr id="474" name="CustomShape 4"/>
          <p:cNvSpPr/>
          <p:nvPr/>
        </p:nvSpPr>
        <p:spPr>
          <a:xfrm flipV="1">
            <a:off x="613800" y="3597480"/>
            <a:ext cx="1688760" cy="1439640"/>
          </a:xfrm>
          <a:prstGeom prst="curvedConnector3">
            <a:avLst>
              <a:gd name="adj1" fmla="val 50000"/>
            </a:avLst>
          </a:prstGeom>
          <a:noFill/>
          <a:ln>
            <a:solidFill>
              <a:srgbClr val="000000"/>
            </a:solidFill>
          </a:ln>
        </p:spPr>
      </p:sp>
      <p:sp>
        <p:nvSpPr>
          <p:cNvPr id="475" name="Line 5"/>
          <p:cNvSpPr/>
          <p:nvPr/>
        </p:nvSpPr>
        <p:spPr>
          <a:xfrm>
            <a:off x="4536000" y="3024000"/>
            <a:ext cx="360" cy="2448000"/>
          </a:xfrm>
          <a:prstGeom prst="line">
            <a:avLst/>
          </a:prstGeom>
          <a:ln>
            <a:solidFill>
              <a:srgbClr val="000000"/>
            </a:solidFill>
          </a:ln>
        </p:spPr>
      </p:sp>
      <p:sp>
        <p:nvSpPr>
          <p:cNvPr id="476" name="Line 6"/>
          <p:cNvSpPr/>
          <p:nvPr/>
        </p:nvSpPr>
        <p:spPr>
          <a:xfrm>
            <a:off x="3384000" y="4392000"/>
            <a:ext cx="2376000" cy="360"/>
          </a:xfrm>
          <a:prstGeom prst="line">
            <a:avLst/>
          </a:prstGeom>
          <a:ln>
            <a:solidFill>
              <a:srgbClr val="000000"/>
            </a:solidFill>
          </a:ln>
        </p:spPr>
      </p:sp>
      <p:sp>
        <p:nvSpPr>
          <p:cNvPr id="477" name="Line 7"/>
          <p:cNvSpPr/>
          <p:nvPr/>
        </p:nvSpPr>
        <p:spPr>
          <a:xfrm flipH="1">
            <a:off x="3672000" y="4392000"/>
            <a:ext cx="864000" cy="360"/>
          </a:xfrm>
          <a:prstGeom prst="line">
            <a:avLst/>
          </a:prstGeom>
          <a:ln>
            <a:solidFill>
              <a:srgbClr val="000000"/>
            </a:solidFill>
          </a:ln>
        </p:spPr>
      </p:sp>
      <p:sp>
        <p:nvSpPr>
          <p:cNvPr id="478" name="Line 8"/>
          <p:cNvSpPr/>
          <p:nvPr/>
        </p:nvSpPr>
        <p:spPr>
          <a:xfrm>
            <a:off x="7776000" y="3024000"/>
            <a:ext cx="360" cy="2664000"/>
          </a:xfrm>
          <a:prstGeom prst="line">
            <a:avLst/>
          </a:prstGeom>
          <a:ln>
            <a:solidFill>
              <a:srgbClr val="000000"/>
            </a:solidFill>
          </a:ln>
        </p:spPr>
      </p:sp>
      <p:sp>
        <p:nvSpPr>
          <p:cNvPr id="479" name="Line 9"/>
          <p:cNvSpPr/>
          <p:nvPr/>
        </p:nvSpPr>
        <p:spPr>
          <a:xfrm>
            <a:off x="6840000" y="4392000"/>
            <a:ext cx="2016000" cy="360"/>
          </a:xfrm>
          <a:prstGeom prst="line">
            <a:avLst/>
          </a:prstGeom>
          <a:ln>
            <a:solidFill>
              <a:srgbClr val="000000"/>
            </a:solidFill>
          </a:ln>
        </p:spPr>
      </p:sp>
      <p:sp>
        <p:nvSpPr>
          <p:cNvPr id="480" name="CustomShape 10"/>
          <p:cNvSpPr/>
          <p:nvPr/>
        </p:nvSpPr>
        <p:spPr>
          <a:xfrm>
            <a:off x="216000" y="2016000"/>
            <a:ext cx="2734200" cy="401040"/>
          </a:xfrm>
          <a:prstGeom prst="rect">
            <a:avLst/>
          </a:prstGeom>
          <a:noFill/>
          <a:ln>
            <a:noFill/>
          </a:ln>
        </p:spPr>
        <p:txBody>
          <a:bodyPr lIns="90000" tIns="45000" rIns="90000" bIns="45000"/>
          <a:lstStyle/>
          <a:p>
            <a:r>
              <a:rPr lang="en-IN" sz="2200" b="1">
                <a:solidFill>
                  <a:srgbClr val="000000"/>
                </a:solidFill>
                <a:latin typeface="Arial"/>
                <a:ea typeface="DejaVu Sans"/>
              </a:rPr>
              <a:t>Hyberolic Tangent</a:t>
            </a:r>
            <a:endParaRPr/>
          </a:p>
        </p:txBody>
      </p:sp>
      <p:sp>
        <p:nvSpPr>
          <p:cNvPr id="481" name="CustomShape 11"/>
          <p:cNvSpPr/>
          <p:nvPr/>
        </p:nvSpPr>
        <p:spPr>
          <a:xfrm>
            <a:off x="3168000" y="2088000"/>
            <a:ext cx="3670200" cy="375120"/>
          </a:xfrm>
          <a:prstGeom prst="rect">
            <a:avLst/>
          </a:prstGeom>
          <a:noFill/>
          <a:ln>
            <a:noFill/>
          </a:ln>
        </p:spPr>
        <p:txBody>
          <a:bodyPr lIns="90000" tIns="45000" rIns="90000" bIns="45000"/>
          <a:lstStyle/>
          <a:p>
            <a:r>
              <a:rPr lang="en-IN" sz="2000" b="1">
                <a:solidFill>
                  <a:srgbClr val="000000"/>
                </a:solidFill>
                <a:latin typeface="Arial"/>
                <a:ea typeface="DejaVu Sans"/>
              </a:rPr>
              <a:t>Rectified Linear Unit(ReLU)</a:t>
            </a:r>
            <a:endParaRPr/>
          </a:p>
        </p:txBody>
      </p:sp>
      <p:sp>
        <p:nvSpPr>
          <p:cNvPr id="482" name="CustomShape 12"/>
          <p:cNvSpPr/>
          <p:nvPr/>
        </p:nvSpPr>
        <p:spPr>
          <a:xfrm>
            <a:off x="7344000" y="2088000"/>
            <a:ext cx="1510200" cy="401040"/>
          </a:xfrm>
          <a:prstGeom prst="rect">
            <a:avLst/>
          </a:prstGeom>
          <a:noFill/>
          <a:ln>
            <a:noFill/>
          </a:ln>
        </p:spPr>
        <p:txBody>
          <a:bodyPr lIns="90000" tIns="45000" rIns="90000" bIns="45000"/>
          <a:lstStyle/>
          <a:p>
            <a:r>
              <a:rPr lang="en-IN" sz="2200" b="1">
                <a:solidFill>
                  <a:srgbClr val="000000"/>
                </a:solidFill>
                <a:latin typeface="Arial"/>
                <a:ea typeface="DejaVu Sans"/>
              </a:rPr>
              <a:t>Sigmoid</a:t>
            </a:r>
            <a:endParaRPr/>
          </a:p>
        </p:txBody>
      </p:sp>
      <p:sp>
        <p:nvSpPr>
          <p:cNvPr id="483" name="Line 13"/>
          <p:cNvSpPr/>
          <p:nvPr/>
        </p:nvSpPr>
        <p:spPr>
          <a:xfrm>
            <a:off x="2952000" y="1296000"/>
            <a:ext cx="360" cy="6263640"/>
          </a:xfrm>
          <a:prstGeom prst="line">
            <a:avLst/>
          </a:prstGeom>
          <a:ln>
            <a:solidFill>
              <a:srgbClr val="000000"/>
            </a:solidFill>
          </a:ln>
        </p:spPr>
      </p:sp>
      <p:sp>
        <p:nvSpPr>
          <p:cNvPr id="484" name="Line 14"/>
          <p:cNvSpPr/>
          <p:nvPr/>
        </p:nvSpPr>
        <p:spPr>
          <a:xfrm>
            <a:off x="6696000" y="1162800"/>
            <a:ext cx="144000" cy="6396840"/>
          </a:xfrm>
          <a:prstGeom prst="line">
            <a:avLst/>
          </a:prstGeom>
          <a:ln>
            <a:solidFill>
              <a:srgbClr val="000000"/>
            </a:solidFill>
          </a:ln>
        </p:spPr>
      </p:sp>
      <p:sp>
        <p:nvSpPr>
          <p:cNvPr id="485" name="CustomShape 15"/>
          <p:cNvSpPr/>
          <p:nvPr/>
        </p:nvSpPr>
        <p:spPr>
          <a:xfrm>
            <a:off x="3240000" y="5760000"/>
            <a:ext cx="3166200" cy="856440"/>
          </a:xfrm>
          <a:prstGeom prst="rect">
            <a:avLst/>
          </a:prstGeom>
          <a:noFill/>
          <a:ln>
            <a:noFill/>
          </a:ln>
        </p:spPr>
        <p:txBody>
          <a:bodyPr lIns="90000" tIns="45000" rIns="90000" bIns="45000"/>
          <a:lstStyle/>
          <a:p>
            <a:r>
              <a:rPr lang="en-IN">
                <a:solidFill>
                  <a:srgbClr val="000000"/>
                </a:solidFill>
                <a:latin typeface="Arial"/>
                <a:ea typeface="DejaVu Sans"/>
              </a:rPr>
              <a:t> f(x) = 0   for x&lt;= 0</a:t>
            </a:r>
            <a:endParaRPr/>
          </a:p>
          <a:p>
            <a:r>
              <a:rPr lang="en-IN">
                <a:solidFill>
                  <a:srgbClr val="000000"/>
                </a:solidFill>
                <a:latin typeface="Arial"/>
                <a:ea typeface="DejaVu Sans"/>
              </a:rPr>
              <a:t>        =1 	  for x&gt;=1</a:t>
            </a:r>
            <a:endParaRPr/>
          </a:p>
          <a:p>
            <a:r>
              <a:rPr lang="en-IN">
                <a:solidFill>
                  <a:srgbClr val="000000"/>
                </a:solidFill>
                <a:latin typeface="Arial"/>
                <a:ea typeface="DejaVu Sans"/>
              </a:rPr>
              <a:t>    </a:t>
            </a:r>
            <a:endParaRPr/>
          </a:p>
        </p:txBody>
      </p:sp>
      <p:sp>
        <p:nvSpPr>
          <p:cNvPr id="486" name="Line 16"/>
          <p:cNvSpPr/>
          <p:nvPr/>
        </p:nvSpPr>
        <p:spPr>
          <a:xfrm flipV="1">
            <a:off x="4536000" y="3456000"/>
            <a:ext cx="936000" cy="936000"/>
          </a:xfrm>
          <a:prstGeom prst="line">
            <a:avLst/>
          </a:prstGeom>
          <a:ln>
            <a:solidFill>
              <a:srgbClr val="000000"/>
            </a:solidFill>
          </a:ln>
        </p:spPr>
      </p:sp>
      <p:sp>
        <p:nvSpPr>
          <p:cNvPr id="487" name="CustomShape 17"/>
          <p:cNvSpPr/>
          <p:nvPr/>
        </p:nvSpPr>
        <p:spPr>
          <a:xfrm flipV="1">
            <a:off x="6919920" y="3711600"/>
            <a:ext cx="1688760" cy="1439640"/>
          </a:xfrm>
          <a:prstGeom prst="curvedConnector3">
            <a:avLst>
              <a:gd name="adj1" fmla="val 50000"/>
            </a:avLst>
          </a:prstGeom>
          <a:noFill/>
          <a:ln>
            <a:solidFill>
              <a:srgbClr val="000000"/>
            </a:solidFill>
          </a:ln>
        </p:spPr>
      </p:sp>
      <p:pic>
        <p:nvPicPr>
          <p:cNvPr id="488" name="Picture 487"/>
          <p:cNvPicPr/>
          <p:nvPr/>
        </p:nvPicPr>
        <p:blipFill>
          <a:blip r:embed="rId2"/>
          <a:stretch>
            <a:fillRect/>
          </a:stretch>
        </p:blipFill>
        <p:spPr>
          <a:xfrm>
            <a:off x="144000" y="5688000"/>
            <a:ext cx="2806200" cy="646200"/>
          </a:xfrm>
          <a:prstGeom prst="rect">
            <a:avLst/>
          </a:prstGeom>
          <a:ln>
            <a:noFill/>
          </a:ln>
        </p:spPr>
      </p:pic>
      <p:pic>
        <p:nvPicPr>
          <p:cNvPr id="489" name="Picture 488"/>
          <p:cNvPicPr/>
          <p:nvPr/>
        </p:nvPicPr>
        <p:blipFill>
          <a:blip r:embed="rId3"/>
          <a:stretch>
            <a:fillRect/>
          </a:stretch>
        </p:blipFill>
        <p:spPr>
          <a:xfrm>
            <a:off x="7384320" y="5976000"/>
            <a:ext cx="2549880" cy="790200"/>
          </a:xfrm>
          <a:prstGeom prst="rect">
            <a:avLst/>
          </a:prstGeom>
          <a:ln>
            <a:noFill/>
          </a:ln>
        </p:spPr>
      </p:pic>
      <p:sp>
        <p:nvSpPr>
          <p:cNvPr id="490" name="CustomShape 18"/>
          <p:cNvSpPr/>
          <p:nvPr/>
        </p:nvSpPr>
        <p:spPr>
          <a:xfrm>
            <a:off x="4536000" y="4392000"/>
            <a:ext cx="358200" cy="416520"/>
          </a:xfrm>
          <a:prstGeom prst="rect">
            <a:avLst/>
          </a:prstGeom>
          <a:noFill/>
          <a:ln>
            <a:noFill/>
          </a:ln>
        </p:spPr>
        <p:txBody>
          <a:bodyPr lIns="90000" tIns="45000" rIns="90000" bIns="45000"/>
          <a:lstStyle/>
          <a:p>
            <a:r>
              <a:rPr lang="en-IN">
                <a:solidFill>
                  <a:srgbClr val="000000"/>
                </a:solidFill>
                <a:latin typeface="Arial"/>
                <a:ea typeface="DejaVu Sans"/>
              </a:rPr>
              <a:t>0</a:t>
            </a:r>
            <a:endParaRPr/>
          </a:p>
        </p:txBody>
      </p:sp>
      <p:sp>
        <p:nvSpPr>
          <p:cNvPr id="491" name="CustomShape 19"/>
          <p:cNvSpPr/>
          <p:nvPr/>
        </p:nvSpPr>
        <p:spPr>
          <a:xfrm>
            <a:off x="4248000" y="3384000"/>
            <a:ext cx="286200" cy="344520"/>
          </a:xfrm>
          <a:prstGeom prst="rect">
            <a:avLst/>
          </a:prstGeom>
          <a:noFill/>
          <a:ln>
            <a:noFill/>
          </a:ln>
        </p:spPr>
        <p:txBody>
          <a:bodyPr lIns="90000" tIns="45000" rIns="90000" bIns="45000"/>
          <a:lstStyle/>
          <a:p>
            <a:r>
              <a:rPr lang="en-IN">
                <a:solidFill>
                  <a:srgbClr val="000000"/>
                </a:solidFill>
                <a:latin typeface="Arial"/>
                <a:ea typeface="DejaVu Sans"/>
              </a:rPr>
              <a:t>1</a:t>
            </a:r>
            <a:endParaRPr/>
          </a:p>
        </p:txBody>
      </p:sp>
      <p:sp>
        <p:nvSpPr>
          <p:cNvPr id="492" name="CustomShape 20"/>
          <p:cNvSpPr/>
          <p:nvPr/>
        </p:nvSpPr>
        <p:spPr>
          <a:xfrm>
            <a:off x="1080000" y="3600000"/>
            <a:ext cx="214200" cy="344520"/>
          </a:xfrm>
          <a:prstGeom prst="rect">
            <a:avLst/>
          </a:prstGeom>
          <a:noFill/>
          <a:ln>
            <a:noFill/>
          </a:ln>
        </p:spPr>
        <p:txBody>
          <a:bodyPr lIns="90000" tIns="45000" rIns="90000" bIns="45000"/>
          <a:lstStyle/>
          <a:p>
            <a:r>
              <a:rPr lang="en-IN">
                <a:solidFill>
                  <a:srgbClr val="000000"/>
                </a:solidFill>
                <a:latin typeface="Arial"/>
                <a:ea typeface="DejaVu Sans"/>
              </a:rPr>
              <a:t>1</a:t>
            </a:r>
            <a:endParaRPr/>
          </a:p>
        </p:txBody>
      </p:sp>
      <p:sp>
        <p:nvSpPr>
          <p:cNvPr id="493" name="CustomShape 21"/>
          <p:cNvSpPr/>
          <p:nvPr/>
        </p:nvSpPr>
        <p:spPr>
          <a:xfrm>
            <a:off x="1512000" y="4968000"/>
            <a:ext cx="502200" cy="344520"/>
          </a:xfrm>
          <a:prstGeom prst="rect">
            <a:avLst/>
          </a:prstGeom>
          <a:noFill/>
          <a:ln>
            <a:noFill/>
          </a:ln>
        </p:spPr>
        <p:txBody>
          <a:bodyPr lIns="90000" tIns="45000" rIns="90000" bIns="45000"/>
          <a:lstStyle/>
          <a:p>
            <a:r>
              <a:rPr lang="en-IN">
                <a:solidFill>
                  <a:srgbClr val="000000"/>
                </a:solidFill>
                <a:latin typeface="Arial"/>
                <a:ea typeface="DejaVu Sans"/>
              </a:rPr>
              <a:t>-1</a:t>
            </a:r>
            <a:endParaRPr/>
          </a:p>
        </p:txBody>
      </p:sp>
      <p:sp>
        <p:nvSpPr>
          <p:cNvPr id="494" name="CustomShape 22"/>
          <p:cNvSpPr/>
          <p:nvPr/>
        </p:nvSpPr>
        <p:spPr>
          <a:xfrm>
            <a:off x="1440000" y="4392000"/>
            <a:ext cx="214200" cy="344520"/>
          </a:xfrm>
          <a:prstGeom prst="rect">
            <a:avLst/>
          </a:prstGeom>
          <a:noFill/>
          <a:ln>
            <a:noFill/>
          </a:ln>
        </p:spPr>
        <p:txBody>
          <a:bodyPr lIns="90000" tIns="45000" rIns="90000" bIns="45000"/>
          <a:lstStyle/>
          <a:p>
            <a:r>
              <a:rPr lang="en-IN">
                <a:solidFill>
                  <a:srgbClr val="000000"/>
                </a:solidFill>
                <a:latin typeface="Arial"/>
                <a:ea typeface="DejaVu Sans"/>
              </a:rPr>
              <a:t>0</a:t>
            </a:r>
            <a:endParaRPr/>
          </a:p>
        </p:txBody>
      </p:sp>
      <p:sp>
        <p:nvSpPr>
          <p:cNvPr id="495" name="CustomShape 23"/>
          <p:cNvSpPr/>
          <p:nvPr/>
        </p:nvSpPr>
        <p:spPr>
          <a:xfrm>
            <a:off x="7488000" y="3714120"/>
            <a:ext cx="214200" cy="344520"/>
          </a:xfrm>
          <a:prstGeom prst="rect">
            <a:avLst/>
          </a:prstGeom>
          <a:noFill/>
          <a:ln>
            <a:noFill/>
          </a:ln>
        </p:spPr>
        <p:txBody>
          <a:bodyPr lIns="90000" tIns="45000" rIns="90000" bIns="45000"/>
          <a:lstStyle/>
          <a:p>
            <a:r>
              <a:rPr lang="en-IN">
                <a:solidFill>
                  <a:srgbClr val="000000"/>
                </a:solidFill>
                <a:latin typeface="Arial"/>
                <a:ea typeface="DejaVu Sans"/>
              </a:rPr>
              <a:t>1</a:t>
            </a:r>
            <a:endParaRPr/>
          </a:p>
        </p:txBody>
      </p:sp>
      <p:sp>
        <p:nvSpPr>
          <p:cNvPr id="496" name="CustomShape 24"/>
          <p:cNvSpPr/>
          <p:nvPr/>
        </p:nvSpPr>
        <p:spPr>
          <a:xfrm>
            <a:off x="7920000" y="5112000"/>
            <a:ext cx="430200" cy="344520"/>
          </a:xfrm>
          <a:prstGeom prst="rect">
            <a:avLst/>
          </a:prstGeom>
          <a:noFill/>
          <a:ln>
            <a:noFill/>
          </a:ln>
        </p:spPr>
        <p:txBody>
          <a:bodyPr lIns="90000" tIns="45000" rIns="90000" bIns="45000"/>
          <a:lstStyle/>
          <a:p>
            <a:r>
              <a:rPr lang="en-IN">
                <a:solidFill>
                  <a:srgbClr val="000000"/>
                </a:solidFill>
                <a:latin typeface="Arial"/>
                <a:ea typeface="DejaVu Sans"/>
              </a:rPr>
              <a:t>-1</a:t>
            </a:r>
            <a:endParaRPr/>
          </a:p>
        </p:txBody>
      </p:sp>
      <p:sp>
        <p:nvSpPr>
          <p:cNvPr id="497" name="CustomShape 25"/>
          <p:cNvSpPr/>
          <p:nvPr/>
        </p:nvSpPr>
        <p:spPr>
          <a:xfrm>
            <a:off x="7920000" y="4464000"/>
            <a:ext cx="70200" cy="488520"/>
          </a:xfrm>
          <a:prstGeom prst="rect">
            <a:avLst/>
          </a:prstGeom>
          <a:noFill/>
          <a:ln>
            <a:noFill/>
          </a:ln>
        </p:spPr>
        <p:txBody>
          <a:bodyPr lIns="90000" tIns="45000" rIns="90000" bIns="45000"/>
          <a:lstStyle/>
          <a:p>
            <a:r>
              <a:rPr lang="en-IN">
                <a:solidFill>
                  <a:srgbClr val="000000"/>
                </a:solidFill>
                <a:latin typeface="Arial"/>
                <a:ea typeface="DejaVu Sans"/>
              </a:rPr>
              <a:t>0</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CustomShape 1"/>
          <p:cNvSpPr/>
          <p:nvPr/>
        </p:nvSpPr>
        <p:spPr>
          <a:xfrm>
            <a:off x="1008000" y="576000"/>
            <a:ext cx="8278200" cy="459000"/>
          </a:xfrm>
          <a:prstGeom prst="rect">
            <a:avLst/>
          </a:prstGeom>
          <a:noFill/>
          <a:ln>
            <a:noFill/>
          </a:ln>
        </p:spPr>
        <p:txBody>
          <a:bodyPr lIns="90000" tIns="45000" rIns="90000" bIns="45000"/>
          <a:lstStyle/>
          <a:p>
            <a:r>
              <a:rPr lang="en-IN" sz="2600" b="1">
                <a:solidFill>
                  <a:srgbClr val="000000"/>
                </a:solidFill>
                <a:latin typeface="Arial"/>
                <a:ea typeface="DejaVu Sans"/>
              </a:rPr>
              <a:t>Activation Function analogous to Action Potential </a:t>
            </a:r>
            <a:endParaRPr/>
          </a:p>
        </p:txBody>
      </p:sp>
      <p:pic>
        <p:nvPicPr>
          <p:cNvPr id="499" name="Picture 498"/>
          <p:cNvPicPr/>
          <p:nvPr/>
        </p:nvPicPr>
        <p:blipFill>
          <a:blip r:embed="rId2"/>
          <a:stretch>
            <a:fillRect/>
          </a:stretch>
        </p:blipFill>
        <p:spPr>
          <a:xfrm>
            <a:off x="1152000" y="1512000"/>
            <a:ext cx="7056000" cy="4536000"/>
          </a:xfrm>
          <a:prstGeom prst="rect">
            <a:avLst/>
          </a:prstGeom>
          <a:ln>
            <a:noFill/>
          </a:ln>
        </p:spPr>
      </p:pic>
      <p:sp>
        <p:nvSpPr>
          <p:cNvPr id="500" name="TextShape 2"/>
          <p:cNvSpPr txBox="1"/>
          <p:nvPr/>
        </p:nvSpPr>
        <p:spPr>
          <a:xfrm>
            <a:off x="2304000" y="6552000"/>
            <a:ext cx="4536000" cy="346320"/>
          </a:xfrm>
          <a:prstGeom prst="rect">
            <a:avLst/>
          </a:prstGeom>
        </p:spPr>
        <p:txBody>
          <a:bodyPr lIns="90000" tIns="45000" rIns="90000" bIns="45000"/>
          <a:lstStyle/>
          <a:p>
            <a:r>
              <a:rPr lang="en-IN" b="1">
                <a:latin typeface="Arial"/>
              </a:rPr>
              <a:t>Image courtesy: neuroncells.wordpress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CustomShape 1"/>
          <p:cNvSpPr/>
          <p:nvPr/>
        </p:nvSpPr>
        <p:spPr>
          <a:xfrm>
            <a:off x="3024000" y="576000"/>
            <a:ext cx="3598200" cy="401040"/>
          </a:xfrm>
          <a:prstGeom prst="rect">
            <a:avLst/>
          </a:prstGeom>
          <a:noFill/>
          <a:ln>
            <a:noFill/>
          </a:ln>
        </p:spPr>
        <p:txBody>
          <a:bodyPr lIns="90000" tIns="45000" rIns="90000" bIns="45000"/>
          <a:lstStyle/>
          <a:p>
            <a:r>
              <a:rPr lang="en-IN" sz="2200" b="1">
                <a:solidFill>
                  <a:srgbClr val="000000"/>
                </a:solidFill>
                <a:latin typeface="Arial"/>
                <a:ea typeface="DejaVu Sans"/>
              </a:rPr>
              <a:t>Training Neural Network</a:t>
            </a:r>
            <a:endParaRPr/>
          </a:p>
        </p:txBody>
      </p:sp>
      <p:sp>
        <p:nvSpPr>
          <p:cNvPr id="502" name="CustomShape 2"/>
          <p:cNvSpPr/>
          <p:nvPr/>
        </p:nvSpPr>
        <p:spPr>
          <a:xfrm>
            <a:off x="720000" y="1078200"/>
            <a:ext cx="8710200" cy="5400000"/>
          </a:xfrm>
          <a:prstGeom prst="rect">
            <a:avLst/>
          </a:prstGeom>
          <a:noFill/>
          <a:ln>
            <a:noFill/>
          </a:ln>
        </p:spPr>
        <p:txBody>
          <a:bodyPr lIns="90000" tIns="45000" rIns="90000" bIns="45000"/>
          <a:lstStyle/>
          <a:p>
            <a:pPr>
              <a:lnSpc>
                <a:spcPct val="100000"/>
              </a:lnSpc>
              <a:buSzPct val="45000"/>
              <a:buFont typeface="Wingdings" charset="2"/>
              <a:buChar char=""/>
            </a:pPr>
            <a:r>
              <a:rPr lang="en-IN">
                <a:solidFill>
                  <a:srgbClr val="000000"/>
                </a:solidFill>
                <a:latin typeface="Arial"/>
                <a:ea typeface="DejaVu Sans"/>
              </a:rPr>
              <a:t>Technique : </a:t>
            </a:r>
            <a:r>
              <a:rPr lang="en-IN" b="1">
                <a:solidFill>
                  <a:srgbClr val="000000"/>
                </a:solidFill>
                <a:latin typeface="Arial"/>
                <a:ea typeface="DejaVu Sans"/>
              </a:rPr>
              <a:t>Back Propagation Algorithm</a:t>
            </a:r>
            <a:endParaRPr/>
          </a:p>
          <a:p>
            <a:pPr>
              <a:lnSpc>
                <a:spcPct val="100000"/>
              </a:lnSpc>
            </a:pPr>
            <a:endParaRPr/>
          </a:p>
          <a:p>
            <a:pPr>
              <a:lnSpc>
                <a:spcPct val="100000"/>
              </a:lnSpc>
              <a:buSzPct val="45000"/>
              <a:buFont typeface="Wingdings" charset="2"/>
              <a:buChar char=""/>
            </a:pPr>
            <a:r>
              <a:rPr lang="en-IN" b="1">
                <a:solidFill>
                  <a:srgbClr val="000000"/>
                </a:solidFill>
                <a:latin typeface="Arial"/>
                <a:ea typeface="DejaVu Sans"/>
              </a:rPr>
              <a:t>Back propagation</a:t>
            </a:r>
            <a:r>
              <a:rPr lang="en-IN">
                <a:solidFill>
                  <a:srgbClr val="000000"/>
                </a:solidFill>
                <a:latin typeface="Arial"/>
                <a:ea typeface="DejaVu Sans"/>
              </a:rPr>
              <a:t> in done in NN through </a:t>
            </a:r>
            <a:r>
              <a:rPr lang="en-IN" b="1">
                <a:solidFill>
                  <a:srgbClr val="000000"/>
                </a:solidFill>
                <a:latin typeface="Arial"/>
                <a:ea typeface="DejaVu Sans"/>
              </a:rPr>
              <a:t>Gradient descent</a:t>
            </a:r>
            <a:r>
              <a:rPr lang="en-IN">
                <a:solidFill>
                  <a:srgbClr val="000000"/>
                </a:solidFill>
                <a:latin typeface="Arial"/>
                <a:ea typeface="DejaVu Sans"/>
              </a:rPr>
              <a:t> which is nothing but calculating the loss with respect to parameters and shifting back from right to left changing in NN to reduce the loss  </a:t>
            </a:r>
            <a:endParaRPr/>
          </a:p>
          <a:p>
            <a:pPr>
              <a:lnSpc>
                <a:spcPct val="100000"/>
              </a:lnSpc>
            </a:pPr>
            <a:endParaRPr/>
          </a:p>
          <a:p>
            <a:pPr>
              <a:lnSpc>
                <a:spcPct val="100000"/>
              </a:lnSpc>
              <a:buSzPct val="45000"/>
              <a:buFont typeface="Wingdings" charset="2"/>
              <a:buChar char=""/>
            </a:pPr>
            <a:r>
              <a:rPr lang="en-IN" b="1">
                <a:solidFill>
                  <a:srgbClr val="000000"/>
                </a:solidFill>
                <a:latin typeface="Arial"/>
                <a:ea typeface="DejaVu Sans"/>
              </a:rPr>
              <a:t>Gradient</a:t>
            </a:r>
            <a:r>
              <a:rPr lang="en-IN">
                <a:solidFill>
                  <a:srgbClr val="000000"/>
                </a:solidFill>
                <a:latin typeface="Arial"/>
                <a:ea typeface="DejaVu Sans"/>
              </a:rPr>
              <a:t> is vector of </a:t>
            </a:r>
            <a:r>
              <a:rPr lang="en-IN" b="1">
                <a:solidFill>
                  <a:srgbClr val="000000"/>
                </a:solidFill>
                <a:latin typeface="Arial"/>
                <a:ea typeface="DejaVu Sans"/>
              </a:rPr>
              <a:t>partial derivatives</a:t>
            </a:r>
            <a:r>
              <a:rPr lang="en-IN">
                <a:solidFill>
                  <a:srgbClr val="000000"/>
                </a:solidFill>
                <a:latin typeface="Arial"/>
                <a:ea typeface="DejaVu Sans"/>
              </a:rPr>
              <a:t> w.r.t all independent  variables(parameters that affects the training of the model) </a:t>
            </a:r>
            <a:endParaRPr/>
          </a:p>
          <a:p>
            <a:pPr>
              <a:lnSpc>
                <a:spcPct val="100000"/>
              </a:lnSpc>
              <a:buSzPct val="45000"/>
              <a:buFont typeface="Wingdings" charset="2"/>
              <a:buChar char=""/>
            </a:pPr>
            <a:r>
              <a:rPr lang="en-IN">
                <a:solidFill>
                  <a:srgbClr val="000000"/>
                </a:solidFill>
                <a:latin typeface="Arial"/>
                <a:ea typeface="DejaVu Sans"/>
              </a:rPr>
              <a:t>  </a:t>
            </a:r>
            <a:endParaRPr/>
          </a:p>
          <a:p>
            <a:pPr>
              <a:lnSpc>
                <a:spcPct val="100000"/>
              </a:lnSpc>
              <a:buSzPct val="45000"/>
              <a:buFont typeface="Wingdings" charset="2"/>
              <a:buChar char=""/>
            </a:pPr>
            <a:r>
              <a:rPr lang="en-IN" b="1">
                <a:solidFill>
                  <a:srgbClr val="000000"/>
                </a:solidFill>
                <a:latin typeface="Arial"/>
                <a:ea typeface="DejaVu Sans"/>
              </a:rPr>
              <a:t>Learning rates</a:t>
            </a:r>
            <a:r>
              <a:rPr lang="en-IN">
                <a:solidFill>
                  <a:srgbClr val="000000"/>
                </a:solidFill>
                <a:latin typeface="Arial"/>
                <a:ea typeface="DejaVu Sans"/>
              </a:rPr>
              <a:t> matter during training in order to avoid </a:t>
            </a:r>
            <a:r>
              <a:rPr lang="en-IN" b="1">
                <a:solidFill>
                  <a:srgbClr val="000000"/>
                </a:solidFill>
                <a:latin typeface="Arial"/>
                <a:ea typeface="DejaVu Sans"/>
              </a:rPr>
              <a:t>gradiemt vanishing </a:t>
            </a:r>
            <a:r>
              <a:rPr lang="en-IN">
                <a:solidFill>
                  <a:srgbClr val="000000"/>
                </a:solidFill>
                <a:latin typeface="Arial"/>
                <a:ea typeface="DejaVu Sans"/>
              </a:rPr>
              <a:t>and </a:t>
            </a:r>
            <a:r>
              <a:rPr lang="en-IN" b="1">
                <a:solidFill>
                  <a:srgbClr val="000000"/>
                </a:solidFill>
                <a:latin typeface="Arial"/>
                <a:ea typeface="DejaVu Sans"/>
              </a:rPr>
              <a:t>gradient exploding</a:t>
            </a:r>
            <a:endParaRPr/>
          </a:p>
          <a:p>
            <a:pPr>
              <a:lnSpc>
                <a:spcPct val="100000"/>
              </a:lnSpc>
            </a:pPr>
            <a:endParaRPr/>
          </a:p>
          <a:p>
            <a:pPr>
              <a:lnSpc>
                <a:spcPct val="100000"/>
              </a:lnSpc>
              <a:buSzPct val="45000"/>
              <a:buFont typeface="Wingdings" charset="2"/>
              <a:buChar char=""/>
            </a:pPr>
            <a:r>
              <a:rPr lang="en-IN">
                <a:solidFill>
                  <a:srgbClr val="000000"/>
                </a:solidFill>
                <a:latin typeface="Arial"/>
                <a:ea typeface="DejaVu Sans"/>
              </a:rPr>
              <a:t>Different types of </a:t>
            </a:r>
            <a:r>
              <a:rPr lang="en-IN" b="1">
                <a:solidFill>
                  <a:srgbClr val="000000"/>
                </a:solidFill>
                <a:latin typeface="Arial"/>
                <a:ea typeface="DejaVu Sans"/>
              </a:rPr>
              <a:t>optimizers </a:t>
            </a:r>
            <a:r>
              <a:rPr lang="en-IN">
                <a:solidFill>
                  <a:srgbClr val="000000"/>
                </a:solidFill>
                <a:latin typeface="Arial"/>
                <a:ea typeface="DejaVu Sans"/>
              </a:rPr>
              <a:t>like </a:t>
            </a:r>
            <a:r>
              <a:rPr lang="en-IN" b="1">
                <a:solidFill>
                  <a:srgbClr val="000000"/>
                </a:solidFill>
                <a:latin typeface="Arial"/>
                <a:ea typeface="DejaVu Sans"/>
              </a:rPr>
              <a:t>SGD, mini-batch, </a:t>
            </a:r>
            <a:r>
              <a:rPr lang="en-IN">
                <a:solidFill>
                  <a:srgbClr val="000000"/>
                </a:solidFill>
                <a:latin typeface="Arial"/>
                <a:ea typeface="DejaVu Sans"/>
              </a:rPr>
              <a:t>are used for optimizing weights/learning rates </a:t>
            </a:r>
            <a:endParaRPr/>
          </a:p>
          <a:p>
            <a:pPr>
              <a:lnSpc>
                <a:spcPct val="100000"/>
              </a:lnSpc>
            </a:pPr>
            <a:endParaRPr/>
          </a:p>
          <a:p>
            <a:pPr>
              <a:lnSpc>
                <a:spcPct val="100000"/>
              </a:lnSpc>
              <a:buSzPct val="45000"/>
              <a:buFont typeface="Wingdings" charset="2"/>
              <a:buChar char=""/>
            </a:pPr>
            <a:r>
              <a:rPr lang="en-IN" b="1">
                <a:solidFill>
                  <a:srgbClr val="000000"/>
                </a:solidFill>
                <a:latin typeface="Arial"/>
                <a:ea typeface="DejaVu Sans"/>
              </a:rPr>
              <a:t>Overfitting</a:t>
            </a:r>
            <a:endParaRPr/>
          </a:p>
          <a:p>
            <a:pPr>
              <a:lnSpc>
                <a:spcPct val="100000"/>
              </a:lnSpc>
            </a:pPr>
            <a:endParaRPr/>
          </a:p>
          <a:p>
            <a:pPr>
              <a:lnSpc>
                <a:spcPct val="100000"/>
              </a:lnSpc>
              <a:buSzPct val="45000"/>
              <a:buFont typeface="Wingdings" charset="2"/>
              <a:buChar char=""/>
            </a:pPr>
            <a:r>
              <a:rPr lang="en-IN" b="1">
                <a:solidFill>
                  <a:srgbClr val="000000"/>
                </a:solidFill>
                <a:latin typeface="Arial"/>
                <a:ea typeface="DejaVu Sans"/>
              </a:rPr>
              <a:t>Underrfitting</a:t>
            </a:r>
            <a:endParaRPr/>
          </a:p>
          <a:p>
            <a:pPr>
              <a:lnSpc>
                <a:spcPct val="100000"/>
              </a:lnSpc>
            </a:pPr>
            <a:endParaRPr/>
          </a:p>
          <a:p>
            <a:pPr>
              <a:lnSpc>
                <a:spcPct val="100000"/>
              </a:lnSpc>
              <a:buSzPct val="45000"/>
              <a:buFont typeface="Wingdings" charset="2"/>
              <a:buChar char=""/>
            </a:pPr>
            <a:r>
              <a:rPr lang="en-IN">
                <a:solidFill>
                  <a:srgbClr val="000000"/>
                </a:solidFill>
                <a:latin typeface="Arial"/>
                <a:ea typeface="DejaVu Sans"/>
              </a:rPr>
              <a:t>Avoiding the above both using</a:t>
            </a:r>
            <a:r>
              <a:rPr lang="en-IN" b="1">
                <a:solidFill>
                  <a:srgbClr val="000000"/>
                </a:solidFill>
                <a:latin typeface="Arial"/>
                <a:ea typeface="DejaVu Sans"/>
              </a:rPr>
              <a:t> Dropout </a:t>
            </a:r>
            <a:r>
              <a:rPr lang="en-IN">
                <a:solidFill>
                  <a:srgbClr val="000000"/>
                </a:solidFill>
                <a:latin typeface="Arial"/>
                <a:ea typeface="DejaVu Sans"/>
              </a:rPr>
              <a:t>function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CustomShape 1"/>
          <p:cNvSpPr/>
          <p:nvPr/>
        </p:nvSpPr>
        <p:spPr>
          <a:xfrm>
            <a:off x="1368000" y="430560"/>
            <a:ext cx="6910200" cy="431640"/>
          </a:xfrm>
          <a:prstGeom prst="rect">
            <a:avLst/>
          </a:prstGeom>
          <a:noFill/>
          <a:ln>
            <a:noFill/>
          </a:ln>
        </p:spPr>
        <p:txBody>
          <a:bodyPr lIns="90000" tIns="45000" rIns="90000" bIns="45000"/>
          <a:lstStyle/>
          <a:p>
            <a:r>
              <a:rPr lang="en-IN" sz="2400" b="1">
                <a:solidFill>
                  <a:srgbClr val="000000"/>
                </a:solidFill>
                <a:latin typeface="Arial"/>
                <a:ea typeface="DejaVu Sans"/>
              </a:rPr>
              <a:t>Calculation of Loss using Gradient descent </a:t>
            </a:r>
            <a:endParaRPr/>
          </a:p>
        </p:txBody>
      </p:sp>
      <p:sp>
        <p:nvSpPr>
          <p:cNvPr id="504" name="CustomShape 2"/>
          <p:cNvSpPr/>
          <p:nvPr/>
        </p:nvSpPr>
        <p:spPr>
          <a:xfrm>
            <a:off x="7272000" y="2304000"/>
            <a:ext cx="1294200" cy="344520"/>
          </a:xfrm>
          <a:prstGeom prst="rect">
            <a:avLst/>
          </a:prstGeom>
          <a:noFill/>
          <a:ln>
            <a:noFill/>
          </a:ln>
        </p:spPr>
        <p:txBody>
          <a:bodyPr lIns="90000" tIns="45000" rIns="90000" bIns="45000"/>
          <a:lstStyle/>
          <a:p>
            <a:r>
              <a:rPr lang="en-IN">
                <a:solidFill>
                  <a:srgbClr val="000000"/>
                </a:solidFill>
                <a:latin typeface="Arial"/>
                <a:ea typeface="DejaVu Sans"/>
              </a:rPr>
              <a:t>Predicted</a:t>
            </a:r>
            <a:endParaRPr/>
          </a:p>
        </p:txBody>
      </p:sp>
      <p:sp>
        <p:nvSpPr>
          <p:cNvPr id="505" name="CustomShape 3"/>
          <p:cNvSpPr/>
          <p:nvPr/>
        </p:nvSpPr>
        <p:spPr>
          <a:xfrm>
            <a:off x="8640000" y="2232000"/>
            <a:ext cx="1078200" cy="344520"/>
          </a:xfrm>
          <a:prstGeom prst="rect">
            <a:avLst/>
          </a:prstGeom>
          <a:noFill/>
          <a:ln>
            <a:noFill/>
          </a:ln>
        </p:spPr>
        <p:txBody>
          <a:bodyPr lIns="90000" tIns="45000" rIns="90000" bIns="45000"/>
          <a:lstStyle/>
          <a:p>
            <a:r>
              <a:rPr lang="en-IN">
                <a:solidFill>
                  <a:srgbClr val="000000"/>
                </a:solidFill>
                <a:latin typeface="Arial"/>
                <a:ea typeface="DejaVu Sans"/>
              </a:rPr>
              <a:t>actual</a:t>
            </a:r>
            <a:endParaRPr/>
          </a:p>
        </p:txBody>
      </p:sp>
      <p:sp>
        <p:nvSpPr>
          <p:cNvPr id="506" name="Line 4"/>
          <p:cNvSpPr/>
          <p:nvPr/>
        </p:nvSpPr>
        <p:spPr>
          <a:xfrm flipH="1">
            <a:off x="7920000" y="1800000"/>
            <a:ext cx="216000" cy="360000"/>
          </a:xfrm>
          <a:prstGeom prst="line">
            <a:avLst/>
          </a:prstGeom>
          <a:ln>
            <a:solidFill>
              <a:srgbClr val="000000"/>
            </a:solidFill>
            <a:tailEnd type="triangle" w="med" len="med"/>
          </a:ln>
        </p:spPr>
      </p:sp>
      <p:sp>
        <p:nvSpPr>
          <p:cNvPr id="507" name="Line 5"/>
          <p:cNvSpPr/>
          <p:nvPr/>
        </p:nvSpPr>
        <p:spPr>
          <a:xfrm>
            <a:off x="9072000" y="1786320"/>
            <a:ext cx="144000" cy="301680"/>
          </a:xfrm>
          <a:prstGeom prst="line">
            <a:avLst/>
          </a:prstGeom>
          <a:ln>
            <a:solidFill>
              <a:srgbClr val="000000"/>
            </a:solidFill>
            <a:tailEnd type="triangle" w="med" len="med"/>
          </a:ln>
        </p:spPr>
      </p:sp>
      <p:sp>
        <p:nvSpPr>
          <p:cNvPr id="508" name="Line 6"/>
          <p:cNvSpPr/>
          <p:nvPr/>
        </p:nvSpPr>
        <p:spPr>
          <a:xfrm flipH="1">
            <a:off x="6480000" y="1872000"/>
            <a:ext cx="360000" cy="576000"/>
          </a:xfrm>
          <a:prstGeom prst="line">
            <a:avLst/>
          </a:prstGeom>
          <a:ln>
            <a:solidFill>
              <a:srgbClr val="000000"/>
            </a:solidFill>
            <a:tailEnd type="triangle" w="med" len="med"/>
          </a:ln>
        </p:spPr>
      </p:sp>
      <p:sp>
        <p:nvSpPr>
          <p:cNvPr id="509" name="CustomShape 7"/>
          <p:cNvSpPr/>
          <p:nvPr/>
        </p:nvSpPr>
        <p:spPr>
          <a:xfrm>
            <a:off x="5616000" y="2520000"/>
            <a:ext cx="1294200" cy="344520"/>
          </a:xfrm>
          <a:prstGeom prst="rect">
            <a:avLst/>
          </a:prstGeom>
          <a:noFill/>
          <a:ln>
            <a:noFill/>
          </a:ln>
        </p:spPr>
        <p:txBody>
          <a:bodyPr lIns="90000" tIns="45000" rIns="90000" bIns="45000"/>
          <a:lstStyle/>
          <a:p>
            <a:r>
              <a:rPr lang="en-IN">
                <a:solidFill>
                  <a:srgbClr val="000000"/>
                </a:solidFill>
                <a:latin typeface="Arial"/>
                <a:ea typeface="DejaVu Sans"/>
              </a:rPr>
              <a:t>Examples</a:t>
            </a:r>
            <a:endParaRPr/>
          </a:p>
        </p:txBody>
      </p:sp>
      <p:pic>
        <p:nvPicPr>
          <p:cNvPr id="510" name="Picture 509"/>
          <p:cNvPicPr/>
          <p:nvPr/>
        </p:nvPicPr>
        <p:blipFill>
          <a:blip r:embed="rId2"/>
          <a:stretch>
            <a:fillRect/>
          </a:stretch>
        </p:blipFill>
        <p:spPr>
          <a:xfrm>
            <a:off x="216000" y="3168000"/>
            <a:ext cx="3958200" cy="3382200"/>
          </a:xfrm>
          <a:prstGeom prst="rect">
            <a:avLst/>
          </a:prstGeom>
          <a:ln>
            <a:noFill/>
          </a:ln>
        </p:spPr>
      </p:pic>
      <p:pic>
        <p:nvPicPr>
          <p:cNvPr id="511" name="Picture 510"/>
          <p:cNvPicPr/>
          <p:nvPr/>
        </p:nvPicPr>
        <p:blipFill>
          <a:blip r:embed="rId3"/>
          <a:stretch>
            <a:fillRect/>
          </a:stretch>
        </p:blipFill>
        <p:spPr>
          <a:xfrm>
            <a:off x="5688000" y="1152000"/>
            <a:ext cx="4043520" cy="710280"/>
          </a:xfrm>
          <a:prstGeom prst="rect">
            <a:avLst/>
          </a:prstGeom>
          <a:ln>
            <a:noFill/>
          </a:ln>
        </p:spPr>
      </p:pic>
      <p:pic>
        <p:nvPicPr>
          <p:cNvPr id="512" name="Picture 511"/>
          <p:cNvPicPr/>
          <p:nvPr/>
        </p:nvPicPr>
        <p:blipFill>
          <a:blip r:embed="rId4"/>
          <a:stretch>
            <a:fillRect/>
          </a:stretch>
        </p:blipFill>
        <p:spPr>
          <a:xfrm>
            <a:off x="5256000" y="3674880"/>
            <a:ext cx="4462200" cy="2227320"/>
          </a:xfrm>
          <a:prstGeom prst="rect">
            <a:avLst/>
          </a:prstGeom>
          <a:ln>
            <a:noFill/>
          </a:ln>
        </p:spPr>
      </p:pic>
      <p:sp>
        <p:nvSpPr>
          <p:cNvPr id="513" name="CustomShape 8"/>
          <p:cNvSpPr/>
          <p:nvPr/>
        </p:nvSpPr>
        <p:spPr>
          <a:xfrm>
            <a:off x="432000" y="1368000"/>
            <a:ext cx="502200" cy="574200"/>
          </a:xfrm>
          <a:prstGeom prst="ellipse">
            <a:avLst/>
          </a:prstGeom>
          <a:solidFill>
            <a:srgbClr val="729FCF"/>
          </a:solidFill>
          <a:ln>
            <a:solidFill>
              <a:srgbClr val="3465A4"/>
            </a:solidFill>
          </a:ln>
        </p:spPr>
        <p:txBody>
          <a:bodyPr wrap="none" lIns="90000" tIns="45000" rIns="90000" bIns="45000" anchor="ctr"/>
          <a:lstStyle/>
          <a:p>
            <a:pPr algn="ctr">
              <a:lnSpc>
                <a:spcPct val="100000"/>
              </a:lnSpc>
            </a:pPr>
            <a:r>
              <a:rPr lang="en-IN">
                <a:solidFill>
                  <a:srgbClr val="000000"/>
                </a:solidFill>
                <a:latin typeface="Arial"/>
                <a:ea typeface="DejaVu Sans"/>
              </a:rPr>
              <a:t>I1</a:t>
            </a:r>
            <a:endParaRPr/>
          </a:p>
        </p:txBody>
      </p:sp>
      <p:sp>
        <p:nvSpPr>
          <p:cNvPr id="514" name="CustomShape 9"/>
          <p:cNvSpPr/>
          <p:nvPr/>
        </p:nvSpPr>
        <p:spPr>
          <a:xfrm>
            <a:off x="1944000" y="1296000"/>
            <a:ext cx="502200" cy="646200"/>
          </a:xfrm>
          <a:prstGeom prst="ellipse">
            <a:avLst/>
          </a:prstGeom>
          <a:solidFill>
            <a:srgbClr val="729FCF"/>
          </a:solidFill>
          <a:ln>
            <a:solidFill>
              <a:srgbClr val="3465A4"/>
            </a:solidFill>
          </a:ln>
        </p:spPr>
        <p:txBody>
          <a:bodyPr wrap="none" lIns="90000" tIns="45000" rIns="90000" bIns="45000" anchor="ctr"/>
          <a:lstStyle/>
          <a:p>
            <a:pPr algn="ctr">
              <a:lnSpc>
                <a:spcPct val="100000"/>
              </a:lnSpc>
            </a:pPr>
            <a:r>
              <a:rPr lang="en-IN">
                <a:solidFill>
                  <a:srgbClr val="000000"/>
                </a:solidFill>
                <a:latin typeface="Arial"/>
                <a:ea typeface="DejaVu Sans"/>
              </a:rPr>
              <a:t>H0</a:t>
            </a:r>
            <a:endParaRPr/>
          </a:p>
        </p:txBody>
      </p:sp>
      <p:sp>
        <p:nvSpPr>
          <p:cNvPr id="515" name="CustomShape 10"/>
          <p:cNvSpPr/>
          <p:nvPr/>
        </p:nvSpPr>
        <p:spPr>
          <a:xfrm>
            <a:off x="3528000" y="1440000"/>
            <a:ext cx="502200" cy="430200"/>
          </a:xfrm>
          <a:prstGeom prst="ellipse">
            <a:avLst/>
          </a:prstGeom>
          <a:solidFill>
            <a:srgbClr val="729FCF"/>
          </a:solidFill>
          <a:ln>
            <a:solidFill>
              <a:srgbClr val="3465A4"/>
            </a:solidFill>
          </a:ln>
        </p:spPr>
        <p:txBody>
          <a:bodyPr wrap="none" lIns="90000" tIns="45000" rIns="90000" bIns="45000" anchor="ctr"/>
          <a:lstStyle/>
          <a:p>
            <a:pPr algn="ctr">
              <a:lnSpc>
                <a:spcPct val="100000"/>
              </a:lnSpc>
            </a:pPr>
            <a:r>
              <a:rPr lang="en-IN">
                <a:solidFill>
                  <a:srgbClr val="000000"/>
                </a:solidFill>
                <a:latin typeface="Arial"/>
                <a:ea typeface="DejaVu Sans"/>
              </a:rPr>
              <a:t>O</a:t>
            </a:r>
            <a:endParaRPr/>
          </a:p>
        </p:txBody>
      </p:sp>
      <p:sp>
        <p:nvSpPr>
          <p:cNvPr id="516" name="Line 11"/>
          <p:cNvSpPr/>
          <p:nvPr/>
        </p:nvSpPr>
        <p:spPr>
          <a:xfrm>
            <a:off x="936000" y="1584000"/>
            <a:ext cx="1008000" cy="72000"/>
          </a:xfrm>
          <a:prstGeom prst="line">
            <a:avLst/>
          </a:prstGeom>
          <a:ln>
            <a:solidFill>
              <a:srgbClr val="000000"/>
            </a:solidFill>
            <a:tailEnd type="triangle" w="med" len="med"/>
          </a:ln>
        </p:spPr>
      </p:sp>
      <p:sp>
        <p:nvSpPr>
          <p:cNvPr id="517" name="Line 12"/>
          <p:cNvSpPr/>
          <p:nvPr/>
        </p:nvSpPr>
        <p:spPr>
          <a:xfrm>
            <a:off x="2448000" y="1584000"/>
            <a:ext cx="1080000" cy="72000"/>
          </a:xfrm>
          <a:prstGeom prst="line">
            <a:avLst/>
          </a:prstGeom>
          <a:ln>
            <a:solidFill>
              <a:srgbClr val="000000"/>
            </a:solidFill>
            <a:tailEnd type="triangle" w="med" len="med"/>
          </a:ln>
        </p:spPr>
      </p:sp>
      <p:sp>
        <p:nvSpPr>
          <p:cNvPr id="518" name="Line 13"/>
          <p:cNvSpPr/>
          <p:nvPr/>
        </p:nvSpPr>
        <p:spPr>
          <a:xfrm>
            <a:off x="4020120" y="1600560"/>
            <a:ext cx="720000" cy="360"/>
          </a:xfrm>
          <a:prstGeom prst="line">
            <a:avLst/>
          </a:prstGeom>
          <a:ln>
            <a:solidFill>
              <a:srgbClr val="000000"/>
            </a:solidFill>
            <a:tailEnd type="triangle" w="med" len="med"/>
          </a:ln>
        </p:spPr>
      </p:sp>
      <p:sp>
        <p:nvSpPr>
          <p:cNvPr id="519" name="CustomShape 14"/>
          <p:cNvSpPr/>
          <p:nvPr/>
        </p:nvSpPr>
        <p:spPr>
          <a:xfrm>
            <a:off x="1224000" y="1224000"/>
            <a:ext cx="574200" cy="344520"/>
          </a:xfrm>
          <a:prstGeom prst="rect">
            <a:avLst/>
          </a:prstGeom>
          <a:noFill/>
          <a:ln>
            <a:noFill/>
          </a:ln>
        </p:spPr>
        <p:txBody>
          <a:bodyPr lIns="90000" tIns="45000" rIns="90000" bIns="45000"/>
          <a:lstStyle/>
          <a:p>
            <a:r>
              <a:rPr lang="en-IN">
                <a:solidFill>
                  <a:srgbClr val="000000"/>
                </a:solidFill>
                <a:latin typeface="Arial"/>
                <a:ea typeface="DejaVu Sans"/>
              </a:rPr>
              <a:t>W1</a:t>
            </a:r>
            <a:endParaRPr/>
          </a:p>
        </p:txBody>
      </p:sp>
      <p:sp>
        <p:nvSpPr>
          <p:cNvPr id="520" name="CustomShape 15"/>
          <p:cNvSpPr/>
          <p:nvPr/>
        </p:nvSpPr>
        <p:spPr>
          <a:xfrm>
            <a:off x="2736000" y="1296000"/>
            <a:ext cx="574200" cy="344520"/>
          </a:xfrm>
          <a:prstGeom prst="rect">
            <a:avLst/>
          </a:prstGeom>
          <a:noFill/>
          <a:ln>
            <a:noFill/>
          </a:ln>
        </p:spPr>
        <p:txBody>
          <a:bodyPr lIns="90000" tIns="45000" rIns="90000" bIns="45000"/>
          <a:lstStyle/>
          <a:p>
            <a:r>
              <a:rPr lang="en-IN">
                <a:solidFill>
                  <a:srgbClr val="000000"/>
                </a:solidFill>
                <a:latin typeface="Arial"/>
                <a:ea typeface="DejaVu Sans"/>
              </a:rPr>
              <a:t>W2</a:t>
            </a:r>
            <a:endParaRPr/>
          </a:p>
        </p:txBody>
      </p:sp>
      <p:sp>
        <p:nvSpPr>
          <p:cNvPr id="521" name="Line 16"/>
          <p:cNvSpPr/>
          <p:nvPr/>
        </p:nvSpPr>
        <p:spPr>
          <a:xfrm>
            <a:off x="3168000" y="1656000"/>
            <a:ext cx="2304000" cy="2160000"/>
          </a:xfrm>
          <a:prstGeom prst="line">
            <a:avLst/>
          </a:prstGeom>
          <a:ln>
            <a:solidFill>
              <a:srgbClr val="000000"/>
            </a:solidFill>
            <a:tailEnd type="triangle" w="med" len="med"/>
          </a:ln>
        </p:spPr>
      </p:sp>
      <p:pic>
        <p:nvPicPr>
          <p:cNvPr id="522" name="Picture 521"/>
          <p:cNvPicPr/>
          <p:nvPr/>
        </p:nvPicPr>
        <p:blipFill>
          <a:blip r:embed="rId5"/>
          <a:stretch>
            <a:fillRect/>
          </a:stretch>
        </p:blipFill>
        <p:spPr>
          <a:xfrm>
            <a:off x="4752000" y="1368000"/>
            <a:ext cx="646200" cy="557640"/>
          </a:xfrm>
          <a:prstGeom prst="rect">
            <a:avLst/>
          </a:prstGeom>
          <a:ln>
            <a:noFill/>
          </a:ln>
        </p:spPr>
      </p:pic>
      <p:sp>
        <p:nvSpPr>
          <p:cNvPr id="523" name="Line 17"/>
          <p:cNvSpPr/>
          <p:nvPr/>
        </p:nvSpPr>
        <p:spPr>
          <a:xfrm>
            <a:off x="1368000" y="1656000"/>
            <a:ext cx="3888000" cy="3312000"/>
          </a:xfrm>
          <a:prstGeom prst="line">
            <a:avLst/>
          </a:prstGeom>
          <a:ln>
            <a:solidFill>
              <a:srgbClr val="000000"/>
            </a:solidFill>
            <a:tailEnd type="triangle" w="med" len="med"/>
          </a:ln>
        </p:spPr>
      </p:sp>
      <p:sp>
        <p:nvSpPr>
          <p:cNvPr id="524" name="CustomShape 18"/>
          <p:cNvSpPr/>
          <p:nvPr/>
        </p:nvSpPr>
        <p:spPr>
          <a:xfrm>
            <a:off x="6624000" y="3384000"/>
            <a:ext cx="3094200" cy="344520"/>
          </a:xfrm>
          <a:prstGeom prst="rect">
            <a:avLst/>
          </a:prstGeom>
          <a:noFill/>
          <a:ln>
            <a:noFill/>
          </a:ln>
        </p:spPr>
        <p:txBody>
          <a:bodyPr lIns="90000" tIns="45000" rIns="90000" bIns="45000"/>
          <a:lstStyle/>
          <a:p>
            <a:r>
              <a:rPr lang="en-IN">
                <a:solidFill>
                  <a:srgbClr val="000000"/>
                </a:solidFill>
                <a:latin typeface="Arial"/>
                <a:ea typeface="DejaVu Sans"/>
              </a:rPr>
              <a:t>Chain Rule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CustomShape 1"/>
          <p:cNvSpPr/>
          <p:nvPr/>
        </p:nvSpPr>
        <p:spPr>
          <a:xfrm>
            <a:off x="504000" y="301320"/>
            <a:ext cx="9070200" cy="1260000"/>
          </a:xfrm>
          <a:prstGeom prst="rect">
            <a:avLst/>
          </a:prstGeom>
          <a:noFill/>
          <a:ln>
            <a:noFill/>
          </a:ln>
        </p:spPr>
        <p:txBody>
          <a:bodyPr lIns="0" tIns="0" rIns="0" bIns="0" anchor="ctr"/>
          <a:lstStyle/>
          <a:p>
            <a:pPr algn="ctr">
              <a:lnSpc>
                <a:spcPct val="100000"/>
              </a:lnSpc>
            </a:pPr>
            <a:r>
              <a:rPr lang="en-IN" sz="4400" b="1">
                <a:solidFill>
                  <a:srgbClr val="000000"/>
                </a:solidFill>
                <a:latin typeface="Arial"/>
                <a:ea typeface="DejaVu Sans"/>
              </a:rPr>
              <a:t>Recurrent Neural Network</a:t>
            </a:r>
            <a:endParaRPr/>
          </a:p>
        </p:txBody>
      </p:sp>
      <p:sp>
        <p:nvSpPr>
          <p:cNvPr id="526" name="CustomShape 2"/>
          <p:cNvSpPr/>
          <p:nvPr/>
        </p:nvSpPr>
        <p:spPr>
          <a:xfrm>
            <a:off x="1512000" y="2376000"/>
            <a:ext cx="574200" cy="574200"/>
          </a:xfrm>
          <a:prstGeom prst="ellipse">
            <a:avLst/>
          </a:prstGeom>
          <a:solidFill>
            <a:srgbClr val="729FCF"/>
          </a:solidFill>
          <a:ln>
            <a:solidFill>
              <a:srgbClr val="3465A4"/>
            </a:solidFill>
          </a:ln>
        </p:spPr>
        <p:txBody>
          <a:bodyPr wrap="none" lIns="90000" tIns="45000" rIns="90000" bIns="45000" anchor="ctr"/>
          <a:lstStyle/>
          <a:p>
            <a:pPr algn="ctr">
              <a:lnSpc>
                <a:spcPct val="100000"/>
              </a:lnSpc>
            </a:pPr>
            <a:r>
              <a:rPr lang="en-IN">
                <a:solidFill>
                  <a:srgbClr val="000000"/>
                </a:solidFill>
                <a:latin typeface="Arial"/>
                <a:ea typeface="DejaVu Sans"/>
              </a:rPr>
              <a:t>I</a:t>
            </a:r>
            <a:endParaRPr/>
          </a:p>
        </p:txBody>
      </p:sp>
      <p:sp>
        <p:nvSpPr>
          <p:cNvPr id="527" name="CustomShape 3"/>
          <p:cNvSpPr/>
          <p:nvPr/>
        </p:nvSpPr>
        <p:spPr>
          <a:xfrm>
            <a:off x="1512000" y="3312000"/>
            <a:ext cx="502200" cy="718200"/>
          </a:xfrm>
          <a:prstGeom prst="ellipse">
            <a:avLst/>
          </a:prstGeom>
          <a:solidFill>
            <a:srgbClr val="729FCF"/>
          </a:solidFill>
          <a:ln>
            <a:solidFill>
              <a:srgbClr val="3465A4"/>
            </a:solidFill>
          </a:ln>
        </p:spPr>
        <p:txBody>
          <a:bodyPr wrap="none" lIns="90000" tIns="45000" rIns="90000" bIns="45000" anchor="ctr"/>
          <a:lstStyle/>
          <a:p>
            <a:pPr algn="ctr">
              <a:lnSpc>
                <a:spcPct val="100000"/>
              </a:lnSpc>
            </a:pPr>
            <a:r>
              <a:rPr lang="en-IN">
                <a:solidFill>
                  <a:srgbClr val="000000"/>
                </a:solidFill>
                <a:latin typeface="Arial"/>
                <a:ea typeface="DejaVu Sans"/>
              </a:rPr>
              <a:t>I</a:t>
            </a:r>
            <a:endParaRPr/>
          </a:p>
        </p:txBody>
      </p:sp>
      <p:sp>
        <p:nvSpPr>
          <p:cNvPr id="528" name="CustomShape 4"/>
          <p:cNvSpPr/>
          <p:nvPr/>
        </p:nvSpPr>
        <p:spPr>
          <a:xfrm>
            <a:off x="1512000" y="4248000"/>
            <a:ext cx="430200" cy="646200"/>
          </a:xfrm>
          <a:prstGeom prst="ellipse">
            <a:avLst/>
          </a:prstGeom>
          <a:solidFill>
            <a:srgbClr val="729FCF"/>
          </a:solidFill>
          <a:ln>
            <a:solidFill>
              <a:srgbClr val="3465A4"/>
            </a:solidFill>
          </a:ln>
        </p:spPr>
        <p:txBody>
          <a:bodyPr wrap="none" lIns="90000" tIns="45000" rIns="90000" bIns="45000" anchor="ctr"/>
          <a:lstStyle/>
          <a:p>
            <a:pPr algn="ctr">
              <a:lnSpc>
                <a:spcPct val="100000"/>
              </a:lnSpc>
            </a:pPr>
            <a:r>
              <a:rPr lang="en-IN">
                <a:solidFill>
                  <a:srgbClr val="000000"/>
                </a:solidFill>
                <a:latin typeface="Arial"/>
                <a:ea typeface="DejaVu Sans"/>
              </a:rPr>
              <a:t>I</a:t>
            </a:r>
            <a:endParaRPr/>
          </a:p>
        </p:txBody>
      </p:sp>
      <p:sp>
        <p:nvSpPr>
          <p:cNvPr id="529" name="CustomShape 5"/>
          <p:cNvSpPr/>
          <p:nvPr/>
        </p:nvSpPr>
        <p:spPr>
          <a:xfrm>
            <a:off x="1512000" y="5256000"/>
            <a:ext cx="358200" cy="718200"/>
          </a:xfrm>
          <a:prstGeom prst="ellipse">
            <a:avLst/>
          </a:prstGeom>
          <a:solidFill>
            <a:srgbClr val="729FCF"/>
          </a:solidFill>
          <a:ln>
            <a:solidFill>
              <a:srgbClr val="3465A4"/>
            </a:solidFill>
          </a:ln>
        </p:spPr>
        <p:txBody>
          <a:bodyPr wrap="none" lIns="90000" tIns="45000" rIns="90000" bIns="45000" anchor="ctr"/>
          <a:lstStyle/>
          <a:p>
            <a:pPr algn="ctr">
              <a:lnSpc>
                <a:spcPct val="100000"/>
              </a:lnSpc>
            </a:pPr>
            <a:r>
              <a:rPr lang="en-IN">
                <a:solidFill>
                  <a:srgbClr val="000000"/>
                </a:solidFill>
                <a:latin typeface="Arial"/>
                <a:ea typeface="DejaVu Sans"/>
              </a:rPr>
              <a:t>I</a:t>
            </a:r>
            <a:endParaRPr/>
          </a:p>
        </p:txBody>
      </p:sp>
      <p:sp>
        <p:nvSpPr>
          <p:cNvPr id="530" name="CustomShape 6"/>
          <p:cNvSpPr/>
          <p:nvPr/>
        </p:nvSpPr>
        <p:spPr>
          <a:xfrm>
            <a:off x="2880000" y="2808000"/>
            <a:ext cx="502200" cy="646200"/>
          </a:xfrm>
          <a:prstGeom prst="ellipse">
            <a:avLst/>
          </a:prstGeom>
          <a:solidFill>
            <a:srgbClr val="729FCF"/>
          </a:solidFill>
          <a:ln>
            <a:solidFill>
              <a:srgbClr val="3465A4"/>
            </a:solidFill>
          </a:ln>
        </p:spPr>
      </p:sp>
      <p:sp>
        <p:nvSpPr>
          <p:cNvPr id="531" name="CustomShape 7"/>
          <p:cNvSpPr/>
          <p:nvPr/>
        </p:nvSpPr>
        <p:spPr>
          <a:xfrm>
            <a:off x="2880000" y="4032000"/>
            <a:ext cx="502200" cy="646200"/>
          </a:xfrm>
          <a:prstGeom prst="ellipse">
            <a:avLst/>
          </a:prstGeom>
          <a:solidFill>
            <a:srgbClr val="729FCF"/>
          </a:solidFill>
          <a:ln>
            <a:solidFill>
              <a:srgbClr val="3465A4"/>
            </a:solidFill>
          </a:ln>
        </p:spPr>
      </p:sp>
      <p:sp>
        <p:nvSpPr>
          <p:cNvPr id="532" name="CustomShape 8"/>
          <p:cNvSpPr/>
          <p:nvPr/>
        </p:nvSpPr>
        <p:spPr>
          <a:xfrm>
            <a:off x="2880000" y="5112000"/>
            <a:ext cx="502200" cy="502200"/>
          </a:xfrm>
          <a:prstGeom prst="ellipse">
            <a:avLst/>
          </a:prstGeom>
          <a:solidFill>
            <a:srgbClr val="729FCF"/>
          </a:solidFill>
          <a:ln>
            <a:solidFill>
              <a:srgbClr val="3465A4"/>
            </a:solidFill>
          </a:ln>
        </p:spPr>
      </p:sp>
      <p:sp>
        <p:nvSpPr>
          <p:cNvPr id="533" name="CustomShape 9"/>
          <p:cNvSpPr/>
          <p:nvPr/>
        </p:nvSpPr>
        <p:spPr>
          <a:xfrm>
            <a:off x="4320000" y="3384000"/>
            <a:ext cx="646200" cy="718200"/>
          </a:xfrm>
          <a:prstGeom prst="ellipse">
            <a:avLst/>
          </a:prstGeom>
          <a:solidFill>
            <a:srgbClr val="729FCF"/>
          </a:solidFill>
          <a:ln>
            <a:solidFill>
              <a:srgbClr val="3465A4"/>
            </a:solidFill>
          </a:ln>
        </p:spPr>
      </p:sp>
      <p:sp>
        <p:nvSpPr>
          <p:cNvPr id="534" name="CustomShape 10"/>
          <p:cNvSpPr/>
          <p:nvPr/>
        </p:nvSpPr>
        <p:spPr>
          <a:xfrm>
            <a:off x="4320000" y="4752000"/>
            <a:ext cx="718200" cy="574200"/>
          </a:xfrm>
          <a:prstGeom prst="ellipse">
            <a:avLst/>
          </a:prstGeom>
          <a:solidFill>
            <a:srgbClr val="729FCF"/>
          </a:solidFill>
          <a:ln>
            <a:solidFill>
              <a:srgbClr val="3465A4"/>
            </a:solidFill>
          </a:ln>
        </p:spPr>
      </p:sp>
      <p:sp>
        <p:nvSpPr>
          <p:cNvPr id="535" name="Line 11"/>
          <p:cNvSpPr/>
          <p:nvPr/>
        </p:nvSpPr>
        <p:spPr>
          <a:xfrm>
            <a:off x="2088000" y="2664000"/>
            <a:ext cx="792000" cy="432000"/>
          </a:xfrm>
          <a:prstGeom prst="line">
            <a:avLst/>
          </a:prstGeom>
          <a:ln>
            <a:solidFill>
              <a:srgbClr val="000000"/>
            </a:solidFill>
            <a:tailEnd type="triangle" w="med" len="med"/>
          </a:ln>
        </p:spPr>
      </p:sp>
      <p:sp>
        <p:nvSpPr>
          <p:cNvPr id="536" name="Line 12"/>
          <p:cNvSpPr/>
          <p:nvPr/>
        </p:nvSpPr>
        <p:spPr>
          <a:xfrm>
            <a:off x="2016000" y="3672000"/>
            <a:ext cx="864000" cy="504000"/>
          </a:xfrm>
          <a:prstGeom prst="line">
            <a:avLst/>
          </a:prstGeom>
          <a:ln>
            <a:solidFill>
              <a:srgbClr val="000000"/>
            </a:solidFill>
            <a:tailEnd type="triangle" w="med" len="med"/>
          </a:ln>
        </p:spPr>
      </p:sp>
      <p:sp>
        <p:nvSpPr>
          <p:cNvPr id="537" name="Line 13"/>
          <p:cNvSpPr/>
          <p:nvPr/>
        </p:nvSpPr>
        <p:spPr>
          <a:xfrm flipV="1">
            <a:off x="1872000" y="5328000"/>
            <a:ext cx="1008000" cy="216000"/>
          </a:xfrm>
          <a:prstGeom prst="line">
            <a:avLst/>
          </a:prstGeom>
          <a:ln>
            <a:solidFill>
              <a:srgbClr val="000000"/>
            </a:solidFill>
            <a:tailEnd type="triangle" w="med" len="med"/>
          </a:ln>
        </p:spPr>
      </p:sp>
      <p:sp>
        <p:nvSpPr>
          <p:cNvPr id="538" name="CustomShape 14"/>
          <p:cNvSpPr/>
          <p:nvPr/>
        </p:nvSpPr>
        <p:spPr>
          <a:xfrm flipH="1">
            <a:off x="3130560" y="5364000"/>
            <a:ext cx="250560" cy="250560"/>
          </a:xfrm>
          <a:prstGeom prst="curvedConnector3">
            <a:avLst>
              <a:gd name="adj1" fmla="val 50000"/>
            </a:avLst>
          </a:prstGeom>
          <a:noFill/>
          <a:ln>
            <a:solidFill>
              <a:srgbClr val="000000"/>
            </a:solidFill>
            <a:headEnd type="triangle" w="med" len="med"/>
            <a:tailEnd type="triangle" w="med" len="med"/>
          </a:ln>
        </p:spPr>
      </p:sp>
      <p:sp>
        <p:nvSpPr>
          <p:cNvPr id="539" name="CustomShape 15"/>
          <p:cNvSpPr/>
          <p:nvPr/>
        </p:nvSpPr>
        <p:spPr>
          <a:xfrm flipH="1" flipV="1">
            <a:off x="3094560" y="2842560"/>
            <a:ext cx="250560" cy="250560"/>
          </a:xfrm>
          <a:prstGeom prst="curvedConnector3">
            <a:avLst>
              <a:gd name="adj1" fmla="val 50000"/>
            </a:avLst>
          </a:prstGeom>
          <a:noFill/>
          <a:ln>
            <a:solidFill>
              <a:srgbClr val="000000"/>
            </a:solidFill>
            <a:headEnd type="triangle" w="med" len="med"/>
            <a:tailEnd type="triangle" w="med" len="med"/>
          </a:ln>
        </p:spPr>
      </p:sp>
      <p:sp>
        <p:nvSpPr>
          <p:cNvPr id="540" name="Line 16"/>
          <p:cNvSpPr/>
          <p:nvPr/>
        </p:nvSpPr>
        <p:spPr>
          <a:xfrm>
            <a:off x="3384000" y="3240000"/>
            <a:ext cx="936000" cy="432000"/>
          </a:xfrm>
          <a:prstGeom prst="line">
            <a:avLst/>
          </a:prstGeom>
          <a:ln>
            <a:solidFill>
              <a:srgbClr val="000000"/>
            </a:solidFill>
            <a:tailEnd type="triangle" w="med" len="med"/>
          </a:ln>
        </p:spPr>
      </p:sp>
      <p:sp>
        <p:nvSpPr>
          <p:cNvPr id="541" name="Line 17"/>
          <p:cNvSpPr/>
          <p:nvPr/>
        </p:nvSpPr>
        <p:spPr>
          <a:xfrm flipV="1">
            <a:off x="3384000" y="3672000"/>
            <a:ext cx="936000" cy="720000"/>
          </a:xfrm>
          <a:prstGeom prst="line">
            <a:avLst/>
          </a:prstGeom>
          <a:ln>
            <a:solidFill>
              <a:srgbClr val="000000"/>
            </a:solidFill>
            <a:tailEnd type="triangle" w="med" len="med"/>
          </a:ln>
        </p:spPr>
      </p:sp>
      <p:sp>
        <p:nvSpPr>
          <p:cNvPr id="542" name="Line 18"/>
          <p:cNvSpPr/>
          <p:nvPr/>
        </p:nvSpPr>
        <p:spPr>
          <a:xfrm flipV="1">
            <a:off x="3312000" y="3816000"/>
            <a:ext cx="1008000" cy="1368000"/>
          </a:xfrm>
          <a:prstGeom prst="line">
            <a:avLst/>
          </a:prstGeom>
          <a:ln>
            <a:solidFill>
              <a:srgbClr val="000000"/>
            </a:solidFill>
            <a:tailEnd type="triangle" w="med" len="med"/>
          </a:ln>
        </p:spPr>
      </p:sp>
      <p:sp>
        <p:nvSpPr>
          <p:cNvPr id="543" name="Line 19"/>
          <p:cNvSpPr/>
          <p:nvPr/>
        </p:nvSpPr>
        <p:spPr>
          <a:xfrm>
            <a:off x="3384000" y="4464000"/>
            <a:ext cx="1008000" cy="432000"/>
          </a:xfrm>
          <a:prstGeom prst="line">
            <a:avLst/>
          </a:prstGeom>
          <a:ln>
            <a:solidFill>
              <a:srgbClr val="000000"/>
            </a:solidFill>
            <a:tailEnd type="triangle" w="med" len="med"/>
          </a:ln>
        </p:spPr>
      </p:sp>
      <p:sp>
        <p:nvSpPr>
          <p:cNvPr id="544" name="Line 20"/>
          <p:cNvSpPr/>
          <p:nvPr/>
        </p:nvSpPr>
        <p:spPr>
          <a:xfrm flipV="1">
            <a:off x="3312000" y="4968000"/>
            <a:ext cx="1080000" cy="216000"/>
          </a:xfrm>
          <a:prstGeom prst="line">
            <a:avLst/>
          </a:prstGeom>
          <a:ln>
            <a:solidFill>
              <a:srgbClr val="000000"/>
            </a:solidFill>
            <a:tailEnd type="triangle" w="med" len="med"/>
          </a:ln>
        </p:spPr>
      </p:sp>
      <p:sp>
        <p:nvSpPr>
          <p:cNvPr id="545" name="Line 21"/>
          <p:cNvSpPr/>
          <p:nvPr/>
        </p:nvSpPr>
        <p:spPr>
          <a:xfrm>
            <a:off x="3384000" y="3240000"/>
            <a:ext cx="1152000" cy="1584000"/>
          </a:xfrm>
          <a:prstGeom prst="line">
            <a:avLst/>
          </a:prstGeom>
          <a:ln>
            <a:solidFill>
              <a:srgbClr val="000000"/>
            </a:solidFill>
            <a:tailEnd type="triangle" w="med" len="med"/>
          </a:ln>
        </p:spPr>
      </p:sp>
      <p:sp>
        <p:nvSpPr>
          <p:cNvPr id="546" name="Line 22"/>
          <p:cNvSpPr/>
          <p:nvPr/>
        </p:nvSpPr>
        <p:spPr>
          <a:xfrm>
            <a:off x="2088000" y="2736000"/>
            <a:ext cx="936000" cy="1440000"/>
          </a:xfrm>
          <a:prstGeom prst="line">
            <a:avLst/>
          </a:prstGeom>
          <a:ln>
            <a:solidFill>
              <a:srgbClr val="000000"/>
            </a:solidFill>
            <a:tailEnd type="triangle" w="med" len="med"/>
          </a:ln>
        </p:spPr>
      </p:sp>
      <p:sp>
        <p:nvSpPr>
          <p:cNvPr id="547" name="Line 23"/>
          <p:cNvSpPr/>
          <p:nvPr/>
        </p:nvSpPr>
        <p:spPr>
          <a:xfrm>
            <a:off x="1944000" y="2880000"/>
            <a:ext cx="1008000" cy="2304000"/>
          </a:xfrm>
          <a:prstGeom prst="line">
            <a:avLst/>
          </a:prstGeom>
          <a:ln>
            <a:solidFill>
              <a:srgbClr val="000000"/>
            </a:solidFill>
            <a:tailEnd type="triangle" w="med" len="med"/>
          </a:ln>
        </p:spPr>
      </p:sp>
      <p:sp>
        <p:nvSpPr>
          <p:cNvPr id="548" name="Line 24"/>
          <p:cNvSpPr/>
          <p:nvPr/>
        </p:nvSpPr>
        <p:spPr>
          <a:xfrm flipV="1">
            <a:off x="1872000" y="4320000"/>
            <a:ext cx="1008000" cy="1440000"/>
          </a:xfrm>
          <a:prstGeom prst="line">
            <a:avLst/>
          </a:prstGeom>
          <a:ln>
            <a:solidFill>
              <a:srgbClr val="000000"/>
            </a:solidFill>
            <a:tailEnd type="triangle" w="med" len="med"/>
          </a:ln>
        </p:spPr>
      </p:sp>
      <p:sp>
        <p:nvSpPr>
          <p:cNvPr id="549" name="Line 25"/>
          <p:cNvSpPr/>
          <p:nvPr/>
        </p:nvSpPr>
        <p:spPr>
          <a:xfrm flipV="1">
            <a:off x="1872000" y="3384000"/>
            <a:ext cx="1080000" cy="2232000"/>
          </a:xfrm>
          <a:prstGeom prst="line">
            <a:avLst/>
          </a:prstGeom>
          <a:ln>
            <a:solidFill>
              <a:srgbClr val="000000"/>
            </a:solidFill>
            <a:tailEnd type="triangle" w="med" len="med"/>
          </a:ln>
        </p:spPr>
      </p:sp>
      <p:sp>
        <p:nvSpPr>
          <p:cNvPr id="550" name="Line 26"/>
          <p:cNvSpPr/>
          <p:nvPr/>
        </p:nvSpPr>
        <p:spPr>
          <a:xfrm flipV="1">
            <a:off x="1944000" y="4176000"/>
            <a:ext cx="1008000" cy="288000"/>
          </a:xfrm>
          <a:prstGeom prst="line">
            <a:avLst/>
          </a:prstGeom>
          <a:ln>
            <a:solidFill>
              <a:srgbClr val="000000"/>
            </a:solidFill>
            <a:tailEnd type="triangle" w="med" len="med"/>
          </a:ln>
        </p:spPr>
      </p:sp>
      <p:sp>
        <p:nvSpPr>
          <p:cNvPr id="551" name="Line 27"/>
          <p:cNvSpPr/>
          <p:nvPr/>
        </p:nvSpPr>
        <p:spPr>
          <a:xfrm>
            <a:off x="1944000" y="4608000"/>
            <a:ext cx="1008000" cy="648000"/>
          </a:xfrm>
          <a:prstGeom prst="line">
            <a:avLst/>
          </a:prstGeom>
          <a:ln>
            <a:solidFill>
              <a:srgbClr val="000000"/>
            </a:solidFill>
            <a:tailEnd type="triangle" w="med" len="med"/>
          </a:ln>
        </p:spPr>
      </p:sp>
      <p:sp>
        <p:nvSpPr>
          <p:cNvPr id="552" name="Line 28"/>
          <p:cNvSpPr/>
          <p:nvPr/>
        </p:nvSpPr>
        <p:spPr>
          <a:xfrm flipV="1">
            <a:off x="1872000" y="3096000"/>
            <a:ext cx="1008000" cy="1728000"/>
          </a:xfrm>
          <a:prstGeom prst="line">
            <a:avLst/>
          </a:prstGeom>
          <a:ln>
            <a:solidFill>
              <a:srgbClr val="000000"/>
            </a:solidFill>
            <a:tailEnd type="triangle" w="med" len="med"/>
          </a:ln>
        </p:spPr>
      </p:sp>
      <p:sp>
        <p:nvSpPr>
          <p:cNvPr id="553" name="Line 29"/>
          <p:cNvSpPr/>
          <p:nvPr/>
        </p:nvSpPr>
        <p:spPr>
          <a:xfrm>
            <a:off x="1944000" y="3888000"/>
            <a:ext cx="1008000" cy="1440000"/>
          </a:xfrm>
          <a:prstGeom prst="line">
            <a:avLst/>
          </a:prstGeom>
          <a:ln>
            <a:solidFill>
              <a:srgbClr val="000000"/>
            </a:solidFill>
            <a:tailEnd type="triangle" w="med" len="med"/>
          </a:ln>
        </p:spPr>
      </p:sp>
      <p:sp>
        <p:nvSpPr>
          <p:cNvPr id="554" name="Line 30"/>
          <p:cNvSpPr/>
          <p:nvPr/>
        </p:nvSpPr>
        <p:spPr>
          <a:xfrm flipV="1">
            <a:off x="2016000" y="3096000"/>
            <a:ext cx="864000" cy="576000"/>
          </a:xfrm>
          <a:prstGeom prst="line">
            <a:avLst/>
          </a:prstGeom>
          <a:ln>
            <a:solidFill>
              <a:srgbClr val="000000"/>
            </a:solidFill>
            <a:tailEnd type="triangle" w="med" len="med"/>
          </a:ln>
        </p:spPr>
      </p:sp>
      <p:sp>
        <p:nvSpPr>
          <p:cNvPr id="555" name="Line 31"/>
          <p:cNvSpPr/>
          <p:nvPr/>
        </p:nvSpPr>
        <p:spPr>
          <a:xfrm>
            <a:off x="4968000" y="3744000"/>
            <a:ext cx="432000" cy="360"/>
          </a:xfrm>
          <a:prstGeom prst="line">
            <a:avLst/>
          </a:prstGeom>
          <a:ln>
            <a:solidFill>
              <a:srgbClr val="000000"/>
            </a:solidFill>
            <a:tailEnd type="triangle" w="med" len="med"/>
          </a:ln>
        </p:spPr>
      </p:sp>
      <p:sp>
        <p:nvSpPr>
          <p:cNvPr id="556" name="Line 32"/>
          <p:cNvSpPr/>
          <p:nvPr/>
        </p:nvSpPr>
        <p:spPr>
          <a:xfrm>
            <a:off x="5040000" y="5040000"/>
            <a:ext cx="504000" cy="360"/>
          </a:xfrm>
          <a:prstGeom prst="line">
            <a:avLst/>
          </a:prstGeom>
          <a:ln>
            <a:solidFill>
              <a:srgbClr val="000000"/>
            </a:solidFill>
            <a:tailEnd type="triangle" w="med" len="med"/>
          </a:ln>
        </p:spPr>
      </p:sp>
      <p:sp>
        <p:nvSpPr>
          <p:cNvPr id="557" name="Line 33"/>
          <p:cNvSpPr/>
          <p:nvPr/>
        </p:nvSpPr>
        <p:spPr>
          <a:xfrm>
            <a:off x="3096000" y="4680000"/>
            <a:ext cx="360" cy="432000"/>
          </a:xfrm>
          <a:prstGeom prst="line">
            <a:avLst/>
          </a:prstGeom>
          <a:ln>
            <a:solidFill>
              <a:srgbClr val="000000"/>
            </a:solidFill>
          </a:ln>
        </p:spPr>
      </p:sp>
      <p:sp>
        <p:nvSpPr>
          <p:cNvPr id="558" name="Line 34"/>
          <p:cNvSpPr/>
          <p:nvPr/>
        </p:nvSpPr>
        <p:spPr>
          <a:xfrm>
            <a:off x="3168000" y="3456000"/>
            <a:ext cx="360" cy="576000"/>
          </a:xfrm>
          <a:prstGeom prst="line">
            <a:avLst/>
          </a:prstGeom>
          <a:ln>
            <a:solidFill>
              <a:srgbClr val="000000"/>
            </a:solidFill>
          </a:ln>
        </p:spPr>
      </p:sp>
      <p:sp>
        <p:nvSpPr>
          <p:cNvPr id="559" name="CustomShape 35"/>
          <p:cNvSpPr/>
          <p:nvPr/>
        </p:nvSpPr>
        <p:spPr>
          <a:xfrm flipH="1" flipV="1">
            <a:off x="3075480" y="4084920"/>
            <a:ext cx="250560" cy="250560"/>
          </a:xfrm>
          <a:prstGeom prst="curvedConnector3">
            <a:avLst>
              <a:gd name="adj1" fmla="val 50000"/>
            </a:avLst>
          </a:prstGeom>
          <a:noFill/>
          <a:ln>
            <a:solidFill>
              <a:srgbClr val="000000"/>
            </a:solidFill>
            <a:headEnd type="triangle" w="med" len="med"/>
            <a:tailEnd type="triangle" w="med" len="med"/>
          </a:ln>
        </p:spPr>
      </p:sp>
      <p:sp>
        <p:nvSpPr>
          <p:cNvPr id="560" name="CustomShape 36"/>
          <p:cNvSpPr/>
          <p:nvPr/>
        </p:nvSpPr>
        <p:spPr>
          <a:xfrm>
            <a:off x="432000" y="6192000"/>
            <a:ext cx="1654200" cy="344520"/>
          </a:xfrm>
          <a:prstGeom prst="rect">
            <a:avLst/>
          </a:prstGeom>
          <a:noFill/>
          <a:ln>
            <a:noFill/>
          </a:ln>
        </p:spPr>
        <p:txBody>
          <a:bodyPr lIns="90000" tIns="45000" rIns="90000" bIns="45000"/>
          <a:lstStyle/>
          <a:p>
            <a:r>
              <a:rPr lang="en-IN" b="1">
                <a:solidFill>
                  <a:srgbClr val="000000"/>
                </a:solidFill>
                <a:latin typeface="Arial"/>
                <a:ea typeface="DejaVu Sans"/>
              </a:rPr>
              <a:t>INPUTS</a:t>
            </a:r>
            <a:endParaRPr/>
          </a:p>
        </p:txBody>
      </p:sp>
      <p:sp>
        <p:nvSpPr>
          <p:cNvPr id="561" name="CustomShape 37"/>
          <p:cNvSpPr/>
          <p:nvPr/>
        </p:nvSpPr>
        <p:spPr>
          <a:xfrm>
            <a:off x="2448000" y="6192000"/>
            <a:ext cx="1798200" cy="344520"/>
          </a:xfrm>
          <a:prstGeom prst="rect">
            <a:avLst/>
          </a:prstGeom>
          <a:noFill/>
          <a:ln>
            <a:noFill/>
          </a:ln>
        </p:spPr>
        <p:txBody>
          <a:bodyPr lIns="90000" tIns="45000" rIns="90000" bIns="45000"/>
          <a:lstStyle/>
          <a:p>
            <a:r>
              <a:rPr lang="en-IN" b="1">
                <a:solidFill>
                  <a:srgbClr val="000000"/>
                </a:solidFill>
                <a:latin typeface="Arial"/>
                <a:ea typeface="DejaVu Sans"/>
              </a:rPr>
              <a:t>Hidden layer</a:t>
            </a:r>
            <a:endParaRPr/>
          </a:p>
        </p:txBody>
      </p:sp>
      <p:sp>
        <p:nvSpPr>
          <p:cNvPr id="562" name="CustomShape 38"/>
          <p:cNvSpPr/>
          <p:nvPr/>
        </p:nvSpPr>
        <p:spPr>
          <a:xfrm>
            <a:off x="4536000" y="5976000"/>
            <a:ext cx="1942200" cy="344520"/>
          </a:xfrm>
          <a:prstGeom prst="rect">
            <a:avLst/>
          </a:prstGeom>
          <a:noFill/>
          <a:ln>
            <a:noFill/>
          </a:ln>
        </p:spPr>
        <p:txBody>
          <a:bodyPr lIns="90000" tIns="45000" rIns="90000" bIns="45000"/>
          <a:lstStyle/>
          <a:p>
            <a:r>
              <a:rPr lang="en-IN" b="1">
                <a:solidFill>
                  <a:srgbClr val="000000"/>
                </a:solidFill>
                <a:latin typeface="Arial"/>
                <a:ea typeface="DejaVu Sans"/>
              </a:rPr>
              <a:t>Softmax 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CustomShape 1"/>
          <p:cNvSpPr/>
          <p:nvPr/>
        </p:nvSpPr>
        <p:spPr>
          <a:xfrm>
            <a:off x="504000" y="301320"/>
            <a:ext cx="9070200" cy="1260000"/>
          </a:xfrm>
          <a:prstGeom prst="rect">
            <a:avLst/>
          </a:prstGeom>
          <a:noFill/>
          <a:ln>
            <a:noFill/>
          </a:ln>
        </p:spPr>
        <p:txBody>
          <a:bodyPr lIns="0" tIns="0" rIns="0" bIns="0" anchor="ctr"/>
          <a:lstStyle/>
          <a:p>
            <a:pPr algn="ctr">
              <a:lnSpc>
                <a:spcPct val="100000"/>
              </a:lnSpc>
            </a:pPr>
            <a:r>
              <a:rPr lang="en-IN" sz="3600" b="1">
                <a:solidFill>
                  <a:srgbClr val="000000"/>
                </a:solidFill>
                <a:latin typeface="Arial"/>
                <a:ea typeface="DejaVu Sans"/>
              </a:rPr>
              <a:t>How RNN hidden unit Computes??</a:t>
            </a:r>
            <a:endParaRPr/>
          </a:p>
        </p:txBody>
      </p:sp>
      <p:sp>
        <p:nvSpPr>
          <p:cNvPr id="564" name="CustomShape 2"/>
          <p:cNvSpPr/>
          <p:nvPr/>
        </p:nvSpPr>
        <p:spPr>
          <a:xfrm>
            <a:off x="2988000" y="3312000"/>
            <a:ext cx="1582200" cy="1510200"/>
          </a:xfrm>
          <a:prstGeom prst="ellipse">
            <a:avLst/>
          </a:prstGeom>
          <a:solidFill>
            <a:srgbClr val="729FCF"/>
          </a:solidFill>
          <a:ln>
            <a:solidFill>
              <a:srgbClr val="3465A4"/>
            </a:solidFill>
          </a:ln>
        </p:spPr>
      </p:sp>
      <p:sp>
        <p:nvSpPr>
          <p:cNvPr id="565" name="CustomShape 3"/>
          <p:cNvSpPr/>
          <p:nvPr/>
        </p:nvSpPr>
        <p:spPr>
          <a:xfrm>
            <a:off x="288000" y="3528000"/>
            <a:ext cx="934200" cy="1006200"/>
          </a:xfrm>
          <a:prstGeom prst="ellipse">
            <a:avLst/>
          </a:prstGeom>
          <a:solidFill>
            <a:srgbClr val="729FCF"/>
          </a:solidFill>
          <a:ln>
            <a:solidFill>
              <a:srgbClr val="3465A4"/>
            </a:solidFill>
          </a:ln>
        </p:spPr>
        <p:txBody>
          <a:bodyPr wrap="none" lIns="90000" tIns="45000" rIns="90000" bIns="45000" anchor="ctr"/>
          <a:lstStyle/>
          <a:p>
            <a:pPr algn="ctr">
              <a:lnSpc>
                <a:spcPct val="100000"/>
              </a:lnSpc>
            </a:pPr>
            <a:r>
              <a:rPr lang="en-IN" sz="3600">
                <a:solidFill>
                  <a:srgbClr val="000000"/>
                </a:solidFill>
                <a:latin typeface="Arial"/>
                <a:ea typeface="DejaVu Sans"/>
              </a:rPr>
              <a:t>x0</a:t>
            </a:r>
            <a:endParaRPr/>
          </a:p>
        </p:txBody>
      </p:sp>
      <p:sp>
        <p:nvSpPr>
          <p:cNvPr id="566" name="Line 4"/>
          <p:cNvSpPr/>
          <p:nvPr/>
        </p:nvSpPr>
        <p:spPr>
          <a:xfrm>
            <a:off x="1224000" y="4032000"/>
            <a:ext cx="1764000" cy="360"/>
          </a:xfrm>
          <a:prstGeom prst="line">
            <a:avLst/>
          </a:prstGeom>
          <a:ln>
            <a:solidFill>
              <a:srgbClr val="000000"/>
            </a:solidFill>
            <a:tailEnd type="triangle" w="med" len="med"/>
          </a:ln>
        </p:spPr>
      </p:sp>
      <p:sp>
        <p:nvSpPr>
          <p:cNvPr id="567" name="CustomShape 5"/>
          <p:cNvSpPr/>
          <p:nvPr/>
        </p:nvSpPr>
        <p:spPr>
          <a:xfrm>
            <a:off x="1656000" y="3744000"/>
            <a:ext cx="358200" cy="344520"/>
          </a:xfrm>
          <a:prstGeom prst="rect">
            <a:avLst/>
          </a:prstGeom>
          <a:noFill/>
          <a:ln>
            <a:noFill/>
          </a:ln>
        </p:spPr>
        <p:txBody>
          <a:bodyPr lIns="90000" tIns="45000" rIns="90000" bIns="45000"/>
          <a:lstStyle/>
          <a:p>
            <a:r>
              <a:rPr lang="en-IN">
                <a:solidFill>
                  <a:srgbClr val="000000"/>
                </a:solidFill>
                <a:latin typeface="Arial"/>
                <a:ea typeface="DejaVu Sans"/>
              </a:rPr>
              <a:t>W</a:t>
            </a:r>
            <a:endParaRPr/>
          </a:p>
        </p:txBody>
      </p:sp>
      <p:sp>
        <p:nvSpPr>
          <p:cNvPr id="568" name="CustomShape 6"/>
          <p:cNvSpPr/>
          <p:nvPr/>
        </p:nvSpPr>
        <p:spPr>
          <a:xfrm>
            <a:off x="6120000" y="1800000"/>
            <a:ext cx="3526200" cy="1368360"/>
          </a:xfrm>
          <a:prstGeom prst="rect">
            <a:avLst/>
          </a:prstGeom>
          <a:noFill/>
          <a:ln>
            <a:noFill/>
          </a:ln>
        </p:spPr>
        <p:txBody>
          <a:bodyPr lIns="90000" tIns="45000" rIns="90000" bIns="45000"/>
          <a:lstStyle/>
          <a:p>
            <a:r>
              <a:rPr lang="en-IN" b="1">
                <a:solidFill>
                  <a:srgbClr val="000000"/>
                </a:solidFill>
                <a:latin typeface="Arial"/>
                <a:ea typeface="DejaVu Sans"/>
              </a:rPr>
              <a:t>S0 : cell state at t = 0 </a:t>
            </a:r>
            <a:endParaRPr/>
          </a:p>
          <a:p>
            <a:r>
              <a:rPr lang="en-IN" b="1">
                <a:solidFill>
                  <a:srgbClr val="000000"/>
                </a:solidFill>
                <a:latin typeface="Arial"/>
                <a:ea typeface="DejaVu Sans"/>
              </a:rPr>
              <a:t>S1 :  cell state at t = 1</a:t>
            </a:r>
            <a:endParaRPr/>
          </a:p>
          <a:p>
            <a:r>
              <a:rPr lang="en-IN" b="1">
                <a:solidFill>
                  <a:srgbClr val="000000"/>
                </a:solidFill>
                <a:latin typeface="Arial"/>
                <a:ea typeface="DejaVu Sans"/>
              </a:rPr>
              <a:t>x0 – vector represenatation of input text</a:t>
            </a:r>
            <a:endParaRPr/>
          </a:p>
          <a:p>
            <a:r>
              <a:rPr lang="en-IN" b="1">
                <a:solidFill>
                  <a:srgbClr val="000000"/>
                </a:solidFill>
                <a:latin typeface="Arial"/>
                <a:ea typeface="DejaVu Sans"/>
              </a:rPr>
              <a:t>W, U are weights</a:t>
            </a:r>
            <a:endParaRPr/>
          </a:p>
        </p:txBody>
      </p:sp>
      <p:sp>
        <p:nvSpPr>
          <p:cNvPr id="569" name="CustomShape 7"/>
          <p:cNvSpPr/>
          <p:nvPr/>
        </p:nvSpPr>
        <p:spPr>
          <a:xfrm flipH="1" flipV="1">
            <a:off x="3218400" y="4600440"/>
            <a:ext cx="1072800" cy="486360"/>
          </a:xfrm>
          <a:prstGeom prst="curvedConnector3">
            <a:avLst>
              <a:gd name="adj1" fmla="val 50000"/>
            </a:avLst>
          </a:prstGeom>
          <a:noFill/>
          <a:ln>
            <a:solidFill>
              <a:srgbClr val="000000"/>
            </a:solidFill>
            <a:tailEnd type="triangle" w="med" len="med"/>
          </a:ln>
        </p:spPr>
      </p:sp>
      <p:sp>
        <p:nvSpPr>
          <p:cNvPr id="570" name="CustomShape 8"/>
          <p:cNvSpPr/>
          <p:nvPr/>
        </p:nvSpPr>
        <p:spPr>
          <a:xfrm>
            <a:off x="288000" y="4752000"/>
            <a:ext cx="1222200" cy="344520"/>
          </a:xfrm>
          <a:prstGeom prst="rect">
            <a:avLst/>
          </a:prstGeom>
          <a:noFill/>
          <a:ln>
            <a:noFill/>
          </a:ln>
        </p:spPr>
        <p:txBody>
          <a:bodyPr lIns="90000" tIns="45000" rIns="90000" bIns="45000"/>
          <a:lstStyle/>
          <a:p>
            <a:r>
              <a:rPr lang="en-IN">
                <a:solidFill>
                  <a:srgbClr val="000000"/>
                </a:solidFill>
                <a:latin typeface="Arial"/>
                <a:ea typeface="DejaVu Sans"/>
              </a:rPr>
              <a:t>INPUT</a:t>
            </a:r>
            <a:endParaRPr/>
          </a:p>
        </p:txBody>
      </p:sp>
      <p:sp>
        <p:nvSpPr>
          <p:cNvPr id="571" name="CustomShape 9"/>
          <p:cNvSpPr/>
          <p:nvPr/>
        </p:nvSpPr>
        <p:spPr>
          <a:xfrm>
            <a:off x="4294080" y="4824000"/>
            <a:ext cx="600120" cy="344520"/>
          </a:xfrm>
          <a:prstGeom prst="rect">
            <a:avLst/>
          </a:prstGeom>
          <a:noFill/>
          <a:ln>
            <a:noFill/>
          </a:ln>
        </p:spPr>
        <p:txBody>
          <a:bodyPr lIns="90000" tIns="45000" rIns="90000" bIns="45000"/>
          <a:lstStyle/>
          <a:p>
            <a:r>
              <a:rPr lang="en-IN">
                <a:solidFill>
                  <a:srgbClr val="000000"/>
                </a:solidFill>
                <a:latin typeface="Arial"/>
                <a:ea typeface="DejaVu Sans"/>
              </a:rPr>
              <a:t>S0</a:t>
            </a:r>
            <a:endParaRPr/>
          </a:p>
        </p:txBody>
      </p:sp>
      <p:sp>
        <p:nvSpPr>
          <p:cNvPr id="572" name="CustomShape 10"/>
          <p:cNvSpPr/>
          <p:nvPr/>
        </p:nvSpPr>
        <p:spPr>
          <a:xfrm>
            <a:off x="3528000" y="6653160"/>
            <a:ext cx="502200" cy="344520"/>
          </a:xfrm>
          <a:prstGeom prst="rect">
            <a:avLst/>
          </a:prstGeom>
          <a:noFill/>
          <a:ln>
            <a:noFill/>
          </a:ln>
        </p:spPr>
        <p:txBody>
          <a:bodyPr lIns="90000" tIns="45000" rIns="90000" bIns="45000"/>
          <a:lstStyle/>
          <a:p>
            <a:r>
              <a:rPr lang="en-IN">
                <a:solidFill>
                  <a:srgbClr val="000000"/>
                </a:solidFill>
                <a:latin typeface="Arial"/>
                <a:ea typeface="DejaVu Sans"/>
              </a:rPr>
              <a:t>U</a:t>
            </a:r>
            <a:endParaRPr/>
          </a:p>
        </p:txBody>
      </p:sp>
      <p:sp>
        <p:nvSpPr>
          <p:cNvPr id="573" name="Line 11"/>
          <p:cNvSpPr/>
          <p:nvPr/>
        </p:nvSpPr>
        <p:spPr>
          <a:xfrm>
            <a:off x="4572000" y="4104000"/>
            <a:ext cx="1332000" cy="360"/>
          </a:xfrm>
          <a:prstGeom prst="line">
            <a:avLst/>
          </a:prstGeom>
          <a:ln>
            <a:solidFill>
              <a:srgbClr val="000000"/>
            </a:solidFill>
            <a:tailEnd type="triangle" w="med" len="med"/>
          </a:ln>
        </p:spPr>
      </p:sp>
      <p:pic>
        <p:nvPicPr>
          <p:cNvPr id="574" name="Picture 573"/>
          <p:cNvPicPr/>
          <p:nvPr/>
        </p:nvPicPr>
        <p:blipFill>
          <a:blip r:embed="rId2"/>
          <a:stretch>
            <a:fillRect/>
          </a:stretch>
        </p:blipFill>
        <p:spPr>
          <a:xfrm>
            <a:off x="5544000" y="4752000"/>
            <a:ext cx="4390200" cy="787680"/>
          </a:xfrm>
          <a:prstGeom prst="rect">
            <a:avLst/>
          </a:prstGeom>
          <a:ln>
            <a:noFill/>
          </a:ln>
        </p:spPr>
      </p:pic>
      <p:sp>
        <p:nvSpPr>
          <p:cNvPr id="575" name="CustomShape 12"/>
          <p:cNvSpPr/>
          <p:nvPr/>
        </p:nvSpPr>
        <p:spPr>
          <a:xfrm>
            <a:off x="4392000" y="6984000"/>
            <a:ext cx="2014200" cy="344520"/>
          </a:xfrm>
          <a:prstGeom prst="rect">
            <a:avLst/>
          </a:prstGeom>
          <a:noFill/>
          <a:ln>
            <a:noFill/>
          </a:ln>
        </p:spPr>
        <p:txBody>
          <a:bodyPr lIns="90000" tIns="45000" rIns="90000" bIns="45000"/>
          <a:lstStyle/>
          <a:p>
            <a:r>
              <a:rPr lang="en-IN">
                <a:solidFill>
                  <a:srgbClr val="000000"/>
                </a:solidFill>
                <a:latin typeface="Arial"/>
                <a:ea typeface="DejaVu Sans"/>
              </a:rPr>
              <a:t>t =0</a:t>
            </a:r>
            <a:endParaRPr/>
          </a:p>
        </p:txBody>
      </p:sp>
      <p:sp>
        <p:nvSpPr>
          <p:cNvPr id="576" name="CustomShape 13"/>
          <p:cNvSpPr/>
          <p:nvPr/>
        </p:nvSpPr>
        <p:spPr>
          <a:xfrm>
            <a:off x="4968000" y="3528000"/>
            <a:ext cx="862200" cy="344520"/>
          </a:xfrm>
          <a:prstGeom prst="rect">
            <a:avLst/>
          </a:prstGeom>
          <a:noFill/>
          <a:ln>
            <a:noFill/>
          </a:ln>
        </p:spPr>
        <p:txBody>
          <a:bodyPr lIns="90000" tIns="45000" rIns="90000" bIns="45000"/>
          <a:lstStyle/>
          <a:p>
            <a:r>
              <a:rPr lang="en-IN">
                <a:solidFill>
                  <a:srgbClr val="000000"/>
                </a:solidFill>
                <a:latin typeface="Arial"/>
                <a:ea typeface="DejaVu Sans"/>
              </a:rPr>
              <a:t>S1</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CustomShape 1"/>
          <p:cNvSpPr/>
          <p:nvPr/>
        </p:nvSpPr>
        <p:spPr>
          <a:xfrm>
            <a:off x="792000" y="301320"/>
            <a:ext cx="2158200" cy="704880"/>
          </a:xfrm>
          <a:prstGeom prst="rect">
            <a:avLst/>
          </a:prstGeom>
          <a:noFill/>
          <a:ln>
            <a:noFill/>
          </a:ln>
        </p:spPr>
        <p:txBody>
          <a:bodyPr lIns="0" tIns="0" rIns="0" bIns="0" anchor="ctr"/>
          <a:lstStyle/>
          <a:p>
            <a:pPr algn="ctr">
              <a:lnSpc>
                <a:spcPct val="100000"/>
              </a:lnSpc>
            </a:pPr>
            <a:r>
              <a:rPr lang="en-IN" sz="3600" b="1">
                <a:solidFill>
                  <a:srgbClr val="000000"/>
                </a:solidFill>
                <a:latin typeface="Arial"/>
                <a:ea typeface="DejaVu Sans"/>
              </a:rPr>
              <a:t>Contd...</a:t>
            </a:r>
            <a:endParaRPr/>
          </a:p>
        </p:txBody>
      </p:sp>
      <p:sp>
        <p:nvSpPr>
          <p:cNvPr id="578" name="CustomShape 2"/>
          <p:cNvSpPr/>
          <p:nvPr/>
        </p:nvSpPr>
        <p:spPr>
          <a:xfrm>
            <a:off x="2988000" y="3312000"/>
            <a:ext cx="1582200" cy="1510200"/>
          </a:xfrm>
          <a:prstGeom prst="ellipse">
            <a:avLst/>
          </a:prstGeom>
          <a:solidFill>
            <a:srgbClr val="729FCF"/>
          </a:solidFill>
          <a:ln>
            <a:solidFill>
              <a:srgbClr val="3465A4"/>
            </a:solidFill>
          </a:ln>
        </p:spPr>
      </p:sp>
      <p:sp>
        <p:nvSpPr>
          <p:cNvPr id="579" name="CustomShape 3"/>
          <p:cNvSpPr/>
          <p:nvPr/>
        </p:nvSpPr>
        <p:spPr>
          <a:xfrm>
            <a:off x="288000" y="3528000"/>
            <a:ext cx="934200" cy="1006200"/>
          </a:xfrm>
          <a:prstGeom prst="ellipse">
            <a:avLst/>
          </a:prstGeom>
          <a:solidFill>
            <a:srgbClr val="729FCF"/>
          </a:solidFill>
          <a:ln>
            <a:solidFill>
              <a:srgbClr val="3465A4"/>
            </a:solidFill>
          </a:ln>
        </p:spPr>
        <p:txBody>
          <a:bodyPr wrap="none" lIns="90000" tIns="45000" rIns="90000" bIns="45000" anchor="ctr"/>
          <a:lstStyle/>
          <a:p>
            <a:pPr algn="ctr">
              <a:lnSpc>
                <a:spcPct val="100000"/>
              </a:lnSpc>
            </a:pPr>
            <a:r>
              <a:rPr lang="en-IN" sz="3600">
                <a:solidFill>
                  <a:srgbClr val="000000"/>
                </a:solidFill>
                <a:latin typeface="Arial"/>
                <a:ea typeface="DejaVu Sans"/>
              </a:rPr>
              <a:t>x1</a:t>
            </a:r>
            <a:endParaRPr/>
          </a:p>
        </p:txBody>
      </p:sp>
      <p:sp>
        <p:nvSpPr>
          <p:cNvPr id="580" name="Line 4"/>
          <p:cNvSpPr/>
          <p:nvPr/>
        </p:nvSpPr>
        <p:spPr>
          <a:xfrm>
            <a:off x="1224000" y="4032000"/>
            <a:ext cx="1764000" cy="360"/>
          </a:xfrm>
          <a:prstGeom prst="line">
            <a:avLst/>
          </a:prstGeom>
          <a:ln>
            <a:solidFill>
              <a:srgbClr val="000000"/>
            </a:solidFill>
            <a:tailEnd type="triangle" w="med" len="med"/>
          </a:ln>
        </p:spPr>
      </p:sp>
      <p:sp>
        <p:nvSpPr>
          <p:cNvPr id="581" name="CustomShape 5"/>
          <p:cNvSpPr/>
          <p:nvPr/>
        </p:nvSpPr>
        <p:spPr>
          <a:xfrm>
            <a:off x="1656000" y="3744000"/>
            <a:ext cx="358200" cy="344520"/>
          </a:xfrm>
          <a:prstGeom prst="rect">
            <a:avLst/>
          </a:prstGeom>
          <a:noFill/>
          <a:ln>
            <a:noFill/>
          </a:ln>
        </p:spPr>
        <p:txBody>
          <a:bodyPr lIns="90000" tIns="45000" rIns="90000" bIns="45000"/>
          <a:lstStyle/>
          <a:p>
            <a:r>
              <a:rPr lang="en-IN">
                <a:solidFill>
                  <a:srgbClr val="000000"/>
                </a:solidFill>
                <a:latin typeface="Arial"/>
                <a:ea typeface="DejaVu Sans"/>
              </a:rPr>
              <a:t>W</a:t>
            </a:r>
            <a:endParaRPr/>
          </a:p>
        </p:txBody>
      </p:sp>
      <p:sp>
        <p:nvSpPr>
          <p:cNvPr id="582" name="CustomShape 6"/>
          <p:cNvSpPr/>
          <p:nvPr/>
        </p:nvSpPr>
        <p:spPr>
          <a:xfrm>
            <a:off x="6120000" y="1800000"/>
            <a:ext cx="3526200" cy="1368360"/>
          </a:xfrm>
          <a:prstGeom prst="rect">
            <a:avLst/>
          </a:prstGeom>
          <a:noFill/>
          <a:ln>
            <a:noFill/>
          </a:ln>
        </p:spPr>
        <p:txBody>
          <a:bodyPr lIns="90000" tIns="45000" rIns="90000" bIns="45000"/>
          <a:lstStyle/>
          <a:p>
            <a:r>
              <a:rPr lang="en-IN" b="1">
                <a:solidFill>
                  <a:srgbClr val="000000"/>
                </a:solidFill>
                <a:latin typeface="Arial"/>
                <a:ea typeface="DejaVu Sans"/>
              </a:rPr>
              <a:t>S1 : cell state at t = 1 </a:t>
            </a:r>
            <a:endParaRPr/>
          </a:p>
          <a:p>
            <a:r>
              <a:rPr lang="en-IN" b="1">
                <a:solidFill>
                  <a:srgbClr val="000000"/>
                </a:solidFill>
                <a:latin typeface="Arial"/>
                <a:ea typeface="DejaVu Sans"/>
              </a:rPr>
              <a:t>S2 :  cell state at t = 2</a:t>
            </a:r>
            <a:endParaRPr/>
          </a:p>
          <a:p>
            <a:r>
              <a:rPr lang="en-IN" b="1">
                <a:solidFill>
                  <a:srgbClr val="000000"/>
                </a:solidFill>
                <a:latin typeface="Arial"/>
                <a:ea typeface="DejaVu Sans"/>
              </a:rPr>
              <a:t>x1 – vector represenatation of input text</a:t>
            </a:r>
            <a:endParaRPr/>
          </a:p>
          <a:p>
            <a:r>
              <a:rPr lang="en-IN" b="1">
                <a:solidFill>
                  <a:srgbClr val="000000"/>
                </a:solidFill>
                <a:latin typeface="Arial"/>
                <a:ea typeface="DejaVu Sans"/>
              </a:rPr>
              <a:t>W, U are weights</a:t>
            </a:r>
            <a:endParaRPr/>
          </a:p>
        </p:txBody>
      </p:sp>
      <p:sp>
        <p:nvSpPr>
          <p:cNvPr id="583" name="CustomShape 7"/>
          <p:cNvSpPr/>
          <p:nvPr/>
        </p:nvSpPr>
        <p:spPr>
          <a:xfrm flipH="1" flipV="1">
            <a:off x="3218400" y="4600440"/>
            <a:ext cx="1072800" cy="486360"/>
          </a:xfrm>
          <a:prstGeom prst="curvedConnector3">
            <a:avLst>
              <a:gd name="adj1" fmla="val 50000"/>
            </a:avLst>
          </a:prstGeom>
          <a:noFill/>
          <a:ln>
            <a:solidFill>
              <a:srgbClr val="000000"/>
            </a:solidFill>
            <a:tailEnd type="triangle" w="med" len="med"/>
          </a:ln>
        </p:spPr>
      </p:sp>
      <p:sp>
        <p:nvSpPr>
          <p:cNvPr id="584" name="CustomShape 8"/>
          <p:cNvSpPr/>
          <p:nvPr/>
        </p:nvSpPr>
        <p:spPr>
          <a:xfrm>
            <a:off x="288000" y="4752000"/>
            <a:ext cx="1222200" cy="344520"/>
          </a:xfrm>
          <a:prstGeom prst="rect">
            <a:avLst/>
          </a:prstGeom>
          <a:noFill/>
          <a:ln>
            <a:noFill/>
          </a:ln>
        </p:spPr>
        <p:txBody>
          <a:bodyPr lIns="90000" tIns="45000" rIns="90000" bIns="45000"/>
          <a:lstStyle/>
          <a:p>
            <a:r>
              <a:rPr lang="en-IN">
                <a:solidFill>
                  <a:srgbClr val="000000"/>
                </a:solidFill>
                <a:latin typeface="Arial"/>
                <a:ea typeface="DejaVu Sans"/>
              </a:rPr>
              <a:t>INPUT</a:t>
            </a:r>
            <a:endParaRPr/>
          </a:p>
        </p:txBody>
      </p:sp>
      <p:sp>
        <p:nvSpPr>
          <p:cNvPr id="585" name="CustomShape 9"/>
          <p:cNvSpPr/>
          <p:nvPr/>
        </p:nvSpPr>
        <p:spPr>
          <a:xfrm>
            <a:off x="4294080" y="4824000"/>
            <a:ext cx="600120" cy="344520"/>
          </a:xfrm>
          <a:prstGeom prst="rect">
            <a:avLst/>
          </a:prstGeom>
          <a:noFill/>
          <a:ln>
            <a:noFill/>
          </a:ln>
        </p:spPr>
        <p:txBody>
          <a:bodyPr lIns="90000" tIns="45000" rIns="90000" bIns="45000"/>
          <a:lstStyle/>
          <a:p>
            <a:r>
              <a:rPr lang="en-IN">
                <a:solidFill>
                  <a:srgbClr val="000000"/>
                </a:solidFill>
                <a:latin typeface="Arial"/>
                <a:ea typeface="DejaVu Sans"/>
              </a:rPr>
              <a:t>S1</a:t>
            </a:r>
            <a:endParaRPr/>
          </a:p>
        </p:txBody>
      </p:sp>
      <p:sp>
        <p:nvSpPr>
          <p:cNvPr id="586" name="CustomShape 10"/>
          <p:cNvSpPr/>
          <p:nvPr/>
        </p:nvSpPr>
        <p:spPr>
          <a:xfrm>
            <a:off x="3528000" y="6653160"/>
            <a:ext cx="502200" cy="344520"/>
          </a:xfrm>
          <a:prstGeom prst="rect">
            <a:avLst/>
          </a:prstGeom>
          <a:noFill/>
          <a:ln>
            <a:noFill/>
          </a:ln>
        </p:spPr>
        <p:txBody>
          <a:bodyPr lIns="90000" tIns="45000" rIns="90000" bIns="45000"/>
          <a:lstStyle/>
          <a:p>
            <a:r>
              <a:rPr lang="en-IN">
                <a:solidFill>
                  <a:srgbClr val="000000"/>
                </a:solidFill>
                <a:latin typeface="Arial"/>
                <a:ea typeface="DejaVu Sans"/>
              </a:rPr>
              <a:t>U</a:t>
            </a:r>
            <a:endParaRPr/>
          </a:p>
        </p:txBody>
      </p:sp>
      <p:sp>
        <p:nvSpPr>
          <p:cNvPr id="587" name="Line 11"/>
          <p:cNvSpPr/>
          <p:nvPr/>
        </p:nvSpPr>
        <p:spPr>
          <a:xfrm>
            <a:off x="4572000" y="4104000"/>
            <a:ext cx="1332000" cy="360"/>
          </a:xfrm>
          <a:prstGeom prst="line">
            <a:avLst/>
          </a:prstGeom>
          <a:ln>
            <a:solidFill>
              <a:srgbClr val="000000"/>
            </a:solidFill>
            <a:tailEnd type="triangle" w="med" len="med"/>
          </a:ln>
        </p:spPr>
      </p:sp>
      <p:sp>
        <p:nvSpPr>
          <p:cNvPr id="588" name="CustomShape 12"/>
          <p:cNvSpPr/>
          <p:nvPr/>
        </p:nvSpPr>
        <p:spPr>
          <a:xfrm>
            <a:off x="4392000" y="6984000"/>
            <a:ext cx="2014200" cy="344520"/>
          </a:xfrm>
          <a:prstGeom prst="rect">
            <a:avLst/>
          </a:prstGeom>
          <a:noFill/>
          <a:ln>
            <a:noFill/>
          </a:ln>
        </p:spPr>
        <p:txBody>
          <a:bodyPr lIns="90000" tIns="45000" rIns="90000" bIns="45000"/>
          <a:lstStyle/>
          <a:p>
            <a:r>
              <a:rPr lang="en-IN">
                <a:solidFill>
                  <a:srgbClr val="000000"/>
                </a:solidFill>
                <a:latin typeface="Arial"/>
                <a:ea typeface="DejaVu Sans"/>
              </a:rPr>
              <a:t>t =1</a:t>
            </a:r>
            <a:endParaRPr/>
          </a:p>
        </p:txBody>
      </p:sp>
      <p:sp>
        <p:nvSpPr>
          <p:cNvPr id="589" name="CustomShape 13"/>
          <p:cNvSpPr/>
          <p:nvPr/>
        </p:nvSpPr>
        <p:spPr>
          <a:xfrm>
            <a:off x="4968000" y="3528000"/>
            <a:ext cx="574200" cy="344520"/>
          </a:xfrm>
          <a:prstGeom prst="rect">
            <a:avLst/>
          </a:prstGeom>
          <a:noFill/>
          <a:ln>
            <a:noFill/>
          </a:ln>
        </p:spPr>
        <p:txBody>
          <a:bodyPr lIns="90000" tIns="45000" rIns="90000" bIns="45000"/>
          <a:lstStyle/>
          <a:p>
            <a:r>
              <a:rPr lang="en-IN">
                <a:solidFill>
                  <a:srgbClr val="000000"/>
                </a:solidFill>
                <a:latin typeface="Arial"/>
                <a:ea typeface="DejaVu Sans"/>
              </a:rPr>
              <a:t>S2</a:t>
            </a:r>
            <a:endParaRPr/>
          </a:p>
        </p:txBody>
      </p:sp>
      <p:pic>
        <p:nvPicPr>
          <p:cNvPr id="590" name="Picture 589"/>
          <p:cNvPicPr/>
          <p:nvPr/>
        </p:nvPicPr>
        <p:blipFill>
          <a:blip r:embed="rId2"/>
          <a:stretch>
            <a:fillRect/>
          </a:stretch>
        </p:blipFill>
        <p:spPr>
          <a:xfrm>
            <a:off x="5472000" y="5256000"/>
            <a:ext cx="4246200" cy="790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CustomShape 1"/>
          <p:cNvSpPr/>
          <p:nvPr/>
        </p:nvSpPr>
        <p:spPr>
          <a:xfrm>
            <a:off x="1368000" y="2376000"/>
            <a:ext cx="934200" cy="1006200"/>
          </a:xfrm>
          <a:prstGeom prst="ellipse">
            <a:avLst/>
          </a:prstGeom>
          <a:solidFill>
            <a:srgbClr val="729FCF"/>
          </a:solidFill>
          <a:ln>
            <a:solidFill>
              <a:srgbClr val="3465A4"/>
            </a:solidFill>
          </a:ln>
        </p:spPr>
      </p:sp>
      <p:sp>
        <p:nvSpPr>
          <p:cNvPr id="592" name="CustomShape 2"/>
          <p:cNvSpPr/>
          <p:nvPr/>
        </p:nvSpPr>
        <p:spPr>
          <a:xfrm>
            <a:off x="3168000" y="2304000"/>
            <a:ext cx="934200" cy="1006200"/>
          </a:xfrm>
          <a:prstGeom prst="ellipse">
            <a:avLst/>
          </a:prstGeom>
          <a:solidFill>
            <a:srgbClr val="729FCF"/>
          </a:solidFill>
          <a:ln>
            <a:solidFill>
              <a:srgbClr val="3465A4"/>
            </a:solidFill>
          </a:ln>
        </p:spPr>
      </p:sp>
      <p:sp>
        <p:nvSpPr>
          <p:cNvPr id="593" name="CustomShape 3"/>
          <p:cNvSpPr/>
          <p:nvPr/>
        </p:nvSpPr>
        <p:spPr>
          <a:xfrm>
            <a:off x="4896000" y="2304000"/>
            <a:ext cx="934200" cy="1006200"/>
          </a:xfrm>
          <a:prstGeom prst="ellipse">
            <a:avLst/>
          </a:prstGeom>
          <a:solidFill>
            <a:srgbClr val="729FCF"/>
          </a:solidFill>
          <a:ln>
            <a:solidFill>
              <a:srgbClr val="3465A4"/>
            </a:solidFill>
          </a:ln>
        </p:spPr>
      </p:sp>
      <p:sp>
        <p:nvSpPr>
          <p:cNvPr id="594" name="CustomShape 4"/>
          <p:cNvSpPr/>
          <p:nvPr/>
        </p:nvSpPr>
        <p:spPr>
          <a:xfrm>
            <a:off x="6480000" y="2304000"/>
            <a:ext cx="934200" cy="1006200"/>
          </a:xfrm>
          <a:prstGeom prst="ellipse">
            <a:avLst/>
          </a:prstGeom>
          <a:solidFill>
            <a:srgbClr val="729FCF"/>
          </a:solidFill>
          <a:ln>
            <a:solidFill>
              <a:srgbClr val="3465A4"/>
            </a:solidFill>
          </a:ln>
        </p:spPr>
      </p:sp>
      <p:sp>
        <p:nvSpPr>
          <p:cNvPr id="595" name="Line 5"/>
          <p:cNvSpPr/>
          <p:nvPr/>
        </p:nvSpPr>
        <p:spPr>
          <a:xfrm>
            <a:off x="2304000" y="2808000"/>
            <a:ext cx="864000" cy="360"/>
          </a:xfrm>
          <a:prstGeom prst="line">
            <a:avLst/>
          </a:prstGeom>
          <a:ln>
            <a:solidFill>
              <a:srgbClr val="000000"/>
            </a:solidFill>
            <a:tailEnd type="triangle" w="med" len="med"/>
          </a:ln>
        </p:spPr>
      </p:sp>
      <p:sp>
        <p:nvSpPr>
          <p:cNvPr id="596" name="Line 6"/>
          <p:cNvSpPr/>
          <p:nvPr/>
        </p:nvSpPr>
        <p:spPr>
          <a:xfrm>
            <a:off x="4104000" y="2808000"/>
            <a:ext cx="792000" cy="360"/>
          </a:xfrm>
          <a:prstGeom prst="line">
            <a:avLst/>
          </a:prstGeom>
          <a:ln>
            <a:solidFill>
              <a:srgbClr val="000000"/>
            </a:solidFill>
            <a:tailEnd type="triangle" w="med" len="med"/>
          </a:ln>
        </p:spPr>
      </p:sp>
      <p:sp>
        <p:nvSpPr>
          <p:cNvPr id="597" name="Line 7"/>
          <p:cNvSpPr/>
          <p:nvPr/>
        </p:nvSpPr>
        <p:spPr>
          <a:xfrm>
            <a:off x="5832000" y="2736000"/>
            <a:ext cx="720000" cy="360"/>
          </a:xfrm>
          <a:prstGeom prst="line">
            <a:avLst/>
          </a:prstGeom>
          <a:ln>
            <a:solidFill>
              <a:srgbClr val="000000"/>
            </a:solidFill>
            <a:tailEnd type="triangle" w="med" len="med"/>
          </a:ln>
        </p:spPr>
      </p:sp>
      <p:sp>
        <p:nvSpPr>
          <p:cNvPr id="598" name="Line 8"/>
          <p:cNvSpPr/>
          <p:nvPr/>
        </p:nvSpPr>
        <p:spPr>
          <a:xfrm flipV="1">
            <a:off x="1800000" y="3384000"/>
            <a:ext cx="360" cy="1368000"/>
          </a:xfrm>
          <a:prstGeom prst="line">
            <a:avLst/>
          </a:prstGeom>
          <a:ln>
            <a:solidFill>
              <a:srgbClr val="000000"/>
            </a:solidFill>
            <a:tailEnd type="triangle" w="med" len="med"/>
          </a:ln>
        </p:spPr>
      </p:sp>
      <p:sp>
        <p:nvSpPr>
          <p:cNvPr id="599" name="Line 9"/>
          <p:cNvSpPr/>
          <p:nvPr/>
        </p:nvSpPr>
        <p:spPr>
          <a:xfrm flipV="1">
            <a:off x="3672000" y="3312000"/>
            <a:ext cx="360" cy="1224000"/>
          </a:xfrm>
          <a:prstGeom prst="line">
            <a:avLst/>
          </a:prstGeom>
          <a:ln>
            <a:solidFill>
              <a:srgbClr val="000000"/>
            </a:solidFill>
            <a:tailEnd type="triangle" w="med" len="med"/>
          </a:ln>
        </p:spPr>
      </p:sp>
      <p:sp>
        <p:nvSpPr>
          <p:cNvPr id="600" name="Line 10"/>
          <p:cNvSpPr/>
          <p:nvPr/>
        </p:nvSpPr>
        <p:spPr>
          <a:xfrm flipV="1">
            <a:off x="5400000" y="3312000"/>
            <a:ext cx="360" cy="1368000"/>
          </a:xfrm>
          <a:prstGeom prst="line">
            <a:avLst/>
          </a:prstGeom>
          <a:ln>
            <a:solidFill>
              <a:srgbClr val="000000"/>
            </a:solidFill>
            <a:tailEnd type="triangle" w="med" len="med"/>
          </a:ln>
        </p:spPr>
      </p:sp>
      <p:sp>
        <p:nvSpPr>
          <p:cNvPr id="601" name="Line 11"/>
          <p:cNvSpPr/>
          <p:nvPr/>
        </p:nvSpPr>
        <p:spPr>
          <a:xfrm flipV="1">
            <a:off x="6984000" y="3240000"/>
            <a:ext cx="360" cy="1296000"/>
          </a:xfrm>
          <a:prstGeom prst="line">
            <a:avLst/>
          </a:prstGeom>
          <a:ln>
            <a:solidFill>
              <a:srgbClr val="000000"/>
            </a:solidFill>
            <a:tailEnd type="triangle" w="med" len="med"/>
          </a:ln>
        </p:spPr>
      </p:sp>
      <p:sp>
        <p:nvSpPr>
          <p:cNvPr id="602" name="CustomShape 12"/>
          <p:cNvSpPr/>
          <p:nvPr/>
        </p:nvSpPr>
        <p:spPr>
          <a:xfrm>
            <a:off x="1512000" y="4968000"/>
            <a:ext cx="718200" cy="344520"/>
          </a:xfrm>
          <a:prstGeom prst="rect">
            <a:avLst/>
          </a:prstGeom>
          <a:noFill/>
          <a:ln>
            <a:noFill/>
          </a:ln>
        </p:spPr>
        <p:txBody>
          <a:bodyPr lIns="90000" tIns="45000" rIns="90000" bIns="45000"/>
          <a:lstStyle/>
          <a:p>
            <a:r>
              <a:rPr lang="en-IN">
                <a:solidFill>
                  <a:srgbClr val="000000"/>
                </a:solidFill>
                <a:latin typeface="Arial"/>
                <a:ea typeface="DejaVu Sans"/>
              </a:rPr>
              <a:t>x0</a:t>
            </a:r>
            <a:endParaRPr/>
          </a:p>
        </p:txBody>
      </p:sp>
      <p:sp>
        <p:nvSpPr>
          <p:cNvPr id="603" name="CustomShape 13"/>
          <p:cNvSpPr/>
          <p:nvPr/>
        </p:nvSpPr>
        <p:spPr>
          <a:xfrm>
            <a:off x="3600000" y="4824000"/>
            <a:ext cx="502200" cy="344520"/>
          </a:xfrm>
          <a:prstGeom prst="rect">
            <a:avLst/>
          </a:prstGeom>
          <a:noFill/>
          <a:ln>
            <a:noFill/>
          </a:ln>
        </p:spPr>
        <p:txBody>
          <a:bodyPr lIns="90000" tIns="45000" rIns="90000" bIns="45000"/>
          <a:lstStyle/>
          <a:p>
            <a:r>
              <a:rPr lang="en-IN">
                <a:solidFill>
                  <a:srgbClr val="000000"/>
                </a:solidFill>
                <a:latin typeface="Arial"/>
                <a:ea typeface="DejaVu Sans"/>
              </a:rPr>
              <a:t>x1</a:t>
            </a:r>
            <a:endParaRPr/>
          </a:p>
        </p:txBody>
      </p:sp>
      <p:sp>
        <p:nvSpPr>
          <p:cNvPr id="604" name="CustomShape 14"/>
          <p:cNvSpPr/>
          <p:nvPr/>
        </p:nvSpPr>
        <p:spPr>
          <a:xfrm>
            <a:off x="5184000" y="4824000"/>
            <a:ext cx="574200" cy="344520"/>
          </a:xfrm>
          <a:prstGeom prst="rect">
            <a:avLst/>
          </a:prstGeom>
          <a:noFill/>
          <a:ln>
            <a:noFill/>
          </a:ln>
        </p:spPr>
        <p:txBody>
          <a:bodyPr lIns="90000" tIns="45000" rIns="90000" bIns="45000"/>
          <a:lstStyle/>
          <a:p>
            <a:r>
              <a:rPr lang="en-IN">
                <a:solidFill>
                  <a:srgbClr val="000000"/>
                </a:solidFill>
                <a:latin typeface="Arial"/>
                <a:ea typeface="DejaVu Sans"/>
              </a:rPr>
              <a:t>x3</a:t>
            </a:r>
            <a:endParaRPr/>
          </a:p>
        </p:txBody>
      </p:sp>
      <p:sp>
        <p:nvSpPr>
          <p:cNvPr id="605" name="CustomShape 15"/>
          <p:cNvSpPr/>
          <p:nvPr/>
        </p:nvSpPr>
        <p:spPr>
          <a:xfrm>
            <a:off x="6912000" y="4680000"/>
            <a:ext cx="502200" cy="344520"/>
          </a:xfrm>
          <a:prstGeom prst="rect">
            <a:avLst/>
          </a:prstGeom>
          <a:noFill/>
          <a:ln>
            <a:noFill/>
          </a:ln>
        </p:spPr>
        <p:txBody>
          <a:bodyPr lIns="90000" tIns="45000" rIns="90000" bIns="45000"/>
          <a:lstStyle/>
          <a:p>
            <a:r>
              <a:rPr lang="en-IN">
                <a:solidFill>
                  <a:srgbClr val="000000"/>
                </a:solidFill>
                <a:latin typeface="Arial"/>
                <a:ea typeface="DejaVu Sans"/>
              </a:rPr>
              <a:t>x4</a:t>
            </a:r>
            <a:endParaRPr/>
          </a:p>
        </p:txBody>
      </p:sp>
      <p:sp>
        <p:nvSpPr>
          <p:cNvPr id="606" name="CustomShape 16"/>
          <p:cNvSpPr/>
          <p:nvPr/>
        </p:nvSpPr>
        <p:spPr>
          <a:xfrm>
            <a:off x="1296000" y="3888000"/>
            <a:ext cx="286200" cy="344520"/>
          </a:xfrm>
          <a:prstGeom prst="rect">
            <a:avLst/>
          </a:prstGeom>
          <a:noFill/>
          <a:ln>
            <a:noFill/>
          </a:ln>
        </p:spPr>
        <p:txBody>
          <a:bodyPr lIns="90000" tIns="45000" rIns="90000" bIns="45000"/>
          <a:lstStyle/>
          <a:p>
            <a:r>
              <a:rPr lang="en-IN">
                <a:solidFill>
                  <a:srgbClr val="000000"/>
                </a:solidFill>
                <a:latin typeface="Arial"/>
                <a:ea typeface="DejaVu Sans"/>
              </a:rPr>
              <a:t>W</a:t>
            </a:r>
            <a:endParaRPr/>
          </a:p>
        </p:txBody>
      </p:sp>
      <p:sp>
        <p:nvSpPr>
          <p:cNvPr id="607" name="CustomShape 17"/>
          <p:cNvSpPr/>
          <p:nvPr/>
        </p:nvSpPr>
        <p:spPr>
          <a:xfrm>
            <a:off x="3096000" y="3816000"/>
            <a:ext cx="358200" cy="344520"/>
          </a:xfrm>
          <a:prstGeom prst="rect">
            <a:avLst/>
          </a:prstGeom>
          <a:noFill/>
          <a:ln>
            <a:noFill/>
          </a:ln>
        </p:spPr>
        <p:txBody>
          <a:bodyPr lIns="90000" tIns="45000" rIns="90000" bIns="45000"/>
          <a:lstStyle/>
          <a:p>
            <a:r>
              <a:rPr lang="en-IN">
                <a:solidFill>
                  <a:srgbClr val="000000"/>
                </a:solidFill>
                <a:latin typeface="Arial"/>
                <a:ea typeface="DejaVu Sans"/>
              </a:rPr>
              <a:t>W</a:t>
            </a:r>
            <a:endParaRPr/>
          </a:p>
        </p:txBody>
      </p:sp>
      <p:sp>
        <p:nvSpPr>
          <p:cNvPr id="608" name="CustomShape 18"/>
          <p:cNvSpPr/>
          <p:nvPr/>
        </p:nvSpPr>
        <p:spPr>
          <a:xfrm>
            <a:off x="4896000" y="3816000"/>
            <a:ext cx="286200" cy="344520"/>
          </a:xfrm>
          <a:prstGeom prst="rect">
            <a:avLst/>
          </a:prstGeom>
          <a:noFill/>
          <a:ln>
            <a:noFill/>
          </a:ln>
        </p:spPr>
        <p:txBody>
          <a:bodyPr lIns="90000" tIns="45000" rIns="90000" bIns="45000"/>
          <a:lstStyle/>
          <a:p>
            <a:r>
              <a:rPr lang="en-IN">
                <a:solidFill>
                  <a:srgbClr val="000000"/>
                </a:solidFill>
                <a:latin typeface="Arial"/>
                <a:ea typeface="DejaVu Sans"/>
              </a:rPr>
              <a:t>W</a:t>
            </a:r>
            <a:endParaRPr/>
          </a:p>
        </p:txBody>
      </p:sp>
      <p:sp>
        <p:nvSpPr>
          <p:cNvPr id="609" name="CustomShape 19"/>
          <p:cNvSpPr/>
          <p:nvPr/>
        </p:nvSpPr>
        <p:spPr>
          <a:xfrm>
            <a:off x="6480000" y="3744000"/>
            <a:ext cx="358200" cy="344520"/>
          </a:xfrm>
          <a:prstGeom prst="rect">
            <a:avLst/>
          </a:prstGeom>
          <a:noFill/>
          <a:ln>
            <a:noFill/>
          </a:ln>
        </p:spPr>
        <p:txBody>
          <a:bodyPr lIns="90000" tIns="45000" rIns="90000" bIns="45000"/>
          <a:lstStyle/>
          <a:p>
            <a:r>
              <a:rPr lang="en-IN">
                <a:solidFill>
                  <a:srgbClr val="000000"/>
                </a:solidFill>
                <a:latin typeface="Arial"/>
                <a:ea typeface="DejaVu Sans"/>
              </a:rPr>
              <a:t>W</a:t>
            </a:r>
            <a:endParaRPr/>
          </a:p>
        </p:txBody>
      </p:sp>
      <p:sp>
        <p:nvSpPr>
          <p:cNvPr id="610" name="CustomShape 20"/>
          <p:cNvSpPr/>
          <p:nvPr/>
        </p:nvSpPr>
        <p:spPr>
          <a:xfrm>
            <a:off x="2592000" y="3096000"/>
            <a:ext cx="358200" cy="344520"/>
          </a:xfrm>
          <a:prstGeom prst="rect">
            <a:avLst/>
          </a:prstGeom>
          <a:noFill/>
          <a:ln>
            <a:noFill/>
          </a:ln>
        </p:spPr>
        <p:txBody>
          <a:bodyPr lIns="90000" tIns="45000" rIns="90000" bIns="45000"/>
          <a:lstStyle/>
          <a:p>
            <a:r>
              <a:rPr lang="en-IN">
                <a:solidFill>
                  <a:srgbClr val="000000"/>
                </a:solidFill>
                <a:latin typeface="Arial"/>
                <a:ea typeface="DejaVu Sans"/>
              </a:rPr>
              <a:t>U</a:t>
            </a:r>
            <a:endParaRPr/>
          </a:p>
        </p:txBody>
      </p:sp>
      <p:sp>
        <p:nvSpPr>
          <p:cNvPr id="611" name="CustomShape 21"/>
          <p:cNvSpPr/>
          <p:nvPr/>
        </p:nvSpPr>
        <p:spPr>
          <a:xfrm>
            <a:off x="4320000" y="3096000"/>
            <a:ext cx="430200" cy="344520"/>
          </a:xfrm>
          <a:prstGeom prst="rect">
            <a:avLst/>
          </a:prstGeom>
          <a:noFill/>
          <a:ln>
            <a:noFill/>
          </a:ln>
        </p:spPr>
        <p:txBody>
          <a:bodyPr lIns="90000" tIns="45000" rIns="90000" bIns="45000"/>
          <a:lstStyle/>
          <a:p>
            <a:r>
              <a:rPr lang="en-IN">
                <a:solidFill>
                  <a:srgbClr val="000000"/>
                </a:solidFill>
                <a:latin typeface="Arial"/>
                <a:ea typeface="DejaVu Sans"/>
              </a:rPr>
              <a:t>U</a:t>
            </a:r>
            <a:endParaRPr/>
          </a:p>
        </p:txBody>
      </p:sp>
      <p:sp>
        <p:nvSpPr>
          <p:cNvPr id="612" name="CustomShape 22"/>
          <p:cNvSpPr/>
          <p:nvPr/>
        </p:nvSpPr>
        <p:spPr>
          <a:xfrm>
            <a:off x="6048000" y="3096000"/>
            <a:ext cx="358200" cy="344520"/>
          </a:xfrm>
          <a:prstGeom prst="rect">
            <a:avLst/>
          </a:prstGeom>
          <a:noFill/>
          <a:ln>
            <a:noFill/>
          </a:ln>
        </p:spPr>
        <p:txBody>
          <a:bodyPr lIns="90000" tIns="45000" rIns="90000" bIns="45000"/>
          <a:lstStyle/>
          <a:p>
            <a:r>
              <a:rPr lang="en-IN">
                <a:solidFill>
                  <a:srgbClr val="000000"/>
                </a:solidFill>
                <a:latin typeface="Arial"/>
                <a:ea typeface="DejaVu Sans"/>
              </a:rPr>
              <a:t>U</a:t>
            </a:r>
            <a:endParaRPr/>
          </a:p>
        </p:txBody>
      </p:sp>
      <p:sp>
        <p:nvSpPr>
          <p:cNvPr id="613" name="CustomShape 23"/>
          <p:cNvSpPr/>
          <p:nvPr/>
        </p:nvSpPr>
        <p:spPr>
          <a:xfrm>
            <a:off x="1728000" y="2664000"/>
            <a:ext cx="502200" cy="344520"/>
          </a:xfrm>
          <a:prstGeom prst="rect">
            <a:avLst/>
          </a:prstGeom>
          <a:noFill/>
          <a:ln>
            <a:noFill/>
          </a:ln>
        </p:spPr>
        <p:txBody>
          <a:bodyPr lIns="90000" tIns="45000" rIns="90000" bIns="45000"/>
          <a:lstStyle/>
          <a:p>
            <a:r>
              <a:rPr lang="en-IN">
                <a:solidFill>
                  <a:srgbClr val="000000"/>
                </a:solidFill>
                <a:latin typeface="Arial"/>
                <a:ea typeface="DejaVu Sans"/>
              </a:rPr>
              <a:t>s0</a:t>
            </a:r>
            <a:endParaRPr/>
          </a:p>
        </p:txBody>
      </p:sp>
      <p:sp>
        <p:nvSpPr>
          <p:cNvPr id="614" name="CustomShape 24"/>
          <p:cNvSpPr/>
          <p:nvPr/>
        </p:nvSpPr>
        <p:spPr>
          <a:xfrm>
            <a:off x="3456000" y="2592000"/>
            <a:ext cx="430200" cy="344520"/>
          </a:xfrm>
          <a:prstGeom prst="rect">
            <a:avLst/>
          </a:prstGeom>
          <a:noFill/>
          <a:ln>
            <a:noFill/>
          </a:ln>
        </p:spPr>
        <p:txBody>
          <a:bodyPr lIns="90000" tIns="45000" rIns="90000" bIns="45000"/>
          <a:lstStyle/>
          <a:p>
            <a:r>
              <a:rPr lang="en-IN">
                <a:solidFill>
                  <a:srgbClr val="000000"/>
                </a:solidFill>
                <a:latin typeface="Arial"/>
                <a:ea typeface="DejaVu Sans"/>
              </a:rPr>
              <a:t>s1</a:t>
            </a:r>
            <a:endParaRPr/>
          </a:p>
        </p:txBody>
      </p:sp>
      <p:sp>
        <p:nvSpPr>
          <p:cNvPr id="615" name="CustomShape 25"/>
          <p:cNvSpPr/>
          <p:nvPr/>
        </p:nvSpPr>
        <p:spPr>
          <a:xfrm>
            <a:off x="5184000" y="2533680"/>
            <a:ext cx="502200" cy="344520"/>
          </a:xfrm>
          <a:prstGeom prst="rect">
            <a:avLst/>
          </a:prstGeom>
          <a:noFill/>
          <a:ln>
            <a:noFill/>
          </a:ln>
        </p:spPr>
        <p:txBody>
          <a:bodyPr lIns="90000" tIns="45000" rIns="90000" bIns="45000"/>
          <a:lstStyle/>
          <a:p>
            <a:r>
              <a:rPr lang="en-IN">
                <a:solidFill>
                  <a:srgbClr val="000000"/>
                </a:solidFill>
                <a:latin typeface="Arial"/>
                <a:ea typeface="DejaVu Sans"/>
              </a:rPr>
              <a:t>s2</a:t>
            </a:r>
            <a:endParaRPr/>
          </a:p>
        </p:txBody>
      </p:sp>
      <p:sp>
        <p:nvSpPr>
          <p:cNvPr id="616" name="Line 26"/>
          <p:cNvSpPr/>
          <p:nvPr/>
        </p:nvSpPr>
        <p:spPr>
          <a:xfrm>
            <a:off x="7416000" y="2808000"/>
            <a:ext cx="1152000" cy="360"/>
          </a:xfrm>
          <a:prstGeom prst="line">
            <a:avLst/>
          </a:prstGeom>
          <a:ln>
            <a:solidFill>
              <a:srgbClr val="000000"/>
            </a:solidFill>
            <a:tailEnd type="triangle" w="med" len="med"/>
          </a:ln>
        </p:spPr>
      </p:sp>
      <p:sp>
        <p:nvSpPr>
          <p:cNvPr id="617" name="CustomShape 27"/>
          <p:cNvSpPr/>
          <p:nvPr/>
        </p:nvSpPr>
        <p:spPr>
          <a:xfrm>
            <a:off x="6696000" y="2605680"/>
            <a:ext cx="646200" cy="344520"/>
          </a:xfrm>
          <a:prstGeom prst="rect">
            <a:avLst/>
          </a:prstGeom>
          <a:noFill/>
          <a:ln>
            <a:noFill/>
          </a:ln>
        </p:spPr>
        <p:txBody>
          <a:bodyPr lIns="90000" tIns="45000" rIns="90000" bIns="45000"/>
          <a:lstStyle/>
          <a:p>
            <a:r>
              <a:rPr lang="en-IN">
                <a:solidFill>
                  <a:srgbClr val="000000"/>
                </a:solidFill>
                <a:latin typeface="Arial"/>
                <a:ea typeface="DejaVu Sans"/>
              </a:rPr>
              <a:t>s3</a:t>
            </a:r>
            <a:endParaRPr/>
          </a:p>
        </p:txBody>
      </p:sp>
      <p:sp>
        <p:nvSpPr>
          <p:cNvPr id="618" name="CustomShape 28"/>
          <p:cNvSpPr/>
          <p:nvPr/>
        </p:nvSpPr>
        <p:spPr>
          <a:xfrm>
            <a:off x="7848000" y="3096000"/>
            <a:ext cx="286200" cy="344520"/>
          </a:xfrm>
          <a:prstGeom prst="rect">
            <a:avLst/>
          </a:prstGeom>
          <a:noFill/>
          <a:ln>
            <a:noFill/>
          </a:ln>
        </p:spPr>
        <p:txBody>
          <a:bodyPr lIns="90000" tIns="45000" rIns="90000" bIns="45000"/>
          <a:lstStyle/>
          <a:p>
            <a:r>
              <a:rPr lang="en-IN">
                <a:solidFill>
                  <a:srgbClr val="000000"/>
                </a:solidFill>
                <a:latin typeface="Arial"/>
                <a:ea typeface="DejaVu Sans"/>
              </a:rPr>
              <a:t>U</a:t>
            </a:r>
            <a:endParaRPr/>
          </a:p>
        </p:txBody>
      </p:sp>
      <p:sp>
        <p:nvSpPr>
          <p:cNvPr id="619" name="CustomShape 29"/>
          <p:cNvSpPr/>
          <p:nvPr/>
        </p:nvSpPr>
        <p:spPr>
          <a:xfrm>
            <a:off x="8856000" y="2592000"/>
            <a:ext cx="790200" cy="344520"/>
          </a:xfrm>
          <a:prstGeom prst="rect">
            <a:avLst/>
          </a:prstGeom>
          <a:noFill/>
          <a:ln>
            <a:noFill/>
          </a:ln>
        </p:spPr>
        <p:txBody>
          <a:bodyPr lIns="90000" tIns="45000" rIns="90000" bIns="45000"/>
          <a:lstStyle/>
          <a:p>
            <a:r>
              <a:rPr lang="en-IN">
                <a:solidFill>
                  <a:srgbClr val="000000"/>
                </a:solidFill>
                <a:latin typeface="Arial"/>
                <a:ea typeface="DejaVu Sans"/>
              </a:rPr>
              <a:t>........</a:t>
            </a:r>
            <a:endParaRPr/>
          </a:p>
        </p:txBody>
      </p:sp>
      <p:sp>
        <p:nvSpPr>
          <p:cNvPr id="620" name="CustomShape 30"/>
          <p:cNvSpPr/>
          <p:nvPr/>
        </p:nvSpPr>
        <p:spPr>
          <a:xfrm>
            <a:off x="504000" y="301320"/>
            <a:ext cx="9070200" cy="1260000"/>
          </a:xfrm>
          <a:prstGeom prst="rect">
            <a:avLst/>
          </a:prstGeom>
          <a:noFill/>
          <a:ln>
            <a:noFill/>
          </a:ln>
        </p:spPr>
        <p:txBody>
          <a:bodyPr lIns="0" tIns="0" rIns="0" bIns="0" anchor="ctr"/>
          <a:lstStyle/>
          <a:p>
            <a:pPr algn="ctr">
              <a:lnSpc>
                <a:spcPct val="100000"/>
              </a:lnSpc>
            </a:pPr>
            <a:r>
              <a:rPr lang="en-IN" sz="4400">
                <a:solidFill>
                  <a:srgbClr val="000000"/>
                </a:solidFill>
                <a:latin typeface="Arial"/>
                <a:ea typeface="DejaVu Sans"/>
              </a:rPr>
              <a:t>RNN across the input text(x0...xn)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CustomShape 1"/>
          <p:cNvSpPr/>
          <p:nvPr/>
        </p:nvSpPr>
        <p:spPr>
          <a:xfrm>
            <a:off x="504000" y="301320"/>
            <a:ext cx="9068760" cy="1259280"/>
          </a:xfrm>
          <a:prstGeom prst="rect">
            <a:avLst/>
          </a:prstGeom>
          <a:noFill/>
          <a:ln>
            <a:noFill/>
          </a:ln>
        </p:spPr>
        <p:txBody>
          <a:bodyPr lIns="0" tIns="0" rIns="0" bIns="0" anchor="ctr"/>
          <a:lstStyle/>
          <a:p>
            <a:pPr algn="ctr">
              <a:lnSpc>
                <a:spcPct val="100000"/>
              </a:lnSpc>
            </a:pPr>
            <a:r>
              <a:rPr lang="en-IN" sz="4400">
                <a:solidFill>
                  <a:srgbClr val="000000"/>
                </a:solidFill>
                <a:latin typeface="Arial"/>
                <a:ea typeface="DejaVu Sans"/>
              </a:rPr>
              <a:t>Natural Language Processing </a:t>
            </a:r>
            <a:endParaRPr/>
          </a:p>
        </p:txBody>
      </p:sp>
      <p:sp>
        <p:nvSpPr>
          <p:cNvPr id="371" name="CustomShape 2"/>
          <p:cNvSpPr/>
          <p:nvPr/>
        </p:nvSpPr>
        <p:spPr>
          <a:xfrm>
            <a:off x="432000" y="1656000"/>
            <a:ext cx="9068760" cy="5584320"/>
          </a:xfrm>
          <a:prstGeom prst="rect">
            <a:avLst/>
          </a:prstGeom>
          <a:noFill/>
          <a:ln>
            <a:noFill/>
          </a:ln>
        </p:spPr>
        <p:txBody>
          <a:bodyPr lIns="0" tIns="0" rIns="0" bIns="0" anchor="ctr"/>
          <a:lstStyle/>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r>
              <a:rPr lang="en-IN" sz="3200">
                <a:solidFill>
                  <a:srgbClr val="000000"/>
                </a:solidFill>
                <a:latin typeface="Arial"/>
                <a:ea typeface="DejaVu Sans"/>
              </a:rPr>
              <a:t>NLU                                </a:t>
            </a:r>
            <a:endParaRPr/>
          </a:p>
          <a:p>
            <a:pPr algn="ctr">
              <a:lnSpc>
                <a:spcPct val="100000"/>
              </a:lnSpc>
            </a:pPr>
            <a:r>
              <a:rPr lang="en-IN" sz="3200">
                <a:solidFill>
                  <a:srgbClr val="000000"/>
                </a:solidFill>
                <a:latin typeface="Arial"/>
                <a:ea typeface="DejaVu Sans"/>
              </a:rPr>
              <a:t>									       NLG</a:t>
            </a:r>
            <a:endParaRPr/>
          </a:p>
          <a:p>
            <a:pPr algn="ctr">
              <a:lnSpc>
                <a:spcPct val="100000"/>
              </a:lnSpc>
            </a:pPr>
            <a:r>
              <a:rPr lang="en-IN" sz="2400">
                <a:solidFill>
                  <a:srgbClr val="000000"/>
                </a:solidFill>
                <a:latin typeface="Arial"/>
                <a:ea typeface="DejaVu Sans"/>
              </a:rPr>
              <a:t>Natural language                                                               </a:t>
            </a:r>
            <a:endParaRPr/>
          </a:p>
          <a:p>
            <a:pPr algn="ctr">
              <a:lnSpc>
                <a:spcPct val="100000"/>
              </a:lnSpc>
            </a:pPr>
            <a:r>
              <a:rPr lang="en-IN" sz="2400">
                <a:solidFill>
                  <a:srgbClr val="000000"/>
                </a:solidFill>
                <a:latin typeface="Arial"/>
                <a:ea typeface="DejaVu Sans"/>
              </a:rPr>
              <a:t> 		Understanding                                     Natural langauge                                                                       Generation </a:t>
            </a: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p:txBody>
      </p:sp>
      <p:sp>
        <p:nvSpPr>
          <p:cNvPr id="372" name="Line 3"/>
          <p:cNvSpPr/>
          <p:nvPr/>
        </p:nvSpPr>
        <p:spPr>
          <a:xfrm>
            <a:off x="4896000" y="2232000"/>
            <a:ext cx="360" cy="720000"/>
          </a:xfrm>
          <a:prstGeom prst="line">
            <a:avLst/>
          </a:prstGeom>
          <a:ln>
            <a:solidFill>
              <a:srgbClr val="000000"/>
            </a:solidFill>
          </a:ln>
        </p:spPr>
      </p:sp>
      <p:sp>
        <p:nvSpPr>
          <p:cNvPr id="373" name="Line 4"/>
          <p:cNvSpPr/>
          <p:nvPr/>
        </p:nvSpPr>
        <p:spPr>
          <a:xfrm>
            <a:off x="4896000" y="2952000"/>
            <a:ext cx="2088000" cy="360"/>
          </a:xfrm>
          <a:prstGeom prst="line">
            <a:avLst/>
          </a:prstGeom>
          <a:ln>
            <a:solidFill>
              <a:srgbClr val="000000"/>
            </a:solidFill>
          </a:ln>
        </p:spPr>
      </p:sp>
      <p:sp>
        <p:nvSpPr>
          <p:cNvPr id="374" name="Line 5"/>
          <p:cNvSpPr/>
          <p:nvPr/>
        </p:nvSpPr>
        <p:spPr>
          <a:xfrm flipH="1">
            <a:off x="3096000" y="2952000"/>
            <a:ext cx="1800000" cy="360"/>
          </a:xfrm>
          <a:prstGeom prst="line">
            <a:avLst/>
          </a:prstGeom>
          <a:ln>
            <a:solidFill>
              <a:srgbClr val="000000"/>
            </a:solidFill>
          </a:ln>
        </p:spPr>
      </p:sp>
      <p:sp>
        <p:nvSpPr>
          <p:cNvPr id="375" name="Line 6"/>
          <p:cNvSpPr/>
          <p:nvPr/>
        </p:nvSpPr>
        <p:spPr>
          <a:xfrm>
            <a:off x="3096000" y="2952000"/>
            <a:ext cx="360" cy="432000"/>
          </a:xfrm>
          <a:prstGeom prst="line">
            <a:avLst/>
          </a:prstGeom>
          <a:ln>
            <a:solidFill>
              <a:srgbClr val="000000"/>
            </a:solidFill>
          </a:ln>
        </p:spPr>
      </p:sp>
      <p:sp>
        <p:nvSpPr>
          <p:cNvPr id="376" name="Line 7"/>
          <p:cNvSpPr/>
          <p:nvPr/>
        </p:nvSpPr>
        <p:spPr>
          <a:xfrm>
            <a:off x="6984000" y="2952000"/>
            <a:ext cx="360" cy="864000"/>
          </a:xfrm>
          <a:prstGeom prst="line">
            <a:avLst/>
          </a:prstGeom>
          <a:ln>
            <a:solidFill>
              <a:srgbClr val="000000"/>
            </a:solidFill>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CustomShape 1"/>
          <p:cNvSpPr/>
          <p:nvPr/>
        </p:nvSpPr>
        <p:spPr>
          <a:xfrm>
            <a:off x="1368000" y="2376000"/>
            <a:ext cx="934200" cy="1006200"/>
          </a:xfrm>
          <a:prstGeom prst="ellipse">
            <a:avLst/>
          </a:prstGeom>
          <a:solidFill>
            <a:srgbClr val="729FCF"/>
          </a:solidFill>
          <a:ln>
            <a:solidFill>
              <a:srgbClr val="3465A4"/>
            </a:solidFill>
          </a:ln>
        </p:spPr>
      </p:sp>
      <p:sp>
        <p:nvSpPr>
          <p:cNvPr id="622" name="CustomShape 2"/>
          <p:cNvSpPr/>
          <p:nvPr/>
        </p:nvSpPr>
        <p:spPr>
          <a:xfrm>
            <a:off x="3168000" y="2304000"/>
            <a:ext cx="934200" cy="1006200"/>
          </a:xfrm>
          <a:prstGeom prst="ellipse">
            <a:avLst/>
          </a:prstGeom>
          <a:solidFill>
            <a:srgbClr val="729FCF"/>
          </a:solidFill>
          <a:ln>
            <a:solidFill>
              <a:srgbClr val="3465A4"/>
            </a:solidFill>
          </a:ln>
        </p:spPr>
      </p:sp>
      <p:sp>
        <p:nvSpPr>
          <p:cNvPr id="623" name="CustomShape 3"/>
          <p:cNvSpPr/>
          <p:nvPr/>
        </p:nvSpPr>
        <p:spPr>
          <a:xfrm>
            <a:off x="4896000" y="2304000"/>
            <a:ext cx="934200" cy="1006200"/>
          </a:xfrm>
          <a:prstGeom prst="ellipse">
            <a:avLst/>
          </a:prstGeom>
          <a:solidFill>
            <a:srgbClr val="729FCF"/>
          </a:solidFill>
          <a:ln>
            <a:solidFill>
              <a:srgbClr val="3465A4"/>
            </a:solidFill>
          </a:ln>
        </p:spPr>
      </p:sp>
      <p:sp>
        <p:nvSpPr>
          <p:cNvPr id="624" name="CustomShape 4"/>
          <p:cNvSpPr/>
          <p:nvPr/>
        </p:nvSpPr>
        <p:spPr>
          <a:xfrm>
            <a:off x="6480000" y="2304000"/>
            <a:ext cx="934200" cy="1006200"/>
          </a:xfrm>
          <a:prstGeom prst="ellipse">
            <a:avLst/>
          </a:prstGeom>
          <a:solidFill>
            <a:srgbClr val="729FCF"/>
          </a:solidFill>
          <a:ln>
            <a:solidFill>
              <a:srgbClr val="3465A4"/>
            </a:solidFill>
          </a:ln>
        </p:spPr>
      </p:sp>
      <p:sp>
        <p:nvSpPr>
          <p:cNvPr id="625" name="Line 5"/>
          <p:cNvSpPr/>
          <p:nvPr/>
        </p:nvSpPr>
        <p:spPr>
          <a:xfrm>
            <a:off x="2304000" y="2808000"/>
            <a:ext cx="864000" cy="360"/>
          </a:xfrm>
          <a:prstGeom prst="line">
            <a:avLst/>
          </a:prstGeom>
          <a:ln>
            <a:solidFill>
              <a:srgbClr val="000000"/>
            </a:solidFill>
            <a:tailEnd type="triangle" w="med" len="med"/>
          </a:ln>
        </p:spPr>
      </p:sp>
      <p:sp>
        <p:nvSpPr>
          <p:cNvPr id="626" name="Line 6"/>
          <p:cNvSpPr/>
          <p:nvPr/>
        </p:nvSpPr>
        <p:spPr>
          <a:xfrm>
            <a:off x="4104000" y="2808000"/>
            <a:ext cx="792000" cy="360"/>
          </a:xfrm>
          <a:prstGeom prst="line">
            <a:avLst/>
          </a:prstGeom>
          <a:ln>
            <a:solidFill>
              <a:srgbClr val="000000"/>
            </a:solidFill>
            <a:tailEnd type="triangle" w="med" len="med"/>
          </a:ln>
        </p:spPr>
      </p:sp>
      <p:sp>
        <p:nvSpPr>
          <p:cNvPr id="627" name="Line 7"/>
          <p:cNvSpPr/>
          <p:nvPr/>
        </p:nvSpPr>
        <p:spPr>
          <a:xfrm>
            <a:off x="5832000" y="2736000"/>
            <a:ext cx="720000" cy="360"/>
          </a:xfrm>
          <a:prstGeom prst="line">
            <a:avLst/>
          </a:prstGeom>
          <a:ln>
            <a:solidFill>
              <a:srgbClr val="000000"/>
            </a:solidFill>
            <a:tailEnd type="triangle" w="med" len="med"/>
          </a:ln>
        </p:spPr>
      </p:sp>
      <p:sp>
        <p:nvSpPr>
          <p:cNvPr id="628" name="Line 8"/>
          <p:cNvSpPr/>
          <p:nvPr/>
        </p:nvSpPr>
        <p:spPr>
          <a:xfrm flipV="1">
            <a:off x="1800000" y="3384000"/>
            <a:ext cx="360" cy="1368000"/>
          </a:xfrm>
          <a:prstGeom prst="line">
            <a:avLst/>
          </a:prstGeom>
          <a:ln>
            <a:solidFill>
              <a:srgbClr val="000000"/>
            </a:solidFill>
            <a:tailEnd type="triangle" w="med" len="med"/>
          </a:ln>
        </p:spPr>
      </p:sp>
      <p:sp>
        <p:nvSpPr>
          <p:cNvPr id="629" name="Line 9"/>
          <p:cNvSpPr/>
          <p:nvPr/>
        </p:nvSpPr>
        <p:spPr>
          <a:xfrm flipV="1">
            <a:off x="3672000" y="3312000"/>
            <a:ext cx="360" cy="1224000"/>
          </a:xfrm>
          <a:prstGeom prst="line">
            <a:avLst/>
          </a:prstGeom>
          <a:ln>
            <a:solidFill>
              <a:srgbClr val="000000"/>
            </a:solidFill>
            <a:tailEnd type="triangle" w="med" len="med"/>
          </a:ln>
        </p:spPr>
      </p:sp>
      <p:sp>
        <p:nvSpPr>
          <p:cNvPr id="630" name="Line 10"/>
          <p:cNvSpPr/>
          <p:nvPr/>
        </p:nvSpPr>
        <p:spPr>
          <a:xfrm flipV="1">
            <a:off x="5400000" y="3312000"/>
            <a:ext cx="360" cy="1368000"/>
          </a:xfrm>
          <a:prstGeom prst="line">
            <a:avLst/>
          </a:prstGeom>
          <a:ln>
            <a:solidFill>
              <a:srgbClr val="000000"/>
            </a:solidFill>
            <a:tailEnd type="triangle" w="med" len="med"/>
          </a:ln>
        </p:spPr>
      </p:sp>
      <p:sp>
        <p:nvSpPr>
          <p:cNvPr id="631" name="Line 11"/>
          <p:cNvSpPr/>
          <p:nvPr/>
        </p:nvSpPr>
        <p:spPr>
          <a:xfrm flipV="1">
            <a:off x="6984000" y="3240000"/>
            <a:ext cx="360" cy="1296000"/>
          </a:xfrm>
          <a:prstGeom prst="line">
            <a:avLst/>
          </a:prstGeom>
          <a:ln>
            <a:solidFill>
              <a:srgbClr val="000000"/>
            </a:solidFill>
            <a:tailEnd type="triangle" w="med" len="med"/>
          </a:ln>
        </p:spPr>
      </p:sp>
      <p:sp>
        <p:nvSpPr>
          <p:cNvPr id="632" name="CustomShape 12"/>
          <p:cNvSpPr/>
          <p:nvPr/>
        </p:nvSpPr>
        <p:spPr>
          <a:xfrm>
            <a:off x="1512000" y="4968000"/>
            <a:ext cx="718200" cy="344520"/>
          </a:xfrm>
          <a:prstGeom prst="rect">
            <a:avLst/>
          </a:prstGeom>
          <a:noFill/>
          <a:ln>
            <a:noFill/>
          </a:ln>
        </p:spPr>
        <p:txBody>
          <a:bodyPr lIns="90000" tIns="45000" rIns="90000" bIns="45000"/>
          <a:lstStyle/>
          <a:p>
            <a:r>
              <a:rPr lang="en-IN">
                <a:solidFill>
                  <a:srgbClr val="000000"/>
                </a:solidFill>
                <a:latin typeface="Arial"/>
                <a:ea typeface="DejaVu Sans"/>
              </a:rPr>
              <a:t>x0</a:t>
            </a:r>
            <a:endParaRPr/>
          </a:p>
        </p:txBody>
      </p:sp>
      <p:sp>
        <p:nvSpPr>
          <p:cNvPr id="633" name="CustomShape 13"/>
          <p:cNvSpPr/>
          <p:nvPr/>
        </p:nvSpPr>
        <p:spPr>
          <a:xfrm>
            <a:off x="3600000" y="4824000"/>
            <a:ext cx="502200" cy="344520"/>
          </a:xfrm>
          <a:prstGeom prst="rect">
            <a:avLst/>
          </a:prstGeom>
          <a:noFill/>
          <a:ln>
            <a:noFill/>
          </a:ln>
        </p:spPr>
        <p:txBody>
          <a:bodyPr lIns="90000" tIns="45000" rIns="90000" bIns="45000"/>
          <a:lstStyle/>
          <a:p>
            <a:r>
              <a:rPr lang="en-IN">
                <a:solidFill>
                  <a:srgbClr val="000000"/>
                </a:solidFill>
                <a:latin typeface="Arial"/>
                <a:ea typeface="DejaVu Sans"/>
              </a:rPr>
              <a:t>x1</a:t>
            </a:r>
            <a:endParaRPr/>
          </a:p>
        </p:txBody>
      </p:sp>
      <p:sp>
        <p:nvSpPr>
          <p:cNvPr id="634" name="CustomShape 14"/>
          <p:cNvSpPr/>
          <p:nvPr/>
        </p:nvSpPr>
        <p:spPr>
          <a:xfrm>
            <a:off x="5184000" y="4824000"/>
            <a:ext cx="574200" cy="344520"/>
          </a:xfrm>
          <a:prstGeom prst="rect">
            <a:avLst/>
          </a:prstGeom>
          <a:noFill/>
          <a:ln>
            <a:noFill/>
          </a:ln>
        </p:spPr>
        <p:txBody>
          <a:bodyPr lIns="90000" tIns="45000" rIns="90000" bIns="45000"/>
          <a:lstStyle/>
          <a:p>
            <a:r>
              <a:rPr lang="en-IN">
                <a:solidFill>
                  <a:srgbClr val="000000"/>
                </a:solidFill>
                <a:latin typeface="Arial"/>
                <a:ea typeface="DejaVu Sans"/>
              </a:rPr>
              <a:t>x3</a:t>
            </a:r>
            <a:endParaRPr/>
          </a:p>
        </p:txBody>
      </p:sp>
      <p:sp>
        <p:nvSpPr>
          <p:cNvPr id="635" name="CustomShape 15"/>
          <p:cNvSpPr/>
          <p:nvPr/>
        </p:nvSpPr>
        <p:spPr>
          <a:xfrm>
            <a:off x="6912000" y="4680000"/>
            <a:ext cx="502200" cy="344520"/>
          </a:xfrm>
          <a:prstGeom prst="rect">
            <a:avLst/>
          </a:prstGeom>
          <a:noFill/>
          <a:ln>
            <a:noFill/>
          </a:ln>
        </p:spPr>
        <p:txBody>
          <a:bodyPr lIns="90000" tIns="45000" rIns="90000" bIns="45000"/>
          <a:lstStyle/>
          <a:p>
            <a:r>
              <a:rPr lang="en-IN">
                <a:solidFill>
                  <a:srgbClr val="000000"/>
                </a:solidFill>
                <a:latin typeface="Arial"/>
                <a:ea typeface="DejaVu Sans"/>
              </a:rPr>
              <a:t>x4</a:t>
            </a:r>
            <a:endParaRPr/>
          </a:p>
        </p:txBody>
      </p:sp>
      <p:sp>
        <p:nvSpPr>
          <p:cNvPr id="636" name="CustomShape 16"/>
          <p:cNvSpPr/>
          <p:nvPr/>
        </p:nvSpPr>
        <p:spPr>
          <a:xfrm>
            <a:off x="1296000" y="3888000"/>
            <a:ext cx="286200" cy="344520"/>
          </a:xfrm>
          <a:prstGeom prst="rect">
            <a:avLst/>
          </a:prstGeom>
          <a:noFill/>
          <a:ln>
            <a:noFill/>
          </a:ln>
        </p:spPr>
        <p:txBody>
          <a:bodyPr lIns="90000" tIns="45000" rIns="90000" bIns="45000"/>
          <a:lstStyle/>
          <a:p>
            <a:r>
              <a:rPr lang="en-IN">
                <a:solidFill>
                  <a:srgbClr val="000000"/>
                </a:solidFill>
                <a:latin typeface="Arial"/>
                <a:ea typeface="DejaVu Sans"/>
              </a:rPr>
              <a:t>W</a:t>
            </a:r>
            <a:endParaRPr/>
          </a:p>
        </p:txBody>
      </p:sp>
      <p:sp>
        <p:nvSpPr>
          <p:cNvPr id="637" name="CustomShape 17"/>
          <p:cNvSpPr/>
          <p:nvPr/>
        </p:nvSpPr>
        <p:spPr>
          <a:xfrm>
            <a:off x="3096000" y="3816000"/>
            <a:ext cx="358200" cy="344520"/>
          </a:xfrm>
          <a:prstGeom prst="rect">
            <a:avLst/>
          </a:prstGeom>
          <a:noFill/>
          <a:ln>
            <a:noFill/>
          </a:ln>
        </p:spPr>
        <p:txBody>
          <a:bodyPr lIns="90000" tIns="45000" rIns="90000" bIns="45000"/>
          <a:lstStyle/>
          <a:p>
            <a:r>
              <a:rPr lang="en-IN">
                <a:solidFill>
                  <a:srgbClr val="000000"/>
                </a:solidFill>
                <a:latin typeface="Arial"/>
                <a:ea typeface="DejaVu Sans"/>
              </a:rPr>
              <a:t>W</a:t>
            </a:r>
            <a:endParaRPr/>
          </a:p>
        </p:txBody>
      </p:sp>
      <p:sp>
        <p:nvSpPr>
          <p:cNvPr id="638" name="CustomShape 18"/>
          <p:cNvSpPr/>
          <p:nvPr/>
        </p:nvSpPr>
        <p:spPr>
          <a:xfrm>
            <a:off x="4896000" y="3816000"/>
            <a:ext cx="286200" cy="344520"/>
          </a:xfrm>
          <a:prstGeom prst="rect">
            <a:avLst/>
          </a:prstGeom>
          <a:noFill/>
          <a:ln>
            <a:noFill/>
          </a:ln>
        </p:spPr>
        <p:txBody>
          <a:bodyPr lIns="90000" tIns="45000" rIns="90000" bIns="45000"/>
          <a:lstStyle/>
          <a:p>
            <a:r>
              <a:rPr lang="en-IN">
                <a:solidFill>
                  <a:srgbClr val="000000"/>
                </a:solidFill>
                <a:latin typeface="Arial"/>
                <a:ea typeface="DejaVu Sans"/>
              </a:rPr>
              <a:t>W</a:t>
            </a:r>
            <a:endParaRPr/>
          </a:p>
        </p:txBody>
      </p:sp>
      <p:sp>
        <p:nvSpPr>
          <p:cNvPr id="639" name="CustomShape 19"/>
          <p:cNvSpPr/>
          <p:nvPr/>
        </p:nvSpPr>
        <p:spPr>
          <a:xfrm>
            <a:off x="6480000" y="3744000"/>
            <a:ext cx="358200" cy="344520"/>
          </a:xfrm>
          <a:prstGeom prst="rect">
            <a:avLst/>
          </a:prstGeom>
          <a:noFill/>
          <a:ln>
            <a:noFill/>
          </a:ln>
        </p:spPr>
        <p:txBody>
          <a:bodyPr lIns="90000" tIns="45000" rIns="90000" bIns="45000"/>
          <a:lstStyle/>
          <a:p>
            <a:r>
              <a:rPr lang="en-IN">
                <a:solidFill>
                  <a:srgbClr val="000000"/>
                </a:solidFill>
                <a:latin typeface="Arial"/>
                <a:ea typeface="DejaVu Sans"/>
              </a:rPr>
              <a:t>W</a:t>
            </a:r>
            <a:endParaRPr/>
          </a:p>
        </p:txBody>
      </p:sp>
      <p:sp>
        <p:nvSpPr>
          <p:cNvPr id="640" name="CustomShape 20"/>
          <p:cNvSpPr/>
          <p:nvPr/>
        </p:nvSpPr>
        <p:spPr>
          <a:xfrm>
            <a:off x="2592000" y="3096000"/>
            <a:ext cx="358200" cy="344520"/>
          </a:xfrm>
          <a:prstGeom prst="rect">
            <a:avLst/>
          </a:prstGeom>
          <a:noFill/>
          <a:ln>
            <a:noFill/>
          </a:ln>
        </p:spPr>
        <p:txBody>
          <a:bodyPr lIns="90000" tIns="45000" rIns="90000" bIns="45000"/>
          <a:lstStyle/>
          <a:p>
            <a:r>
              <a:rPr lang="en-IN">
                <a:solidFill>
                  <a:srgbClr val="000000"/>
                </a:solidFill>
                <a:latin typeface="Arial"/>
                <a:ea typeface="DejaVu Sans"/>
              </a:rPr>
              <a:t>U</a:t>
            </a:r>
            <a:endParaRPr/>
          </a:p>
        </p:txBody>
      </p:sp>
      <p:sp>
        <p:nvSpPr>
          <p:cNvPr id="641" name="CustomShape 21"/>
          <p:cNvSpPr/>
          <p:nvPr/>
        </p:nvSpPr>
        <p:spPr>
          <a:xfrm>
            <a:off x="4320000" y="3096000"/>
            <a:ext cx="430200" cy="344520"/>
          </a:xfrm>
          <a:prstGeom prst="rect">
            <a:avLst/>
          </a:prstGeom>
          <a:noFill/>
          <a:ln>
            <a:noFill/>
          </a:ln>
        </p:spPr>
        <p:txBody>
          <a:bodyPr lIns="90000" tIns="45000" rIns="90000" bIns="45000"/>
          <a:lstStyle/>
          <a:p>
            <a:r>
              <a:rPr lang="en-IN">
                <a:solidFill>
                  <a:srgbClr val="000000"/>
                </a:solidFill>
                <a:latin typeface="Arial"/>
                <a:ea typeface="DejaVu Sans"/>
              </a:rPr>
              <a:t>U</a:t>
            </a:r>
            <a:endParaRPr/>
          </a:p>
        </p:txBody>
      </p:sp>
      <p:sp>
        <p:nvSpPr>
          <p:cNvPr id="642" name="CustomShape 22"/>
          <p:cNvSpPr/>
          <p:nvPr/>
        </p:nvSpPr>
        <p:spPr>
          <a:xfrm>
            <a:off x="6048000" y="3096000"/>
            <a:ext cx="358200" cy="344520"/>
          </a:xfrm>
          <a:prstGeom prst="rect">
            <a:avLst/>
          </a:prstGeom>
          <a:noFill/>
          <a:ln>
            <a:noFill/>
          </a:ln>
        </p:spPr>
        <p:txBody>
          <a:bodyPr lIns="90000" tIns="45000" rIns="90000" bIns="45000"/>
          <a:lstStyle/>
          <a:p>
            <a:r>
              <a:rPr lang="en-IN">
                <a:solidFill>
                  <a:srgbClr val="000000"/>
                </a:solidFill>
                <a:latin typeface="Arial"/>
                <a:ea typeface="DejaVu Sans"/>
              </a:rPr>
              <a:t>U</a:t>
            </a:r>
            <a:endParaRPr/>
          </a:p>
        </p:txBody>
      </p:sp>
      <p:sp>
        <p:nvSpPr>
          <p:cNvPr id="643" name="CustomShape 23"/>
          <p:cNvSpPr/>
          <p:nvPr/>
        </p:nvSpPr>
        <p:spPr>
          <a:xfrm>
            <a:off x="1656000" y="2605680"/>
            <a:ext cx="502200" cy="344520"/>
          </a:xfrm>
          <a:prstGeom prst="rect">
            <a:avLst/>
          </a:prstGeom>
          <a:noFill/>
          <a:ln>
            <a:noFill/>
          </a:ln>
        </p:spPr>
        <p:txBody>
          <a:bodyPr lIns="90000" tIns="45000" rIns="90000" bIns="45000"/>
          <a:lstStyle/>
          <a:p>
            <a:r>
              <a:rPr lang="en-IN">
                <a:solidFill>
                  <a:srgbClr val="000000"/>
                </a:solidFill>
                <a:latin typeface="Arial"/>
                <a:ea typeface="DejaVu Sans"/>
              </a:rPr>
              <a:t>s0</a:t>
            </a:r>
            <a:endParaRPr/>
          </a:p>
        </p:txBody>
      </p:sp>
      <p:sp>
        <p:nvSpPr>
          <p:cNvPr id="644" name="CustomShape 24"/>
          <p:cNvSpPr/>
          <p:nvPr/>
        </p:nvSpPr>
        <p:spPr>
          <a:xfrm>
            <a:off x="3384000" y="2533680"/>
            <a:ext cx="430200" cy="344520"/>
          </a:xfrm>
          <a:prstGeom prst="rect">
            <a:avLst/>
          </a:prstGeom>
          <a:noFill/>
          <a:ln>
            <a:noFill/>
          </a:ln>
        </p:spPr>
        <p:txBody>
          <a:bodyPr lIns="90000" tIns="45000" rIns="90000" bIns="45000"/>
          <a:lstStyle/>
          <a:p>
            <a:r>
              <a:rPr lang="en-IN">
                <a:solidFill>
                  <a:srgbClr val="000000"/>
                </a:solidFill>
                <a:latin typeface="Arial"/>
                <a:ea typeface="DejaVu Sans"/>
              </a:rPr>
              <a:t>s1</a:t>
            </a:r>
            <a:endParaRPr/>
          </a:p>
        </p:txBody>
      </p:sp>
      <p:sp>
        <p:nvSpPr>
          <p:cNvPr id="645" name="CustomShape 25"/>
          <p:cNvSpPr/>
          <p:nvPr/>
        </p:nvSpPr>
        <p:spPr>
          <a:xfrm>
            <a:off x="5184000" y="2592000"/>
            <a:ext cx="502200" cy="344520"/>
          </a:xfrm>
          <a:prstGeom prst="rect">
            <a:avLst/>
          </a:prstGeom>
          <a:noFill/>
          <a:ln>
            <a:noFill/>
          </a:ln>
        </p:spPr>
        <p:txBody>
          <a:bodyPr lIns="90000" tIns="45000" rIns="90000" bIns="45000"/>
          <a:lstStyle/>
          <a:p>
            <a:r>
              <a:rPr lang="en-IN">
                <a:solidFill>
                  <a:srgbClr val="000000"/>
                </a:solidFill>
                <a:latin typeface="Arial"/>
                <a:ea typeface="DejaVu Sans"/>
              </a:rPr>
              <a:t>s2</a:t>
            </a:r>
            <a:endParaRPr/>
          </a:p>
        </p:txBody>
      </p:sp>
      <p:sp>
        <p:nvSpPr>
          <p:cNvPr id="646" name="Line 26"/>
          <p:cNvSpPr/>
          <p:nvPr/>
        </p:nvSpPr>
        <p:spPr>
          <a:xfrm>
            <a:off x="7416000" y="2808000"/>
            <a:ext cx="1152000" cy="360"/>
          </a:xfrm>
          <a:prstGeom prst="line">
            <a:avLst/>
          </a:prstGeom>
          <a:ln>
            <a:solidFill>
              <a:srgbClr val="000000"/>
            </a:solidFill>
            <a:tailEnd type="triangle" w="med" len="med"/>
          </a:ln>
        </p:spPr>
      </p:sp>
      <p:sp>
        <p:nvSpPr>
          <p:cNvPr id="647" name="CustomShape 27"/>
          <p:cNvSpPr/>
          <p:nvPr/>
        </p:nvSpPr>
        <p:spPr>
          <a:xfrm>
            <a:off x="6696000" y="2650320"/>
            <a:ext cx="646200" cy="344520"/>
          </a:xfrm>
          <a:prstGeom prst="rect">
            <a:avLst/>
          </a:prstGeom>
          <a:noFill/>
          <a:ln>
            <a:noFill/>
          </a:ln>
        </p:spPr>
        <p:txBody>
          <a:bodyPr lIns="90000" tIns="45000" rIns="90000" bIns="45000"/>
          <a:lstStyle/>
          <a:p>
            <a:r>
              <a:rPr lang="en-IN">
                <a:solidFill>
                  <a:srgbClr val="000000"/>
                </a:solidFill>
                <a:latin typeface="Arial"/>
                <a:ea typeface="DejaVu Sans"/>
              </a:rPr>
              <a:t>s3</a:t>
            </a:r>
            <a:endParaRPr/>
          </a:p>
        </p:txBody>
      </p:sp>
      <p:sp>
        <p:nvSpPr>
          <p:cNvPr id="648" name="CustomShape 28"/>
          <p:cNvSpPr/>
          <p:nvPr/>
        </p:nvSpPr>
        <p:spPr>
          <a:xfrm>
            <a:off x="7848000" y="3096000"/>
            <a:ext cx="286200" cy="344520"/>
          </a:xfrm>
          <a:prstGeom prst="rect">
            <a:avLst/>
          </a:prstGeom>
          <a:noFill/>
          <a:ln>
            <a:noFill/>
          </a:ln>
        </p:spPr>
        <p:txBody>
          <a:bodyPr lIns="90000" tIns="45000" rIns="90000" bIns="45000"/>
          <a:lstStyle/>
          <a:p>
            <a:r>
              <a:rPr lang="en-IN">
                <a:solidFill>
                  <a:srgbClr val="000000"/>
                </a:solidFill>
                <a:latin typeface="Arial"/>
                <a:ea typeface="DejaVu Sans"/>
              </a:rPr>
              <a:t>U</a:t>
            </a:r>
            <a:endParaRPr/>
          </a:p>
        </p:txBody>
      </p:sp>
      <p:sp>
        <p:nvSpPr>
          <p:cNvPr id="649" name="CustomShape 29"/>
          <p:cNvSpPr/>
          <p:nvPr/>
        </p:nvSpPr>
        <p:spPr>
          <a:xfrm>
            <a:off x="504000" y="301320"/>
            <a:ext cx="9070200" cy="704880"/>
          </a:xfrm>
          <a:prstGeom prst="rect">
            <a:avLst/>
          </a:prstGeom>
          <a:noFill/>
          <a:ln>
            <a:noFill/>
          </a:ln>
        </p:spPr>
        <p:txBody>
          <a:bodyPr lIns="0" tIns="0" rIns="0" bIns="0" anchor="ctr"/>
          <a:lstStyle/>
          <a:p>
            <a:pPr algn="ctr">
              <a:lnSpc>
                <a:spcPct val="100000"/>
              </a:lnSpc>
            </a:pPr>
            <a:r>
              <a:rPr lang="en-IN" sz="4400">
                <a:solidFill>
                  <a:srgbClr val="000000"/>
                </a:solidFill>
                <a:latin typeface="Arial"/>
                <a:ea typeface="DejaVu Sans"/>
              </a:rPr>
              <a:t>Trained RNN for prediction</a:t>
            </a:r>
            <a:endParaRPr/>
          </a:p>
        </p:txBody>
      </p:sp>
      <p:sp>
        <p:nvSpPr>
          <p:cNvPr id="650" name="Line 30"/>
          <p:cNvSpPr/>
          <p:nvPr/>
        </p:nvSpPr>
        <p:spPr>
          <a:xfrm flipV="1">
            <a:off x="1800000" y="1656000"/>
            <a:ext cx="360" cy="720000"/>
          </a:xfrm>
          <a:prstGeom prst="line">
            <a:avLst/>
          </a:prstGeom>
          <a:ln>
            <a:solidFill>
              <a:srgbClr val="000000"/>
            </a:solidFill>
          </a:ln>
        </p:spPr>
      </p:sp>
      <p:sp>
        <p:nvSpPr>
          <p:cNvPr id="651" name="Line 31"/>
          <p:cNvSpPr/>
          <p:nvPr/>
        </p:nvSpPr>
        <p:spPr>
          <a:xfrm flipV="1">
            <a:off x="3600000" y="1563120"/>
            <a:ext cx="360" cy="740880"/>
          </a:xfrm>
          <a:prstGeom prst="line">
            <a:avLst/>
          </a:prstGeom>
          <a:ln>
            <a:solidFill>
              <a:srgbClr val="000000"/>
            </a:solidFill>
          </a:ln>
        </p:spPr>
      </p:sp>
      <p:sp>
        <p:nvSpPr>
          <p:cNvPr id="652" name="Line 32"/>
          <p:cNvSpPr/>
          <p:nvPr/>
        </p:nvSpPr>
        <p:spPr>
          <a:xfrm flipV="1">
            <a:off x="5400000" y="1563120"/>
            <a:ext cx="360" cy="740880"/>
          </a:xfrm>
          <a:prstGeom prst="line">
            <a:avLst/>
          </a:prstGeom>
          <a:ln>
            <a:solidFill>
              <a:srgbClr val="000000"/>
            </a:solidFill>
          </a:ln>
        </p:spPr>
      </p:sp>
      <p:sp>
        <p:nvSpPr>
          <p:cNvPr id="653" name="Line 33"/>
          <p:cNvSpPr/>
          <p:nvPr/>
        </p:nvSpPr>
        <p:spPr>
          <a:xfrm flipV="1">
            <a:off x="6984000" y="1563120"/>
            <a:ext cx="360" cy="740880"/>
          </a:xfrm>
          <a:prstGeom prst="line">
            <a:avLst/>
          </a:prstGeom>
          <a:ln>
            <a:solidFill>
              <a:srgbClr val="000000"/>
            </a:solidFill>
          </a:ln>
        </p:spPr>
      </p:sp>
      <p:sp>
        <p:nvSpPr>
          <p:cNvPr id="654" name="CustomShape 34"/>
          <p:cNvSpPr/>
          <p:nvPr/>
        </p:nvSpPr>
        <p:spPr>
          <a:xfrm>
            <a:off x="1152000" y="1656000"/>
            <a:ext cx="430200" cy="358200"/>
          </a:xfrm>
          <a:prstGeom prst="rect">
            <a:avLst/>
          </a:prstGeom>
          <a:noFill/>
          <a:ln>
            <a:noFill/>
          </a:ln>
        </p:spPr>
        <p:txBody>
          <a:bodyPr lIns="90000" tIns="45000" rIns="90000" bIns="45000"/>
          <a:lstStyle/>
          <a:p>
            <a:r>
              <a:rPr lang="en-IN">
                <a:solidFill>
                  <a:srgbClr val="000000"/>
                </a:solidFill>
                <a:latin typeface="Arial"/>
                <a:ea typeface="DejaVu Sans"/>
              </a:rPr>
              <a:t>y0</a:t>
            </a:r>
            <a:endParaRPr/>
          </a:p>
        </p:txBody>
      </p:sp>
      <p:sp>
        <p:nvSpPr>
          <p:cNvPr id="655" name="CustomShape 35"/>
          <p:cNvSpPr/>
          <p:nvPr/>
        </p:nvSpPr>
        <p:spPr>
          <a:xfrm>
            <a:off x="3096000" y="1728000"/>
            <a:ext cx="502200" cy="344520"/>
          </a:xfrm>
          <a:prstGeom prst="rect">
            <a:avLst/>
          </a:prstGeom>
          <a:noFill/>
          <a:ln>
            <a:noFill/>
          </a:ln>
        </p:spPr>
        <p:txBody>
          <a:bodyPr lIns="90000" tIns="45000" rIns="90000" bIns="45000"/>
          <a:lstStyle/>
          <a:p>
            <a:r>
              <a:rPr lang="en-IN">
                <a:solidFill>
                  <a:srgbClr val="000000"/>
                </a:solidFill>
                <a:latin typeface="Arial"/>
                <a:ea typeface="DejaVu Sans"/>
              </a:rPr>
              <a:t>y1</a:t>
            </a:r>
            <a:endParaRPr/>
          </a:p>
        </p:txBody>
      </p:sp>
      <p:sp>
        <p:nvSpPr>
          <p:cNvPr id="656" name="CustomShape 36"/>
          <p:cNvSpPr/>
          <p:nvPr/>
        </p:nvSpPr>
        <p:spPr>
          <a:xfrm>
            <a:off x="4896000" y="1728000"/>
            <a:ext cx="502200" cy="344520"/>
          </a:xfrm>
          <a:prstGeom prst="rect">
            <a:avLst/>
          </a:prstGeom>
          <a:noFill/>
          <a:ln>
            <a:noFill/>
          </a:ln>
        </p:spPr>
        <p:txBody>
          <a:bodyPr lIns="90000" tIns="45000" rIns="90000" bIns="45000"/>
          <a:lstStyle/>
          <a:p>
            <a:r>
              <a:rPr lang="en-IN">
                <a:solidFill>
                  <a:srgbClr val="000000"/>
                </a:solidFill>
                <a:latin typeface="Arial"/>
                <a:ea typeface="DejaVu Sans"/>
              </a:rPr>
              <a:t>y2</a:t>
            </a:r>
            <a:endParaRPr/>
          </a:p>
        </p:txBody>
      </p:sp>
      <p:sp>
        <p:nvSpPr>
          <p:cNvPr id="657" name="CustomShape 37"/>
          <p:cNvSpPr/>
          <p:nvPr/>
        </p:nvSpPr>
        <p:spPr>
          <a:xfrm>
            <a:off x="6552000" y="1728000"/>
            <a:ext cx="430200" cy="344520"/>
          </a:xfrm>
          <a:prstGeom prst="rect">
            <a:avLst/>
          </a:prstGeom>
          <a:noFill/>
          <a:ln>
            <a:noFill/>
          </a:ln>
        </p:spPr>
        <p:txBody>
          <a:bodyPr lIns="90000" tIns="45000" rIns="90000" bIns="45000"/>
          <a:lstStyle/>
          <a:p>
            <a:r>
              <a:rPr lang="en-IN">
                <a:solidFill>
                  <a:srgbClr val="000000"/>
                </a:solidFill>
                <a:latin typeface="Arial"/>
                <a:ea typeface="DejaVu Sans"/>
              </a:rPr>
              <a:t>y3</a:t>
            </a:r>
            <a:endParaRPr/>
          </a:p>
        </p:txBody>
      </p:sp>
      <p:sp>
        <p:nvSpPr>
          <p:cNvPr id="658" name="CustomShape 38"/>
          <p:cNvSpPr/>
          <p:nvPr/>
        </p:nvSpPr>
        <p:spPr>
          <a:xfrm>
            <a:off x="1872000" y="5904000"/>
            <a:ext cx="6334200" cy="856440"/>
          </a:xfrm>
          <a:prstGeom prst="rect">
            <a:avLst/>
          </a:prstGeom>
          <a:noFill/>
          <a:ln>
            <a:noFill/>
          </a:ln>
        </p:spPr>
        <p:txBody>
          <a:bodyPr lIns="90000" tIns="45000" rIns="90000" bIns="45000"/>
          <a:lstStyle/>
          <a:p>
            <a:r>
              <a:rPr lang="en-IN">
                <a:solidFill>
                  <a:srgbClr val="000000"/>
                </a:solidFill>
                <a:latin typeface="Arial"/>
                <a:ea typeface="DejaVu Sans"/>
              </a:rPr>
              <a:t>X0 = input.</a:t>
            </a:r>
            <a:endParaRPr/>
          </a:p>
          <a:p>
            <a:r>
              <a:rPr lang="en-IN">
                <a:solidFill>
                  <a:srgbClr val="000000"/>
                </a:solidFill>
                <a:latin typeface="Arial"/>
                <a:ea typeface="DejaVu Sans"/>
              </a:rPr>
              <a:t>Y1 = predicted == x1 </a:t>
            </a:r>
            <a:endParaRPr/>
          </a:p>
          <a:p>
            <a:r>
              <a:rPr lang="en-IN">
                <a:solidFill>
                  <a:srgbClr val="000000"/>
                </a:solidFill>
                <a:latin typeface="Arial"/>
                <a:ea typeface="DejaVu Sans"/>
              </a:rPr>
              <a:t>Y  is the probability distrubution of the outputs at each stage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1368000" y="2376000"/>
            <a:ext cx="934200" cy="1006200"/>
          </a:xfrm>
          <a:prstGeom prst="ellipse">
            <a:avLst/>
          </a:prstGeom>
          <a:solidFill>
            <a:srgbClr val="729FCF"/>
          </a:solidFill>
          <a:ln>
            <a:solidFill>
              <a:srgbClr val="3465A4"/>
            </a:solidFill>
          </a:ln>
        </p:spPr>
      </p:sp>
      <p:sp>
        <p:nvSpPr>
          <p:cNvPr id="660" name="CustomShape 2"/>
          <p:cNvSpPr/>
          <p:nvPr/>
        </p:nvSpPr>
        <p:spPr>
          <a:xfrm>
            <a:off x="3168000" y="2304000"/>
            <a:ext cx="934200" cy="1006200"/>
          </a:xfrm>
          <a:prstGeom prst="ellipse">
            <a:avLst/>
          </a:prstGeom>
          <a:solidFill>
            <a:srgbClr val="729FCF"/>
          </a:solidFill>
          <a:ln>
            <a:solidFill>
              <a:srgbClr val="3465A4"/>
            </a:solidFill>
          </a:ln>
        </p:spPr>
      </p:sp>
      <p:sp>
        <p:nvSpPr>
          <p:cNvPr id="661" name="CustomShape 3"/>
          <p:cNvSpPr/>
          <p:nvPr/>
        </p:nvSpPr>
        <p:spPr>
          <a:xfrm>
            <a:off x="4896000" y="2304000"/>
            <a:ext cx="934200" cy="1006200"/>
          </a:xfrm>
          <a:prstGeom prst="ellipse">
            <a:avLst/>
          </a:prstGeom>
          <a:solidFill>
            <a:srgbClr val="729FCF"/>
          </a:solidFill>
          <a:ln>
            <a:solidFill>
              <a:srgbClr val="3465A4"/>
            </a:solidFill>
          </a:ln>
        </p:spPr>
      </p:sp>
      <p:sp>
        <p:nvSpPr>
          <p:cNvPr id="662" name="CustomShape 4"/>
          <p:cNvSpPr/>
          <p:nvPr/>
        </p:nvSpPr>
        <p:spPr>
          <a:xfrm>
            <a:off x="6480000" y="2304000"/>
            <a:ext cx="934200" cy="1006200"/>
          </a:xfrm>
          <a:prstGeom prst="ellipse">
            <a:avLst/>
          </a:prstGeom>
          <a:solidFill>
            <a:srgbClr val="729FCF"/>
          </a:solidFill>
          <a:ln>
            <a:solidFill>
              <a:srgbClr val="3465A4"/>
            </a:solidFill>
          </a:ln>
        </p:spPr>
      </p:sp>
      <p:sp>
        <p:nvSpPr>
          <p:cNvPr id="663" name="Line 5"/>
          <p:cNvSpPr/>
          <p:nvPr/>
        </p:nvSpPr>
        <p:spPr>
          <a:xfrm>
            <a:off x="2304000" y="2808000"/>
            <a:ext cx="864000" cy="360"/>
          </a:xfrm>
          <a:prstGeom prst="line">
            <a:avLst/>
          </a:prstGeom>
          <a:ln>
            <a:solidFill>
              <a:srgbClr val="000000"/>
            </a:solidFill>
            <a:tailEnd type="triangle" w="med" len="med"/>
          </a:ln>
        </p:spPr>
      </p:sp>
      <p:sp>
        <p:nvSpPr>
          <p:cNvPr id="664" name="Line 6"/>
          <p:cNvSpPr/>
          <p:nvPr/>
        </p:nvSpPr>
        <p:spPr>
          <a:xfrm>
            <a:off x="4104000" y="2808000"/>
            <a:ext cx="792000" cy="360"/>
          </a:xfrm>
          <a:prstGeom prst="line">
            <a:avLst/>
          </a:prstGeom>
          <a:ln>
            <a:solidFill>
              <a:srgbClr val="000000"/>
            </a:solidFill>
            <a:tailEnd type="triangle" w="med" len="med"/>
          </a:ln>
        </p:spPr>
      </p:sp>
      <p:sp>
        <p:nvSpPr>
          <p:cNvPr id="665" name="Line 7"/>
          <p:cNvSpPr/>
          <p:nvPr/>
        </p:nvSpPr>
        <p:spPr>
          <a:xfrm>
            <a:off x="5832000" y="2736000"/>
            <a:ext cx="720000" cy="360"/>
          </a:xfrm>
          <a:prstGeom prst="line">
            <a:avLst/>
          </a:prstGeom>
          <a:ln>
            <a:solidFill>
              <a:srgbClr val="000000"/>
            </a:solidFill>
            <a:tailEnd type="triangle" w="med" len="med"/>
          </a:ln>
        </p:spPr>
      </p:sp>
      <p:sp>
        <p:nvSpPr>
          <p:cNvPr id="666" name="Line 8"/>
          <p:cNvSpPr/>
          <p:nvPr/>
        </p:nvSpPr>
        <p:spPr>
          <a:xfrm flipV="1">
            <a:off x="1800000" y="3384000"/>
            <a:ext cx="360" cy="1368000"/>
          </a:xfrm>
          <a:prstGeom prst="line">
            <a:avLst/>
          </a:prstGeom>
          <a:ln>
            <a:solidFill>
              <a:srgbClr val="000000"/>
            </a:solidFill>
            <a:tailEnd type="triangle" w="med" len="med"/>
          </a:ln>
        </p:spPr>
      </p:sp>
      <p:sp>
        <p:nvSpPr>
          <p:cNvPr id="667" name="Line 9"/>
          <p:cNvSpPr/>
          <p:nvPr/>
        </p:nvSpPr>
        <p:spPr>
          <a:xfrm flipV="1">
            <a:off x="3672000" y="3312000"/>
            <a:ext cx="360" cy="1224000"/>
          </a:xfrm>
          <a:prstGeom prst="line">
            <a:avLst/>
          </a:prstGeom>
          <a:ln>
            <a:solidFill>
              <a:srgbClr val="000000"/>
            </a:solidFill>
            <a:tailEnd type="triangle" w="med" len="med"/>
          </a:ln>
        </p:spPr>
      </p:sp>
      <p:sp>
        <p:nvSpPr>
          <p:cNvPr id="668" name="Line 10"/>
          <p:cNvSpPr/>
          <p:nvPr/>
        </p:nvSpPr>
        <p:spPr>
          <a:xfrm flipV="1">
            <a:off x="5400000" y="3312000"/>
            <a:ext cx="360" cy="1368000"/>
          </a:xfrm>
          <a:prstGeom prst="line">
            <a:avLst/>
          </a:prstGeom>
          <a:ln>
            <a:solidFill>
              <a:srgbClr val="000000"/>
            </a:solidFill>
            <a:tailEnd type="triangle" w="med" len="med"/>
          </a:ln>
        </p:spPr>
      </p:sp>
      <p:sp>
        <p:nvSpPr>
          <p:cNvPr id="669" name="Line 11"/>
          <p:cNvSpPr/>
          <p:nvPr/>
        </p:nvSpPr>
        <p:spPr>
          <a:xfrm flipV="1">
            <a:off x="6984000" y="3240000"/>
            <a:ext cx="360" cy="1296000"/>
          </a:xfrm>
          <a:prstGeom prst="line">
            <a:avLst/>
          </a:prstGeom>
          <a:ln>
            <a:solidFill>
              <a:srgbClr val="000000"/>
            </a:solidFill>
            <a:tailEnd type="triangle" w="med" len="med"/>
          </a:ln>
        </p:spPr>
      </p:sp>
      <p:sp>
        <p:nvSpPr>
          <p:cNvPr id="670" name="CustomShape 12"/>
          <p:cNvSpPr/>
          <p:nvPr/>
        </p:nvSpPr>
        <p:spPr>
          <a:xfrm>
            <a:off x="1512000" y="4968000"/>
            <a:ext cx="718200" cy="344520"/>
          </a:xfrm>
          <a:prstGeom prst="rect">
            <a:avLst/>
          </a:prstGeom>
          <a:noFill/>
          <a:ln>
            <a:noFill/>
          </a:ln>
        </p:spPr>
        <p:txBody>
          <a:bodyPr lIns="90000" tIns="45000" rIns="90000" bIns="45000"/>
          <a:lstStyle/>
          <a:p>
            <a:r>
              <a:rPr lang="en-IN">
                <a:solidFill>
                  <a:srgbClr val="000000"/>
                </a:solidFill>
                <a:latin typeface="Arial"/>
                <a:ea typeface="DejaVu Sans"/>
              </a:rPr>
              <a:t>x0</a:t>
            </a:r>
            <a:endParaRPr/>
          </a:p>
        </p:txBody>
      </p:sp>
      <p:sp>
        <p:nvSpPr>
          <p:cNvPr id="671" name="CustomShape 13"/>
          <p:cNvSpPr/>
          <p:nvPr/>
        </p:nvSpPr>
        <p:spPr>
          <a:xfrm>
            <a:off x="3600000" y="4824000"/>
            <a:ext cx="502200" cy="344520"/>
          </a:xfrm>
          <a:prstGeom prst="rect">
            <a:avLst/>
          </a:prstGeom>
          <a:noFill/>
          <a:ln>
            <a:noFill/>
          </a:ln>
        </p:spPr>
        <p:txBody>
          <a:bodyPr lIns="90000" tIns="45000" rIns="90000" bIns="45000"/>
          <a:lstStyle/>
          <a:p>
            <a:r>
              <a:rPr lang="en-IN">
                <a:solidFill>
                  <a:srgbClr val="000000"/>
                </a:solidFill>
                <a:latin typeface="Arial"/>
                <a:ea typeface="DejaVu Sans"/>
              </a:rPr>
              <a:t>x1</a:t>
            </a:r>
            <a:endParaRPr/>
          </a:p>
        </p:txBody>
      </p:sp>
      <p:sp>
        <p:nvSpPr>
          <p:cNvPr id="672" name="CustomShape 14"/>
          <p:cNvSpPr/>
          <p:nvPr/>
        </p:nvSpPr>
        <p:spPr>
          <a:xfrm>
            <a:off x="5184000" y="4824000"/>
            <a:ext cx="574200" cy="344520"/>
          </a:xfrm>
          <a:prstGeom prst="rect">
            <a:avLst/>
          </a:prstGeom>
          <a:noFill/>
          <a:ln>
            <a:noFill/>
          </a:ln>
        </p:spPr>
        <p:txBody>
          <a:bodyPr lIns="90000" tIns="45000" rIns="90000" bIns="45000"/>
          <a:lstStyle/>
          <a:p>
            <a:r>
              <a:rPr lang="en-IN">
                <a:solidFill>
                  <a:srgbClr val="000000"/>
                </a:solidFill>
                <a:latin typeface="Arial"/>
                <a:ea typeface="DejaVu Sans"/>
              </a:rPr>
              <a:t>x3</a:t>
            </a:r>
            <a:endParaRPr/>
          </a:p>
        </p:txBody>
      </p:sp>
      <p:sp>
        <p:nvSpPr>
          <p:cNvPr id="673" name="CustomShape 15"/>
          <p:cNvSpPr/>
          <p:nvPr/>
        </p:nvSpPr>
        <p:spPr>
          <a:xfrm>
            <a:off x="6912000" y="4680000"/>
            <a:ext cx="502200" cy="344520"/>
          </a:xfrm>
          <a:prstGeom prst="rect">
            <a:avLst/>
          </a:prstGeom>
          <a:noFill/>
          <a:ln>
            <a:noFill/>
          </a:ln>
        </p:spPr>
        <p:txBody>
          <a:bodyPr lIns="90000" tIns="45000" rIns="90000" bIns="45000"/>
          <a:lstStyle/>
          <a:p>
            <a:r>
              <a:rPr lang="en-IN">
                <a:solidFill>
                  <a:srgbClr val="000000"/>
                </a:solidFill>
                <a:latin typeface="Arial"/>
                <a:ea typeface="DejaVu Sans"/>
              </a:rPr>
              <a:t>x4</a:t>
            </a:r>
            <a:endParaRPr/>
          </a:p>
        </p:txBody>
      </p:sp>
      <p:sp>
        <p:nvSpPr>
          <p:cNvPr id="674" name="CustomShape 16"/>
          <p:cNvSpPr/>
          <p:nvPr/>
        </p:nvSpPr>
        <p:spPr>
          <a:xfrm>
            <a:off x="1296000" y="3888000"/>
            <a:ext cx="286200" cy="344520"/>
          </a:xfrm>
          <a:prstGeom prst="rect">
            <a:avLst/>
          </a:prstGeom>
          <a:noFill/>
          <a:ln>
            <a:noFill/>
          </a:ln>
        </p:spPr>
        <p:txBody>
          <a:bodyPr lIns="90000" tIns="45000" rIns="90000" bIns="45000"/>
          <a:lstStyle/>
          <a:p>
            <a:r>
              <a:rPr lang="en-IN">
                <a:solidFill>
                  <a:srgbClr val="000000"/>
                </a:solidFill>
                <a:latin typeface="Arial"/>
                <a:ea typeface="DejaVu Sans"/>
              </a:rPr>
              <a:t>W</a:t>
            </a:r>
            <a:endParaRPr/>
          </a:p>
        </p:txBody>
      </p:sp>
      <p:sp>
        <p:nvSpPr>
          <p:cNvPr id="675" name="CustomShape 17"/>
          <p:cNvSpPr/>
          <p:nvPr/>
        </p:nvSpPr>
        <p:spPr>
          <a:xfrm>
            <a:off x="3096000" y="3816000"/>
            <a:ext cx="358200" cy="344520"/>
          </a:xfrm>
          <a:prstGeom prst="rect">
            <a:avLst/>
          </a:prstGeom>
          <a:noFill/>
          <a:ln>
            <a:noFill/>
          </a:ln>
        </p:spPr>
        <p:txBody>
          <a:bodyPr lIns="90000" tIns="45000" rIns="90000" bIns="45000"/>
          <a:lstStyle/>
          <a:p>
            <a:r>
              <a:rPr lang="en-IN">
                <a:solidFill>
                  <a:srgbClr val="000000"/>
                </a:solidFill>
                <a:latin typeface="Arial"/>
                <a:ea typeface="DejaVu Sans"/>
              </a:rPr>
              <a:t>W</a:t>
            </a:r>
            <a:endParaRPr/>
          </a:p>
        </p:txBody>
      </p:sp>
      <p:sp>
        <p:nvSpPr>
          <p:cNvPr id="676" name="CustomShape 18"/>
          <p:cNvSpPr/>
          <p:nvPr/>
        </p:nvSpPr>
        <p:spPr>
          <a:xfrm>
            <a:off x="4896000" y="3816000"/>
            <a:ext cx="286200" cy="344520"/>
          </a:xfrm>
          <a:prstGeom prst="rect">
            <a:avLst/>
          </a:prstGeom>
          <a:noFill/>
          <a:ln>
            <a:noFill/>
          </a:ln>
        </p:spPr>
        <p:txBody>
          <a:bodyPr lIns="90000" tIns="45000" rIns="90000" bIns="45000"/>
          <a:lstStyle/>
          <a:p>
            <a:r>
              <a:rPr lang="en-IN">
                <a:solidFill>
                  <a:srgbClr val="000000"/>
                </a:solidFill>
                <a:latin typeface="Arial"/>
                <a:ea typeface="DejaVu Sans"/>
              </a:rPr>
              <a:t>W</a:t>
            </a:r>
            <a:endParaRPr/>
          </a:p>
        </p:txBody>
      </p:sp>
      <p:sp>
        <p:nvSpPr>
          <p:cNvPr id="677" name="CustomShape 19"/>
          <p:cNvSpPr/>
          <p:nvPr/>
        </p:nvSpPr>
        <p:spPr>
          <a:xfrm>
            <a:off x="6480000" y="3744000"/>
            <a:ext cx="358200" cy="344520"/>
          </a:xfrm>
          <a:prstGeom prst="rect">
            <a:avLst/>
          </a:prstGeom>
          <a:noFill/>
          <a:ln>
            <a:noFill/>
          </a:ln>
        </p:spPr>
        <p:txBody>
          <a:bodyPr lIns="90000" tIns="45000" rIns="90000" bIns="45000"/>
          <a:lstStyle/>
          <a:p>
            <a:r>
              <a:rPr lang="en-IN">
                <a:solidFill>
                  <a:srgbClr val="000000"/>
                </a:solidFill>
                <a:latin typeface="Arial"/>
                <a:ea typeface="DejaVu Sans"/>
              </a:rPr>
              <a:t>W</a:t>
            </a:r>
            <a:endParaRPr/>
          </a:p>
        </p:txBody>
      </p:sp>
      <p:sp>
        <p:nvSpPr>
          <p:cNvPr id="678" name="CustomShape 20"/>
          <p:cNvSpPr/>
          <p:nvPr/>
        </p:nvSpPr>
        <p:spPr>
          <a:xfrm>
            <a:off x="2592000" y="3096000"/>
            <a:ext cx="358200" cy="344520"/>
          </a:xfrm>
          <a:prstGeom prst="rect">
            <a:avLst/>
          </a:prstGeom>
          <a:noFill/>
          <a:ln>
            <a:noFill/>
          </a:ln>
        </p:spPr>
        <p:txBody>
          <a:bodyPr lIns="90000" tIns="45000" rIns="90000" bIns="45000"/>
          <a:lstStyle/>
          <a:p>
            <a:r>
              <a:rPr lang="en-IN">
                <a:solidFill>
                  <a:srgbClr val="000000"/>
                </a:solidFill>
                <a:latin typeface="Arial"/>
                <a:ea typeface="DejaVu Sans"/>
              </a:rPr>
              <a:t>U</a:t>
            </a:r>
            <a:endParaRPr/>
          </a:p>
        </p:txBody>
      </p:sp>
      <p:sp>
        <p:nvSpPr>
          <p:cNvPr id="679" name="CustomShape 21"/>
          <p:cNvSpPr/>
          <p:nvPr/>
        </p:nvSpPr>
        <p:spPr>
          <a:xfrm>
            <a:off x="4208040" y="2760120"/>
            <a:ext cx="430200" cy="344520"/>
          </a:xfrm>
          <a:prstGeom prst="rect">
            <a:avLst/>
          </a:prstGeom>
          <a:noFill/>
          <a:ln>
            <a:noFill/>
          </a:ln>
        </p:spPr>
        <p:txBody>
          <a:bodyPr lIns="90000" tIns="45000" rIns="90000" bIns="45000"/>
          <a:lstStyle/>
          <a:p>
            <a:r>
              <a:rPr lang="en-IN">
                <a:solidFill>
                  <a:srgbClr val="000000"/>
                </a:solidFill>
                <a:latin typeface="Arial"/>
                <a:ea typeface="DejaVu Sans"/>
              </a:rPr>
              <a:t>U</a:t>
            </a:r>
            <a:endParaRPr/>
          </a:p>
        </p:txBody>
      </p:sp>
      <p:sp>
        <p:nvSpPr>
          <p:cNvPr id="680" name="CustomShape 22"/>
          <p:cNvSpPr/>
          <p:nvPr/>
        </p:nvSpPr>
        <p:spPr>
          <a:xfrm>
            <a:off x="6048000" y="2880000"/>
            <a:ext cx="358200" cy="344520"/>
          </a:xfrm>
          <a:prstGeom prst="rect">
            <a:avLst/>
          </a:prstGeom>
          <a:noFill/>
          <a:ln>
            <a:noFill/>
          </a:ln>
        </p:spPr>
        <p:txBody>
          <a:bodyPr lIns="90000" tIns="45000" rIns="90000" bIns="45000"/>
          <a:lstStyle/>
          <a:p>
            <a:r>
              <a:rPr lang="en-IN">
                <a:solidFill>
                  <a:srgbClr val="000000"/>
                </a:solidFill>
                <a:latin typeface="Arial"/>
                <a:ea typeface="DejaVu Sans"/>
              </a:rPr>
              <a:t>U</a:t>
            </a:r>
            <a:endParaRPr/>
          </a:p>
        </p:txBody>
      </p:sp>
      <p:sp>
        <p:nvSpPr>
          <p:cNvPr id="681" name="CustomShape 23"/>
          <p:cNvSpPr/>
          <p:nvPr/>
        </p:nvSpPr>
        <p:spPr>
          <a:xfrm>
            <a:off x="1656000" y="2605680"/>
            <a:ext cx="502200" cy="344520"/>
          </a:xfrm>
          <a:prstGeom prst="rect">
            <a:avLst/>
          </a:prstGeom>
          <a:noFill/>
          <a:ln>
            <a:noFill/>
          </a:ln>
        </p:spPr>
        <p:txBody>
          <a:bodyPr lIns="90000" tIns="45000" rIns="90000" bIns="45000"/>
          <a:lstStyle/>
          <a:p>
            <a:r>
              <a:rPr lang="en-IN">
                <a:solidFill>
                  <a:srgbClr val="000000"/>
                </a:solidFill>
                <a:latin typeface="Arial"/>
                <a:ea typeface="DejaVu Sans"/>
              </a:rPr>
              <a:t>s0</a:t>
            </a:r>
            <a:endParaRPr/>
          </a:p>
        </p:txBody>
      </p:sp>
      <p:sp>
        <p:nvSpPr>
          <p:cNvPr id="682" name="CustomShape 24"/>
          <p:cNvSpPr/>
          <p:nvPr/>
        </p:nvSpPr>
        <p:spPr>
          <a:xfrm>
            <a:off x="3384000" y="2592000"/>
            <a:ext cx="430200" cy="344520"/>
          </a:xfrm>
          <a:prstGeom prst="rect">
            <a:avLst/>
          </a:prstGeom>
          <a:noFill/>
          <a:ln>
            <a:noFill/>
          </a:ln>
        </p:spPr>
        <p:txBody>
          <a:bodyPr lIns="90000" tIns="45000" rIns="90000" bIns="45000"/>
          <a:lstStyle/>
          <a:p>
            <a:r>
              <a:rPr lang="en-IN">
                <a:solidFill>
                  <a:srgbClr val="000000"/>
                </a:solidFill>
                <a:latin typeface="Arial"/>
                <a:ea typeface="DejaVu Sans"/>
              </a:rPr>
              <a:t>s1</a:t>
            </a:r>
            <a:endParaRPr/>
          </a:p>
        </p:txBody>
      </p:sp>
      <p:sp>
        <p:nvSpPr>
          <p:cNvPr id="683" name="CustomShape 25"/>
          <p:cNvSpPr/>
          <p:nvPr/>
        </p:nvSpPr>
        <p:spPr>
          <a:xfrm>
            <a:off x="5184000" y="2605680"/>
            <a:ext cx="502200" cy="344520"/>
          </a:xfrm>
          <a:prstGeom prst="rect">
            <a:avLst/>
          </a:prstGeom>
          <a:noFill/>
          <a:ln>
            <a:noFill/>
          </a:ln>
        </p:spPr>
        <p:txBody>
          <a:bodyPr lIns="90000" tIns="45000" rIns="90000" bIns="45000"/>
          <a:lstStyle/>
          <a:p>
            <a:r>
              <a:rPr lang="en-IN">
                <a:solidFill>
                  <a:srgbClr val="000000"/>
                </a:solidFill>
                <a:latin typeface="Arial"/>
                <a:ea typeface="DejaVu Sans"/>
              </a:rPr>
              <a:t>s2</a:t>
            </a:r>
            <a:endParaRPr/>
          </a:p>
        </p:txBody>
      </p:sp>
      <p:sp>
        <p:nvSpPr>
          <p:cNvPr id="684" name="Line 26"/>
          <p:cNvSpPr/>
          <p:nvPr/>
        </p:nvSpPr>
        <p:spPr>
          <a:xfrm>
            <a:off x="7416000" y="2808000"/>
            <a:ext cx="1152000" cy="360"/>
          </a:xfrm>
          <a:prstGeom prst="line">
            <a:avLst/>
          </a:prstGeom>
          <a:ln>
            <a:solidFill>
              <a:srgbClr val="000000"/>
            </a:solidFill>
            <a:tailEnd type="triangle" w="med" len="med"/>
          </a:ln>
        </p:spPr>
      </p:sp>
      <p:sp>
        <p:nvSpPr>
          <p:cNvPr id="685" name="CustomShape 27"/>
          <p:cNvSpPr/>
          <p:nvPr/>
        </p:nvSpPr>
        <p:spPr>
          <a:xfrm>
            <a:off x="6696000" y="2592000"/>
            <a:ext cx="646200" cy="344520"/>
          </a:xfrm>
          <a:prstGeom prst="rect">
            <a:avLst/>
          </a:prstGeom>
          <a:noFill/>
          <a:ln>
            <a:noFill/>
          </a:ln>
        </p:spPr>
        <p:txBody>
          <a:bodyPr lIns="90000" tIns="45000" rIns="90000" bIns="45000"/>
          <a:lstStyle/>
          <a:p>
            <a:r>
              <a:rPr lang="en-IN">
                <a:solidFill>
                  <a:srgbClr val="000000"/>
                </a:solidFill>
                <a:latin typeface="Arial"/>
                <a:ea typeface="DejaVu Sans"/>
              </a:rPr>
              <a:t>s3</a:t>
            </a:r>
            <a:endParaRPr/>
          </a:p>
        </p:txBody>
      </p:sp>
      <p:sp>
        <p:nvSpPr>
          <p:cNvPr id="686" name="CustomShape 28"/>
          <p:cNvSpPr/>
          <p:nvPr/>
        </p:nvSpPr>
        <p:spPr>
          <a:xfrm>
            <a:off x="7776000" y="2893680"/>
            <a:ext cx="286200" cy="344520"/>
          </a:xfrm>
          <a:prstGeom prst="rect">
            <a:avLst/>
          </a:prstGeom>
          <a:noFill/>
          <a:ln>
            <a:noFill/>
          </a:ln>
        </p:spPr>
        <p:txBody>
          <a:bodyPr lIns="90000" tIns="45000" rIns="90000" bIns="45000"/>
          <a:lstStyle/>
          <a:p>
            <a:r>
              <a:rPr lang="en-IN">
                <a:solidFill>
                  <a:srgbClr val="000000"/>
                </a:solidFill>
                <a:latin typeface="Arial"/>
                <a:ea typeface="DejaVu Sans"/>
              </a:rPr>
              <a:t>U</a:t>
            </a:r>
            <a:endParaRPr/>
          </a:p>
        </p:txBody>
      </p:sp>
      <p:sp>
        <p:nvSpPr>
          <p:cNvPr id="687" name="CustomShape 29"/>
          <p:cNvSpPr/>
          <p:nvPr/>
        </p:nvSpPr>
        <p:spPr>
          <a:xfrm>
            <a:off x="504000" y="174240"/>
            <a:ext cx="9070200" cy="471960"/>
          </a:xfrm>
          <a:prstGeom prst="rect">
            <a:avLst/>
          </a:prstGeom>
          <a:noFill/>
          <a:ln>
            <a:noFill/>
          </a:ln>
        </p:spPr>
        <p:txBody>
          <a:bodyPr lIns="0" tIns="0" rIns="0" bIns="0" anchor="ctr"/>
          <a:lstStyle/>
          <a:p>
            <a:pPr algn="ctr">
              <a:lnSpc>
                <a:spcPct val="100000"/>
              </a:lnSpc>
            </a:pPr>
            <a:r>
              <a:rPr lang="en-IN" sz="2600" b="1">
                <a:solidFill>
                  <a:srgbClr val="000000"/>
                </a:solidFill>
                <a:latin typeface="Arial"/>
                <a:ea typeface="DejaVu Sans"/>
              </a:rPr>
              <a:t>Training RNN through Backpropagation at each input</a:t>
            </a:r>
            <a:endParaRPr/>
          </a:p>
        </p:txBody>
      </p:sp>
      <p:sp>
        <p:nvSpPr>
          <p:cNvPr id="688" name="Line 30"/>
          <p:cNvSpPr/>
          <p:nvPr/>
        </p:nvSpPr>
        <p:spPr>
          <a:xfrm flipV="1">
            <a:off x="1800000" y="1656000"/>
            <a:ext cx="360" cy="720000"/>
          </a:xfrm>
          <a:prstGeom prst="line">
            <a:avLst/>
          </a:prstGeom>
          <a:ln>
            <a:solidFill>
              <a:srgbClr val="000000"/>
            </a:solidFill>
          </a:ln>
        </p:spPr>
      </p:sp>
      <p:sp>
        <p:nvSpPr>
          <p:cNvPr id="689" name="Line 31"/>
          <p:cNvSpPr/>
          <p:nvPr/>
        </p:nvSpPr>
        <p:spPr>
          <a:xfrm flipV="1">
            <a:off x="3600000" y="1563120"/>
            <a:ext cx="360" cy="740880"/>
          </a:xfrm>
          <a:prstGeom prst="line">
            <a:avLst/>
          </a:prstGeom>
          <a:ln>
            <a:solidFill>
              <a:srgbClr val="000000"/>
            </a:solidFill>
          </a:ln>
        </p:spPr>
      </p:sp>
      <p:sp>
        <p:nvSpPr>
          <p:cNvPr id="690" name="Line 32"/>
          <p:cNvSpPr/>
          <p:nvPr/>
        </p:nvSpPr>
        <p:spPr>
          <a:xfrm flipV="1">
            <a:off x="5400000" y="1563120"/>
            <a:ext cx="360" cy="740880"/>
          </a:xfrm>
          <a:prstGeom prst="line">
            <a:avLst/>
          </a:prstGeom>
          <a:ln>
            <a:solidFill>
              <a:srgbClr val="000000"/>
            </a:solidFill>
          </a:ln>
        </p:spPr>
      </p:sp>
      <p:sp>
        <p:nvSpPr>
          <p:cNvPr id="691" name="Line 33"/>
          <p:cNvSpPr/>
          <p:nvPr/>
        </p:nvSpPr>
        <p:spPr>
          <a:xfrm flipV="1">
            <a:off x="6984000" y="1563120"/>
            <a:ext cx="360" cy="740880"/>
          </a:xfrm>
          <a:prstGeom prst="line">
            <a:avLst/>
          </a:prstGeom>
          <a:ln>
            <a:solidFill>
              <a:srgbClr val="000000"/>
            </a:solidFill>
          </a:ln>
        </p:spPr>
      </p:sp>
      <p:sp>
        <p:nvSpPr>
          <p:cNvPr id="692" name="CustomShape 34"/>
          <p:cNvSpPr/>
          <p:nvPr/>
        </p:nvSpPr>
        <p:spPr>
          <a:xfrm>
            <a:off x="1152000" y="1656000"/>
            <a:ext cx="430200" cy="358200"/>
          </a:xfrm>
          <a:prstGeom prst="rect">
            <a:avLst/>
          </a:prstGeom>
          <a:noFill/>
          <a:ln>
            <a:noFill/>
          </a:ln>
        </p:spPr>
        <p:txBody>
          <a:bodyPr lIns="90000" tIns="45000" rIns="90000" bIns="45000"/>
          <a:lstStyle/>
          <a:p>
            <a:r>
              <a:rPr lang="en-IN">
                <a:solidFill>
                  <a:srgbClr val="000000"/>
                </a:solidFill>
                <a:latin typeface="Arial"/>
                <a:ea typeface="DejaVu Sans"/>
              </a:rPr>
              <a:t>y0</a:t>
            </a:r>
            <a:endParaRPr/>
          </a:p>
        </p:txBody>
      </p:sp>
      <p:sp>
        <p:nvSpPr>
          <p:cNvPr id="693" name="CustomShape 35"/>
          <p:cNvSpPr/>
          <p:nvPr/>
        </p:nvSpPr>
        <p:spPr>
          <a:xfrm>
            <a:off x="3096000" y="1584000"/>
            <a:ext cx="502200" cy="344520"/>
          </a:xfrm>
          <a:prstGeom prst="rect">
            <a:avLst/>
          </a:prstGeom>
          <a:noFill/>
          <a:ln>
            <a:noFill/>
          </a:ln>
        </p:spPr>
        <p:txBody>
          <a:bodyPr lIns="90000" tIns="45000" rIns="90000" bIns="45000"/>
          <a:lstStyle/>
          <a:p>
            <a:r>
              <a:rPr lang="en-IN">
                <a:solidFill>
                  <a:srgbClr val="000000"/>
                </a:solidFill>
                <a:latin typeface="Arial"/>
                <a:ea typeface="DejaVu Sans"/>
              </a:rPr>
              <a:t>y1</a:t>
            </a:r>
            <a:endParaRPr/>
          </a:p>
        </p:txBody>
      </p:sp>
      <p:sp>
        <p:nvSpPr>
          <p:cNvPr id="694" name="CustomShape 36"/>
          <p:cNvSpPr/>
          <p:nvPr/>
        </p:nvSpPr>
        <p:spPr>
          <a:xfrm>
            <a:off x="4896000" y="1584000"/>
            <a:ext cx="430200" cy="358200"/>
          </a:xfrm>
          <a:prstGeom prst="rect">
            <a:avLst/>
          </a:prstGeom>
          <a:noFill/>
          <a:ln>
            <a:noFill/>
          </a:ln>
        </p:spPr>
        <p:txBody>
          <a:bodyPr lIns="90000" tIns="45000" rIns="90000" bIns="45000"/>
          <a:lstStyle/>
          <a:p>
            <a:r>
              <a:rPr lang="en-IN">
                <a:solidFill>
                  <a:srgbClr val="000000"/>
                </a:solidFill>
                <a:latin typeface="Arial"/>
                <a:ea typeface="DejaVu Sans"/>
              </a:rPr>
              <a:t>y2</a:t>
            </a:r>
            <a:endParaRPr/>
          </a:p>
        </p:txBody>
      </p:sp>
      <p:sp>
        <p:nvSpPr>
          <p:cNvPr id="695" name="CustomShape 37"/>
          <p:cNvSpPr/>
          <p:nvPr/>
        </p:nvSpPr>
        <p:spPr>
          <a:xfrm>
            <a:off x="6480000" y="1563120"/>
            <a:ext cx="430200" cy="344520"/>
          </a:xfrm>
          <a:prstGeom prst="rect">
            <a:avLst/>
          </a:prstGeom>
          <a:noFill/>
          <a:ln>
            <a:noFill/>
          </a:ln>
        </p:spPr>
        <p:txBody>
          <a:bodyPr lIns="90000" tIns="45000" rIns="90000" bIns="45000"/>
          <a:lstStyle/>
          <a:p>
            <a:r>
              <a:rPr lang="en-IN">
                <a:solidFill>
                  <a:srgbClr val="000000"/>
                </a:solidFill>
                <a:latin typeface="Arial"/>
                <a:ea typeface="DejaVu Sans"/>
              </a:rPr>
              <a:t>y3</a:t>
            </a:r>
            <a:endParaRPr/>
          </a:p>
        </p:txBody>
      </p:sp>
      <p:sp>
        <p:nvSpPr>
          <p:cNvPr id="696" name="CustomShape 38"/>
          <p:cNvSpPr/>
          <p:nvPr/>
        </p:nvSpPr>
        <p:spPr>
          <a:xfrm>
            <a:off x="720000" y="5472000"/>
            <a:ext cx="7846200" cy="1368360"/>
          </a:xfrm>
          <a:prstGeom prst="rect">
            <a:avLst/>
          </a:prstGeom>
          <a:noFill/>
          <a:ln>
            <a:noFill/>
          </a:ln>
        </p:spPr>
        <p:txBody>
          <a:bodyPr lIns="90000" tIns="45000" rIns="90000" bIns="45000"/>
          <a:lstStyle/>
          <a:p>
            <a:r>
              <a:rPr lang="en-IN" b="1">
                <a:solidFill>
                  <a:srgbClr val="000000"/>
                </a:solidFill>
                <a:latin typeface="Arial"/>
                <a:ea typeface="DejaVu Sans"/>
              </a:rPr>
              <a:t>S - Cell states</a:t>
            </a:r>
            <a:endParaRPr/>
          </a:p>
          <a:p>
            <a:r>
              <a:rPr lang="en-IN" b="1">
                <a:solidFill>
                  <a:srgbClr val="000000"/>
                </a:solidFill>
                <a:latin typeface="Arial"/>
                <a:ea typeface="DejaVu Sans"/>
              </a:rPr>
              <a:t>X0 = input.</a:t>
            </a:r>
            <a:endParaRPr/>
          </a:p>
          <a:p>
            <a:r>
              <a:rPr lang="en-IN" b="1">
                <a:solidFill>
                  <a:srgbClr val="000000"/>
                </a:solidFill>
                <a:latin typeface="Arial"/>
                <a:ea typeface="DejaVu Sans"/>
              </a:rPr>
              <a:t>Y1 = predicted == x1 </a:t>
            </a:r>
            <a:endParaRPr/>
          </a:p>
          <a:p>
            <a:r>
              <a:rPr lang="en-IN" b="1">
                <a:solidFill>
                  <a:srgbClr val="000000"/>
                </a:solidFill>
                <a:latin typeface="Arial"/>
                <a:ea typeface="DejaVu Sans"/>
              </a:rPr>
              <a:t>Y  is the probability distrubution of the outputs at each stage</a:t>
            </a:r>
            <a:endParaRPr/>
          </a:p>
          <a:p>
            <a:r>
              <a:rPr lang="en-IN" b="1">
                <a:solidFill>
                  <a:srgbClr val="000000"/>
                </a:solidFill>
                <a:latin typeface="Arial"/>
                <a:ea typeface="DejaVu Sans"/>
              </a:rPr>
              <a:t>W,U are weights </a:t>
            </a:r>
            <a:endParaRPr/>
          </a:p>
        </p:txBody>
      </p:sp>
      <p:sp>
        <p:nvSpPr>
          <p:cNvPr id="697" name="CustomShape 39"/>
          <p:cNvSpPr/>
          <p:nvPr/>
        </p:nvSpPr>
        <p:spPr>
          <a:xfrm>
            <a:off x="1656000" y="1008000"/>
            <a:ext cx="502200" cy="344520"/>
          </a:xfrm>
          <a:prstGeom prst="rect">
            <a:avLst/>
          </a:prstGeom>
          <a:noFill/>
          <a:ln>
            <a:noFill/>
          </a:ln>
        </p:spPr>
        <p:txBody>
          <a:bodyPr lIns="90000" tIns="45000" rIns="90000" bIns="45000"/>
          <a:lstStyle/>
          <a:p>
            <a:r>
              <a:rPr lang="en-IN" b="1">
                <a:solidFill>
                  <a:srgbClr val="000000"/>
                </a:solidFill>
                <a:latin typeface="Arial"/>
                <a:ea typeface="DejaVu Sans"/>
              </a:rPr>
              <a:t>j0</a:t>
            </a:r>
            <a:endParaRPr/>
          </a:p>
        </p:txBody>
      </p:sp>
      <p:sp>
        <p:nvSpPr>
          <p:cNvPr id="698" name="CustomShape 40"/>
          <p:cNvSpPr/>
          <p:nvPr/>
        </p:nvSpPr>
        <p:spPr>
          <a:xfrm>
            <a:off x="3384000" y="1008000"/>
            <a:ext cx="430200" cy="344520"/>
          </a:xfrm>
          <a:prstGeom prst="rect">
            <a:avLst/>
          </a:prstGeom>
          <a:noFill/>
          <a:ln>
            <a:noFill/>
          </a:ln>
        </p:spPr>
        <p:txBody>
          <a:bodyPr lIns="90000" tIns="45000" rIns="90000" bIns="45000"/>
          <a:lstStyle/>
          <a:p>
            <a:r>
              <a:rPr lang="en-IN">
                <a:solidFill>
                  <a:srgbClr val="000000"/>
                </a:solidFill>
                <a:latin typeface="Arial"/>
                <a:ea typeface="DejaVu Sans"/>
              </a:rPr>
              <a:t>j1</a:t>
            </a:r>
            <a:endParaRPr/>
          </a:p>
        </p:txBody>
      </p:sp>
      <p:sp>
        <p:nvSpPr>
          <p:cNvPr id="699" name="CustomShape 41"/>
          <p:cNvSpPr/>
          <p:nvPr/>
        </p:nvSpPr>
        <p:spPr>
          <a:xfrm>
            <a:off x="5256000" y="1008000"/>
            <a:ext cx="430200" cy="344520"/>
          </a:xfrm>
          <a:prstGeom prst="rect">
            <a:avLst/>
          </a:prstGeom>
          <a:noFill/>
          <a:ln>
            <a:noFill/>
          </a:ln>
        </p:spPr>
        <p:txBody>
          <a:bodyPr lIns="90000" tIns="45000" rIns="90000" bIns="45000"/>
          <a:lstStyle/>
          <a:p>
            <a:r>
              <a:rPr lang="en-IN">
                <a:solidFill>
                  <a:srgbClr val="000000"/>
                </a:solidFill>
                <a:latin typeface="Arial"/>
                <a:ea typeface="DejaVu Sans"/>
              </a:rPr>
              <a:t>j2</a:t>
            </a:r>
            <a:endParaRPr/>
          </a:p>
        </p:txBody>
      </p:sp>
      <p:sp>
        <p:nvSpPr>
          <p:cNvPr id="700" name="CustomShape 42"/>
          <p:cNvSpPr/>
          <p:nvPr/>
        </p:nvSpPr>
        <p:spPr>
          <a:xfrm>
            <a:off x="6912000" y="936000"/>
            <a:ext cx="430200" cy="344520"/>
          </a:xfrm>
          <a:prstGeom prst="rect">
            <a:avLst/>
          </a:prstGeom>
          <a:noFill/>
          <a:ln>
            <a:noFill/>
          </a:ln>
        </p:spPr>
        <p:txBody>
          <a:bodyPr lIns="90000" tIns="45000" rIns="90000" bIns="45000"/>
          <a:lstStyle/>
          <a:p>
            <a:r>
              <a:rPr lang="en-IN">
                <a:solidFill>
                  <a:srgbClr val="000000"/>
                </a:solidFill>
                <a:latin typeface="Arial"/>
                <a:ea typeface="DejaVu Sans"/>
              </a:rPr>
              <a:t>j3</a:t>
            </a:r>
            <a:endParaRPr/>
          </a:p>
        </p:txBody>
      </p:sp>
      <p:sp>
        <p:nvSpPr>
          <p:cNvPr id="701" name="CustomShape 43"/>
          <p:cNvSpPr/>
          <p:nvPr/>
        </p:nvSpPr>
        <p:spPr>
          <a:xfrm>
            <a:off x="8712000" y="2592000"/>
            <a:ext cx="1006200" cy="344520"/>
          </a:xfrm>
          <a:prstGeom prst="rect">
            <a:avLst/>
          </a:prstGeom>
          <a:noFill/>
          <a:ln>
            <a:noFill/>
          </a:ln>
        </p:spPr>
        <p:txBody>
          <a:bodyPr lIns="90000" tIns="45000" rIns="90000" bIns="45000"/>
          <a:lstStyle/>
          <a:p>
            <a:r>
              <a:rPr lang="en-IN">
                <a:solidFill>
                  <a:srgbClr val="000000"/>
                </a:solidFill>
                <a:latin typeface="Arial"/>
                <a:ea typeface="DejaVu Sans"/>
              </a:rPr>
              <a:t>....</a:t>
            </a:r>
            <a:endParaRPr/>
          </a:p>
        </p:txBody>
      </p:sp>
      <p:sp>
        <p:nvSpPr>
          <p:cNvPr id="702" name="CustomShape 44"/>
          <p:cNvSpPr/>
          <p:nvPr/>
        </p:nvSpPr>
        <p:spPr>
          <a:xfrm>
            <a:off x="7776000" y="792000"/>
            <a:ext cx="2230200" cy="600480"/>
          </a:xfrm>
          <a:prstGeom prst="rect">
            <a:avLst/>
          </a:prstGeom>
          <a:noFill/>
          <a:ln>
            <a:noFill/>
          </a:ln>
        </p:spPr>
        <p:txBody>
          <a:bodyPr lIns="90000" tIns="45000" rIns="90000" bIns="45000"/>
          <a:lstStyle/>
          <a:p>
            <a:r>
              <a:rPr lang="en-IN" b="1">
                <a:solidFill>
                  <a:srgbClr val="000000"/>
                </a:solidFill>
                <a:latin typeface="Arial"/>
                <a:ea typeface="DejaVu Sans"/>
              </a:rPr>
              <a:t>Loss at each time step/ input text</a:t>
            </a:r>
            <a:endParaRPr/>
          </a:p>
        </p:txBody>
      </p:sp>
      <p:sp>
        <p:nvSpPr>
          <p:cNvPr id="703" name="Line 45"/>
          <p:cNvSpPr/>
          <p:nvPr/>
        </p:nvSpPr>
        <p:spPr>
          <a:xfrm flipV="1">
            <a:off x="7344000" y="1080000"/>
            <a:ext cx="432000" cy="72000"/>
          </a:xfrm>
          <a:prstGeom prst="line">
            <a:avLst/>
          </a:prstGeom>
          <a:ln>
            <a:solidFill>
              <a:srgbClr val="000000"/>
            </a:solidFill>
            <a:tailEnd type="triangle" w="med" len="med"/>
          </a:ln>
        </p:spPr>
      </p:sp>
      <p:sp>
        <p:nvSpPr>
          <p:cNvPr id="704" name="CustomShape 46"/>
          <p:cNvSpPr/>
          <p:nvPr/>
        </p:nvSpPr>
        <p:spPr>
          <a:xfrm>
            <a:off x="1440000" y="2088000"/>
            <a:ext cx="286200" cy="344520"/>
          </a:xfrm>
          <a:prstGeom prst="rect">
            <a:avLst/>
          </a:prstGeom>
          <a:noFill/>
          <a:ln>
            <a:noFill/>
          </a:ln>
        </p:spPr>
        <p:txBody>
          <a:bodyPr lIns="90000" tIns="45000" rIns="90000" bIns="45000"/>
          <a:lstStyle/>
          <a:p>
            <a:r>
              <a:rPr lang="en-IN">
                <a:solidFill>
                  <a:srgbClr val="000000"/>
                </a:solidFill>
                <a:latin typeface="Arial"/>
                <a:ea typeface="DejaVu Sans"/>
              </a:rPr>
              <a:t>V</a:t>
            </a:r>
            <a:endParaRPr/>
          </a:p>
        </p:txBody>
      </p:sp>
      <p:sp>
        <p:nvSpPr>
          <p:cNvPr id="705" name="CustomShape 47"/>
          <p:cNvSpPr/>
          <p:nvPr/>
        </p:nvSpPr>
        <p:spPr>
          <a:xfrm>
            <a:off x="3168000" y="2016000"/>
            <a:ext cx="214200" cy="344520"/>
          </a:xfrm>
          <a:prstGeom prst="rect">
            <a:avLst/>
          </a:prstGeom>
          <a:noFill/>
          <a:ln>
            <a:noFill/>
          </a:ln>
        </p:spPr>
        <p:txBody>
          <a:bodyPr lIns="90000" tIns="45000" rIns="90000" bIns="45000"/>
          <a:lstStyle/>
          <a:p>
            <a:r>
              <a:rPr lang="en-IN">
                <a:solidFill>
                  <a:srgbClr val="000000"/>
                </a:solidFill>
                <a:latin typeface="Arial"/>
                <a:ea typeface="DejaVu Sans"/>
              </a:rPr>
              <a:t>V</a:t>
            </a:r>
            <a:endParaRPr/>
          </a:p>
        </p:txBody>
      </p:sp>
      <p:sp>
        <p:nvSpPr>
          <p:cNvPr id="706" name="CustomShape 48"/>
          <p:cNvSpPr/>
          <p:nvPr/>
        </p:nvSpPr>
        <p:spPr>
          <a:xfrm>
            <a:off x="5040000" y="2088000"/>
            <a:ext cx="358200" cy="344520"/>
          </a:xfrm>
          <a:prstGeom prst="rect">
            <a:avLst/>
          </a:prstGeom>
          <a:noFill/>
          <a:ln>
            <a:noFill/>
          </a:ln>
        </p:spPr>
        <p:txBody>
          <a:bodyPr lIns="90000" tIns="45000" rIns="90000" bIns="45000"/>
          <a:lstStyle/>
          <a:p>
            <a:r>
              <a:rPr lang="en-IN">
                <a:solidFill>
                  <a:srgbClr val="000000"/>
                </a:solidFill>
                <a:latin typeface="Arial"/>
                <a:ea typeface="DejaVu Sans"/>
              </a:rPr>
              <a:t>V</a:t>
            </a:r>
            <a:endParaRPr/>
          </a:p>
        </p:txBody>
      </p:sp>
      <p:sp>
        <p:nvSpPr>
          <p:cNvPr id="707" name="CustomShape 49"/>
          <p:cNvSpPr/>
          <p:nvPr/>
        </p:nvSpPr>
        <p:spPr>
          <a:xfrm>
            <a:off x="6480000" y="2016000"/>
            <a:ext cx="358200" cy="344520"/>
          </a:xfrm>
          <a:prstGeom prst="rect">
            <a:avLst/>
          </a:prstGeom>
          <a:noFill/>
          <a:ln>
            <a:noFill/>
          </a:ln>
        </p:spPr>
        <p:txBody>
          <a:bodyPr lIns="90000" tIns="45000" rIns="90000" bIns="45000"/>
          <a:lstStyle/>
          <a:p>
            <a:r>
              <a:rPr lang="en-IN">
                <a:solidFill>
                  <a:srgbClr val="000000"/>
                </a:solidFill>
                <a:latin typeface="Arial"/>
                <a:ea typeface="DejaVu Sans"/>
              </a:rPr>
              <a:t>V</a:t>
            </a:r>
            <a:endParaRPr/>
          </a:p>
        </p:txBody>
      </p:sp>
      <p:sp>
        <p:nvSpPr>
          <p:cNvPr id="708" name="CustomShape 50"/>
          <p:cNvSpPr/>
          <p:nvPr/>
        </p:nvSpPr>
        <p:spPr>
          <a:xfrm>
            <a:off x="792000" y="6984000"/>
            <a:ext cx="6910200" cy="344520"/>
          </a:xfrm>
          <a:prstGeom prst="rect">
            <a:avLst/>
          </a:prstGeom>
          <a:noFill/>
          <a:ln>
            <a:noFill/>
          </a:ln>
        </p:spPr>
        <p:txBody>
          <a:bodyPr lIns="90000" tIns="45000" rIns="90000" bIns="45000"/>
          <a:lstStyle/>
          <a:p>
            <a:r>
              <a:rPr lang="en-IN" b="1">
                <a:solidFill>
                  <a:srgbClr val="000000"/>
                </a:solidFill>
                <a:latin typeface="Arial"/>
                <a:ea typeface="DejaVu Sans"/>
              </a:rPr>
              <a:t>PARAMETERS ARE SHARED V,W,U</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1800000" y="504000"/>
            <a:ext cx="6478200" cy="459000"/>
          </a:xfrm>
          <a:prstGeom prst="rect">
            <a:avLst/>
          </a:prstGeom>
          <a:noFill/>
          <a:ln>
            <a:noFill/>
          </a:ln>
        </p:spPr>
        <p:txBody>
          <a:bodyPr lIns="90000" tIns="45000" rIns="90000" bIns="45000"/>
          <a:lstStyle/>
          <a:p>
            <a:r>
              <a:rPr lang="en-IN" sz="2600" b="1">
                <a:solidFill>
                  <a:srgbClr val="000000"/>
                </a:solidFill>
                <a:latin typeface="Arial"/>
                <a:ea typeface="DejaVu Sans"/>
              </a:rPr>
              <a:t>Training RNN using Back Propagation</a:t>
            </a:r>
            <a:endParaRPr/>
          </a:p>
        </p:txBody>
      </p:sp>
      <p:sp>
        <p:nvSpPr>
          <p:cNvPr id="710" name="CustomShape 2"/>
          <p:cNvSpPr/>
          <p:nvPr/>
        </p:nvSpPr>
        <p:spPr>
          <a:xfrm>
            <a:off x="936000" y="1368000"/>
            <a:ext cx="8566200" cy="1726200"/>
          </a:xfrm>
          <a:prstGeom prst="rect">
            <a:avLst/>
          </a:prstGeom>
          <a:noFill/>
          <a:ln>
            <a:noFill/>
          </a:ln>
        </p:spPr>
        <p:txBody>
          <a:bodyPr lIns="90000" tIns="45000" rIns="90000" bIns="45000"/>
          <a:lstStyle/>
          <a:p>
            <a:r>
              <a:rPr lang="en-IN">
                <a:solidFill>
                  <a:srgbClr val="000000"/>
                </a:solidFill>
                <a:latin typeface="Arial"/>
                <a:ea typeface="DejaVu Sans"/>
              </a:rPr>
              <a:t>Loss at time step  </a:t>
            </a:r>
            <a:endParaRPr/>
          </a:p>
          <a:p>
            <a:endParaRPr/>
          </a:p>
          <a:p>
            <a:r>
              <a:rPr lang="en-IN">
                <a:solidFill>
                  <a:srgbClr val="000000"/>
                </a:solidFill>
                <a:latin typeface="Arial"/>
                <a:ea typeface="DejaVu Sans"/>
              </a:rPr>
              <a:t>Total loss  </a:t>
            </a:r>
            <a:endParaRPr/>
          </a:p>
          <a:p>
            <a:endParaRPr/>
          </a:p>
          <a:p>
            <a:r>
              <a:rPr lang="en-IN">
                <a:solidFill>
                  <a:srgbClr val="000000"/>
                </a:solidFill>
                <a:latin typeface="Arial"/>
                <a:ea typeface="DejaVu Sans"/>
              </a:rPr>
              <a:t>So our gradients w.r.t each parameter</a:t>
            </a:r>
            <a:endParaRPr/>
          </a:p>
        </p:txBody>
      </p:sp>
      <p:pic>
        <p:nvPicPr>
          <p:cNvPr id="711" name="Picture 710"/>
          <p:cNvPicPr/>
          <p:nvPr/>
        </p:nvPicPr>
        <p:blipFill>
          <a:blip r:embed="rId2"/>
          <a:stretch>
            <a:fillRect/>
          </a:stretch>
        </p:blipFill>
        <p:spPr>
          <a:xfrm>
            <a:off x="2304000" y="1800000"/>
            <a:ext cx="2286360" cy="430200"/>
          </a:xfrm>
          <a:prstGeom prst="rect">
            <a:avLst/>
          </a:prstGeom>
          <a:ln>
            <a:noFill/>
          </a:ln>
        </p:spPr>
      </p:pic>
      <p:pic>
        <p:nvPicPr>
          <p:cNvPr id="712" name="Picture 711"/>
          <p:cNvPicPr/>
          <p:nvPr/>
        </p:nvPicPr>
        <p:blipFill>
          <a:blip r:embed="rId3"/>
          <a:stretch>
            <a:fillRect/>
          </a:stretch>
        </p:blipFill>
        <p:spPr>
          <a:xfrm>
            <a:off x="2952000" y="1296000"/>
            <a:ext cx="1226880" cy="502200"/>
          </a:xfrm>
          <a:prstGeom prst="rect">
            <a:avLst/>
          </a:prstGeom>
          <a:ln>
            <a:noFill/>
          </a:ln>
        </p:spPr>
      </p:pic>
      <p:pic>
        <p:nvPicPr>
          <p:cNvPr id="713" name="Picture 712"/>
          <p:cNvPicPr/>
          <p:nvPr/>
        </p:nvPicPr>
        <p:blipFill>
          <a:blip r:embed="rId4"/>
          <a:stretch>
            <a:fillRect/>
          </a:stretch>
        </p:blipFill>
        <p:spPr>
          <a:xfrm>
            <a:off x="5196600" y="2232000"/>
            <a:ext cx="1929600" cy="934200"/>
          </a:xfrm>
          <a:prstGeom prst="rect">
            <a:avLst/>
          </a:prstGeom>
          <a:ln>
            <a:noFill/>
          </a:ln>
        </p:spPr>
      </p:pic>
      <p:sp>
        <p:nvSpPr>
          <p:cNvPr id="714" name="CustomShape 3"/>
          <p:cNvSpPr/>
          <p:nvPr/>
        </p:nvSpPr>
        <p:spPr>
          <a:xfrm>
            <a:off x="936000" y="3240000"/>
            <a:ext cx="8350200" cy="344520"/>
          </a:xfrm>
          <a:prstGeom prst="rect">
            <a:avLst/>
          </a:prstGeom>
          <a:noFill/>
          <a:ln>
            <a:noFill/>
          </a:ln>
        </p:spPr>
        <p:txBody>
          <a:bodyPr lIns="90000" tIns="45000" rIns="90000" bIns="45000"/>
          <a:lstStyle/>
          <a:p>
            <a:r>
              <a:rPr lang="en-IN">
                <a:solidFill>
                  <a:srgbClr val="000000"/>
                </a:solidFill>
                <a:latin typeface="Arial"/>
                <a:ea typeface="DejaVu Sans"/>
              </a:rPr>
              <a:t>Here our parameters are weights  U and W</a:t>
            </a:r>
            <a:endParaRPr/>
          </a:p>
        </p:txBody>
      </p:sp>
      <p:pic>
        <p:nvPicPr>
          <p:cNvPr id="715" name="Picture 714"/>
          <p:cNvPicPr/>
          <p:nvPr/>
        </p:nvPicPr>
        <p:blipFill>
          <a:blip r:embed="rId5"/>
          <a:stretch>
            <a:fillRect/>
          </a:stretch>
        </p:blipFill>
        <p:spPr>
          <a:xfrm>
            <a:off x="4581720" y="3672000"/>
            <a:ext cx="3480480" cy="803880"/>
          </a:xfrm>
          <a:prstGeom prst="rect">
            <a:avLst/>
          </a:prstGeom>
          <a:ln>
            <a:noFill/>
          </a:ln>
        </p:spPr>
      </p:pic>
      <p:sp>
        <p:nvSpPr>
          <p:cNvPr id="716" name="CustomShape 4"/>
          <p:cNvSpPr/>
          <p:nvPr/>
        </p:nvSpPr>
        <p:spPr>
          <a:xfrm>
            <a:off x="936000" y="3888000"/>
            <a:ext cx="4462200" cy="344520"/>
          </a:xfrm>
          <a:prstGeom prst="rect">
            <a:avLst/>
          </a:prstGeom>
          <a:noFill/>
          <a:ln>
            <a:noFill/>
          </a:ln>
        </p:spPr>
        <p:txBody>
          <a:bodyPr lIns="90000" tIns="45000" rIns="90000" bIns="45000"/>
          <a:lstStyle/>
          <a:p>
            <a:r>
              <a:rPr lang="en-IN" b="1">
                <a:solidFill>
                  <a:srgbClr val="000000"/>
                </a:solidFill>
                <a:latin typeface="Arial"/>
                <a:ea typeface="DejaVu Sans"/>
              </a:rPr>
              <a:t>Loss</a:t>
            </a:r>
            <a:r>
              <a:rPr lang="en-IN">
                <a:solidFill>
                  <a:srgbClr val="000000"/>
                </a:solidFill>
                <a:latin typeface="Arial"/>
                <a:ea typeface="DejaVu Sans"/>
              </a:rPr>
              <a:t> at time step </a:t>
            </a:r>
            <a:r>
              <a:rPr lang="en-IN" b="1">
                <a:solidFill>
                  <a:srgbClr val="000000"/>
                </a:solidFill>
                <a:latin typeface="Arial"/>
                <a:ea typeface="DejaVu Sans"/>
              </a:rPr>
              <a:t>t =3</a:t>
            </a:r>
            <a:r>
              <a:rPr lang="en-IN">
                <a:solidFill>
                  <a:srgbClr val="000000"/>
                </a:solidFill>
                <a:latin typeface="Arial"/>
                <a:ea typeface="DejaVu Sans"/>
              </a:rPr>
              <a:t> w.r.t  </a:t>
            </a:r>
            <a:r>
              <a:rPr lang="en-IN" b="1">
                <a:solidFill>
                  <a:srgbClr val="000000"/>
                </a:solidFill>
                <a:latin typeface="Arial"/>
                <a:ea typeface="DejaVu Sans"/>
              </a:rPr>
              <a:t>W</a:t>
            </a:r>
            <a:endParaRPr/>
          </a:p>
        </p:txBody>
      </p:sp>
      <p:pic>
        <p:nvPicPr>
          <p:cNvPr id="717" name="Picture 716"/>
          <p:cNvPicPr/>
          <p:nvPr/>
        </p:nvPicPr>
        <p:blipFill>
          <a:blip r:embed="rId6"/>
          <a:stretch>
            <a:fillRect/>
          </a:stretch>
        </p:blipFill>
        <p:spPr>
          <a:xfrm>
            <a:off x="4752000" y="4752000"/>
            <a:ext cx="3295080" cy="574200"/>
          </a:xfrm>
          <a:prstGeom prst="rect">
            <a:avLst/>
          </a:prstGeom>
          <a:ln>
            <a:noFill/>
          </a:ln>
        </p:spPr>
      </p:pic>
      <p:sp>
        <p:nvSpPr>
          <p:cNvPr id="718" name="CustomShape 5"/>
          <p:cNvSpPr/>
          <p:nvPr/>
        </p:nvSpPr>
        <p:spPr>
          <a:xfrm>
            <a:off x="1080000" y="4824000"/>
            <a:ext cx="3094200" cy="344520"/>
          </a:xfrm>
          <a:prstGeom prst="rect">
            <a:avLst/>
          </a:prstGeom>
          <a:noFill/>
          <a:ln>
            <a:noFill/>
          </a:ln>
        </p:spPr>
        <p:txBody>
          <a:bodyPr lIns="90000" tIns="45000" rIns="90000" bIns="45000"/>
          <a:lstStyle/>
          <a:p>
            <a:r>
              <a:rPr lang="en-IN">
                <a:solidFill>
                  <a:srgbClr val="000000"/>
                </a:solidFill>
                <a:latin typeface="Arial"/>
                <a:ea typeface="DejaVu Sans"/>
              </a:rPr>
              <a:t>But S3 also depends on S2</a:t>
            </a:r>
            <a:endParaRPr/>
          </a:p>
        </p:txBody>
      </p:sp>
      <p:pic>
        <p:nvPicPr>
          <p:cNvPr id="719" name="Picture 718"/>
          <p:cNvPicPr/>
          <p:nvPr/>
        </p:nvPicPr>
        <p:blipFill>
          <a:blip r:embed="rId7"/>
          <a:stretch>
            <a:fillRect/>
          </a:stretch>
        </p:blipFill>
        <p:spPr>
          <a:xfrm>
            <a:off x="1152000" y="5328000"/>
            <a:ext cx="7198200" cy="790200"/>
          </a:xfrm>
          <a:prstGeom prst="rect">
            <a:avLst/>
          </a:prstGeom>
          <a:ln>
            <a:noFill/>
          </a:ln>
        </p:spPr>
      </p:pic>
      <p:sp>
        <p:nvSpPr>
          <p:cNvPr id="720" name="CustomShape 6"/>
          <p:cNvSpPr/>
          <p:nvPr/>
        </p:nvSpPr>
        <p:spPr>
          <a:xfrm>
            <a:off x="1080000" y="6264000"/>
            <a:ext cx="7126200" cy="344520"/>
          </a:xfrm>
          <a:prstGeom prst="rect">
            <a:avLst/>
          </a:prstGeom>
          <a:noFill/>
          <a:ln>
            <a:noFill/>
          </a:ln>
        </p:spPr>
        <p:txBody>
          <a:bodyPr lIns="90000" tIns="45000" rIns="90000" bIns="45000"/>
          <a:lstStyle/>
          <a:p>
            <a:r>
              <a:rPr lang="en-IN" b="1">
                <a:solidFill>
                  <a:srgbClr val="000000"/>
                </a:solidFill>
                <a:latin typeface="Arial"/>
                <a:ea typeface="DejaVu Sans"/>
              </a:rPr>
              <a:t>Cell states at time t depends on all the t-1 previous cells states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CustomShape 1"/>
          <p:cNvSpPr/>
          <p:nvPr/>
        </p:nvSpPr>
        <p:spPr>
          <a:xfrm>
            <a:off x="504000" y="432000"/>
            <a:ext cx="1654200" cy="431640"/>
          </a:xfrm>
          <a:prstGeom prst="rect">
            <a:avLst/>
          </a:prstGeom>
          <a:noFill/>
          <a:ln>
            <a:noFill/>
          </a:ln>
        </p:spPr>
        <p:txBody>
          <a:bodyPr lIns="90000" tIns="45000" rIns="90000" bIns="45000"/>
          <a:lstStyle/>
          <a:p>
            <a:r>
              <a:rPr lang="en-IN" sz="2400" b="1">
                <a:solidFill>
                  <a:srgbClr val="000000"/>
                </a:solidFill>
                <a:latin typeface="Arial"/>
                <a:ea typeface="DejaVu Sans"/>
              </a:rPr>
              <a:t>Contd...</a:t>
            </a:r>
            <a:endParaRPr/>
          </a:p>
        </p:txBody>
      </p:sp>
      <p:sp>
        <p:nvSpPr>
          <p:cNvPr id="722" name="CustomShape 2"/>
          <p:cNvSpPr/>
          <p:nvPr/>
        </p:nvSpPr>
        <p:spPr>
          <a:xfrm>
            <a:off x="720000" y="1008000"/>
            <a:ext cx="8638200" cy="401040"/>
          </a:xfrm>
          <a:prstGeom prst="rect">
            <a:avLst/>
          </a:prstGeom>
          <a:noFill/>
          <a:ln>
            <a:noFill/>
          </a:ln>
        </p:spPr>
        <p:txBody>
          <a:bodyPr lIns="90000" tIns="45000" rIns="90000" bIns="45000"/>
          <a:lstStyle/>
          <a:p>
            <a:r>
              <a:rPr lang="en-IN" sz="2200" b="1">
                <a:solidFill>
                  <a:srgbClr val="000000"/>
                </a:solidFill>
                <a:latin typeface="Arial"/>
                <a:ea typeface="DejaVu Sans"/>
              </a:rPr>
              <a:t>Gradient of loss can be written in general as chain rule form</a:t>
            </a:r>
            <a:endParaRPr/>
          </a:p>
        </p:txBody>
      </p:sp>
      <p:pic>
        <p:nvPicPr>
          <p:cNvPr id="723" name="Picture 722"/>
          <p:cNvPicPr/>
          <p:nvPr/>
        </p:nvPicPr>
        <p:blipFill>
          <a:blip r:embed="rId2"/>
          <a:stretch>
            <a:fillRect/>
          </a:stretch>
        </p:blipFill>
        <p:spPr>
          <a:xfrm>
            <a:off x="3096000" y="1584000"/>
            <a:ext cx="4246200" cy="674280"/>
          </a:xfrm>
          <a:prstGeom prst="rect">
            <a:avLst/>
          </a:prstGeom>
          <a:ln>
            <a:noFill/>
          </a:ln>
        </p:spPr>
      </p:pic>
      <p:sp>
        <p:nvSpPr>
          <p:cNvPr id="724" name="CustomShape 3"/>
          <p:cNvSpPr/>
          <p:nvPr/>
        </p:nvSpPr>
        <p:spPr>
          <a:xfrm>
            <a:off x="576000" y="2808000"/>
            <a:ext cx="8854200" cy="344520"/>
          </a:xfrm>
          <a:prstGeom prst="rect">
            <a:avLst/>
          </a:prstGeom>
          <a:noFill/>
          <a:ln>
            <a:noFill/>
          </a:ln>
        </p:spPr>
        <p:txBody>
          <a:bodyPr lIns="90000" tIns="45000" rIns="90000" bIns="45000"/>
          <a:lstStyle/>
          <a:p>
            <a:r>
              <a:rPr lang="en-IN">
                <a:solidFill>
                  <a:srgbClr val="000000"/>
                </a:solidFill>
                <a:latin typeface="Arial"/>
                <a:ea typeface="DejaVu Sans"/>
              </a:rPr>
              <a:t>Here comes the problem of gradient vanishing i.e </a:t>
            </a:r>
            <a:r>
              <a:rPr lang="en-IN" b="1">
                <a:solidFill>
                  <a:srgbClr val="000000"/>
                </a:solidFill>
                <a:latin typeface="Arial"/>
                <a:ea typeface="DejaVu Sans"/>
              </a:rPr>
              <a:t>actual value - predicted value = 0</a:t>
            </a:r>
            <a:endParaRPr/>
          </a:p>
        </p:txBody>
      </p:sp>
      <p:pic>
        <p:nvPicPr>
          <p:cNvPr id="725" name="Picture 724"/>
          <p:cNvPicPr/>
          <p:nvPr/>
        </p:nvPicPr>
        <p:blipFill>
          <a:blip r:embed="rId3"/>
          <a:stretch>
            <a:fillRect/>
          </a:stretch>
        </p:blipFill>
        <p:spPr>
          <a:xfrm>
            <a:off x="4584960" y="4320000"/>
            <a:ext cx="5133240" cy="862200"/>
          </a:xfrm>
          <a:prstGeom prst="rect">
            <a:avLst/>
          </a:prstGeom>
          <a:ln>
            <a:noFill/>
          </a:ln>
        </p:spPr>
      </p:pic>
      <p:pic>
        <p:nvPicPr>
          <p:cNvPr id="726" name="Picture 725"/>
          <p:cNvPicPr/>
          <p:nvPr/>
        </p:nvPicPr>
        <p:blipFill>
          <a:blip r:embed="rId4"/>
          <a:stretch>
            <a:fillRect/>
          </a:stretch>
        </p:blipFill>
        <p:spPr>
          <a:xfrm>
            <a:off x="1216800" y="3312000"/>
            <a:ext cx="4901400" cy="645480"/>
          </a:xfrm>
          <a:prstGeom prst="rect">
            <a:avLst/>
          </a:prstGeom>
          <a:ln>
            <a:noFill/>
          </a:ln>
        </p:spPr>
      </p:pic>
      <p:sp>
        <p:nvSpPr>
          <p:cNvPr id="727" name="Line 4"/>
          <p:cNvSpPr/>
          <p:nvPr/>
        </p:nvSpPr>
        <p:spPr>
          <a:xfrm flipH="1">
            <a:off x="4752000" y="3959280"/>
            <a:ext cx="144000" cy="432720"/>
          </a:xfrm>
          <a:prstGeom prst="line">
            <a:avLst/>
          </a:prstGeom>
          <a:ln>
            <a:solidFill>
              <a:srgbClr val="000000"/>
            </a:solidFill>
            <a:tailEnd type="triangle" w="med" len="med"/>
          </a:ln>
        </p:spPr>
      </p:sp>
      <p:sp>
        <p:nvSpPr>
          <p:cNvPr id="728" name="CustomShape 5"/>
          <p:cNvSpPr/>
          <p:nvPr/>
        </p:nvSpPr>
        <p:spPr>
          <a:xfrm>
            <a:off x="720000" y="5472000"/>
            <a:ext cx="8566200" cy="344520"/>
          </a:xfrm>
          <a:prstGeom prst="rect">
            <a:avLst/>
          </a:prstGeom>
          <a:noFill/>
          <a:ln>
            <a:noFill/>
          </a:ln>
        </p:spPr>
        <p:txBody>
          <a:bodyPr lIns="90000" tIns="45000" rIns="90000" bIns="45000"/>
          <a:lstStyle/>
          <a:p>
            <a:r>
              <a:rPr lang="en-IN">
                <a:solidFill>
                  <a:srgbClr val="000000"/>
                </a:solidFill>
                <a:latin typeface="Arial"/>
                <a:ea typeface="DejaVu Sans"/>
              </a:rPr>
              <a:t>As the chain length increases the gradient becomes smaller and smaller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9" name="Picture 728"/>
          <p:cNvPicPr/>
          <p:nvPr/>
        </p:nvPicPr>
        <p:blipFill>
          <a:blip r:embed="rId2"/>
          <a:stretch>
            <a:fillRect/>
          </a:stretch>
        </p:blipFill>
        <p:spPr>
          <a:xfrm>
            <a:off x="1008000" y="2614680"/>
            <a:ext cx="7847640" cy="3945960"/>
          </a:xfrm>
          <a:prstGeom prst="rect">
            <a:avLst/>
          </a:prstGeom>
          <a:ln>
            <a:noFill/>
          </a:ln>
        </p:spPr>
      </p:pic>
      <p:sp>
        <p:nvSpPr>
          <p:cNvPr id="730" name="CustomShape 1"/>
          <p:cNvSpPr/>
          <p:nvPr/>
        </p:nvSpPr>
        <p:spPr>
          <a:xfrm>
            <a:off x="1224000" y="648000"/>
            <a:ext cx="8207640" cy="1151640"/>
          </a:xfrm>
          <a:prstGeom prst="rect">
            <a:avLst/>
          </a:prstGeom>
          <a:noFill/>
          <a:ln>
            <a:noFill/>
          </a:ln>
        </p:spPr>
        <p:txBody>
          <a:bodyPr lIns="90000" tIns="45000" rIns="90000" bIns="45000"/>
          <a:lstStyle/>
          <a:p>
            <a:r>
              <a:rPr lang="en-IN" sz="2800" b="1">
                <a:solidFill>
                  <a:srgbClr val="000000"/>
                </a:solidFill>
                <a:latin typeface="Arial"/>
              </a:rPr>
              <a:t>Why Gradient explosion or vanishing happends ????</a:t>
            </a:r>
            <a:endParaRPr/>
          </a:p>
        </p:txBody>
      </p:sp>
      <p:sp>
        <p:nvSpPr>
          <p:cNvPr id="731" name="CustomShape 2"/>
          <p:cNvSpPr/>
          <p:nvPr/>
        </p:nvSpPr>
        <p:spPr>
          <a:xfrm>
            <a:off x="2304000" y="6984000"/>
            <a:ext cx="4967640" cy="359640"/>
          </a:xfrm>
          <a:prstGeom prst="rect">
            <a:avLst/>
          </a:prstGeom>
          <a:noFill/>
          <a:ln>
            <a:noFill/>
          </a:ln>
        </p:spPr>
        <p:txBody>
          <a:bodyPr lIns="90000" tIns="45000" rIns="90000" bIns="45000"/>
          <a:lstStyle/>
          <a:p>
            <a:r>
              <a:rPr lang="en-IN" b="1">
                <a:solidFill>
                  <a:srgbClr val="000000"/>
                </a:solidFill>
                <a:latin typeface="Arial"/>
              </a:rPr>
              <a:t>Picture courtesy: theclevermachine.com</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3024360" y="504000"/>
            <a:ext cx="5470200" cy="600480"/>
          </a:xfrm>
          <a:prstGeom prst="rect">
            <a:avLst/>
          </a:prstGeom>
          <a:noFill/>
          <a:ln>
            <a:noFill/>
          </a:ln>
        </p:spPr>
        <p:txBody>
          <a:bodyPr lIns="90000" tIns="45000" rIns="90000" bIns="45000"/>
          <a:lstStyle/>
          <a:p>
            <a:r>
              <a:rPr lang="en-IN" sz="4000" b="1">
                <a:solidFill>
                  <a:srgbClr val="000000"/>
                </a:solidFill>
                <a:latin typeface="Arial"/>
                <a:ea typeface="DejaVu Sans"/>
              </a:rPr>
              <a:t>        </a:t>
            </a:r>
            <a:endParaRPr/>
          </a:p>
        </p:txBody>
      </p:sp>
      <p:sp>
        <p:nvSpPr>
          <p:cNvPr id="733" name="CustomShape 2"/>
          <p:cNvSpPr/>
          <p:nvPr/>
        </p:nvSpPr>
        <p:spPr>
          <a:xfrm>
            <a:off x="784440" y="1368000"/>
            <a:ext cx="8934120" cy="5758560"/>
          </a:xfrm>
          <a:prstGeom prst="rect">
            <a:avLst/>
          </a:prstGeom>
          <a:noFill/>
          <a:ln>
            <a:noFill/>
          </a:ln>
        </p:spPr>
        <p:txBody>
          <a:bodyPr lIns="90000" tIns="45000" rIns="90000" bIns="45000"/>
          <a:lstStyle/>
          <a:p>
            <a:r>
              <a:rPr lang="en-IN" sz="2200">
                <a:solidFill>
                  <a:srgbClr val="000000"/>
                </a:solidFill>
                <a:latin typeface="Arial"/>
                <a:ea typeface="DejaVu Sans"/>
              </a:rPr>
              <a:t>So far we have discrete representation of words like BoW, one-hot encode.</a:t>
            </a:r>
            <a:endParaRPr/>
          </a:p>
          <a:p>
            <a:endParaRPr/>
          </a:p>
          <a:p>
            <a:r>
              <a:rPr lang="en-IN" sz="2200">
                <a:solidFill>
                  <a:srgbClr val="000000"/>
                </a:solidFill>
                <a:latin typeface="Arial"/>
                <a:ea typeface="DejaVu Sans"/>
              </a:rPr>
              <a:t>Lets  us  see the state of art techiques currenly used by top most IT companies like GOOGLE, FACEBOOK, MICROSOFT....</a:t>
            </a:r>
            <a:endParaRPr/>
          </a:p>
          <a:p>
            <a:endParaRPr/>
          </a:p>
          <a:p>
            <a:r>
              <a:rPr lang="en-IN" sz="2200">
                <a:solidFill>
                  <a:srgbClr val="000000"/>
                </a:solidFill>
                <a:latin typeface="Arial"/>
                <a:ea typeface="DejaVu Sans"/>
              </a:rPr>
              <a:t>Hyderabad =  [0.4   0.5   0.91   0.2]</a:t>
            </a:r>
            <a:endParaRPr/>
          </a:p>
          <a:p>
            <a:r>
              <a:rPr lang="en-IN" sz="2200">
                <a:solidFill>
                  <a:srgbClr val="000000"/>
                </a:solidFill>
                <a:latin typeface="Arial"/>
                <a:ea typeface="DejaVu Sans"/>
              </a:rPr>
              <a:t>Bangalore  =  [0.30 0.6   0.1     0.2]</a:t>
            </a:r>
            <a:endParaRPr/>
          </a:p>
          <a:p>
            <a:r>
              <a:rPr lang="en-IN" sz="2200">
                <a:solidFill>
                  <a:srgbClr val="000000"/>
                </a:solidFill>
                <a:latin typeface="Arial"/>
                <a:ea typeface="DejaVu Sans"/>
              </a:rPr>
              <a:t>Chennai    =   [0.44 0.8   0.88   0.2]</a:t>
            </a:r>
            <a:endParaRPr/>
          </a:p>
          <a:p>
            <a:r>
              <a:rPr lang="en-IN" sz="2200">
                <a:solidFill>
                  <a:srgbClr val="000000"/>
                </a:solidFill>
                <a:latin typeface="Arial"/>
                <a:ea typeface="DejaVu Sans"/>
              </a:rPr>
              <a:t>Trivandrum = [0.42 0.42 0.123 0.2]</a:t>
            </a:r>
            <a:endParaRPr/>
          </a:p>
          <a:p>
            <a:r>
              <a:rPr lang="en-IN" sz="2200">
                <a:solidFill>
                  <a:srgbClr val="000000"/>
                </a:solidFill>
                <a:latin typeface="Arial"/>
                <a:ea typeface="DejaVu Sans"/>
              </a:rPr>
              <a:t>Cochin =        [0.41 0.125 0.91   0.2]</a:t>
            </a:r>
            <a:endParaRPr/>
          </a:p>
          <a:p>
            <a:endParaRPr/>
          </a:p>
          <a:p>
            <a:r>
              <a:rPr lang="en-IN" sz="2200">
                <a:solidFill>
                  <a:srgbClr val="000000"/>
                </a:solidFill>
                <a:latin typeface="Arial"/>
                <a:ea typeface="DejaVu Sans"/>
              </a:rPr>
              <a:t>Andhra pradesh =   [0.4   0.52324   0.1   0.254]</a:t>
            </a:r>
            <a:endParaRPr/>
          </a:p>
          <a:p>
            <a:r>
              <a:rPr lang="en-IN" sz="2200">
                <a:solidFill>
                  <a:srgbClr val="000000"/>
                </a:solidFill>
                <a:latin typeface="Arial"/>
                <a:ea typeface="DejaVu Sans"/>
              </a:rPr>
              <a:t>Karnataka  =  		   [0.30 0.612   0.11     0.254]</a:t>
            </a:r>
            <a:endParaRPr/>
          </a:p>
          <a:p>
            <a:r>
              <a:rPr lang="en-IN" sz="2200">
                <a:solidFill>
                  <a:srgbClr val="000000"/>
                </a:solidFill>
                <a:latin typeface="Arial"/>
                <a:ea typeface="DejaVu Sans"/>
              </a:rPr>
              <a:t>Tamil nadu    =         [0.44 0.338   0.88   0.254]</a:t>
            </a:r>
            <a:endParaRPr/>
          </a:p>
          <a:p>
            <a:r>
              <a:rPr lang="en-IN" sz="2200">
                <a:solidFill>
                  <a:srgbClr val="000000"/>
                </a:solidFill>
                <a:latin typeface="Arial"/>
                <a:ea typeface="DejaVu Sans"/>
              </a:rPr>
              <a:t>kerala =                   [0.42 0.41 0.123 0.254]</a:t>
            </a:r>
            <a:endParaRPr/>
          </a:p>
          <a:p>
            <a:endParaRPr/>
          </a:p>
        </p:txBody>
      </p:sp>
      <p:sp>
        <p:nvSpPr>
          <p:cNvPr id="734" name="CustomShape 3"/>
          <p:cNvSpPr/>
          <p:nvPr/>
        </p:nvSpPr>
        <p:spPr>
          <a:xfrm>
            <a:off x="648000" y="504000"/>
            <a:ext cx="9143280" cy="656280"/>
          </a:xfrm>
          <a:prstGeom prst="rect">
            <a:avLst/>
          </a:prstGeom>
          <a:noFill/>
          <a:ln>
            <a:noFill/>
          </a:ln>
        </p:spPr>
        <p:txBody>
          <a:bodyPr lIns="90000" tIns="45000" rIns="90000" bIns="45000"/>
          <a:lstStyle/>
          <a:p>
            <a:pPr algn="ctr"/>
            <a:r>
              <a:rPr lang="en-IN" sz="4400" b="1">
                <a:solidFill>
                  <a:srgbClr val="000000"/>
                </a:solidFill>
                <a:latin typeface="Arial"/>
                <a:ea typeface="DejaVu Sans"/>
              </a:rPr>
              <a:t> Embeddings</a:t>
            </a:r>
            <a:r>
              <a:rPr lang="en-IN" sz="2800" b="1">
                <a:solidFill>
                  <a:srgbClr val="000000"/>
                </a:solidFill>
                <a:latin typeface="Arial"/>
                <a:ea typeface="DejaVu Sans"/>
              </a:rPr>
              <a:t> </a:t>
            </a:r>
            <a:r>
              <a:rPr lang="en-IN" sz="1500">
                <a:solidFill>
                  <a:srgbClr val="000000"/>
                </a:solidFill>
                <a:latin typeface="Arial"/>
                <a:ea typeface="DejaVu Sans"/>
              </a:rPr>
              <a:t>for everything </a:t>
            </a:r>
            <a:endParaRPr/>
          </a:p>
          <a:p>
            <a:pPr algn="ct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CustomShape 1"/>
          <p:cNvSpPr/>
          <p:nvPr/>
        </p:nvSpPr>
        <p:spPr>
          <a:xfrm>
            <a:off x="648000" y="504360"/>
            <a:ext cx="9143280" cy="718200"/>
          </a:xfrm>
          <a:prstGeom prst="rect">
            <a:avLst/>
          </a:prstGeom>
          <a:noFill/>
          <a:ln>
            <a:noFill/>
          </a:ln>
        </p:spPr>
        <p:txBody>
          <a:bodyPr lIns="90000" tIns="45000" rIns="90000" bIns="45000"/>
          <a:lstStyle/>
          <a:p>
            <a:r>
              <a:rPr lang="en-IN" sz="4000" b="1">
                <a:solidFill>
                  <a:srgbClr val="000000"/>
                </a:solidFill>
                <a:latin typeface="Arial"/>
                <a:ea typeface="DejaVu Sans"/>
              </a:rPr>
              <a:t>Contd...</a:t>
            </a:r>
            <a:endParaRPr/>
          </a:p>
        </p:txBody>
      </p:sp>
      <p:sp>
        <p:nvSpPr>
          <p:cNvPr id="736" name="CustomShape 2"/>
          <p:cNvSpPr/>
          <p:nvPr/>
        </p:nvSpPr>
        <p:spPr>
          <a:xfrm>
            <a:off x="1800000" y="3672000"/>
            <a:ext cx="1366560" cy="540360"/>
          </a:xfrm>
          <a:prstGeom prst="rect">
            <a:avLst/>
          </a:prstGeom>
          <a:noFill/>
          <a:ln>
            <a:noFill/>
          </a:ln>
        </p:spPr>
        <p:txBody>
          <a:bodyPr lIns="90000" tIns="45000" rIns="90000" bIns="45000"/>
          <a:lstStyle/>
          <a:p>
            <a:pPr>
              <a:lnSpc>
                <a:spcPct val="100000"/>
              </a:lnSpc>
              <a:buSzPct val="45000"/>
              <a:buFont typeface="Wingdings" charset="2"/>
              <a:buChar char=""/>
            </a:pPr>
            <a:r>
              <a:rPr lang="en-IN" sz="1600" b="1">
                <a:solidFill>
                  <a:srgbClr val="000000"/>
                </a:solidFill>
                <a:latin typeface="Arial"/>
                <a:ea typeface="DejaVu Sans"/>
              </a:rPr>
              <a:t>trivandrum</a:t>
            </a:r>
            <a:endParaRPr/>
          </a:p>
        </p:txBody>
      </p:sp>
      <p:sp>
        <p:nvSpPr>
          <p:cNvPr id="737" name="CustomShape 3"/>
          <p:cNvSpPr/>
          <p:nvPr/>
        </p:nvSpPr>
        <p:spPr>
          <a:xfrm>
            <a:off x="1944000" y="4248000"/>
            <a:ext cx="1438560" cy="314640"/>
          </a:xfrm>
          <a:prstGeom prst="rect">
            <a:avLst/>
          </a:prstGeom>
          <a:noFill/>
          <a:ln>
            <a:noFill/>
          </a:ln>
        </p:spPr>
        <p:txBody>
          <a:bodyPr lIns="90000" tIns="45000" rIns="90000" bIns="45000"/>
          <a:lstStyle/>
          <a:p>
            <a:pPr>
              <a:lnSpc>
                <a:spcPct val="100000"/>
              </a:lnSpc>
              <a:buSzPct val="45000"/>
              <a:buFont typeface="Wingdings" charset="2"/>
              <a:buChar char=""/>
            </a:pPr>
            <a:r>
              <a:rPr lang="en-IN" sz="1600" b="1">
                <a:solidFill>
                  <a:srgbClr val="000000"/>
                </a:solidFill>
                <a:latin typeface="Arial"/>
                <a:ea typeface="DejaVu Sans"/>
              </a:rPr>
              <a:t>cochin</a:t>
            </a:r>
            <a:endParaRPr/>
          </a:p>
        </p:txBody>
      </p:sp>
      <p:sp>
        <p:nvSpPr>
          <p:cNvPr id="738" name="CustomShape 4"/>
          <p:cNvSpPr/>
          <p:nvPr/>
        </p:nvSpPr>
        <p:spPr>
          <a:xfrm>
            <a:off x="1800000" y="4896000"/>
            <a:ext cx="1870560" cy="314640"/>
          </a:xfrm>
          <a:prstGeom prst="rect">
            <a:avLst/>
          </a:prstGeom>
          <a:noFill/>
          <a:ln>
            <a:noFill/>
          </a:ln>
        </p:spPr>
        <p:txBody>
          <a:bodyPr lIns="90000" tIns="45000" rIns="90000" bIns="45000"/>
          <a:lstStyle/>
          <a:p>
            <a:pPr>
              <a:lnSpc>
                <a:spcPct val="100000"/>
              </a:lnSpc>
              <a:buSzPct val="45000"/>
              <a:buFont typeface="Wingdings" charset="2"/>
              <a:buChar char=""/>
            </a:pPr>
            <a:r>
              <a:rPr lang="en-IN" sz="1600" b="1">
                <a:solidFill>
                  <a:srgbClr val="000000"/>
                </a:solidFill>
                <a:latin typeface="Arial"/>
                <a:ea typeface="DejaVu Sans"/>
              </a:rPr>
              <a:t>chennai</a:t>
            </a:r>
            <a:endParaRPr/>
          </a:p>
        </p:txBody>
      </p:sp>
      <p:sp>
        <p:nvSpPr>
          <p:cNvPr id="739" name="CustomShape 5"/>
          <p:cNvSpPr/>
          <p:nvPr/>
        </p:nvSpPr>
        <p:spPr>
          <a:xfrm>
            <a:off x="2016000" y="4608000"/>
            <a:ext cx="1510560" cy="314640"/>
          </a:xfrm>
          <a:prstGeom prst="rect">
            <a:avLst/>
          </a:prstGeom>
          <a:noFill/>
          <a:ln>
            <a:noFill/>
          </a:ln>
        </p:spPr>
        <p:txBody>
          <a:bodyPr lIns="90000" tIns="45000" rIns="90000" bIns="45000"/>
          <a:lstStyle/>
          <a:p>
            <a:pPr>
              <a:lnSpc>
                <a:spcPct val="100000"/>
              </a:lnSpc>
              <a:buSzPct val="45000"/>
              <a:buFont typeface="Wingdings" charset="2"/>
              <a:buChar char=""/>
            </a:pPr>
            <a:r>
              <a:rPr lang="en-IN" sz="1600" b="1">
                <a:solidFill>
                  <a:srgbClr val="000000"/>
                </a:solidFill>
                <a:latin typeface="Arial"/>
                <a:ea typeface="DejaVu Sans"/>
              </a:rPr>
              <a:t>bangalore</a:t>
            </a:r>
            <a:endParaRPr/>
          </a:p>
        </p:txBody>
      </p:sp>
      <p:sp>
        <p:nvSpPr>
          <p:cNvPr id="740" name="Line 6"/>
          <p:cNvSpPr/>
          <p:nvPr/>
        </p:nvSpPr>
        <p:spPr>
          <a:xfrm>
            <a:off x="3600000" y="2304000"/>
            <a:ext cx="360" cy="3528000"/>
          </a:xfrm>
          <a:prstGeom prst="line">
            <a:avLst/>
          </a:prstGeom>
          <a:ln>
            <a:solidFill>
              <a:srgbClr val="000000"/>
            </a:solidFill>
          </a:ln>
        </p:spPr>
      </p:sp>
      <p:sp>
        <p:nvSpPr>
          <p:cNvPr id="741" name="Line 7"/>
          <p:cNvSpPr/>
          <p:nvPr/>
        </p:nvSpPr>
        <p:spPr>
          <a:xfrm>
            <a:off x="3600000" y="5832000"/>
            <a:ext cx="2448000" cy="288000"/>
          </a:xfrm>
          <a:prstGeom prst="line">
            <a:avLst/>
          </a:prstGeom>
          <a:ln>
            <a:solidFill>
              <a:srgbClr val="000000"/>
            </a:solidFill>
          </a:ln>
        </p:spPr>
      </p:sp>
      <p:sp>
        <p:nvSpPr>
          <p:cNvPr id="742" name="CustomShape 8"/>
          <p:cNvSpPr/>
          <p:nvPr/>
        </p:nvSpPr>
        <p:spPr>
          <a:xfrm>
            <a:off x="4248000" y="2952000"/>
            <a:ext cx="1654560" cy="540360"/>
          </a:xfrm>
          <a:prstGeom prst="rect">
            <a:avLst/>
          </a:prstGeom>
          <a:noFill/>
          <a:ln>
            <a:noFill/>
          </a:ln>
        </p:spPr>
        <p:txBody>
          <a:bodyPr lIns="90000" tIns="45000" rIns="90000" bIns="45000"/>
          <a:lstStyle/>
          <a:p>
            <a:pPr>
              <a:lnSpc>
                <a:spcPct val="100000"/>
              </a:lnSpc>
              <a:buSzPct val="45000"/>
              <a:buFont typeface="Wingdings" charset="2"/>
              <a:buChar char=""/>
            </a:pPr>
            <a:r>
              <a:rPr lang="en-IN" sz="1600" b="1">
                <a:solidFill>
                  <a:srgbClr val="000000"/>
                </a:solidFill>
                <a:latin typeface="Arial"/>
                <a:ea typeface="DejaVu Sans"/>
              </a:rPr>
              <a:t>Andhra pradesh</a:t>
            </a:r>
            <a:endParaRPr/>
          </a:p>
        </p:txBody>
      </p:sp>
      <p:sp>
        <p:nvSpPr>
          <p:cNvPr id="743" name="CustomShape 9"/>
          <p:cNvSpPr/>
          <p:nvPr/>
        </p:nvSpPr>
        <p:spPr>
          <a:xfrm>
            <a:off x="3960000" y="3931920"/>
            <a:ext cx="2230560" cy="314640"/>
          </a:xfrm>
          <a:prstGeom prst="rect">
            <a:avLst/>
          </a:prstGeom>
          <a:noFill/>
          <a:ln>
            <a:noFill/>
          </a:ln>
        </p:spPr>
        <p:txBody>
          <a:bodyPr lIns="90000" tIns="45000" rIns="90000" bIns="45000"/>
          <a:lstStyle/>
          <a:p>
            <a:pPr>
              <a:lnSpc>
                <a:spcPct val="100000"/>
              </a:lnSpc>
              <a:buSzPct val="45000"/>
              <a:buFont typeface="Wingdings" charset="2"/>
              <a:buChar char=""/>
            </a:pPr>
            <a:r>
              <a:rPr lang="en-IN" sz="1600" b="1">
                <a:solidFill>
                  <a:srgbClr val="000000"/>
                </a:solidFill>
                <a:latin typeface="Arial"/>
                <a:ea typeface="DejaVu Sans"/>
              </a:rPr>
              <a:t>kerala</a:t>
            </a:r>
            <a:endParaRPr/>
          </a:p>
        </p:txBody>
      </p:sp>
      <p:sp>
        <p:nvSpPr>
          <p:cNvPr id="744" name="CustomShape 10"/>
          <p:cNvSpPr/>
          <p:nvPr/>
        </p:nvSpPr>
        <p:spPr>
          <a:xfrm>
            <a:off x="4248000" y="4896000"/>
            <a:ext cx="1582560" cy="314640"/>
          </a:xfrm>
          <a:prstGeom prst="rect">
            <a:avLst/>
          </a:prstGeom>
          <a:noFill/>
          <a:ln>
            <a:noFill/>
          </a:ln>
        </p:spPr>
        <p:txBody>
          <a:bodyPr lIns="90000" tIns="45000" rIns="90000" bIns="45000"/>
          <a:lstStyle/>
          <a:p>
            <a:pPr>
              <a:lnSpc>
                <a:spcPct val="100000"/>
              </a:lnSpc>
              <a:buSzPct val="45000"/>
              <a:buFont typeface="Wingdings" charset="2"/>
              <a:buChar char=""/>
            </a:pPr>
            <a:r>
              <a:rPr lang="en-IN" sz="1600" b="1">
                <a:solidFill>
                  <a:srgbClr val="000000"/>
                </a:solidFill>
                <a:latin typeface="Arial"/>
                <a:ea typeface="DejaVu Sans"/>
              </a:rPr>
              <a:t>Tamil nadu</a:t>
            </a:r>
            <a:endParaRPr/>
          </a:p>
        </p:txBody>
      </p:sp>
      <p:sp>
        <p:nvSpPr>
          <p:cNvPr id="745" name="CustomShape 11"/>
          <p:cNvSpPr/>
          <p:nvPr/>
        </p:nvSpPr>
        <p:spPr>
          <a:xfrm>
            <a:off x="3816000" y="4507920"/>
            <a:ext cx="1798560" cy="314640"/>
          </a:xfrm>
          <a:prstGeom prst="rect">
            <a:avLst/>
          </a:prstGeom>
          <a:noFill/>
          <a:ln>
            <a:noFill/>
          </a:ln>
        </p:spPr>
        <p:txBody>
          <a:bodyPr lIns="90000" tIns="45000" rIns="90000" bIns="45000"/>
          <a:lstStyle/>
          <a:p>
            <a:pPr>
              <a:lnSpc>
                <a:spcPct val="100000"/>
              </a:lnSpc>
              <a:buSzPct val="45000"/>
              <a:buFont typeface="Wingdings" charset="2"/>
              <a:buChar char=""/>
            </a:pPr>
            <a:r>
              <a:rPr lang="en-IN" sz="1600" b="1">
                <a:solidFill>
                  <a:srgbClr val="000000"/>
                </a:solidFill>
                <a:latin typeface="Arial"/>
                <a:ea typeface="DejaVu Sans"/>
              </a:rPr>
              <a:t>Karnataka</a:t>
            </a:r>
            <a:endParaRPr/>
          </a:p>
        </p:txBody>
      </p:sp>
      <p:sp>
        <p:nvSpPr>
          <p:cNvPr id="746" name="CustomShape 12"/>
          <p:cNvSpPr/>
          <p:nvPr/>
        </p:nvSpPr>
        <p:spPr>
          <a:xfrm>
            <a:off x="793080" y="1152000"/>
            <a:ext cx="7990560" cy="993960"/>
          </a:xfrm>
          <a:prstGeom prst="rect">
            <a:avLst/>
          </a:prstGeom>
          <a:noFill/>
          <a:ln>
            <a:noFill/>
          </a:ln>
        </p:spPr>
        <p:txBody>
          <a:bodyPr lIns="90000" tIns="45000" rIns="90000" bIns="45000"/>
          <a:lstStyle/>
          <a:p>
            <a:r>
              <a:rPr lang="en-IN" sz="3200" b="1">
                <a:solidFill>
                  <a:srgbClr val="000000"/>
                </a:solidFill>
                <a:latin typeface="Arial"/>
                <a:ea typeface="DejaVu Sans"/>
              </a:rPr>
              <a:t>Vector Space model  in two dimensions</a:t>
            </a:r>
            <a:endParaRPr/>
          </a:p>
        </p:txBody>
      </p:sp>
      <p:sp>
        <p:nvSpPr>
          <p:cNvPr id="747" name="CustomShape 13"/>
          <p:cNvSpPr/>
          <p:nvPr/>
        </p:nvSpPr>
        <p:spPr>
          <a:xfrm>
            <a:off x="1728000" y="2808000"/>
            <a:ext cx="1510560" cy="314640"/>
          </a:xfrm>
          <a:prstGeom prst="rect">
            <a:avLst/>
          </a:prstGeom>
          <a:noFill/>
          <a:ln>
            <a:noFill/>
          </a:ln>
        </p:spPr>
        <p:txBody>
          <a:bodyPr lIns="90000" tIns="45000" rIns="90000" bIns="45000"/>
          <a:lstStyle/>
          <a:p>
            <a:pPr>
              <a:lnSpc>
                <a:spcPct val="100000"/>
              </a:lnSpc>
              <a:buSzPct val="45000"/>
              <a:buFont typeface="Wingdings" charset="2"/>
              <a:buChar char=""/>
            </a:pPr>
            <a:r>
              <a:rPr lang="en-IN" sz="1600" b="1">
                <a:solidFill>
                  <a:srgbClr val="000000"/>
                </a:solidFill>
                <a:latin typeface="Arial"/>
                <a:ea typeface="DejaVu Sans"/>
              </a:rPr>
              <a:t>hyderabad</a:t>
            </a:r>
            <a:endParaRPr/>
          </a:p>
        </p:txBody>
      </p:sp>
      <p:sp>
        <p:nvSpPr>
          <p:cNvPr id="748" name="CustomShape 14"/>
          <p:cNvSpPr/>
          <p:nvPr/>
        </p:nvSpPr>
        <p:spPr>
          <a:xfrm>
            <a:off x="1296000" y="6480000"/>
            <a:ext cx="7414560" cy="718560"/>
          </a:xfrm>
          <a:prstGeom prst="rect">
            <a:avLst/>
          </a:prstGeom>
          <a:noFill/>
          <a:ln>
            <a:noFill/>
          </a:ln>
        </p:spPr>
        <p:txBody>
          <a:bodyPr lIns="90000" tIns="45000" rIns="90000" bIns="45000"/>
          <a:lstStyle/>
          <a:p>
            <a:r>
              <a:rPr lang="en-IN" sz="2800" b="1">
                <a:solidFill>
                  <a:srgbClr val="000000"/>
                </a:solidFill>
                <a:latin typeface="Arial"/>
                <a:ea typeface="DejaVu Sans"/>
              </a:rPr>
              <a:t>Cochin - bangalore+karnataka = kerala</a:t>
            </a:r>
            <a:endParaRPr/>
          </a:p>
        </p:txBody>
      </p:sp>
      <p:sp>
        <p:nvSpPr>
          <p:cNvPr id="749" name="CustomShape 15"/>
          <p:cNvSpPr/>
          <p:nvPr/>
        </p:nvSpPr>
        <p:spPr>
          <a:xfrm>
            <a:off x="6984360" y="2016000"/>
            <a:ext cx="2303280" cy="857520"/>
          </a:xfrm>
          <a:prstGeom prst="rect">
            <a:avLst/>
          </a:prstGeom>
          <a:noFill/>
          <a:ln>
            <a:noFill/>
          </a:ln>
        </p:spPr>
        <p:txBody>
          <a:bodyPr lIns="90000" tIns="45000" rIns="90000" bIns="45000"/>
          <a:lstStyle/>
          <a:p>
            <a:r>
              <a:rPr lang="en-IN" b="1">
                <a:solidFill>
                  <a:srgbClr val="000000"/>
                </a:solidFill>
                <a:latin typeface="Arial"/>
                <a:ea typeface="DejaVu Sans"/>
              </a:rPr>
              <a:t>Cosine similarity = w1.w2/ norm(w1).norm(w2)</a:t>
            </a:r>
            <a:endParaRPr/>
          </a:p>
        </p:txBody>
      </p:sp>
      <p:pic>
        <p:nvPicPr>
          <p:cNvPr id="750" name="Picture 749"/>
          <p:cNvPicPr/>
          <p:nvPr/>
        </p:nvPicPr>
        <p:blipFill>
          <a:blip r:embed="rId2"/>
          <a:stretch>
            <a:fillRect/>
          </a:stretch>
        </p:blipFill>
        <p:spPr>
          <a:xfrm>
            <a:off x="6160320" y="3240000"/>
            <a:ext cx="3763080" cy="2904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CustomShape 1"/>
          <p:cNvSpPr/>
          <p:nvPr/>
        </p:nvSpPr>
        <p:spPr>
          <a:xfrm>
            <a:off x="576000" y="648000"/>
            <a:ext cx="7918560" cy="718560"/>
          </a:xfrm>
          <a:prstGeom prst="rect">
            <a:avLst/>
          </a:prstGeom>
          <a:noFill/>
          <a:ln>
            <a:noFill/>
          </a:ln>
        </p:spPr>
        <p:txBody>
          <a:bodyPr lIns="90000" tIns="45000" rIns="90000" bIns="45000"/>
          <a:lstStyle/>
          <a:p>
            <a:endParaRPr/>
          </a:p>
          <a:p>
            <a:endParaRPr/>
          </a:p>
          <a:p>
            <a:r>
              <a:rPr lang="en-IN" sz="2600" b="1">
                <a:solidFill>
                  <a:srgbClr val="000000"/>
                </a:solidFill>
                <a:latin typeface="Arial"/>
                <a:ea typeface="DejaVu Sans"/>
              </a:rPr>
              <a:t>Types of Word2Vec architectures...</a:t>
            </a:r>
            <a:endParaRPr/>
          </a:p>
        </p:txBody>
      </p:sp>
      <p:sp>
        <p:nvSpPr>
          <p:cNvPr id="752" name="CustomShape 2"/>
          <p:cNvSpPr/>
          <p:nvPr/>
        </p:nvSpPr>
        <p:spPr>
          <a:xfrm>
            <a:off x="576000" y="1944000"/>
            <a:ext cx="6694560" cy="862560"/>
          </a:xfrm>
          <a:prstGeom prst="rect">
            <a:avLst/>
          </a:prstGeom>
          <a:noFill/>
          <a:ln>
            <a:noFill/>
          </a:ln>
        </p:spPr>
        <p:txBody>
          <a:bodyPr lIns="90000" tIns="45000" rIns="90000" bIns="45000"/>
          <a:lstStyle/>
          <a:p>
            <a:pPr>
              <a:lnSpc>
                <a:spcPct val="100000"/>
              </a:lnSpc>
              <a:buSzPct val="45000"/>
              <a:buFont typeface="Wingdings" charset="2"/>
              <a:buChar char=""/>
            </a:pPr>
            <a:r>
              <a:rPr lang="en-IN" sz="3600">
                <a:solidFill>
                  <a:srgbClr val="000000"/>
                </a:solidFill>
                <a:latin typeface="Arial"/>
                <a:ea typeface="DejaVu Sans"/>
              </a:rPr>
              <a:t>Skip-gram</a:t>
            </a:r>
            <a:endParaRPr/>
          </a:p>
          <a:p>
            <a:pPr>
              <a:lnSpc>
                <a:spcPct val="100000"/>
              </a:lnSpc>
              <a:buSzPct val="45000"/>
              <a:buFont typeface="Wingdings" charset="2"/>
              <a:buChar char=""/>
            </a:pPr>
            <a:r>
              <a:rPr lang="en-IN" sz="3600">
                <a:solidFill>
                  <a:srgbClr val="000000"/>
                </a:solidFill>
                <a:latin typeface="Arial"/>
                <a:ea typeface="DejaVu Sans"/>
              </a:rPr>
              <a:t>Continous Bag of Words</a:t>
            </a:r>
            <a:r>
              <a:rPr lang="en-IN" sz="3600" b="1">
                <a:solidFill>
                  <a:srgbClr val="000000"/>
                </a:solidFill>
                <a:latin typeface="Arial"/>
                <a:ea typeface="DejaVu Sans"/>
              </a:rPr>
              <a:t> </a:t>
            </a:r>
            <a:endParaRPr/>
          </a:p>
        </p:txBody>
      </p:sp>
      <p:sp>
        <p:nvSpPr>
          <p:cNvPr id="753" name="CustomShape 3"/>
          <p:cNvSpPr/>
          <p:nvPr/>
        </p:nvSpPr>
        <p:spPr>
          <a:xfrm>
            <a:off x="504000" y="3456000"/>
            <a:ext cx="7558560" cy="1850760"/>
          </a:xfrm>
          <a:prstGeom prst="rect">
            <a:avLst/>
          </a:prstGeom>
          <a:noFill/>
          <a:ln>
            <a:noFill/>
          </a:ln>
        </p:spPr>
        <p:txBody>
          <a:bodyPr lIns="90000" tIns="45000" rIns="90000" bIns="45000"/>
          <a:lstStyle/>
          <a:p>
            <a:r>
              <a:rPr lang="en-IN" sz="2600" b="1">
                <a:solidFill>
                  <a:srgbClr val="000000"/>
                </a:solidFill>
                <a:latin typeface="Arial"/>
                <a:ea typeface="DejaVu Sans"/>
              </a:rPr>
              <a:t>  Objective functions:</a:t>
            </a:r>
            <a:endParaRPr/>
          </a:p>
          <a:p>
            <a:endParaRPr/>
          </a:p>
          <a:p>
            <a:pPr>
              <a:lnSpc>
                <a:spcPct val="100000"/>
              </a:lnSpc>
              <a:buSzPct val="45000"/>
              <a:buFont typeface="Wingdings" charset="2"/>
              <a:buChar char=""/>
            </a:pPr>
            <a:r>
              <a:rPr lang="en-IN" sz="3600">
                <a:solidFill>
                  <a:srgbClr val="000000"/>
                </a:solidFill>
                <a:latin typeface="Arial"/>
                <a:ea typeface="DejaVu Sans"/>
              </a:rPr>
              <a:t>Softmax function</a:t>
            </a:r>
            <a:endParaRPr/>
          </a:p>
          <a:p>
            <a:pPr>
              <a:lnSpc>
                <a:spcPct val="100000"/>
              </a:lnSpc>
              <a:buSzPct val="45000"/>
              <a:buFont typeface="Wingdings" charset="2"/>
              <a:buChar char=""/>
            </a:pPr>
            <a:r>
              <a:rPr lang="en-IN" sz="3600">
                <a:solidFill>
                  <a:srgbClr val="000000"/>
                </a:solidFill>
                <a:latin typeface="Arial"/>
                <a:ea typeface="DejaVu Sans"/>
              </a:rPr>
              <a:t>Noise-contrastive estimation loss</a:t>
            </a:r>
            <a:endParaRPr/>
          </a:p>
        </p:txBody>
      </p:sp>
      <p:sp>
        <p:nvSpPr>
          <p:cNvPr id="754" name="TextShape 4"/>
          <p:cNvSpPr txBox="1"/>
          <p:nvPr/>
        </p:nvSpPr>
        <p:spPr>
          <a:xfrm>
            <a:off x="1368000" y="72000"/>
            <a:ext cx="6984000" cy="648000"/>
          </a:xfrm>
          <a:prstGeom prst="rect">
            <a:avLst/>
          </a:prstGeom>
        </p:spPr>
        <p:txBody>
          <a:bodyPr lIns="90000" tIns="45000" rIns="90000" bIns="45000"/>
          <a:lstStyle/>
          <a:p>
            <a:r>
              <a:rPr lang="en-IN" sz="3600" b="1">
                <a:latin typeface="Arial"/>
              </a:rPr>
              <a:t>How do we get embeddings??</a:t>
            </a:r>
            <a:endParaRPr/>
          </a:p>
        </p:txBody>
      </p:sp>
      <p:sp>
        <p:nvSpPr>
          <p:cNvPr id="755" name="TextShape 5"/>
          <p:cNvSpPr txBox="1"/>
          <p:nvPr/>
        </p:nvSpPr>
        <p:spPr>
          <a:xfrm>
            <a:off x="1728000" y="864000"/>
            <a:ext cx="6120000" cy="433440"/>
          </a:xfrm>
          <a:prstGeom prst="rect">
            <a:avLst/>
          </a:prstGeom>
        </p:spPr>
        <p:txBody>
          <a:bodyPr lIns="90000" tIns="45000" rIns="90000" bIns="45000"/>
          <a:lstStyle/>
          <a:p>
            <a:pPr algn="ctr"/>
            <a:r>
              <a:rPr lang="en-IN" sz="2400" b="1">
                <a:solidFill>
                  <a:srgbClr val="000000"/>
                </a:solidFill>
                <a:latin typeface="Arial"/>
                <a:ea typeface="DejaVu Sans"/>
              </a:rPr>
              <a:t>Word2Vec(tomas mikolov et. Al 2013)</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CustomShape 1"/>
          <p:cNvSpPr/>
          <p:nvPr/>
        </p:nvSpPr>
        <p:spPr>
          <a:xfrm>
            <a:off x="1584000" y="77400"/>
            <a:ext cx="7198560" cy="1793160"/>
          </a:xfrm>
          <a:prstGeom prst="rect">
            <a:avLst/>
          </a:prstGeom>
          <a:noFill/>
          <a:ln>
            <a:noFill/>
          </a:ln>
        </p:spPr>
        <p:txBody>
          <a:bodyPr lIns="90000" tIns="45000" rIns="90000" bIns="45000"/>
          <a:lstStyle/>
          <a:p>
            <a:r>
              <a:rPr lang="en-IN" sz="4400" b="1">
                <a:solidFill>
                  <a:srgbClr val="000000"/>
                </a:solidFill>
                <a:latin typeface="Arial"/>
                <a:ea typeface="DejaVu Sans"/>
              </a:rPr>
              <a:t>Skip-gram model:</a:t>
            </a:r>
            <a:endParaRPr/>
          </a:p>
        </p:txBody>
      </p:sp>
      <p:sp>
        <p:nvSpPr>
          <p:cNvPr id="757" name="CustomShape 2"/>
          <p:cNvSpPr/>
          <p:nvPr/>
        </p:nvSpPr>
        <p:spPr>
          <a:xfrm>
            <a:off x="2376000" y="5073120"/>
            <a:ext cx="3814560" cy="541440"/>
          </a:xfrm>
          <a:prstGeom prst="rect">
            <a:avLst/>
          </a:prstGeom>
          <a:noFill/>
          <a:ln>
            <a:noFill/>
          </a:ln>
        </p:spPr>
        <p:txBody>
          <a:bodyPr lIns="90000" tIns="45000" rIns="90000" bIns="45000"/>
          <a:lstStyle/>
          <a:p>
            <a:r>
              <a:rPr lang="en-IN" sz="3200" b="1">
                <a:solidFill>
                  <a:srgbClr val="000000"/>
                </a:solidFill>
                <a:latin typeface="Arial"/>
                <a:ea typeface="DejaVu Sans"/>
              </a:rPr>
              <a:t>The cat sat on mat</a:t>
            </a:r>
            <a:endParaRPr/>
          </a:p>
        </p:txBody>
      </p:sp>
      <p:sp>
        <p:nvSpPr>
          <p:cNvPr id="758" name="Line 3"/>
          <p:cNvSpPr/>
          <p:nvPr/>
        </p:nvSpPr>
        <p:spPr>
          <a:xfrm>
            <a:off x="3960000" y="2630880"/>
            <a:ext cx="360" cy="537120"/>
          </a:xfrm>
          <a:prstGeom prst="line">
            <a:avLst/>
          </a:prstGeom>
          <a:ln>
            <a:solidFill>
              <a:srgbClr val="000000"/>
            </a:solidFill>
            <a:tailEnd type="triangle" w="med" len="med"/>
          </a:ln>
        </p:spPr>
      </p:sp>
      <p:sp>
        <p:nvSpPr>
          <p:cNvPr id="759" name="CustomShape 4"/>
          <p:cNvSpPr/>
          <p:nvPr/>
        </p:nvSpPr>
        <p:spPr>
          <a:xfrm>
            <a:off x="3528000" y="3384000"/>
            <a:ext cx="1582560" cy="314640"/>
          </a:xfrm>
          <a:prstGeom prst="rect">
            <a:avLst/>
          </a:prstGeom>
          <a:noFill/>
          <a:ln>
            <a:noFill/>
          </a:ln>
        </p:spPr>
        <p:txBody>
          <a:bodyPr lIns="90000" tIns="45000" rIns="90000" bIns="45000"/>
          <a:lstStyle/>
          <a:p>
            <a:r>
              <a:rPr lang="en-IN" sz="1600" b="1">
                <a:solidFill>
                  <a:srgbClr val="000000"/>
                </a:solidFill>
                <a:latin typeface="Arial"/>
                <a:ea typeface="DejaVu Sans"/>
              </a:rPr>
              <a:t>Context word</a:t>
            </a:r>
            <a:endParaRPr/>
          </a:p>
        </p:txBody>
      </p:sp>
      <p:sp>
        <p:nvSpPr>
          <p:cNvPr id="760" name="Line 5"/>
          <p:cNvSpPr/>
          <p:nvPr/>
        </p:nvSpPr>
        <p:spPr>
          <a:xfrm>
            <a:off x="4896000" y="2630880"/>
            <a:ext cx="1008000" cy="753120"/>
          </a:xfrm>
          <a:prstGeom prst="line">
            <a:avLst/>
          </a:prstGeom>
          <a:ln>
            <a:solidFill>
              <a:srgbClr val="000000"/>
            </a:solidFill>
            <a:tailEnd type="triangle" w="med" len="med"/>
          </a:ln>
        </p:spPr>
      </p:sp>
      <p:sp>
        <p:nvSpPr>
          <p:cNvPr id="761" name="Line 6"/>
          <p:cNvSpPr/>
          <p:nvPr/>
        </p:nvSpPr>
        <p:spPr>
          <a:xfrm>
            <a:off x="5400000" y="2630880"/>
            <a:ext cx="432000" cy="753120"/>
          </a:xfrm>
          <a:prstGeom prst="line">
            <a:avLst/>
          </a:prstGeom>
          <a:ln>
            <a:solidFill>
              <a:srgbClr val="000000"/>
            </a:solidFill>
            <a:tailEnd type="triangle" w="med" len="med"/>
          </a:ln>
        </p:spPr>
      </p:sp>
      <p:sp>
        <p:nvSpPr>
          <p:cNvPr id="762" name="CustomShape 7"/>
          <p:cNvSpPr/>
          <p:nvPr/>
        </p:nvSpPr>
        <p:spPr>
          <a:xfrm>
            <a:off x="5328000" y="3384000"/>
            <a:ext cx="1870560" cy="358560"/>
          </a:xfrm>
          <a:prstGeom prst="rect">
            <a:avLst/>
          </a:prstGeom>
          <a:noFill/>
          <a:ln>
            <a:noFill/>
          </a:ln>
        </p:spPr>
        <p:txBody>
          <a:bodyPr lIns="90000" tIns="45000" rIns="90000" bIns="45000"/>
          <a:lstStyle/>
          <a:p>
            <a:r>
              <a:rPr lang="en-IN" sz="1600" b="1">
                <a:solidFill>
                  <a:srgbClr val="000000"/>
                </a:solidFill>
                <a:latin typeface="Arial"/>
                <a:ea typeface="DejaVu Sans"/>
              </a:rPr>
              <a:t>Target words</a:t>
            </a:r>
            <a:endParaRPr/>
          </a:p>
        </p:txBody>
      </p:sp>
      <p:sp>
        <p:nvSpPr>
          <p:cNvPr id="763" name="CustomShape 8"/>
          <p:cNvSpPr/>
          <p:nvPr/>
        </p:nvSpPr>
        <p:spPr>
          <a:xfrm>
            <a:off x="1584000" y="3384000"/>
            <a:ext cx="1870560" cy="358560"/>
          </a:xfrm>
          <a:prstGeom prst="rect">
            <a:avLst/>
          </a:prstGeom>
          <a:noFill/>
          <a:ln>
            <a:noFill/>
          </a:ln>
        </p:spPr>
        <p:txBody>
          <a:bodyPr lIns="90000" tIns="45000" rIns="90000" bIns="45000"/>
          <a:lstStyle/>
          <a:p>
            <a:r>
              <a:rPr lang="en-IN" sz="1600" b="1">
                <a:solidFill>
                  <a:srgbClr val="000000"/>
                </a:solidFill>
                <a:latin typeface="Arial"/>
                <a:ea typeface="DejaVu Sans"/>
              </a:rPr>
              <a:t>Target words</a:t>
            </a:r>
            <a:endParaRPr/>
          </a:p>
        </p:txBody>
      </p:sp>
      <p:sp>
        <p:nvSpPr>
          <p:cNvPr id="764" name="Line 9"/>
          <p:cNvSpPr/>
          <p:nvPr/>
        </p:nvSpPr>
        <p:spPr>
          <a:xfrm>
            <a:off x="4896000" y="2630880"/>
            <a:ext cx="1008000" cy="753120"/>
          </a:xfrm>
          <a:prstGeom prst="line">
            <a:avLst/>
          </a:prstGeom>
          <a:ln>
            <a:solidFill>
              <a:srgbClr val="000000"/>
            </a:solidFill>
            <a:tailEnd type="triangle" w="med" len="med"/>
          </a:ln>
        </p:spPr>
      </p:sp>
      <p:sp>
        <p:nvSpPr>
          <p:cNvPr id="765" name="Line 10"/>
          <p:cNvSpPr/>
          <p:nvPr/>
        </p:nvSpPr>
        <p:spPr>
          <a:xfrm flipH="1">
            <a:off x="2448000" y="2630880"/>
            <a:ext cx="720000" cy="753120"/>
          </a:xfrm>
          <a:prstGeom prst="line">
            <a:avLst/>
          </a:prstGeom>
          <a:ln>
            <a:solidFill>
              <a:srgbClr val="000000"/>
            </a:solidFill>
            <a:tailEnd type="triangle" w="med" len="med"/>
          </a:ln>
        </p:spPr>
      </p:sp>
      <p:sp>
        <p:nvSpPr>
          <p:cNvPr id="766" name="Line 11"/>
          <p:cNvSpPr/>
          <p:nvPr/>
        </p:nvSpPr>
        <p:spPr>
          <a:xfrm>
            <a:off x="2448000" y="2630880"/>
            <a:ext cx="360" cy="753120"/>
          </a:xfrm>
          <a:prstGeom prst="line">
            <a:avLst/>
          </a:prstGeom>
          <a:ln>
            <a:solidFill>
              <a:srgbClr val="000000"/>
            </a:solidFill>
            <a:tailEnd type="triangle" w="med" len="med"/>
          </a:ln>
        </p:spPr>
      </p:sp>
      <p:sp>
        <p:nvSpPr>
          <p:cNvPr id="767" name="CustomShape 12"/>
          <p:cNvSpPr/>
          <p:nvPr/>
        </p:nvSpPr>
        <p:spPr>
          <a:xfrm>
            <a:off x="4464000" y="1728000"/>
            <a:ext cx="3166560" cy="344880"/>
          </a:xfrm>
          <a:prstGeom prst="rect">
            <a:avLst/>
          </a:prstGeom>
          <a:noFill/>
          <a:ln>
            <a:noFill/>
          </a:ln>
        </p:spPr>
        <p:txBody>
          <a:bodyPr lIns="90000" tIns="45000" rIns="90000" bIns="45000"/>
          <a:lstStyle/>
          <a:p>
            <a:r>
              <a:rPr lang="en-IN" b="1">
                <a:solidFill>
                  <a:srgbClr val="000000"/>
                </a:solidFill>
                <a:latin typeface="Arial"/>
                <a:ea typeface="DejaVu Sans"/>
              </a:rPr>
              <a:t>Window size = 2</a:t>
            </a:r>
            <a:endParaRPr/>
          </a:p>
        </p:txBody>
      </p:sp>
      <p:sp>
        <p:nvSpPr>
          <p:cNvPr id="768" name="CustomShape 13"/>
          <p:cNvSpPr/>
          <p:nvPr/>
        </p:nvSpPr>
        <p:spPr>
          <a:xfrm>
            <a:off x="1656000" y="4176000"/>
            <a:ext cx="4900680" cy="714240"/>
          </a:xfrm>
          <a:prstGeom prst="rect">
            <a:avLst/>
          </a:prstGeom>
          <a:noFill/>
          <a:ln>
            <a:noFill/>
          </a:ln>
        </p:spPr>
        <p:txBody>
          <a:bodyPr lIns="90000" tIns="45000" rIns="90000" bIns="45000"/>
          <a:lstStyle/>
          <a:p>
            <a:r>
              <a:rPr lang="en-IN" sz="4400" b="1">
                <a:solidFill>
                  <a:srgbClr val="000000"/>
                </a:solidFill>
                <a:latin typeface="Arial"/>
                <a:ea typeface="DejaVu Sans"/>
              </a:rPr>
              <a:t>CBow model:</a:t>
            </a:r>
            <a:endParaRPr/>
          </a:p>
        </p:txBody>
      </p:sp>
      <p:sp>
        <p:nvSpPr>
          <p:cNvPr id="769" name="CustomShape 14"/>
          <p:cNvSpPr/>
          <p:nvPr/>
        </p:nvSpPr>
        <p:spPr>
          <a:xfrm>
            <a:off x="2022480" y="2121120"/>
            <a:ext cx="3814560" cy="541440"/>
          </a:xfrm>
          <a:prstGeom prst="rect">
            <a:avLst/>
          </a:prstGeom>
          <a:noFill/>
          <a:ln>
            <a:noFill/>
          </a:ln>
        </p:spPr>
        <p:txBody>
          <a:bodyPr lIns="90000" tIns="45000" rIns="90000" bIns="45000"/>
          <a:lstStyle/>
          <a:p>
            <a:r>
              <a:rPr lang="en-IN" sz="3200" b="1">
                <a:solidFill>
                  <a:srgbClr val="000000"/>
                </a:solidFill>
                <a:latin typeface="Arial"/>
                <a:ea typeface="DejaVu Sans"/>
              </a:rPr>
              <a:t>The cat sat on mat</a:t>
            </a:r>
            <a:endParaRPr/>
          </a:p>
        </p:txBody>
      </p:sp>
      <p:sp>
        <p:nvSpPr>
          <p:cNvPr id="770" name="CustomShape 15"/>
          <p:cNvSpPr/>
          <p:nvPr/>
        </p:nvSpPr>
        <p:spPr>
          <a:xfrm>
            <a:off x="5472000" y="6048000"/>
            <a:ext cx="1366560" cy="314640"/>
          </a:xfrm>
          <a:prstGeom prst="rect">
            <a:avLst/>
          </a:prstGeom>
          <a:noFill/>
          <a:ln>
            <a:noFill/>
          </a:ln>
        </p:spPr>
        <p:txBody>
          <a:bodyPr lIns="90000" tIns="45000" rIns="90000" bIns="45000"/>
          <a:lstStyle/>
          <a:p>
            <a:r>
              <a:rPr lang="en-IN" sz="1600" b="1">
                <a:solidFill>
                  <a:srgbClr val="000000"/>
                </a:solidFill>
                <a:latin typeface="Arial"/>
                <a:ea typeface="DejaVu Sans"/>
              </a:rPr>
              <a:t>Target word</a:t>
            </a:r>
            <a:endParaRPr/>
          </a:p>
        </p:txBody>
      </p:sp>
      <p:sp>
        <p:nvSpPr>
          <p:cNvPr id="771" name="CustomShape 16"/>
          <p:cNvSpPr/>
          <p:nvPr/>
        </p:nvSpPr>
        <p:spPr>
          <a:xfrm>
            <a:off x="2520000" y="6048000"/>
            <a:ext cx="2590560" cy="314640"/>
          </a:xfrm>
          <a:prstGeom prst="rect">
            <a:avLst/>
          </a:prstGeom>
          <a:noFill/>
          <a:ln>
            <a:noFill/>
          </a:ln>
        </p:spPr>
        <p:txBody>
          <a:bodyPr lIns="90000" tIns="45000" rIns="90000" bIns="45000"/>
          <a:lstStyle/>
          <a:p>
            <a:r>
              <a:rPr lang="en-IN" sz="1600" b="1">
                <a:solidFill>
                  <a:srgbClr val="000000"/>
                </a:solidFill>
                <a:latin typeface="Arial"/>
                <a:ea typeface="DejaVu Sans"/>
              </a:rPr>
              <a:t>Context words</a:t>
            </a:r>
            <a:endParaRPr/>
          </a:p>
        </p:txBody>
      </p:sp>
      <p:sp>
        <p:nvSpPr>
          <p:cNvPr id="772" name="Line 17"/>
          <p:cNvSpPr/>
          <p:nvPr/>
        </p:nvSpPr>
        <p:spPr>
          <a:xfrm>
            <a:off x="5688000" y="5616000"/>
            <a:ext cx="360000" cy="432000"/>
          </a:xfrm>
          <a:prstGeom prst="line">
            <a:avLst/>
          </a:prstGeom>
          <a:ln>
            <a:solidFill>
              <a:srgbClr val="000000"/>
            </a:solidFill>
            <a:tailEnd type="triangle" w="med" len="med"/>
          </a:ln>
        </p:spPr>
      </p:sp>
      <p:sp>
        <p:nvSpPr>
          <p:cNvPr id="773" name="Line 18"/>
          <p:cNvSpPr/>
          <p:nvPr/>
        </p:nvSpPr>
        <p:spPr>
          <a:xfrm flipH="1">
            <a:off x="3744000" y="5760000"/>
            <a:ext cx="1008000" cy="288000"/>
          </a:xfrm>
          <a:prstGeom prst="line">
            <a:avLst/>
          </a:prstGeom>
          <a:ln>
            <a:solidFill>
              <a:srgbClr val="000000"/>
            </a:solidFill>
            <a:tailEnd type="triangle" w="med" len="med"/>
          </a:ln>
        </p:spPr>
      </p:sp>
      <p:sp>
        <p:nvSpPr>
          <p:cNvPr id="774" name="Line 19"/>
          <p:cNvSpPr/>
          <p:nvPr/>
        </p:nvSpPr>
        <p:spPr>
          <a:xfrm>
            <a:off x="3024000" y="5616000"/>
            <a:ext cx="720000" cy="432000"/>
          </a:xfrm>
          <a:prstGeom prst="line">
            <a:avLst/>
          </a:prstGeom>
          <a:ln>
            <a:solidFill>
              <a:srgbClr val="000000"/>
            </a:solidFill>
            <a:tailEnd type="triangle" w="med" len="me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5" name="Picture 774"/>
          <p:cNvPicPr/>
          <p:nvPr/>
        </p:nvPicPr>
        <p:blipFill>
          <a:blip r:embed="rId2"/>
          <a:stretch>
            <a:fillRect/>
          </a:stretch>
        </p:blipFill>
        <p:spPr>
          <a:xfrm>
            <a:off x="1143000" y="1887840"/>
            <a:ext cx="7423560" cy="5454720"/>
          </a:xfrm>
          <a:prstGeom prst="rect">
            <a:avLst/>
          </a:prstGeom>
          <a:ln>
            <a:noFill/>
          </a:ln>
        </p:spPr>
      </p:pic>
      <p:sp>
        <p:nvSpPr>
          <p:cNvPr id="776" name="CustomShape 1"/>
          <p:cNvSpPr/>
          <p:nvPr/>
        </p:nvSpPr>
        <p:spPr>
          <a:xfrm>
            <a:off x="936000" y="504000"/>
            <a:ext cx="8278560" cy="790560"/>
          </a:xfrm>
          <a:prstGeom prst="rect">
            <a:avLst/>
          </a:prstGeom>
          <a:noFill/>
          <a:ln>
            <a:noFill/>
          </a:ln>
        </p:spPr>
        <p:txBody>
          <a:bodyPr lIns="90000" tIns="45000" rIns="90000" bIns="45000"/>
          <a:lstStyle/>
          <a:p>
            <a:r>
              <a:rPr lang="en-IN" sz="4000" b="1">
                <a:solidFill>
                  <a:srgbClr val="000000"/>
                </a:solidFill>
                <a:latin typeface="Arial"/>
                <a:ea typeface="DejaVu Sans"/>
              </a:rPr>
              <a:t>Continous bag of words(CBoW)</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CustomShape 1"/>
          <p:cNvSpPr/>
          <p:nvPr/>
        </p:nvSpPr>
        <p:spPr>
          <a:xfrm>
            <a:off x="216000" y="1080000"/>
            <a:ext cx="9356760" cy="6189120"/>
          </a:xfrm>
          <a:prstGeom prst="rect">
            <a:avLst/>
          </a:prstGeom>
          <a:noFill/>
          <a:ln>
            <a:noFill/>
          </a:ln>
        </p:spPr>
        <p:txBody>
          <a:bodyPr lIns="0" tIns="0" rIns="0" bIns="0"/>
          <a:lstStyle/>
          <a:p>
            <a:pPr>
              <a:lnSpc>
                <a:spcPct val="100000"/>
              </a:lnSpc>
              <a:buSzPct val="45000"/>
              <a:buFont typeface="StarSymbol"/>
              <a:buChar char="l"/>
            </a:pPr>
            <a:r>
              <a:rPr lang="en-IN" sz="3200">
                <a:solidFill>
                  <a:srgbClr val="000000"/>
                </a:solidFill>
                <a:latin typeface="Arial"/>
                <a:ea typeface="DejaVu Sans"/>
              </a:rPr>
              <a:t>                                                                              </a:t>
            </a:r>
            <a:endParaRPr/>
          </a:p>
        </p:txBody>
      </p:sp>
      <p:sp>
        <p:nvSpPr>
          <p:cNvPr id="378" name="CustomShape 2"/>
          <p:cNvSpPr/>
          <p:nvPr/>
        </p:nvSpPr>
        <p:spPr>
          <a:xfrm>
            <a:off x="648000" y="576000"/>
            <a:ext cx="2373120" cy="2301120"/>
          </a:xfrm>
          <a:prstGeom prst="ellipse">
            <a:avLst/>
          </a:prstGeom>
          <a:solidFill>
            <a:srgbClr val="729FCF"/>
          </a:solidFill>
          <a:ln>
            <a:solidFill>
              <a:srgbClr val="3465A4"/>
            </a:solidFill>
          </a:ln>
        </p:spPr>
        <p:txBody>
          <a:bodyPr wrap="none" lIns="90000" tIns="45000" rIns="90000" bIns="45000" anchor="ctr"/>
          <a:lstStyle/>
          <a:p>
            <a:pPr algn="ctr">
              <a:lnSpc>
                <a:spcPct val="100000"/>
              </a:lnSpc>
            </a:pPr>
            <a:endParaRPr/>
          </a:p>
          <a:p>
            <a:pPr algn="ctr">
              <a:lnSpc>
                <a:spcPct val="100000"/>
              </a:lnSpc>
            </a:pPr>
            <a:r>
              <a:rPr lang="en-IN" sz="2400" b="1">
                <a:solidFill>
                  <a:srgbClr val="000000"/>
                </a:solidFill>
                <a:latin typeface="Arial"/>
                <a:ea typeface="DejaVu Sans"/>
              </a:rPr>
              <a:t>INPUT</a:t>
            </a:r>
            <a:endParaRPr/>
          </a:p>
          <a:p>
            <a:pPr algn="ctr">
              <a:lnSpc>
                <a:spcPct val="100000"/>
              </a:lnSpc>
            </a:pPr>
            <a:endParaRPr/>
          </a:p>
          <a:p>
            <a:pPr algn="ctr">
              <a:lnSpc>
                <a:spcPct val="100000"/>
              </a:lnSpc>
            </a:pPr>
            <a:r>
              <a:rPr lang="en-IN" sz="2400" b="1">
                <a:solidFill>
                  <a:srgbClr val="000000"/>
                </a:solidFill>
                <a:latin typeface="Arial"/>
                <a:ea typeface="DejaVu Sans"/>
              </a:rPr>
              <a:t>TEXT</a:t>
            </a:r>
            <a:endParaRPr/>
          </a:p>
          <a:p>
            <a:pPr algn="ctr">
              <a:lnSpc>
                <a:spcPct val="100000"/>
              </a:lnSpc>
            </a:pPr>
            <a:endParaRPr/>
          </a:p>
          <a:p>
            <a:pPr algn="ctr">
              <a:lnSpc>
                <a:spcPct val="100000"/>
              </a:lnSpc>
            </a:pPr>
            <a:endParaRPr/>
          </a:p>
        </p:txBody>
      </p:sp>
      <p:sp>
        <p:nvSpPr>
          <p:cNvPr id="379" name="CustomShape 3"/>
          <p:cNvSpPr/>
          <p:nvPr/>
        </p:nvSpPr>
        <p:spPr>
          <a:xfrm>
            <a:off x="4248000" y="1368000"/>
            <a:ext cx="2013120" cy="933120"/>
          </a:xfrm>
          <a:prstGeom prst="rect">
            <a:avLst/>
          </a:prstGeom>
          <a:solidFill>
            <a:srgbClr val="729FCF"/>
          </a:solidFill>
          <a:ln>
            <a:solidFill>
              <a:srgbClr val="3465A4"/>
            </a:solidFill>
          </a:ln>
        </p:spPr>
        <p:txBody>
          <a:bodyPr wrap="none" lIns="90000" tIns="45000" rIns="90000" bIns="45000" anchor="ctr"/>
          <a:lstStyle/>
          <a:p>
            <a:pPr algn="ctr">
              <a:lnSpc>
                <a:spcPct val="100000"/>
              </a:lnSpc>
            </a:pPr>
            <a:r>
              <a:rPr lang="en-IN" sz="3200" b="1">
                <a:solidFill>
                  <a:srgbClr val="000000"/>
                </a:solidFill>
                <a:latin typeface="Arial"/>
                <a:ea typeface="DejaVu Sans"/>
              </a:rPr>
              <a:t>computer</a:t>
            </a:r>
            <a:endParaRPr/>
          </a:p>
        </p:txBody>
      </p:sp>
      <p:sp>
        <p:nvSpPr>
          <p:cNvPr id="380" name="Line 4"/>
          <p:cNvSpPr/>
          <p:nvPr/>
        </p:nvSpPr>
        <p:spPr>
          <a:xfrm>
            <a:off x="3096000" y="1872000"/>
            <a:ext cx="1152000" cy="360"/>
          </a:xfrm>
          <a:prstGeom prst="line">
            <a:avLst/>
          </a:prstGeom>
          <a:ln>
            <a:solidFill>
              <a:srgbClr val="000000"/>
            </a:solidFill>
            <a:tailEnd type="triangle" w="med" len="med"/>
          </a:ln>
        </p:spPr>
      </p:sp>
      <p:sp>
        <p:nvSpPr>
          <p:cNvPr id="381" name="CustomShape 5"/>
          <p:cNvSpPr/>
          <p:nvPr/>
        </p:nvSpPr>
        <p:spPr>
          <a:xfrm flipH="1" flipV="1">
            <a:off x="6402600" y="428400"/>
            <a:ext cx="357120" cy="2589120"/>
          </a:xfrm>
          <a:prstGeom prst="leftBrace">
            <a:avLst>
              <a:gd name="adj1" fmla="val 5400"/>
              <a:gd name="adj2" fmla="val 10800"/>
            </a:avLst>
          </a:prstGeom>
          <a:noFill/>
          <a:ln>
            <a:solidFill>
              <a:srgbClr val="3465A4"/>
            </a:solidFill>
          </a:ln>
        </p:spPr>
      </p:sp>
      <p:sp>
        <p:nvSpPr>
          <p:cNvPr id="382" name="CustomShape 6"/>
          <p:cNvSpPr/>
          <p:nvPr/>
        </p:nvSpPr>
        <p:spPr>
          <a:xfrm>
            <a:off x="7200000" y="792000"/>
            <a:ext cx="2589120" cy="2013120"/>
          </a:xfrm>
          <a:prstGeom prst="rect">
            <a:avLst/>
          </a:prstGeom>
          <a:solidFill>
            <a:srgbClr val="729FCF"/>
          </a:solidFill>
          <a:ln>
            <a:solidFill>
              <a:srgbClr val="3465A4"/>
            </a:solidFill>
          </a:ln>
        </p:spPr>
        <p:txBody>
          <a:bodyPr wrap="none" lIns="90000" tIns="45000" rIns="90000" bIns="45000" anchor="ctr"/>
          <a:lstStyle/>
          <a:p>
            <a:pPr algn="ctr">
              <a:lnSpc>
                <a:spcPct val="100000"/>
              </a:lnSpc>
            </a:pPr>
            <a:r>
              <a:rPr lang="en-IN" sz="2200" b="1">
                <a:solidFill>
                  <a:srgbClr val="000000"/>
                </a:solidFill>
                <a:latin typeface="Arial"/>
                <a:ea typeface="DejaVu Sans"/>
              </a:rPr>
              <a:t>Natural Language </a:t>
            </a:r>
            <a:endParaRPr/>
          </a:p>
          <a:p>
            <a:pPr algn="ctr">
              <a:lnSpc>
                <a:spcPct val="100000"/>
              </a:lnSpc>
            </a:pPr>
            <a:r>
              <a:rPr lang="en-IN" sz="2200" b="1">
                <a:solidFill>
                  <a:srgbClr val="000000"/>
                </a:solidFill>
                <a:latin typeface="Arial"/>
                <a:ea typeface="DejaVu Sans"/>
              </a:rPr>
              <a:t>Understanding</a:t>
            </a:r>
            <a:endParaRPr/>
          </a:p>
        </p:txBody>
      </p:sp>
      <p:sp>
        <p:nvSpPr>
          <p:cNvPr id="383" name="CustomShape 7"/>
          <p:cNvSpPr/>
          <p:nvPr/>
        </p:nvSpPr>
        <p:spPr>
          <a:xfrm>
            <a:off x="864000" y="4464000"/>
            <a:ext cx="2013120" cy="933120"/>
          </a:xfrm>
          <a:prstGeom prst="rect">
            <a:avLst/>
          </a:prstGeom>
          <a:solidFill>
            <a:srgbClr val="729FCF"/>
          </a:solidFill>
          <a:ln>
            <a:solidFill>
              <a:srgbClr val="3465A4"/>
            </a:solidFill>
          </a:ln>
        </p:spPr>
        <p:txBody>
          <a:bodyPr wrap="none" lIns="90000" tIns="45000" rIns="90000" bIns="45000" anchor="ctr"/>
          <a:lstStyle/>
          <a:p>
            <a:pPr algn="ctr">
              <a:lnSpc>
                <a:spcPct val="100000"/>
              </a:lnSpc>
            </a:pPr>
            <a:r>
              <a:rPr lang="en-IN" sz="3200" b="1">
                <a:solidFill>
                  <a:srgbClr val="000000"/>
                </a:solidFill>
                <a:latin typeface="Arial"/>
                <a:ea typeface="DejaVu Sans"/>
              </a:rPr>
              <a:t>computer</a:t>
            </a:r>
            <a:endParaRPr/>
          </a:p>
        </p:txBody>
      </p:sp>
      <p:sp>
        <p:nvSpPr>
          <p:cNvPr id="384" name="Line 8"/>
          <p:cNvSpPr/>
          <p:nvPr/>
        </p:nvSpPr>
        <p:spPr>
          <a:xfrm>
            <a:off x="2952000" y="4968000"/>
            <a:ext cx="1152000" cy="360"/>
          </a:xfrm>
          <a:prstGeom prst="line">
            <a:avLst/>
          </a:prstGeom>
          <a:ln>
            <a:solidFill>
              <a:srgbClr val="000000"/>
            </a:solidFill>
            <a:tailEnd type="triangle" w="med" len="med"/>
          </a:ln>
        </p:spPr>
      </p:sp>
      <p:sp>
        <p:nvSpPr>
          <p:cNvPr id="385" name="CustomShape 9"/>
          <p:cNvSpPr/>
          <p:nvPr/>
        </p:nvSpPr>
        <p:spPr>
          <a:xfrm>
            <a:off x="4176000" y="3744000"/>
            <a:ext cx="2373120" cy="2301120"/>
          </a:xfrm>
          <a:prstGeom prst="ellipse">
            <a:avLst/>
          </a:prstGeom>
          <a:solidFill>
            <a:srgbClr val="729FCF"/>
          </a:solidFill>
          <a:ln>
            <a:solidFill>
              <a:srgbClr val="3465A4"/>
            </a:solidFill>
          </a:ln>
        </p:spPr>
        <p:txBody>
          <a:bodyPr wrap="none" lIns="90000" tIns="45000" rIns="90000" bIns="45000" anchor="ctr"/>
          <a:lstStyle/>
          <a:p>
            <a:pPr algn="ctr">
              <a:lnSpc>
                <a:spcPct val="100000"/>
              </a:lnSpc>
            </a:pPr>
            <a:endParaRPr/>
          </a:p>
          <a:p>
            <a:pPr algn="ctr">
              <a:lnSpc>
                <a:spcPct val="100000"/>
              </a:lnSpc>
            </a:pPr>
            <a:r>
              <a:rPr lang="en-IN" sz="2400" b="1">
                <a:solidFill>
                  <a:srgbClr val="000000"/>
                </a:solidFill>
                <a:latin typeface="Arial"/>
                <a:ea typeface="DejaVu Sans"/>
              </a:rPr>
              <a:t>OUTPUT</a:t>
            </a:r>
            <a:endParaRPr/>
          </a:p>
          <a:p>
            <a:pPr algn="ctr">
              <a:lnSpc>
                <a:spcPct val="100000"/>
              </a:lnSpc>
            </a:pPr>
            <a:endParaRPr/>
          </a:p>
          <a:p>
            <a:pPr algn="ctr">
              <a:lnSpc>
                <a:spcPct val="100000"/>
              </a:lnSpc>
            </a:pPr>
            <a:r>
              <a:rPr lang="en-IN" sz="2400" b="1">
                <a:solidFill>
                  <a:srgbClr val="000000"/>
                </a:solidFill>
                <a:latin typeface="Arial"/>
                <a:ea typeface="DejaVu Sans"/>
              </a:rPr>
              <a:t>TEXT</a:t>
            </a:r>
            <a:endParaRPr/>
          </a:p>
          <a:p>
            <a:pPr algn="ctr">
              <a:lnSpc>
                <a:spcPct val="100000"/>
              </a:lnSpc>
            </a:pPr>
            <a:endParaRPr/>
          </a:p>
          <a:p>
            <a:pPr algn="ctr">
              <a:lnSpc>
                <a:spcPct val="100000"/>
              </a:lnSpc>
            </a:pPr>
            <a:endParaRPr/>
          </a:p>
        </p:txBody>
      </p:sp>
      <p:sp>
        <p:nvSpPr>
          <p:cNvPr id="386" name="CustomShape 10"/>
          <p:cNvSpPr/>
          <p:nvPr/>
        </p:nvSpPr>
        <p:spPr>
          <a:xfrm flipH="1" flipV="1">
            <a:off x="6618600" y="3524400"/>
            <a:ext cx="357120" cy="2589120"/>
          </a:xfrm>
          <a:prstGeom prst="leftBrace">
            <a:avLst>
              <a:gd name="adj1" fmla="val 5400"/>
              <a:gd name="adj2" fmla="val 10800"/>
            </a:avLst>
          </a:prstGeom>
          <a:noFill/>
          <a:ln>
            <a:solidFill>
              <a:srgbClr val="3465A4"/>
            </a:solidFill>
          </a:ln>
        </p:spPr>
      </p:sp>
      <p:sp>
        <p:nvSpPr>
          <p:cNvPr id="387" name="CustomShape 11"/>
          <p:cNvSpPr/>
          <p:nvPr/>
        </p:nvSpPr>
        <p:spPr>
          <a:xfrm>
            <a:off x="7200000" y="3816000"/>
            <a:ext cx="2589120" cy="2013120"/>
          </a:xfrm>
          <a:prstGeom prst="rect">
            <a:avLst/>
          </a:prstGeom>
          <a:solidFill>
            <a:srgbClr val="729FCF"/>
          </a:solidFill>
          <a:ln>
            <a:solidFill>
              <a:srgbClr val="3465A4"/>
            </a:solidFill>
          </a:ln>
        </p:spPr>
        <p:txBody>
          <a:bodyPr wrap="none" lIns="90000" tIns="45000" rIns="90000" bIns="45000" anchor="ctr"/>
          <a:lstStyle/>
          <a:p>
            <a:pPr algn="ctr">
              <a:lnSpc>
                <a:spcPct val="100000"/>
              </a:lnSpc>
            </a:pPr>
            <a:r>
              <a:rPr lang="en-IN" sz="2200" b="1">
                <a:solidFill>
                  <a:srgbClr val="000000"/>
                </a:solidFill>
                <a:latin typeface="Arial"/>
                <a:ea typeface="DejaVu Sans"/>
              </a:rPr>
              <a:t>Natural Language </a:t>
            </a:r>
            <a:endParaRPr/>
          </a:p>
          <a:p>
            <a:pPr algn="ctr">
              <a:lnSpc>
                <a:spcPct val="100000"/>
              </a:lnSpc>
            </a:pPr>
            <a:r>
              <a:rPr lang="en-IN" sz="2200" b="1">
                <a:solidFill>
                  <a:srgbClr val="000000"/>
                </a:solidFill>
                <a:latin typeface="Arial"/>
                <a:ea typeface="DejaVu Sans"/>
              </a:rPr>
              <a:t>Generation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 name="CustomShape 1"/>
          <p:cNvSpPr/>
          <p:nvPr/>
        </p:nvSpPr>
        <p:spPr>
          <a:xfrm>
            <a:off x="432000" y="864000"/>
            <a:ext cx="358920" cy="4534920"/>
          </a:xfrm>
          <a:prstGeom prst="rect">
            <a:avLst/>
          </a:prstGeom>
          <a:solidFill>
            <a:srgbClr val="729FCF"/>
          </a:solidFill>
          <a:ln>
            <a:solidFill>
              <a:srgbClr val="3465A4"/>
            </a:solidFill>
          </a:ln>
        </p:spPr>
        <p:txBody>
          <a:bodyPr wrap="none" lIns="90000" tIns="45000" rIns="90000" bIns="45000" anchor="ctr"/>
          <a:lstStyle/>
          <a:p>
            <a:pPr algn="ctr">
              <a:lnSpc>
                <a:spcPct val="100000"/>
              </a:lnSpc>
            </a:pPr>
            <a:r>
              <a:rPr lang="en-IN">
                <a:solidFill>
                  <a:srgbClr val="000000"/>
                </a:solidFill>
                <a:latin typeface="Arial"/>
                <a:ea typeface="DejaVu Sans"/>
              </a:rPr>
              <a:t>0</a:t>
            </a:r>
            <a:endParaRPr/>
          </a:p>
          <a:p>
            <a:pPr algn="ctr">
              <a:lnSpc>
                <a:spcPct val="100000"/>
              </a:lnSpc>
            </a:pPr>
            <a:r>
              <a:rPr lang="en-IN">
                <a:solidFill>
                  <a:srgbClr val="000000"/>
                </a:solidFill>
                <a:latin typeface="Arial"/>
                <a:ea typeface="DejaVu Sans"/>
              </a:rPr>
              <a:t>0</a:t>
            </a:r>
            <a:endParaRPr/>
          </a:p>
          <a:p>
            <a:pPr algn="ctr">
              <a:lnSpc>
                <a:spcPct val="100000"/>
              </a:lnSpc>
            </a:pPr>
            <a:r>
              <a:rPr lang="en-IN">
                <a:solidFill>
                  <a:srgbClr val="000000"/>
                </a:solidFill>
                <a:latin typeface="Arial"/>
                <a:ea typeface="DejaVu Sans"/>
              </a:rPr>
              <a:t>0</a:t>
            </a:r>
            <a:endParaRPr/>
          </a:p>
          <a:p>
            <a:pPr algn="ctr">
              <a:lnSpc>
                <a:spcPct val="100000"/>
              </a:lnSpc>
            </a:pPr>
            <a:r>
              <a:rPr lang="en-IN">
                <a:solidFill>
                  <a:srgbClr val="000000"/>
                </a:solidFill>
                <a:latin typeface="Arial"/>
                <a:ea typeface="DejaVu Sans"/>
              </a:rPr>
              <a:t>0</a:t>
            </a:r>
            <a:endParaRPr/>
          </a:p>
          <a:p>
            <a:pPr algn="ctr">
              <a:lnSpc>
                <a:spcPct val="100000"/>
              </a:lnSpc>
            </a:pPr>
            <a:r>
              <a:rPr lang="en-IN">
                <a:solidFill>
                  <a:srgbClr val="000000"/>
                </a:solidFill>
                <a:latin typeface="Arial"/>
                <a:ea typeface="DejaVu Sans"/>
              </a:rPr>
              <a:t>0</a:t>
            </a:r>
            <a:endParaRPr/>
          </a:p>
          <a:p>
            <a:pPr algn="ctr">
              <a:lnSpc>
                <a:spcPct val="100000"/>
              </a:lnSpc>
            </a:pPr>
            <a:r>
              <a:rPr lang="en-IN">
                <a:solidFill>
                  <a:srgbClr val="000000"/>
                </a:solidFill>
                <a:latin typeface="Arial"/>
                <a:ea typeface="DejaVu Sans"/>
              </a:rPr>
              <a:t>0</a:t>
            </a:r>
            <a:endParaRPr/>
          </a:p>
          <a:p>
            <a:pPr algn="ctr">
              <a:lnSpc>
                <a:spcPct val="100000"/>
              </a:lnSpc>
            </a:pPr>
            <a:r>
              <a:rPr lang="en-IN">
                <a:solidFill>
                  <a:srgbClr val="000000"/>
                </a:solidFill>
                <a:latin typeface="Arial"/>
                <a:ea typeface="DejaVu Sans"/>
              </a:rPr>
              <a:t>0</a:t>
            </a:r>
            <a:endParaRPr/>
          </a:p>
          <a:p>
            <a:pPr algn="ctr">
              <a:lnSpc>
                <a:spcPct val="100000"/>
              </a:lnSpc>
            </a:pPr>
            <a:r>
              <a:rPr lang="en-IN">
                <a:solidFill>
                  <a:srgbClr val="000000"/>
                </a:solidFill>
                <a:latin typeface="Arial"/>
                <a:ea typeface="DejaVu Sans"/>
              </a:rPr>
              <a:t>0</a:t>
            </a:r>
            <a:endParaRPr/>
          </a:p>
          <a:p>
            <a:pPr algn="ctr">
              <a:lnSpc>
                <a:spcPct val="100000"/>
              </a:lnSpc>
            </a:pPr>
            <a:r>
              <a:rPr lang="en-IN">
                <a:solidFill>
                  <a:srgbClr val="000000"/>
                </a:solidFill>
                <a:latin typeface="Arial"/>
                <a:ea typeface="DejaVu Sans"/>
              </a:rPr>
              <a:t>0</a:t>
            </a:r>
            <a:endParaRPr/>
          </a:p>
          <a:p>
            <a:pPr algn="ctr">
              <a:lnSpc>
                <a:spcPct val="100000"/>
              </a:lnSpc>
            </a:pPr>
            <a:r>
              <a:rPr lang="en-IN">
                <a:solidFill>
                  <a:srgbClr val="000000"/>
                </a:solidFill>
                <a:latin typeface="Arial"/>
                <a:ea typeface="DejaVu Sans"/>
              </a:rPr>
              <a:t>0</a:t>
            </a:r>
            <a:endParaRPr/>
          </a:p>
          <a:p>
            <a:pPr algn="ctr">
              <a:lnSpc>
                <a:spcPct val="100000"/>
              </a:lnSpc>
            </a:pPr>
            <a:r>
              <a:rPr lang="en-IN">
                <a:solidFill>
                  <a:srgbClr val="000000"/>
                </a:solidFill>
                <a:latin typeface="Arial"/>
                <a:ea typeface="DejaVu Sans"/>
              </a:rPr>
              <a:t>0</a:t>
            </a:r>
            <a:endParaRPr/>
          </a:p>
          <a:p>
            <a:pPr algn="ctr">
              <a:lnSpc>
                <a:spcPct val="100000"/>
              </a:lnSpc>
            </a:pPr>
            <a:r>
              <a:rPr lang="en-IN">
                <a:solidFill>
                  <a:srgbClr val="000000"/>
                </a:solidFill>
                <a:latin typeface="Arial"/>
                <a:ea typeface="DejaVu Sans"/>
              </a:rPr>
              <a:t>0</a:t>
            </a:r>
            <a:endParaRPr/>
          </a:p>
          <a:p>
            <a:pPr algn="ctr">
              <a:lnSpc>
                <a:spcPct val="100000"/>
              </a:lnSpc>
            </a:pPr>
            <a:r>
              <a:rPr lang="en-IN">
                <a:solidFill>
                  <a:srgbClr val="000000"/>
                </a:solidFill>
                <a:latin typeface="Arial"/>
                <a:ea typeface="DejaVu Sans"/>
              </a:rPr>
              <a:t>1</a:t>
            </a:r>
            <a:endParaRPr/>
          </a:p>
          <a:p>
            <a:pPr algn="ctr">
              <a:lnSpc>
                <a:spcPct val="100000"/>
              </a:lnSpc>
            </a:pPr>
            <a:r>
              <a:rPr lang="en-IN">
                <a:solidFill>
                  <a:srgbClr val="000000"/>
                </a:solidFill>
                <a:latin typeface="Arial"/>
                <a:ea typeface="DejaVu Sans"/>
              </a:rPr>
              <a:t>0</a:t>
            </a:r>
            <a:endParaRPr/>
          </a:p>
          <a:p>
            <a:pPr algn="ctr">
              <a:lnSpc>
                <a:spcPct val="100000"/>
              </a:lnSpc>
            </a:pPr>
            <a:r>
              <a:rPr lang="en-IN">
                <a:solidFill>
                  <a:srgbClr val="000000"/>
                </a:solidFill>
                <a:latin typeface="Arial"/>
                <a:ea typeface="DejaVu Sans"/>
              </a:rPr>
              <a:t>0</a:t>
            </a:r>
            <a:endParaRPr/>
          </a:p>
          <a:p>
            <a:pPr algn="ctr">
              <a:lnSpc>
                <a:spcPct val="100000"/>
              </a:lnSpc>
            </a:pPr>
            <a:r>
              <a:rPr lang="en-IN">
                <a:solidFill>
                  <a:srgbClr val="000000"/>
                </a:solidFill>
                <a:latin typeface="Arial"/>
                <a:ea typeface="DejaVu Sans"/>
              </a:rPr>
              <a:t>0</a:t>
            </a:r>
            <a:endParaRPr/>
          </a:p>
          <a:p>
            <a:pPr algn="ctr">
              <a:lnSpc>
                <a:spcPct val="100000"/>
              </a:lnSpc>
            </a:pPr>
            <a:r>
              <a:rPr lang="en-IN">
                <a:solidFill>
                  <a:srgbClr val="000000"/>
                </a:solidFill>
                <a:latin typeface="Arial"/>
                <a:ea typeface="DejaVu Sans"/>
              </a:rPr>
              <a:t>0</a:t>
            </a:r>
            <a:endParaRPr/>
          </a:p>
          <a:p>
            <a:pPr algn="ctr">
              <a:lnSpc>
                <a:spcPct val="100000"/>
              </a:lnSpc>
            </a:pPr>
            <a:endParaRPr/>
          </a:p>
        </p:txBody>
      </p:sp>
      <p:sp>
        <p:nvSpPr>
          <p:cNvPr id="778" name="CustomShape 2"/>
          <p:cNvSpPr/>
          <p:nvPr/>
        </p:nvSpPr>
        <p:spPr>
          <a:xfrm>
            <a:off x="2088000" y="1152000"/>
            <a:ext cx="2518920" cy="4318920"/>
          </a:xfrm>
          <a:prstGeom prst="rect">
            <a:avLst/>
          </a:prstGeom>
          <a:solidFill>
            <a:srgbClr val="729FCF"/>
          </a:solidFill>
          <a:ln>
            <a:solidFill>
              <a:srgbClr val="3465A4"/>
            </a:solidFill>
          </a:ln>
        </p:spPr>
        <p:txBody>
          <a:bodyPr wrap="none" lIns="90000" tIns="45000" rIns="90000" bIns="45000" anchor="ctr"/>
          <a:lstStyle/>
          <a:p>
            <a:pPr algn="ctr">
              <a:lnSpc>
                <a:spcPct val="100000"/>
              </a:lnSpc>
            </a:pPr>
            <a:r>
              <a:rPr lang="en-IN">
                <a:solidFill>
                  <a:srgbClr val="000000"/>
                </a:solidFill>
                <a:latin typeface="Arial"/>
                <a:ea typeface="DejaVu Sans"/>
              </a:rPr>
              <a:t>0.745..................0.887</a:t>
            </a:r>
            <a:endParaRPr/>
          </a:p>
          <a:p>
            <a:pPr algn="ctr">
              <a:lnSpc>
                <a:spcPct val="100000"/>
              </a:lnSpc>
            </a:pPr>
            <a:r>
              <a:rPr lang="en-IN">
                <a:solidFill>
                  <a:srgbClr val="000000"/>
                </a:solidFill>
                <a:latin typeface="Arial"/>
                <a:ea typeface="DejaVu Sans"/>
              </a:rPr>
              <a:t>0.753..................0.634</a:t>
            </a:r>
            <a:endParaRPr/>
          </a:p>
          <a:p>
            <a:pPr algn="ctr">
              <a:lnSpc>
                <a:spcPct val="100000"/>
              </a:lnSpc>
            </a:pPr>
            <a:r>
              <a:rPr lang="en-IN">
                <a:solidFill>
                  <a:srgbClr val="000000"/>
                </a:solidFill>
                <a:latin typeface="Arial"/>
                <a:ea typeface="DejaVu Sans"/>
              </a:rPr>
              <a:t>0.75....................0.647</a:t>
            </a:r>
            <a:endParaRPr/>
          </a:p>
          <a:p>
            <a:pPr algn="ctr">
              <a:lnSpc>
                <a:spcPct val="100000"/>
              </a:lnSpc>
            </a:pPr>
            <a:r>
              <a:rPr lang="en-IN">
                <a:solidFill>
                  <a:srgbClr val="000000"/>
                </a:solidFill>
                <a:latin typeface="Arial"/>
                <a:ea typeface="DejaVu Sans"/>
              </a:rPr>
              <a:t>.</a:t>
            </a:r>
            <a:endParaRPr/>
          </a:p>
          <a:p>
            <a:pPr algn="ctr">
              <a:lnSpc>
                <a:spcPct val="100000"/>
              </a:lnSpc>
            </a:pPr>
            <a:r>
              <a:rPr lang="en-IN">
                <a:solidFill>
                  <a:srgbClr val="000000"/>
                </a:solidFill>
                <a:latin typeface="Arial"/>
                <a:ea typeface="DejaVu Sans"/>
              </a:rPr>
              <a:t>.</a:t>
            </a:r>
            <a:endParaRPr/>
          </a:p>
          <a:p>
            <a:pPr algn="ctr">
              <a:lnSpc>
                <a:spcPct val="100000"/>
              </a:lnSpc>
            </a:pPr>
            <a:r>
              <a:rPr lang="en-IN">
                <a:solidFill>
                  <a:srgbClr val="000000"/>
                </a:solidFill>
                <a:latin typeface="Arial"/>
                <a:ea typeface="DejaVu Sans"/>
              </a:rPr>
              <a:t>.</a:t>
            </a:r>
            <a:endParaRPr/>
          </a:p>
          <a:p>
            <a:pPr algn="ctr">
              <a:lnSpc>
                <a:spcPct val="100000"/>
              </a:lnSpc>
            </a:pPr>
            <a:r>
              <a:rPr lang="en-IN">
                <a:solidFill>
                  <a:srgbClr val="000000"/>
                </a:solidFill>
                <a:latin typeface="Arial"/>
                <a:ea typeface="DejaVu Sans"/>
              </a:rPr>
              <a:t>.</a:t>
            </a:r>
            <a:endParaRPr/>
          </a:p>
          <a:p>
            <a:pPr algn="ctr">
              <a:lnSpc>
                <a:spcPct val="100000"/>
              </a:lnSpc>
            </a:pPr>
            <a:r>
              <a:rPr lang="en-IN">
                <a:solidFill>
                  <a:srgbClr val="000000"/>
                </a:solidFill>
                <a:latin typeface="Arial"/>
                <a:ea typeface="DejaVu Sans"/>
              </a:rPr>
              <a:t>.</a:t>
            </a:r>
            <a:endParaRPr/>
          </a:p>
          <a:p>
            <a:pPr algn="ctr">
              <a:lnSpc>
                <a:spcPct val="100000"/>
              </a:lnSpc>
            </a:pPr>
            <a:r>
              <a:rPr lang="en-IN">
                <a:solidFill>
                  <a:srgbClr val="000000"/>
                </a:solidFill>
                <a:latin typeface="Arial"/>
                <a:ea typeface="DejaVu Sans"/>
              </a:rPr>
              <a:t>.</a:t>
            </a:r>
            <a:endParaRPr/>
          </a:p>
          <a:p>
            <a:pPr algn="ctr">
              <a:lnSpc>
                <a:spcPct val="100000"/>
              </a:lnSpc>
            </a:pPr>
            <a:r>
              <a:rPr lang="en-IN">
                <a:solidFill>
                  <a:srgbClr val="000000"/>
                </a:solidFill>
                <a:latin typeface="Arial"/>
                <a:ea typeface="DejaVu Sans"/>
              </a:rPr>
              <a:t>.</a:t>
            </a:r>
            <a:endParaRPr/>
          </a:p>
          <a:p>
            <a:pPr algn="ctr">
              <a:lnSpc>
                <a:spcPct val="100000"/>
              </a:lnSpc>
            </a:pPr>
            <a:r>
              <a:rPr lang="en-IN">
                <a:solidFill>
                  <a:srgbClr val="000000"/>
                </a:solidFill>
                <a:latin typeface="Arial"/>
                <a:ea typeface="DejaVu Sans"/>
              </a:rPr>
              <a:t>.</a:t>
            </a:r>
            <a:endParaRPr/>
          </a:p>
          <a:p>
            <a:pPr algn="ctr">
              <a:lnSpc>
                <a:spcPct val="100000"/>
              </a:lnSpc>
            </a:pPr>
            <a:r>
              <a:rPr lang="en-IN">
                <a:solidFill>
                  <a:srgbClr val="000000"/>
                </a:solidFill>
                <a:latin typeface="Arial"/>
                <a:ea typeface="DejaVu Sans"/>
              </a:rPr>
              <a:t>.</a:t>
            </a:r>
            <a:endParaRPr/>
          </a:p>
          <a:p>
            <a:pPr algn="ctr">
              <a:lnSpc>
                <a:spcPct val="100000"/>
              </a:lnSpc>
            </a:pPr>
            <a:r>
              <a:rPr lang="en-IN">
                <a:solidFill>
                  <a:srgbClr val="000000"/>
                </a:solidFill>
                <a:latin typeface="Arial"/>
                <a:ea typeface="DejaVu Sans"/>
              </a:rPr>
              <a:t>.</a:t>
            </a:r>
            <a:endParaRPr/>
          </a:p>
          <a:p>
            <a:pPr algn="ctr">
              <a:lnSpc>
                <a:spcPct val="100000"/>
              </a:lnSpc>
            </a:pPr>
            <a:r>
              <a:rPr lang="en-IN">
                <a:solidFill>
                  <a:srgbClr val="000000"/>
                </a:solidFill>
                <a:latin typeface="Arial"/>
                <a:ea typeface="DejaVu Sans"/>
              </a:rPr>
              <a:t>.</a:t>
            </a:r>
            <a:endParaRPr/>
          </a:p>
          <a:p>
            <a:pPr algn="ctr">
              <a:lnSpc>
                <a:spcPct val="100000"/>
              </a:lnSpc>
            </a:pPr>
            <a:r>
              <a:rPr lang="en-IN">
                <a:solidFill>
                  <a:srgbClr val="000000"/>
                </a:solidFill>
                <a:latin typeface="Arial"/>
                <a:ea typeface="DejaVu Sans"/>
              </a:rPr>
              <a:t>0.744..................0.678</a:t>
            </a:r>
            <a:endParaRPr/>
          </a:p>
          <a:p>
            <a:pPr algn="ctr">
              <a:lnSpc>
                <a:spcPct val="100000"/>
              </a:lnSpc>
            </a:pPr>
            <a:r>
              <a:rPr lang="en-IN">
                <a:solidFill>
                  <a:srgbClr val="000000"/>
                </a:solidFill>
                <a:latin typeface="Arial"/>
                <a:ea typeface="DejaVu Sans"/>
              </a:rPr>
              <a:t>0.877.................0.786</a:t>
            </a:r>
            <a:endParaRPr/>
          </a:p>
          <a:p>
            <a:pPr algn="ctr">
              <a:lnSpc>
                <a:spcPct val="100000"/>
              </a:lnSpc>
            </a:pPr>
            <a:r>
              <a:rPr lang="en-IN">
                <a:solidFill>
                  <a:srgbClr val="000000"/>
                </a:solidFill>
                <a:latin typeface="Arial"/>
                <a:ea typeface="DejaVu Sans"/>
              </a:rPr>
              <a:t>0.877.......................0.98</a:t>
            </a:r>
            <a:endParaRPr/>
          </a:p>
        </p:txBody>
      </p:sp>
      <p:sp>
        <p:nvSpPr>
          <p:cNvPr id="779" name="CustomShape 3"/>
          <p:cNvSpPr/>
          <p:nvPr/>
        </p:nvSpPr>
        <p:spPr>
          <a:xfrm>
            <a:off x="72000" y="5976000"/>
            <a:ext cx="1798920" cy="857160"/>
          </a:xfrm>
          <a:prstGeom prst="rect">
            <a:avLst/>
          </a:prstGeom>
          <a:noFill/>
          <a:ln>
            <a:noFill/>
          </a:ln>
        </p:spPr>
        <p:txBody>
          <a:bodyPr lIns="90000" tIns="45000" rIns="90000" bIns="45000"/>
          <a:lstStyle/>
          <a:p>
            <a:r>
              <a:rPr lang="en-IN" b="1">
                <a:solidFill>
                  <a:srgbClr val="000000"/>
                </a:solidFill>
                <a:latin typeface="Arial"/>
                <a:ea typeface="DejaVu Sans"/>
              </a:rPr>
              <a:t>One-hot encoding of term SAT</a:t>
            </a:r>
            <a:endParaRPr/>
          </a:p>
        </p:txBody>
      </p:sp>
      <p:sp>
        <p:nvSpPr>
          <p:cNvPr id="780" name="CustomShape 4"/>
          <p:cNvSpPr/>
          <p:nvPr/>
        </p:nvSpPr>
        <p:spPr>
          <a:xfrm>
            <a:off x="504000" y="5530320"/>
            <a:ext cx="718920" cy="444600"/>
          </a:xfrm>
          <a:prstGeom prst="rect">
            <a:avLst/>
          </a:prstGeom>
          <a:noFill/>
          <a:ln>
            <a:noFill/>
          </a:ln>
        </p:spPr>
        <p:txBody>
          <a:bodyPr lIns="90000" tIns="45000" rIns="90000" bIns="45000"/>
          <a:lstStyle/>
          <a:p>
            <a:r>
              <a:rPr lang="en-IN" b="1">
                <a:solidFill>
                  <a:srgbClr val="000000"/>
                </a:solidFill>
                <a:latin typeface="Arial"/>
                <a:ea typeface="DejaVu Sans"/>
              </a:rPr>
              <a:t>1* V</a:t>
            </a:r>
            <a:endParaRPr/>
          </a:p>
        </p:txBody>
      </p:sp>
      <p:sp>
        <p:nvSpPr>
          <p:cNvPr id="781" name="CustomShape 5"/>
          <p:cNvSpPr/>
          <p:nvPr/>
        </p:nvSpPr>
        <p:spPr>
          <a:xfrm>
            <a:off x="2160000" y="5760000"/>
            <a:ext cx="2230920" cy="345240"/>
          </a:xfrm>
          <a:prstGeom prst="rect">
            <a:avLst/>
          </a:prstGeom>
          <a:noFill/>
          <a:ln>
            <a:noFill/>
          </a:ln>
        </p:spPr>
        <p:txBody>
          <a:bodyPr lIns="90000" tIns="45000" rIns="90000" bIns="45000"/>
          <a:lstStyle/>
          <a:p>
            <a:r>
              <a:rPr lang="en-IN" b="1">
                <a:solidFill>
                  <a:srgbClr val="000000"/>
                </a:solidFill>
                <a:latin typeface="Arial"/>
                <a:ea typeface="DejaVu Sans"/>
              </a:rPr>
              <a:t>Weight matrix V*N</a:t>
            </a:r>
            <a:endParaRPr/>
          </a:p>
        </p:txBody>
      </p:sp>
      <p:sp>
        <p:nvSpPr>
          <p:cNvPr id="782" name="CustomShape 6"/>
          <p:cNvSpPr/>
          <p:nvPr/>
        </p:nvSpPr>
        <p:spPr>
          <a:xfrm>
            <a:off x="864000" y="3024000"/>
            <a:ext cx="1078920" cy="857160"/>
          </a:xfrm>
          <a:prstGeom prst="rect">
            <a:avLst/>
          </a:prstGeom>
          <a:noFill/>
          <a:ln>
            <a:noFill/>
          </a:ln>
        </p:spPr>
        <p:txBody>
          <a:bodyPr lIns="90000" tIns="45000" rIns="90000" bIns="45000"/>
          <a:lstStyle/>
          <a:p>
            <a:r>
              <a:rPr lang="en-IN" b="1">
                <a:solidFill>
                  <a:srgbClr val="000000"/>
                </a:solidFill>
                <a:latin typeface="Arial"/>
                <a:ea typeface="DejaVu Sans"/>
              </a:rPr>
              <a:t>Dot</a:t>
            </a:r>
            <a:endParaRPr/>
          </a:p>
          <a:p>
            <a:r>
              <a:rPr lang="en-IN" b="1">
                <a:solidFill>
                  <a:srgbClr val="000000"/>
                </a:solidFill>
                <a:latin typeface="Arial"/>
                <a:ea typeface="DejaVu Sans"/>
              </a:rPr>
              <a:t>Product</a:t>
            </a:r>
            <a:endParaRPr/>
          </a:p>
        </p:txBody>
      </p:sp>
      <p:sp>
        <p:nvSpPr>
          <p:cNvPr id="783" name="CustomShape 7"/>
          <p:cNvSpPr/>
          <p:nvPr/>
        </p:nvSpPr>
        <p:spPr>
          <a:xfrm>
            <a:off x="4968000" y="792000"/>
            <a:ext cx="502920" cy="5038920"/>
          </a:xfrm>
          <a:prstGeom prst="rect">
            <a:avLst/>
          </a:prstGeom>
          <a:solidFill>
            <a:srgbClr val="729FCF"/>
          </a:solidFill>
          <a:ln>
            <a:solidFill>
              <a:srgbClr val="3465A4"/>
            </a:solidFill>
          </a:ln>
        </p:spPr>
        <p:txBody>
          <a:bodyPr wrap="none" lIns="90000" tIns="45000" rIns="90000" bIns="45000" anchor="ctr"/>
          <a:lstStyle/>
          <a:p>
            <a:pPr algn="ctr">
              <a:lnSpc>
                <a:spcPct val="100000"/>
              </a:lnSpc>
            </a:pPr>
            <a:r>
              <a:rPr lang="en-IN">
                <a:solidFill>
                  <a:srgbClr val="000000"/>
                </a:solidFill>
                <a:latin typeface="Arial"/>
                <a:ea typeface="DejaVu Sans"/>
              </a:rPr>
              <a:t>H</a:t>
            </a:r>
            <a:endParaRPr/>
          </a:p>
          <a:p>
            <a:pPr algn="ctr">
              <a:lnSpc>
                <a:spcPct val="100000"/>
              </a:lnSpc>
            </a:pPr>
            <a:r>
              <a:rPr lang="en-IN">
                <a:solidFill>
                  <a:srgbClr val="000000"/>
                </a:solidFill>
                <a:latin typeface="Arial"/>
                <a:ea typeface="DejaVu Sans"/>
              </a:rPr>
              <a:t>I</a:t>
            </a:r>
            <a:endParaRPr/>
          </a:p>
          <a:p>
            <a:pPr algn="ctr">
              <a:lnSpc>
                <a:spcPct val="100000"/>
              </a:lnSpc>
            </a:pPr>
            <a:r>
              <a:rPr lang="en-IN">
                <a:solidFill>
                  <a:srgbClr val="000000"/>
                </a:solidFill>
                <a:latin typeface="Arial"/>
                <a:ea typeface="DejaVu Sans"/>
              </a:rPr>
              <a:t>D</a:t>
            </a:r>
            <a:endParaRPr/>
          </a:p>
          <a:p>
            <a:pPr algn="ctr">
              <a:lnSpc>
                <a:spcPct val="100000"/>
              </a:lnSpc>
            </a:pPr>
            <a:r>
              <a:rPr lang="en-IN">
                <a:solidFill>
                  <a:srgbClr val="000000"/>
                </a:solidFill>
                <a:latin typeface="Arial"/>
                <a:ea typeface="DejaVu Sans"/>
              </a:rPr>
              <a:t>D</a:t>
            </a:r>
            <a:endParaRPr/>
          </a:p>
          <a:p>
            <a:pPr algn="ctr">
              <a:lnSpc>
                <a:spcPct val="100000"/>
              </a:lnSpc>
            </a:pPr>
            <a:r>
              <a:rPr lang="en-IN">
                <a:solidFill>
                  <a:srgbClr val="000000"/>
                </a:solidFill>
                <a:latin typeface="Arial"/>
                <a:ea typeface="DejaVu Sans"/>
              </a:rPr>
              <a:t>E</a:t>
            </a:r>
            <a:endParaRPr/>
          </a:p>
          <a:p>
            <a:pPr algn="ctr">
              <a:lnSpc>
                <a:spcPct val="100000"/>
              </a:lnSpc>
            </a:pPr>
            <a:r>
              <a:rPr lang="en-IN">
                <a:solidFill>
                  <a:srgbClr val="000000"/>
                </a:solidFill>
                <a:latin typeface="Arial"/>
                <a:ea typeface="DejaVu Sans"/>
              </a:rPr>
              <a:t>N</a:t>
            </a:r>
            <a:endParaRPr/>
          </a:p>
          <a:p>
            <a:pPr algn="ctr">
              <a:lnSpc>
                <a:spcPct val="100000"/>
              </a:lnSpc>
            </a:pPr>
            <a:r>
              <a:rPr lang="en-IN">
                <a:solidFill>
                  <a:srgbClr val="000000"/>
                </a:solidFill>
                <a:latin typeface="Arial"/>
                <a:ea typeface="DejaVu Sans"/>
              </a:rPr>
              <a:t> </a:t>
            </a:r>
            <a:endParaRPr/>
          </a:p>
          <a:p>
            <a:pPr algn="ctr">
              <a:lnSpc>
                <a:spcPct val="100000"/>
              </a:lnSpc>
            </a:pPr>
            <a:r>
              <a:rPr lang="en-IN">
                <a:solidFill>
                  <a:srgbClr val="000000"/>
                </a:solidFill>
                <a:latin typeface="Arial"/>
                <a:ea typeface="DejaVu Sans"/>
              </a:rPr>
              <a:t>L</a:t>
            </a:r>
            <a:endParaRPr/>
          </a:p>
          <a:p>
            <a:pPr algn="ctr">
              <a:lnSpc>
                <a:spcPct val="100000"/>
              </a:lnSpc>
            </a:pPr>
            <a:r>
              <a:rPr lang="en-IN">
                <a:solidFill>
                  <a:srgbClr val="000000"/>
                </a:solidFill>
                <a:latin typeface="Arial"/>
                <a:ea typeface="DejaVu Sans"/>
              </a:rPr>
              <a:t>A</a:t>
            </a:r>
            <a:endParaRPr/>
          </a:p>
          <a:p>
            <a:pPr algn="ctr">
              <a:lnSpc>
                <a:spcPct val="100000"/>
              </a:lnSpc>
            </a:pPr>
            <a:r>
              <a:rPr lang="en-IN">
                <a:solidFill>
                  <a:srgbClr val="000000"/>
                </a:solidFill>
                <a:latin typeface="Arial"/>
                <a:ea typeface="DejaVu Sans"/>
              </a:rPr>
              <a:t>Y</a:t>
            </a:r>
            <a:endParaRPr/>
          </a:p>
          <a:p>
            <a:pPr algn="ctr">
              <a:lnSpc>
                <a:spcPct val="100000"/>
              </a:lnSpc>
            </a:pPr>
            <a:r>
              <a:rPr lang="en-IN">
                <a:solidFill>
                  <a:srgbClr val="000000"/>
                </a:solidFill>
                <a:latin typeface="Arial"/>
                <a:ea typeface="DejaVu Sans"/>
              </a:rPr>
              <a:t>E</a:t>
            </a:r>
            <a:endParaRPr/>
          </a:p>
          <a:p>
            <a:pPr algn="ctr">
              <a:lnSpc>
                <a:spcPct val="100000"/>
              </a:lnSpc>
            </a:pPr>
            <a:r>
              <a:rPr lang="en-IN">
                <a:solidFill>
                  <a:srgbClr val="000000"/>
                </a:solidFill>
                <a:latin typeface="Arial"/>
                <a:ea typeface="DejaVu Sans"/>
              </a:rPr>
              <a:t>R</a:t>
            </a:r>
            <a:endParaRPr/>
          </a:p>
        </p:txBody>
      </p:sp>
      <p:sp>
        <p:nvSpPr>
          <p:cNvPr id="784" name="CustomShape 8"/>
          <p:cNvSpPr/>
          <p:nvPr/>
        </p:nvSpPr>
        <p:spPr>
          <a:xfrm>
            <a:off x="4968000" y="5973840"/>
            <a:ext cx="1222920" cy="1369080"/>
          </a:xfrm>
          <a:prstGeom prst="rect">
            <a:avLst/>
          </a:prstGeom>
          <a:noFill/>
          <a:ln>
            <a:noFill/>
          </a:ln>
        </p:spPr>
        <p:txBody>
          <a:bodyPr lIns="90000" tIns="45000" rIns="90000" bIns="45000"/>
          <a:lstStyle/>
          <a:p>
            <a:r>
              <a:rPr lang="en-IN" b="1">
                <a:solidFill>
                  <a:srgbClr val="000000"/>
                </a:solidFill>
                <a:latin typeface="Arial"/>
                <a:ea typeface="DejaVu Sans"/>
              </a:rPr>
              <a:t>N neurons</a:t>
            </a:r>
            <a:endParaRPr/>
          </a:p>
        </p:txBody>
      </p:sp>
      <p:sp>
        <p:nvSpPr>
          <p:cNvPr id="785" name="CustomShape 9"/>
          <p:cNvSpPr/>
          <p:nvPr/>
        </p:nvSpPr>
        <p:spPr>
          <a:xfrm>
            <a:off x="6048000" y="2232000"/>
            <a:ext cx="2518920" cy="2158920"/>
          </a:xfrm>
          <a:prstGeom prst="rect">
            <a:avLst/>
          </a:prstGeom>
          <a:solidFill>
            <a:srgbClr val="729FCF"/>
          </a:solidFill>
          <a:ln>
            <a:solidFill>
              <a:srgbClr val="3465A4"/>
            </a:solidFill>
          </a:ln>
        </p:spPr>
        <p:txBody>
          <a:bodyPr wrap="none" lIns="90000" tIns="45000" rIns="90000" bIns="45000" anchor="ctr"/>
          <a:lstStyle/>
          <a:p>
            <a:pPr algn="ctr">
              <a:lnSpc>
                <a:spcPct val="100000"/>
              </a:lnSpc>
            </a:pPr>
            <a:r>
              <a:rPr lang="en-IN">
                <a:solidFill>
                  <a:srgbClr val="000000"/>
                </a:solidFill>
                <a:latin typeface="Arial"/>
                <a:ea typeface="DejaVu Sans"/>
              </a:rPr>
              <a:t>0.745..................0.887</a:t>
            </a:r>
            <a:endParaRPr/>
          </a:p>
          <a:p>
            <a:pPr algn="ctr">
              <a:lnSpc>
                <a:spcPct val="100000"/>
              </a:lnSpc>
            </a:pPr>
            <a:r>
              <a:rPr lang="en-IN">
                <a:solidFill>
                  <a:srgbClr val="000000"/>
                </a:solidFill>
                <a:latin typeface="Arial"/>
                <a:ea typeface="DejaVu Sans"/>
              </a:rPr>
              <a:t>0.753..................0.634</a:t>
            </a:r>
            <a:endParaRPr/>
          </a:p>
          <a:p>
            <a:pPr algn="ctr">
              <a:lnSpc>
                <a:spcPct val="100000"/>
              </a:lnSpc>
            </a:pPr>
            <a:r>
              <a:rPr lang="en-IN">
                <a:solidFill>
                  <a:srgbClr val="000000"/>
                </a:solidFill>
                <a:latin typeface="Arial"/>
                <a:ea typeface="DejaVu Sans"/>
              </a:rPr>
              <a:t>0.75....................0.689</a:t>
            </a:r>
            <a:endParaRPr/>
          </a:p>
          <a:p>
            <a:pPr algn="ctr">
              <a:lnSpc>
                <a:spcPct val="100000"/>
              </a:lnSpc>
            </a:pPr>
            <a:r>
              <a:rPr lang="en-IN">
                <a:solidFill>
                  <a:srgbClr val="000000"/>
                </a:solidFill>
                <a:latin typeface="Arial"/>
                <a:ea typeface="DejaVu Sans"/>
              </a:rPr>
              <a:t>.</a:t>
            </a:r>
            <a:endParaRPr/>
          </a:p>
          <a:p>
            <a:pPr algn="ctr">
              <a:lnSpc>
                <a:spcPct val="100000"/>
              </a:lnSpc>
            </a:pPr>
            <a:r>
              <a:rPr lang="en-IN">
                <a:solidFill>
                  <a:srgbClr val="000000"/>
                </a:solidFill>
                <a:latin typeface="Arial"/>
                <a:ea typeface="DejaVu Sans"/>
              </a:rPr>
              <a:t>.</a:t>
            </a:r>
            <a:endParaRPr/>
          </a:p>
          <a:p>
            <a:pPr algn="ctr">
              <a:lnSpc>
                <a:spcPct val="100000"/>
              </a:lnSpc>
            </a:pPr>
            <a:r>
              <a:rPr lang="en-IN">
                <a:solidFill>
                  <a:srgbClr val="000000"/>
                </a:solidFill>
                <a:latin typeface="Arial"/>
                <a:ea typeface="DejaVu Sans"/>
              </a:rPr>
              <a:t>0.744....................0.678</a:t>
            </a:r>
            <a:endParaRPr/>
          </a:p>
          <a:p>
            <a:pPr algn="ctr">
              <a:lnSpc>
                <a:spcPct val="100000"/>
              </a:lnSpc>
            </a:pPr>
            <a:r>
              <a:rPr lang="en-IN">
                <a:solidFill>
                  <a:srgbClr val="000000"/>
                </a:solidFill>
                <a:latin typeface="Arial"/>
                <a:ea typeface="DejaVu Sans"/>
              </a:rPr>
              <a:t>0.877....................0.786</a:t>
            </a:r>
            <a:endParaRPr/>
          </a:p>
          <a:p>
            <a:pPr algn="ctr">
              <a:lnSpc>
                <a:spcPct val="100000"/>
              </a:lnSpc>
            </a:pPr>
            <a:r>
              <a:rPr lang="en-IN">
                <a:solidFill>
                  <a:srgbClr val="000000"/>
                </a:solidFill>
                <a:latin typeface="Arial"/>
                <a:ea typeface="DejaVu Sans"/>
              </a:rPr>
              <a:t>0.877.......................0.98</a:t>
            </a:r>
            <a:endParaRPr/>
          </a:p>
        </p:txBody>
      </p:sp>
      <p:sp>
        <p:nvSpPr>
          <p:cNvPr id="786" name="CustomShape 10"/>
          <p:cNvSpPr/>
          <p:nvPr/>
        </p:nvSpPr>
        <p:spPr>
          <a:xfrm>
            <a:off x="6264000" y="4752000"/>
            <a:ext cx="2230920" cy="345240"/>
          </a:xfrm>
          <a:prstGeom prst="rect">
            <a:avLst/>
          </a:prstGeom>
          <a:noFill/>
          <a:ln>
            <a:noFill/>
          </a:ln>
        </p:spPr>
        <p:txBody>
          <a:bodyPr lIns="90000" tIns="45000" rIns="90000" bIns="45000"/>
          <a:lstStyle/>
          <a:p>
            <a:r>
              <a:rPr lang="en-IN" b="1">
                <a:solidFill>
                  <a:srgbClr val="000000"/>
                </a:solidFill>
                <a:latin typeface="Arial"/>
                <a:ea typeface="DejaVu Sans"/>
              </a:rPr>
              <a:t>Weight matrix N*V</a:t>
            </a:r>
            <a:endParaRPr/>
          </a:p>
        </p:txBody>
      </p:sp>
      <p:sp>
        <p:nvSpPr>
          <p:cNvPr id="787" name="CustomShape 11"/>
          <p:cNvSpPr/>
          <p:nvPr/>
        </p:nvSpPr>
        <p:spPr>
          <a:xfrm>
            <a:off x="9128520" y="1368000"/>
            <a:ext cx="430920" cy="862920"/>
          </a:xfrm>
          <a:prstGeom prst="rect">
            <a:avLst/>
          </a:prstGeom>
          <a:solidFill>
            <a:srgbClr val="729FCF"/>
          </a:solidFill>
          <a:ln>
            <a:solidFill>
              <a:srgbClr val="3465A4"/>
            </a:solidFill>
          </a:ln>
        </p:spPr>
        <p:txBody>
          <a:bodyPr wrap="none" lIns="90000" tIns="45000" rIns="90000" bIns="45000" anchor="ctr"/>
          <a:lstStyle/>
          <a:p>
            <a:pPr algn="ctr">
              <a:lnSpc>
                <a:spcPct val="100000"/>
              </a:lnSpc>
            </a:pPr>
            <a:r>
              <a:rPr lang="en-IN">
                <a:solidFill>
                  <a:srgbClr val="000000"/>
                </a:solidFill>
                <a:latin typeface="Arial"/>
                <a:ea typeface="DejaVu Sans"/>
              </a:rPr>
              <a:t>0</a:t>
            </a:r>
            <a:endParaRPr/>
          </a:p>
          <a:p>
            <a:pPr algn="ctr">
              <a:lnSpc>
                <a:spcPct val="100000"/>
              </a:lnSpc>
            </a:pPr>
            <a:r>
              <a:rPr lang="en-IN">
                <a:solidFill>
                  <a:srgbClr val="000000"/>
                </a:solidFill>
                <a:latin typeface="Arial"/>
                <a:ea typeface="DejaVu Sans"/>
              </a:rPr>
              <a:t>1</a:t>
            </a:r>
            <a:endParaRPr/>
          </a:p>
          <a:p>
            <a:pPr algn="ctr">
              <a:lnSpc>
                <a:spcPct val="100000"/>
              </a:lnSpc>
            </a:pPr>
            <a:r>
              <a:rPr lang="en-IN">
                <a:solidFill>
                  <a:srgbClr val="000000"/>
                </a:solidFill>
                <a:latin typeface="Arial"/>
                <a:ea typeface="DejaVu Sans"/>
              </a:rPr>
              <a:t>0</a:t>
            </a:r>
            <a:endParaRPr/>
          </a:p>
          <a:p>
            <a:pPr algn="ctr">
              <a:lnSpc>
                <a:spcPct val="100000"/>
              </a:lnSpc>
            </a:pPr>
            <a:r>
              <a:rPr lang="en-IN">
                <a:solidFill>
                  <a:srgbClr val="000000"/>
                </a:solidFill>
                <a:latin typeface="Arial"/>
                <a:ea typeface="DejaVu Sans"/>
              </a:rPr>
              <a:t>0</a:t>
            </a:r>
            <a:endParaRPr/>
          </a:p>
        </p:txBody>
      </p:sp>
      <p:sp>
        <p:nvSpPr>
          <p:cNvPr id="788" name="CustomShape 12"/>
          <p:cNvSpPr/>
          <p:nvPr/>
        </p:nvSpPr>
        <p:spPr>
          <a:xfrm>
            <a:off x="9144000" y="2520000"/>
            <a:ext cx="430920" cy="2014920"/>
          </a:xfrm>
          <a:prstGeom prst="rect">
            <a:avLst/>
          </a:prstGeom>
          <a:solidFill>
            <a:srgbClr val="729FCF"/>
          </a:solidFill>
          <a:ln>
            <a:solidFill>
              <a:srgbClr val="3465A4"/>
            </a:solidFill>
          </a:ln>
        </p:spPr>
        <p:txBody>
          <a:bodyPr wrap="none" lIns="90000" tIns="45000" rIns="90000" bIns="45000" anchor="ctr"/>
          <a:lstStyle/>
          <a:p>
            <a:pPr algn="ctr">
              <a:lnSpc>
                <a:spcPct val="100000"/>
              </a:lnSpc>
            </a:pPr>
            <a:r>
              <a:rPr lang="en-IN">
                <a:solidFill>
                  <a:srgbClr val="000000"/>
                </a:solidFill>
                <a:latin typeface="Arial"/>
                <a:ea typeface="DejaVu Sans"/>
              </a:rPr>
              <a:t>0</a:t>
            </a:r>
            <a:endParaRPr/>
          </a:p>
          <a:p>
            <a:pPr algn="ctr">
              <a:lnSpc>
                <a:spcPct val="100000"/>
              </a:lnSpc>
            </a:pPr>
            <a:r>
              <a:rPr lang="en-IN">
                <a:solidFill>
                  <a:srgbClr val="000000"/>
                </a:solidFill>
                <a:latin typeface="Arial"/>
                <a:ea typeface="DejaVu Sans"/>
              </a:rPr>
              <a:t>0</a:t>
            </a:r>
            <a:endParaRPr/>
          </a:p>
          <a:p>
            <a:pPr algn="ctr">
              <a:lnSpc>
                <a:spcPct val="100000"/>
              </a:lnSpc>
            </a:pPr>
            <a:r>
              <a:rPr lang="en-IN">
                <a:solidFill>
                  <a:srgbClr val="000000"/>
                </a:solidFill>
                <a:latin typeface="Arial"/>
                <a:ea typeface="DejaVu Sans"/>
              </a:rPr>
              <a:t>0</a:t>
            </a:r>
            <a:endParaRPr/>
          </a:p>
          <a:p>
            <a:pPr algn="ctr">
              <a:lnSpc>
                <a:spcPct val="100000"/>
              </a:lnSpc>
            </a:pPr>
            <a:r>
              <a:rPr lang="en-IN">
                <a:solidFill>
                  <a:srgbClr val="000000"/>
                </a:solidFill>
                <a:latin typeface="Arial"/>
                <a:ea typeface="DejaVu Sans"/>
              </a:rPr>
              <a:t>0</a:t>
            </a:r>
            <a:endParaRPr/>
          </a:p>
          <a:p>
            <a:pPr algn="ctr">
              <a:lnSpc>
                <a:spcPct val="100000"/>
              </a:lnSpc>
            </a:pPr>
            <a:r>
              <a:rPr lang="en-IN">
                <a:solidFill>
                  <a:srgbClr val="000000"/>
                </a:solidFill>
                <a:latin typeface="Arial"/>
                <a:ea typeface="DejaVu Sans"/>
              </a:rPr>
              <a:t>0</a:t>
            </a:r>
            <a:endParaRPr/>
          </a:p>
          <a:p>
            <a:pPr algn="ctr">
              <a:lnSpc>
                <a:spcPct val="100000"/>
              </a:lnSpc>
            </a:pPr>
            <a:r>
              <a:rPr lang="en-IN">
                <a:solidFill>
                  <a:srgbClr val="000000"/>
                </a:solidFill>
                <a:latin typeface="Arial"/>
                <a:ea typeface="DejaVu Sans"/>
              </a:rPr>
              <a:t>1</a:t>
            </a:r>
            <a:endParaRPr/>
          </a:p>
          <a:p>
            <a:pPr algn="ctr">
              <a:lnSpc>
                <a:spcPct val="100000"/>
              </a:lnSpc>
            </a:pPr>
            <a:r>
              <a:rPr lang="en-IN">
                <a:solidFill>
                  <a:srgbClr val="000000"/>
                </a:solidFill>
                <a:latin typeface="Arial"/>
                <a:ea typeface="DejaVu Sans"/>
              </a:rPr>
              <a:t>0</a:t>
            </a:r>
            <a:endParaRPr/>
          </a:p>
          <a:p>
            <a:pPr algn="ctr">
              <a:lnSpc>
                <a:spcPct val="100000"/>
              </a:lnSpc>
            </a:pPr>
            <a:r>
              <a:rPr lang="en-IN">
                <a:solidFill>
                  <a:srgbClr val="000000"/>
                </a:solidFill>
                <a:latin typeface="Arial"/>
                <a:ea typeface="DejaVu Sans"/>
              </a:rPr>
              <a:t>0</a:t>
            </a:r>
            <a:endParaRPr/>
          </a:p>
        </p:txBody>
      </p:sp>
      <p:sp>
        <p:nvSpPr>
          <p:cNvPr id="789" name="CustomShape 13"/>
          <p:cNvSpPr/>
          <p:nvPr/>
        </p:nvSpPr>
        <p:spPr>
          <a:xfrm>
            <a:off x="9144000" y="4896000"/>
            <a:ext cx="430920" cy="1510920"/>
          </a:xfrm>
          <a:prstGeom prst="rect">
            <a:avLst/>
          </a:prstGeom>
          <a:solidFill>
            <a:srgbClr val="729FCF"/>
          </a:solidFill>
          <a:ln>
            <a:solidFill>
              <a:srgbClr val="3465A4"/>
            </a:solidFill>
          </a:ln>
        </p:spPr>
        <p:txBody>
          <a:bodyPr wrap="none" lIns="90000" tIns="45000" rIns="90000" bIns="45000" anchor="ctr"/>
          <a:lstStyle/>
          <a:p>
            <a:pPr algn="ctr">
              <a:lnSpc>
                <a:spcPct val="100000"/>
              </a:lnSpc>
            </a:pPr>
            <a:endParaRPr/>
          </a:p>
          <a:p>
            <a:pPr algn="ctr">
              <a:lnSpc>
                <a:spcPct val="100000"/>
              </a:lnSpc>
            </a:pPr>
            <a:r>
              <a:rPr lang="en-IN">
                <a:solidFill>
                  <a:srgbClr val="000000"/>
                </a:solidFill>
                <a:latin typeface="Arial"/>
                <a:ea typeface="DejaVu Sans"/>
              </a:rPr>
              <a:t>0</a:t>
            </a:r>
            <a:endParaRPr/>
          </a:p>
          <a:p>
            <a:pPr algn="ctr">
              <a:lnSpc>
                <a:spcPct val="100000"/>
              </a:lnSpc>
            </a:pPr>
            <a:r>
              <a:rPr lang="en-IN">
                <a:solidFill>
                  <a:srgbClr val="000000"/>
                </a:solidFill>
                <a:latin typeface="Arial"/>
                <a:ea typeface="DejaVu Sans"/>
              </a:rPr>
              <a:t>1</a:t>
            </a:r>
            <a:endParaRPr/>
          </a:p>
          <a:p>
            <a:pPr algn="ctr">
              <a:lnSpc>
                <a:spcPct val="100000"/>
              </a:lnSpc>
            </a:pPr>
            <a:r>
              <a:rPr lang="en-IN">
                <a:solidFill>
                  <a:srgbClr val="000000"/>
                </a:solidFill>
                <a:latin typeface="Arial"/>
                <a:ea typeface="DejaVu Sans"/>
              </a:rPr>
              <a:t>0</a:t>
            </a:r>
            <a:endParaRPr/>
          </a:p>
          <a:p>
            <a:pPr algn="ctr">
              <a:lnSpc>
                <a:spcPct val="100000"/>
              </a:lnSpc>
            </a:pPr>
            <a:r>
              <a:rPr lang="en-IN">
                <a:solidFill>
                  <a:srgbClr val="000000"/>
                </a:solidFill>
                <a:latin typeface="Arial"/>
                <a:ea typeface="DejaVu Sans"/>
              </a:rPr>
              <a:t>0</a:t>
            </a:r>
            <a:endParaRPr/>
          </a:p>
          <a:p>
            <a:pPr algn="ctr">
              <a:lnSpc>
                <a:spcPct val="100000"/>
              </a:lnSpc>
            </a:pPr>
            <a:r>
              <a:rPr lang="en-IN">
                <a:solidFill>
                  <a:srgbClr val="000000"/>
                </a:solidFill>
                <a:latin typeface="Arial"/>
                <a:ea typeface="DejaVu Sans"/>
              </a:rPr>
              <a:t>.</a:t>
            </a:r>
            <a:endParaRPr/>
          </a:p>
          <a:p>
            <a:pPr algn="ctr">
              <a:lnSpc>
                <a:spcPct val="100000"/>
              </a:lnSpc>
            </a:pPr>
            <a:r>
              <a:rPr lang="en-IN">
                <a:solidFill>
                  <a:srgbClr val="000000"/>
                </a:solidFill>
                <a:latin typeface="Arial"/>
                <a:ea typeface="DejaVu Sans"/>
              </a:rPr>
              <a:t>.</a:t>
            </a:r>
            <a:endParaRPr/>
          </a:p>
          <a:p>
            <a:pPr algn="ctr">
              <a:lnSpc>
                <a:spcPct val="100000"/>
              </a:lnSpc>
            </a:pPr>
            <a:endParaRPr/>
          </a:p>
        </p:txBody>
      </p:sp>
      <p:sp>
        <p:nvSpPr>
          <p:cNvPr id="790" name="CustomShape 14"/>
          <p:cNvSpPr/>
          <p:nvPr/>
        </p:nvSpPr>
        <p:spPr>
          <a:xfrm>
            <a:off x="1512000" y="216000"/>
            <a:ext cx="7270920" cy="541800"/>
          </a:xfrm>
          <a:prstGeom prst="rect">
            <a:avLst/>
          </a:prstGeom>
          <a:noFill/>
          <a:ln>
            <a:noFill/>
          </a:ln>
        </p:spPr>
        <p:txBody>
          <a:bodyPr lIns="90000" tIns="45000" rIns="90000" bIns="45000"/>
          <a:lstStyle/>
          <a:p>
            <a:r>
              <a:rPr lang="en-IN" sz="3200" b="1">
                <a:solidFill>
                  <a:srgbClr val="000000"/>
                </a:solidFill>
                <a:latin typeface="Arial"/>
                <a:ea typeface="DejaVu Sans"/>
              </a:rPr>
              <a:t>Unfolding Skip-gram neural network </a:t>
            </a:r>
            <a:endParaRPr/>
          </a:p>
        </p:txBody>
      </p:sp>
      <p:sp>
        <p:nvSpPr>
          <p:cNvPr id="791" name="CustomShape 15"/>
          <p:cNvSpPr/>
          <p:nvPr/>
        </p:nvSpPr>
        <p:spPr>
          <a:xfrm>
            <a:off x="6911280" y="6120000"/>
            <a:ext cx="2159640" cy="345240"/>
          </a:xfrm>
          <a:prstGeom prst="rect">
            <a:avLst/>
          </a:prstGeom>
          <a:noFill/>
          <a:ln>
            <a:noFill/>
          </a:ln>
        </p:spPr>
        <p:txBody>
          <a:bodyPr lIns="90000" tIns="45000" rIns="90000" bIns="45000"/>
          <a:lstStyle/>
          <a:p>
            <a:r>
              <a:rPr lang="en-IN" b="1">
                <a:solidFill>
                  <a:srgbClr val="000000"/>
                </a:solidFill>
                <a:latin typeface="Arial"/>
                <a:ea typeface="DejaVu Sans"/>
              </a:rPr>
              <a:t>Target words</a:t>
            </a:r>
            <a:endParaRPr/>
          </a:p>
        </p:txBody>
      </p:sp>
      <p:sp>
        <p:nvSpPr>
          <p:cNvPr id="792" name="Line 16"/>
          <p:cNvSpPr/>
          <p:nvPr/>
        </p:nvSpPr>
        <p:spPr>
          <a:xfrm flipV="1">
            <a:off x="8424000" y="5472000"/>
            <a:ext cx="576000" cy="648000"/>
          </a:xfrm>
          <a:prstGeom prst="line">
            <a:avLst/>
          </a:prstGeom>
          <a:ln>
            <a:solidFill>
              <a:srgbClr val="000000"/>
            </a:solidFill>
            <a:tailEnd type="triangle" w="med" len="med"/>
          </a:ln>
        </p:spPr>
      </p:sp>
      <p:sp>
        <p:nvSpPr>
          <p:cNvPr id="793" name="Line 17"/>
          <p:cNvSpPr/>
          <p:nvPr/>
        </p:nvSpPr>
        <p:spPr>
          <a:xfrm flipV="1">
            <a:off x="8424000" y="4104000"/>
            <a:ext cx="648000" cy="2016000"/>
          </a:xfrm>
          <a:prstGeom prst="line">
            <a:avLst/>
          </a:prstGeom>
          <a:ln>
            <a:solidFill>
              <a:srgbClr val="000000"/>
            </a:solidFill>
            <a:tailEnd type="triangle" w="med" len="med"/>
          </a:ln>
        </p:spPr>
      </p:sp>
      <p:sp>
        <p:nvSpPr>
          <p:cNvPr id="794" name="Line 18"/>
          <p:cNvSpPr/>
          <p:nvPr/>
        </p:nvSpPr>
        <p:spPr>
          <a:xfrm flipV="1">
            <a:off x="8424000" y="1944000"/>
            <a:ext cx="576000" cy="4176000"/>
          </a:xfrm>
          <a:prstGeom prst="line">
            <a:avLst/>
          </a:prstGeom>
          <a:ln>
            <a:solidFill>
              <a:srgbClr val="000000"/>
            </a:solidFill>
            <a:tailEnd type="triangle" w="med" len="med"/>
          </a:ln>
        </p:spPr>
      </p:sp>
      <p:sp>
        <p:nvSpPr>
          <p:cNvPr id="795" name="CustomShape 19"/>
          <p:cNvSpPr/>
          <p:nvPr/>
        </p:nvSpPr>
        <p:spPr>
          <a:xfrm>
            <a:off x="5672520" y="1729800"/>
            <a:ext cx="214920" cy="3840840"/>
          </a:xfrm>
          <a:prstGeom prst="rect">
            <a:avLst/>
          </a:prstGeom>
          <a:noFill/>
          <a:ln>
            <a:noFill/>
          </a:ln>
        </p:spPr>
        <p:txBody>
          <a:bodyPr lIns="90000" tIns="45000" rIns="90000" bIns="45000"/>
          <a:lstStyle/>
          <a:p>
            <a:r>
              <a:rPr lang="en-IN" b="1">
                <a:solidFill>
                  <a:srgbClr val="000000"/>
                </a:solidFill>
                <a:latin typeface="Arial"/>
                <a:ea typeface="DejaVu Sans"/>
              </a:rPr>
              <a:t>Dot product</a:t>
            </a:r>
            <a:endParaRPr/>
          </a:p>
        </p:txBody>
      </p:sp>
      <p:sp>
        <p:nvSpPr>
          <p:cNvPr id="796" name="CustomShape 20"/>
          <p:cNvSpPr/>
          <p:nvPr/>
        </p:nvSpPr>
        <p:spPr>
          <a:xfrm>
            <a:off x="7992000" y="936000"/>
            <a:ext cx="1942920" cy="345240"/>
          </a:xfrm>
          <a:prstGeom prst="rect">
            <a:avLst/>
          </a:prstGeom>
          <a:noFill/>
          <a:ln>
            <a:noFill/>
          </a:ln>
        </p:spPr>
        <p:txBody>
          <a:bodyPr lIns="90000" tIns="45000" rIns="90000" bIns="45000"/>
          <a:lstStyle/>
          <a:p>
            <a:r>
              <a:rPr lang="en-IN" b="1">
                <a:solidFill>
                  <a:srgbClr val="000000"/>
                </a:solidFill>
                <a:latin typeface="Arial"/>
                <a:ea typeface="DejaVu Sans"/>
              </a:rPr>
              <a:t>Softmax 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 name="CustomShape 1"/>
          <p:cNvSpPr/>
          <p:nvPr/>
        </p:nvSpPr>
        <p:spPr>
          <a:xfrm>
            <a:off x="2376000" y="432000"/>
            <a:ext cx="6046920" cy="854280"/>
          </a:xfrm>
          <a:prstGeom prst="rect">
            <a:avLst/>
          </a:prstGeom>
          <a:noFill/>
          <a:ln>
            <a:noFill/>
          </a:ln>
        </p:spPr>
        <p:txBody>
          <a:bodyPr lIns="90000" tIns="45000" rIns="90000" bIns="45000"/>
          <a:lstStyle/>
          <a:p>
            <a:r>
              <a:rPr lang="en-IN" sz="5400" b="1">
                <a:solidFill>
                  <a:srgbClr val="000000"/>
                </a:solidFill>
                <a:latin typeface="Arial"/>
                <a:ea typeface="DejaVu Sans"/>
              </a:rPr>
              <a:t>Softmax function</a:t>
            </a:r>
            <a:endParaRPr/>
          </a:p>
        </p:txBody>
      </p:sp>
      <p:sp>
        <p:nvSpPr>
          <p:cNvPr id="798" name="CustomShape 2"/>
          <p:cNvSpPr/>
          <p:nvPr/>
        </p:nvSpPr>
        <p:spPr>
          <a:xfrm>
            <a:off x="288000" y="1584000"/>
            <a:ext cx="9502920" cy="458280"/>
          </a:xfrm>
          <a:prstGeom prst="rect">
            <a:avLst/>
          </a:prstGeom>
          <a:noFill/>
          <a:ln>
            <a:noFill/>
          </a:ln>
        </p:spPr>
        <p:txBody>
          <a:bodyPr lIns="90000" tIns="45000" rIns="90000" bIns="45000"/>
          <a:lstStyle/>
          <a:p>
            <a:r>
              <a:rPr lang="en-IN" sz="2600">
                <a:solidFill>
                  <a:srgbClr val="000000"/>
                </a:solidFill>
                <a:latin typeface="Arial"/>
                <a:ea typeface="DejaVu Sans"/>
              </a:rPr>
              <a:t>It is nothing but a MULTI CLASS LINEAR REGRESSION</a:t>
            </a:r>
            <a:endParaRPr/>
          </a:p>
        </p:txBody>
      </p:sp>
      <p:pic>
        <p:nvPicPr>
          <p:cNvPr id="799" name="Picture 798"/>
          <p:cNvPicPr/>
          <p:nvPr/>
        </p:nvPicPr>
        <p:blipFill>
          <a:blip r:embed="rId2"/>
          <a:stretch>
            <a:fillRect/>
          </a:stretch>
        </p:blipFill>
        <p:spPr>
          <a:xfrm>
            <a:off x="1944000" y="2376000"/>
            <a:ext cx="5897520" cy="1440000"/>
          </a:xfrm>
          <a:prstGeom prst="rect">
            <a:avLst/>
          </a:prstGeom>
          <a:ln>
            <a:noFill/>
          </a:ln>
        </p:spPr>
      </p:pic>
      <p:pic>
        <p:nvPicPr>
          <p:cNvPr id="800" name="Picture 799"/>
          <p:cNvPicPr/>
          <p:nvPr/>
        </p:nvPicPr>
        <p:blipFill>
          <a:blip r:embed="rId3"/>
          <a:stretch>
            <a:fillRect/>
          </a:stretch>
        </p:blipFill>
        <p:spPr>
          <a:xfrm>
            <a:off x="288000" y="3888000"/>
            <a:ext cx="5688000" cy="1606320"/>
          </a:xfrm>
          <a:prstGeom prst="rect">
            <a:avLst/>
          </a:prstGeom>
          <a:ln>
            <a:noFill/>
          </a:ln>
        </p:spPr>
      </p:pic>
      <p:sp>
        <p:nvSpPr>
          <p:cNvPr id="801" name="TextShape 3"/>
          <p:cNvSpPr txBox="1"/>
          <p:nvPr/>
        </p:nvSpPr>
        <p:spPr>
          <a:xfrm>
            <a:off x="7128000" y="4104000"/>
            <a:ext cx="2448000" cy="1114200"/>
          </a:xfrm>
          <a:prstGeom prst="rect">
            <a:avLst/>
          </a:prstGeom>
        </p:spPr>
        <p:txBody>
          <a:bodyPr lIns="90000" tIns="45000" rIns="90000" bIns="45000"/>
          <a:lstStyle/>
          <a:p>
            <a:r>
              <a:rPr lang="en-IN" b="1">
                <a:latin typeface="Arial"/>
              </a:rPr>
              <a:t>Computational complexity as it considers all the words in vocabulary </a:t>
            </a:r>
            <a:endParaRPr/>
          </a:p>
        </p:txBody>
      </p:sp>
      <p:sp>
        <p:nvSpPr>
          <p:cNvPr id="802" name="Line 4"/>
          <p:cNvSpPr/>
          <p:nvPr/>
        </p:nvSpPr>
        <p:spPr>
          <a:xfrm flipV="1">
            <a:off x="5976000" y="4536000"/>
            <a:ext cx="1080000" cy="432000"/>
          </a:xfrm>
          <a:prstGeom prst="line">
            <a:avLst/>
          </a:prstGeom>
          <a:ln>
            <a:solidFill>
              <a:srgbClr val="000000"/>
            </a:solidFill>
            <a:tailEnd type="triangle" w="med" len="med"/>
          </a:ln>
        </p:spPr>
      </p:sp>
      <p:pic>
        <p:nvPicPr>
          <p:cNvPr id="803" name="Picture 802"/>
          <p:cNvPicPr/>
          <p:nvPr/>
        </p:nvPicPr>
        <p:blipFill>
          <a:blip r:embed="rId4"/>
          <a:stretch>
            <a:fillRect/>
          </a:stretch>
        </p:blipFill>
        <p:spPr>
          <a:xfrm>
            <a:off x="2592000" y="5760000"/>
            <a:ext cx="6552000" cy="936000"/>
          </a:xfrm>
          <a:prstGeom prst="rect">
            <a:avLst/>
          </a:prstGeom>
          <a:ln>
            <a:noFill/>
          </a:ln>
        </p:spPr>
      </p:pic>
      <p:sp>
        <p:nvSpPr>
          <p:cNvPr id="804" name="TextShape 5"/>
          <p:cNvSpPr txBox="1"/>
          <p:nvPr/>
        </p:nvSpPr>
        <p:spPr>
          <a:xfrm>
            <a:off x="216000" y="6048000"/>
            <a:ext cx="2016000" cy="346320"/>
          </a:xfrm>
          <a:prstGeom prst="rect">
            <a:avLst/>
          </a:prstGeom>
        </p:spPr>
        <p:txBody>
          <a:bodyPr lIns="90000" tIns="45000" rIns="90000" bIns="45000"/>
          <a:lstStyle/>
          <a:p>
            <a:r>
              <a:rPr lang="en-IN" b="1">
                <a:latin typeface="Arial"/>
              </a:rPr>
              <a:t>Loss Function:</a:t>
            </a:r>
            <a:endParaRPr/>
          </a:p>
        </p:txBody>
      </p:sp>
      <p:sp>
        <p:nvSpPr>
          <p:cNvPr id="805" name="TextShape 6"/>
          <p:cNvSpPr txBox="1"/>
          <p:nvPr/>
        </p:nvSpPr>
        <p:spPr>
          <a:xfrm>
            <a:off x="432000" y="6840000"/>
            <a:ext cx="7560000" cy="346320"/>
          </a:xfrm>
          <a:prstGeom prst="rect">
            <a:avLst/>
          </a:prstGeom>
        </p:spPr>
        <p:txBody>
          <a:bodyPr lIns="90000" tIns="45000" rIns="90000" bIns="45000"/>
          <a:lstStyle/>
          <a:p>
            <a:r>
              <a:rPr lang="en-IN" b="1">
                <a:latin typeface="Arial"/>
              </a:rPr>
              <a:t>We train the above loss function using stochastic gradient descent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 name="CustomShape 1"/>
          <p:cNvSpPr/>
          <p:nvPr/>
        </p:nvSpPr>
        <p:spPr>
          <a:xfrm>
            <a:off x="504000" y="301320"/>
            <a:ext cx="9068760" cy="1259280"/>
          </a:xfrm>
          <a:prstGeom prst="rect">
            <a:avLst/>
          </a:prstGeom>
          <a:noFill/>
          <a:ln>
            <a:noFill/>
          </a:ln>
        </p:spPr>
        <p:txBody>
          <a:bodyPr lIns="0" tIns="0" rIns="0" bIns="0" anchor="ctr"/>
          <a:lstStyle/>
          <a:p>
            <a:pPr algn="ctr">
              <a:lnSpc>
                <a:spcPct val="100000"/>
              </a:lnSpc>
            </a:pPr>
            <a:r>
              <a:rPr lang="en-IN" sz="4400" b="1">
                <a:solidFill>
                  <a:srgbClr val="000000"/>
                </a:solidFill>
                <a:latin typeface="Arial"/>
                <a:ea typeface="DejaVu Sans"/>
              </a:rPr>
              <a:t>Case Study 1: Language Modeling</a:t>
            </a:r>
            <a:endParaRPr/>
          </a:p>
        </p:txBody>
      </p:sp>
      <p:sp>
        <p:nvSpPr>
          <p:cNvPr id="807" name="CustomShape 2"/>
          <p:cNvSpPr/>
          <p:nvPr/>
        </p:nvSpPr>
        <p:spPr>
          <a:xfrm>
            <a:off x="504000" y="1769040"/>
            <a:ext cx="9068760" cy="4381560"/>
          </a:xfrm>
          <a:prstGeom prst="rect">
            <a:avLst/>
          </a:prstGeom>
          <a:noFill/>
          <a:ln>
            <a:noFill/>
          </a:ln>
        </p:spPr>
      </p:sp>
      <p:sp>
        <p:nvSpPr>
          <p:cNvPr id="808" name="CustomShape 3"/>
          <p:cNvSpPr/>
          <p:nvPr/>
        </p:nvSpPr>
        <p:spPr>
          <a:xfrm>
            <a:off x="576000" y="1584000"/>
            <a:ext cx="9214200" cy="1030680"/>
          </a:xfrm>
          <a:prstGeom prst="rect">
            <a:avLst/>
          </a:prstGeom>
          <a:noFill/>
          <a:ln>
            <a:noFill/>
          </a:ln>
        </p:spPr>
        <p:txBody>
          <a:bodyPr lIns="90000" tIns="45000" rIns="90000" bIns="45000"/>
          <a:lstStyle/>
          <a:p>
            <a:r>
              <a:rPr lang="en-IN" sz="2400" b="1">
                <a:solidFill>
                  <a:srgbClr val="000000"/>
                </a:solidFill>
                <a:latin typeface="Arial"/>
                <a:ea typeface="DejaVu Sans"/>
              </a:rPr>
              <a:t>Can we hand-code rules of any single language to teach the machine???</a:t>
            </a:r>
            <a:endParaRPr/>
          </a:p>
          <a:p>
            <a:r>
              <a:rPr lang="en-IN">
                <a:solidFill>
                  <a:srgbClr val="000000"/>
                </a:solidFill>
                <a:latin typeface="Arial"/>
                <a:ea typeface="DejaVu Sans"/>
              </a:rPr>
              <a:t> </a:t>
            </a:r>
            <a:endParaRPr/>
          </a:p>
        </p:txBody>
      </p:sp>
      <p:sp>
        <p:nvSpPr>
          <p:cNvPr id="809" name="Line 4"/>
          <p:cNvSpPr/>
          <p:nvPr/>
        </p:nvSpPr>
        <p:spPr>
          <a:xfrm>
            <a:off x="4392000" y="2160000"/>
            <a:ext cx="360" cy="720000"/>
          </a:xfrm>
          <a:prstGeom prst="line">
            <a:avLst/>
          </a:prstGeom>
          <a:ln>
            <a:solidFill>
              <a:srgbClr val="000000"/>
            </a:solidFill>
            <a:tailEnd type="triangle" w="med" len="med"/>
          </a:ln>
        </p:spPr>
      </p:sp>
      <p:sp>
        <p:nvSpPr>
          <p:cNvPr id="810" name="CustomShape 5"/>
          <p:cNvSpPr/>
          <p:nvPr/>
        </p:nvSpPr>
        <p:spPr>
          <a:xfrm>
            <a:off x="360000" y="3024000"/>
            <a:ext cx="8998200" cy="790200"/>
          </a:xfrm>
          <a:prstGeom prst="rect">
            <a:avLst/>
          </a:prstGeom>
          <a:noFill/>
          <a:ln>
            <a:noFill/>
          </a:ln>
        </p:spPr>
        <p:txBody>
          <a:bodyPr lIns="90000" tIns="45000" rIns="90000" bIns="45000"/>
          <a:lstStyle/>
          <a:p>
            <a:r>
              <a:rPr lang="en-IN" sz="2200" b="1">
                <a:solidFill>
                  <a:srgbClr val="000000"/>
                </a:solidFill>
                <a:latin typeface="Arial"/>
                <a:ea typeface="DejaVu Sans"/>
              </a:rPr>
              <a:t>Solution: Use Statistical interference techniques to model a language A Traditional Method </a:t>
            </a:r>
            <a:endParaRPr/>
          </a:p>
        </p:txBody>
      </p:sp>
      <p:sp>
        <p:nvSpPr>
          <p:cNvPr id="811" name="CustomShape 6"/>
          <p:cNvSpPr/>
          <p:nvPr/>
        </p:nvSpPr>
        <p:spPr>
          <a:xfrm>
            <a:off x="288000" y="4104000"/>
            <a:ext cx="9286200" cy="713520"/>
          </a:xfrm>
          <a:prstGeom prst="rect">
            <a:avLst/>
          </a:prstGeom>
          <a:noFill/>
          <a:ln>
            <a:noFill/>
          </a:ln>
        </p:spPr>
        <p:txBody>
          <a:bodyPr lIns="90000" tIns="45000" rIns="90000" bIns="45000"/>
          <a:lstStyle/>
          <a:p>
            <a:r>
              <a:rPr lang="en-IN" sz="2200" b="1">
                <a:solidFill>
                  <a:srgbClr val="000000"/>
                </a:solidFill>
                <a:latin typeface="Arial"/>
                <a:ea typeface="DejaVu Sans"/>
              </a:rPr>
              <a:t>LM is a way of assigning probablities to each and every word in the sequence.</a:t>
            </a:r>
            <a:endParaRPr/>
          </a:p>
        </p:txBody>
      </p:sp>
      <p:sp>
        <p:nvSpPr>
          <p:cNvPr id="812" name="TextShape 7"/>
          <p:cNvSpPr txBox="1"/>
          <p:nvPr/>
        </p:nvSpPr>
        <p:spPr>
          <a:xfrm>
            <a:off x="10080720" y="576000"/>
            <a:ext cx="231120" cy="346320"/>
          </a:xfrm>
          <a:prstGeom prst="rect">
            <a:avLst/>
          </a:prstGeom>
        </p:spPr>
        <p:txBody>
          <a:bodyPr lIns="90000" tIns="45000" rIns="90000" bIns="45000"/>
          <a:lstStyle/>
          <a:p>
            <a:r>
              <a:rPr lang="en-IN">
                <a:latin typeface="Arial"/>
              </a:rPr>
              <a:t>l</a:t>
            </a:r>
            <a:endParaRPr/>
          </a:p>
        </p:txBody>
      </p:sp>
      <p:pic>
        <p:nvPicPr>
          <p:cNvPr id="813" name="Picture 812"/>
          <p:cNvPicPr/>
          <p:nvPr/>
        </p:nvPicPr>
        <p:blipFill>
          <a:blip r:embed="rId2"/>
          <a:stretch>
            <a:fillRect/>
          </a:stretch>
        </p:blipFill>
        <p:spPr>
          <a:xfrm>
            <a:off x="2477160" y="4608000"/>
            <a:ext cx="2418840" cy="792000"/>
          </a:xfrm>
          <a:prstGeom prst="rect">
            <a:avLst/>
          </a:prstGeom>
          <a:ln>
            <a:noFill/>
          </a:ln>
        </p:spPr>
      </p:pic>
      <p:pic>
        <p:nvPicPr>
          <p:cNvPr id="814" name="Picture 813"/>
          <p:cNvPicPr/>
          <p:nvPr/>
        </p:nvPicPr>
        <p:blipFill>
          <a:blip r:embed="rId3"/>
          <a:stretch>
            <a:fillRect/>
          </a:stretch>
        </p:blipFill>
        <p:spPr>
          <a:xfrm>
            <a:off x="216000" y="5431680"/>
            <a:ext cx="5544000" cy="1552320"/>
          </a:xfrm>
          <a:prstGeom prst="rect">
            <a:avLst/>
          </a:prstGeom>
          <a:ln>
            <a:noFill/>
          </a:ln>
        </p:spPr>
      </p:pic>
      <p:sp>
        <p:nvSpPr>
          <p:cNvPr id="815" name="TextShape 8"/>
          <p:cNvSpPr txBox="1"/>
          <p:nvPr/>
        </p:nvSpPr>
        <p:spPr>
          <a:xfrm>
            <a:off x="6048000" y="5040000"/>
            <a:ext cx="3888000" cy="1008000"/>
          </a:xfrm>
          <a:prstGeom prst="rect">
            <a:avLst/>
          </a:prstGeom>
        </p:spPr>
        <p:txBody>
          <a:bodyPr lIns="90000" tIns="45000" rIns="90000" bIns="45000"/>
          <a:lstStyle/>
          <a:p>
            <a:r>
              <a:rPr lang="en-IN" b="1">
                <a:latin typeface="Arial"/>
              </a:rPr>
              <a:t>Decomposing the joint probablity into sequence of conditional probablities emplying chaine rule </a:t>
            </a:r>
            <a:endParaRPr/>
          </a:p>
        </p:txBody>
      </p:sp>
      <p:sp>
        <p:nvSpPr>
          <p:cNvPr id="816" name="Line 9"/>
          <p:cNvSpPr/>
          <p:nvPr/>
        </p:nvSpPr>
        <p:spPr>
          <a:xfrm flipH="1">
            <a:off x="5688000" y="6048000"/>
            <a:ext cx="1008000" cy="432000"/>
          </a:xfrm>
          <a:prstGeom prst="line">
            <a:avLst/>
          </a:prstGeom>
          <a:ln>
            <a:solidFill>
              <a:srgbClr val="000000"/>
            </a:solidFill>
            <a:tailEnd type="triangle" w="med" len="me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TextShape 1"/>
          <p:cNvSpPr txBox="1"/>
          <p:nvPr/>
        </p:nvSpPr>
        <p:spPr>
          <a:xfrm>
            <a:off x="1080000" y="405720"/>
            <a:ext cx="7632000" cy="602280"/>
          </a:xfrm>
          <a:prstGeom prst="rect">
            <a:avLst/>
          </a:prstGeom>
        </p:spPr>
        <p:txBody>
          <a:bodyPr lIns="90000" tIns="45000" rIns="90000" bIns="45000"/>
          <a:lstStyle/>
          <a:p>
            <a:r>
              <a:rPr lang="en-IN">
                <a:latin typeface="Arial"/>
              </a:rPr>
              <a:t>Example: Translation</a:t>
            </a:r>
            <a:endParaRPr/>
          </a:p>
          <a:p>
            <a:r>
              <a:rPr lang="en-IN" b="1">
                <a:latin typeface="Arial"/>
              </a:rPr>
              <a:t>p(he likes apples) &gt; P(apples likes he)</a:t>
            </a:r>
            <a:endParaRPr/>
          </a:p>
        </p:txBody>
      </p:sp>
      <p:sp>
        <p:nvSpPr>
          <p:cNvPr id="818" name="TextShape 2"/>
          <p:cNvSpPr txBox="1"/>
          <p:nvPr/>
        </p:nvSpPr>
        <p:spPr>
          <a:xfrm>
            <a:off x="1152000" y="1224000"/>
            <a:ext cx="7488000" cy="602640"/>
          </a:xfrm>
          <a:prstGeom prst="rect">
            <a:avLst/>
          </a:prstGeom>
        </p:spPr>
        <p:txBody>
          <a:bodyPr lIns="90000" tIns="45000" rIns="90000" bIns="45000"/>
          <a:lstStyle/>
          <a:p>
            <a:r>
              <a:rPr lang="en-IN">
                <a:latin typeface="Arial"/>
              </a:rPr>
              <a:t>Example: Speech Recognition</a:t>
            </a:r>
            <a:endParaRPr/>
          </a:p>
          <a:p>
            <a:r>
              <a:rPr lang="en-IN" b="1">
                <a:latin typeface="Arial"/>
              </a:rPr>
              <a:t>p(i want apples and pear salad) &gt; P(i wan apples and pair salad)</a:t>
            </a:r>
            <a:endParaRPr/>
          </a:p>
        </p:txBody>
      </p:sp>
      <p:pic>
        <p:nvPicPr>
          <p:cNvPr id="819" name="Picture 818"/>
          <p:cNvPicPr/>
          <p:nvPr/>
        </p:nvPicPr>
        <p:blipFill>
          <a:blip r:embed="rId2"/>
          <a:stretch>
            <a:fillRect/>
          </a:stretch>
        </p:blipFill>
        <p:spPr>
          <a:xfrm>
            <a:off x="4104000" y="2016000"/>
            <a:ext cx="5236560" cy="4354560"/>
          </a:xfrm>
          <a:prstGeom prst="rect">
            <a:avLst/>
          </a:prstGeom>
          <a:ln>
            <a:noFill/>
          </a:ln>
        </p:spPr>
      </p:pic>
      <p:sp>
        <p:nvSpPr>
          <p:cNvPr id="820" name="TextShape 3"/>
          <p:cNvSpPr txBox="1"/>
          <p:nvPr/>
        </p:nvSpPr>
        <p:spPr>
          <a:xfrm>
            <a:off x="432000" y="3456000"/>
            <a:ext cx="3024000" cy="346320"/>
          </a:xfrm>
          <a:prstGeom prst="rect">
            <a:avLst/>
          </a:prstGeom>
        </p:spPr>
        <p:txBody>
          <a:bodyPr lIns="90000" tIns="45000" rIns="90000" bIns="45000"/>
          <a:lstStyle/>
          <a:p>
            <a:r>
              <a:rPr lang="en-IN" b="1">
                <a:latin typeface="Arial"/>
              </a:rPr>
              <a:t>Markov first assumption  </a:t>
            </a:r>
            <a:endParaRPr/>
          </a:p>
        </p:txBody>
      </p:sp>
      <p:sp>
        <p:nvSpPr>
          <p:cNvPr id="821" name="Line 4"/>
          <p:cNvSpPr/>
          <p:nvPr/>
        </p:nvSpPr>
        <p:spPr>
          <a:xfrm>
            <a:off x="1872000" y="3888000"/>
            <a:ext cx="2088000" cy="1008000"/>
          </a:xfrm>
          <a:prstGeom prst="line">
            <a:avLst/>
          </a:prstGeom>
          <a:ln>
            <a:solidFill>
              <a:srgbClr val="000000"/>
            </a:solidFill>
            <a:tailEnd type="triangle" w="med" len="me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 name="TextShape 1"/>
          <p:cNvSpPr txBox="1"/>
          <p:nvPr/>
        </p:nvSpPr>
        <p:spPr>
          <a:xfrm>
            <a:off x="504000" y="301320"/>
            <a:ext cx="9072000" cy="562680"/>
          </a:xfrm>
          <a:prstGeom prst="rect">
            <a:avLst/>
          </a:prstGeom>
        </p:spPr>
        <p:txBody>
          <a:bodyPr lIns="0" tIns="0" rIns="0" bIns="0" anchor="ctr"/>
          <a:lstStyle/>
          <a:p>
            <a:pPr algn="ctr"/>
            <a:r>
              <a:rPr lang="en-IN" sz="3200" b="1">
                <a:latin typeface="Arial"/>
              </a:rPr>
              <a:t>Drawbacks with traditional approach</a:t>
            </a:r>
            <a:endParaRPr/>
          </a:p>
        </p:txBody>
      </p:sp>
      <p:sp>
        <p:nvSpPr>
          <p:cNvPr id="823" name="TextShape 2"/>
          <p:cNvSpPr txBox="1"/>
          <p:nvPr/>
        </p:nvSpPr>
        <p:spPr>
          <a:xfrm>
            <a:off x="576000" y="1519920"/>
            <a:ext cx="9072000" cy="5176080"/>
          </a:xfrm>
          <a:prstGeom prst="rect">
            <a:avLst/>
          </a:prstGeom>
        </p:spPr>
        <p:txBody>
          <a:bodyPr lIns="0" tIns="0" rIns="0" bIns="0"/>
          <a:lstStyle/>
          <a:p>
            <a:pPr>
              <a:buSzPct val="45000"/>
              <a:buFont typeface="StarSymbol"/>
              <a:buChar char=""/>
            </a:pPr>
            <a:r>
              <a:rPr lang="en-IN" sz="3200">
                <a:latin typeface="Arial"/>
              </a:rPr>
              <a:t>Markov assumption can help us model based on only a finite no of states </a:t>
            </a:r>
            <a:endParaRPr/>
          </a:p>
          <a:p>
            <a:pPr>
              <a:buSzPct val="45000"/>
              <a:buFont typeface="StarSymbol"/>
              <a:buChar char=""/>
            </a:pPr>
            <a:r>
              <a:rPr lang="en-IN" sz="3200" b="1">
                <a:latin typeface="Arial"/>
              </a:rPr>
              <a:t>N-gram</a:t>
            </a:r>
            <a:r>
              <a:rPr lang="en-IN" sz="3200">
                <a:latin typeface="Arial"/>
              </a:rPr>
              <a:t> conditional probalility technique cannot predict novel ngram sentences</a:t>
            </a:r>
            <a:endParaRPr/>
          </a:p>
          <a:p>
            <a:pPr>
              <a:buSzPct val="45000"/>
              <a:buFont typeface="StarSymbol"/>
              <a:buChar char=""/>
            </a:pPr>
            <a:r>
              <a:rPr lang="en-IN" sz="3200">
                <a:latin typeface="Arial"/>
              </a:rPr>
              <a:t>Example:</a:t>
            </a:r>
            <a:endParaRPr/>
          </a:p>
          <a:p>
            <a:pPr>
              <a:buSzPct val="45000"/>
              <a:buFont typeface="StarSymbol"/>
              <a:buChar char=""/>
            </a:pPr>
            <a:r>
              <a:rPr lang="en-IN" sz="2800" b="1">
                <a:latin typeface="Arial"/>
              </a:rPr>
              <a:t>p</a:t>
            </a:r>
            <a:r>
              <a:rPr lang="en-IN" sz="2800">
                <a:latin typeface="Arial"/>
              </a:rPr>
              <a:t>(</a:t>
            </a:r>
            <a:r>
              <a:rPr lang="en-IN" sz="2800" b="1">
                <a:latin typeface="Arial"/>
              </a:rPr>
              <a:t>there was heavy rain last night</a:t>
            </a:r>
            <a:r>
              <a:rPr lang="en-IN" sz="2800">
                <a:latin typeface="Arial"/>
              </a:rPr>
              <a:t>)</a:t>
            </a:r>
            <a:r>
              <a:rPr lang="en-IN" sz="2800" b="1">
                <a:latin typeface="Arial"/>
              </a:rPr>
              <a:t>=</a:t>
            </a:r>
            <a:endParaRPr/>
          </a:p>
          <a:p>
            <a:pPr>
              <a:buSzPct val="45000"/>
              <a:buFont typeface="StarSymbol"/>
              <a:buChar char=""/>
            </a:pPr>
            <a:r>
              <a:rPr lang="en-IN" sz="2800" b="1">
                <a:latin typeface="Arial"/>
              </a:rPr>
              <a:t> p</a:t>
            </a:r>
            <a:r>
              <a:rPr lang="en-IN" sz="2800">
                <a:latin typeface="Arial"/>
              </a:rPr>
              <a:t>(there)</a:t>
            </a:r>
            <a:r>
              <a:rPr lang="en-IN" sz="2800" b="1">
                <a:latin typeface="Arial"/>
              </a:rPr>
              <a:t> p</a:t>
            </a:r>
            <a:r>
              <a:rPr lang="en-IN" sz="2800">
                <a:latin typeface="Arial"/>
              </a:rPr>
              <a:t>(was|there)</a:t>
            </a:r>
            <a:r>
              <a:rPr lang="en-IN" sz="2800" b="1">
                <a:latin typeface="Arial"/>
              </a:rPr>
              <a:t> p</a:t>
            </a:r>
            <a:r>
              <a:rPr lang="en-IN" sz="2800">
                <a:latin typeface="Arial"/>
              </a:rPr>
              <a:t>(heavy|there was) </a:t>
            </a:r>
            <a:r>
              <a:rPr lang="en-IN" sz="2800" b="1">
                <a:latin typeface="Arial"/>
              </a:rPr>
              <a:t>p</a:t>
            </a:r>
            <a:r>
              <a:rPr lang="en-IN" sz="2800">
                <a:latin typeface="Arial"/>
              </a:rPr>
              <a:t>(rain |there was heavy) </a:t>
            </a:r>
            <a:r>
              <a:rPr lang="en-IN" sz="2800" b="1">
                <a:latin typeface="Arial"/>
              </a:rPr>
              <a:t>p</a:t>
            </a:r>
            <a:r>
              <a:rPr lang="en-IN" sz="2800">
                <a:latin typeface="Arial"/>
              </a:rPr>
              <a:t>(last|there was heavy rain)</a:t>
            </a:r>
            <a:r>
              <a:rPr lang="en-IN" sz="2800" b="1">
                <a:latin typeface="Arial"/>
              </a:rPr>
              <a:t> p</a:t>
            </a:r>
            <a:r>
              <a:rPr lang="en-IN" sz="2800">
                <a:latin typeface="Arial"/>
              </a:rPr>
              <a:t>(night |there was heavy rain last) </a:t>
            </a:r>
            <a:endParaRPr/>
          </a:p>
          <a:p>
            <a:pPr>
              <a:buSzPct val="45000"/>
              <a:buFont typeface="StarSymbol"/>
              <a:buChar char=""/>
            </a:pPr>
            <a:r>
              <a:rPr lang="en-IN" sz="2800" b="1">
                <a:latin typeface="Arial"/>
              </a:rPr>
              <a:t>can we find the probability of p(rain|there was) a bigram ???</a:t>
            </a:r>
            <a:r>
              <a:rPr lang="en-IN" sz="2800">
                <a:latin typeface="Arial"/>
              </a:rPr>
              <a:t> </a:t>
            </a:r>
            <a:endParaRPr/>
          </a:p>
          <a:p>
            <a:pPr>
              <a:buSzPct val="45000"/>
              <a:buFont typeface="StarSymbol"/>
              <a:buChar char=""/>
            </a:pPr>
            <a:endParaRPr/>
          </a:p>
          <a:p>
            <a:pPr>
              <a:buSzPct val="45000"/>
              <a:buFont typeface="StarSymbol"/>
              <a:buChar char=""/>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 name="TextShape 1"/>
          <p:cNvSpPr txBox="1"/>
          <p:nvPr/>
        </p:nvSpPr>
        <p:spPr>
          <a:xfrm>
            <a:off x="288000" y="3562200"/>
            <a:ext cx="9072000" cy="1261800"/>
          </a:xfrm>
          <a:prstGeom prst="rect">
            <a:avLst/>
          </a:prstGeom>
        </p:spPr>
        <p:txBody>
          <a:bodyPr lIns="0" tIns="0" rIns="0" bIns="0" anchor="ctr"/>
          <a:lstStyle/>
          <a:p>
            <a:pPr algn="ctr"/>
            <a:r>
              <a:rPr lang="en-IN" sz="4400">
                <a:latin typeface="Arial"/>
              </a:rPr>
              <a:t>How About this sentence??</a:t>
            </a:r>
            <a:endParaRPr/>
          </a:p>
        </p:txBody>
      </p:sp>
      <p:sp>
        <p:nvSpPr>
          <p:cNvPr id="825" name="TextShape 2"/>
          <p:cNvSpPr txBox="1"/>
          <p:nvPr/>
        </p:nvSpPr>
        <p:spPr>
          <a:xfrm>
            <a:off x="648000" y="5112000"/>
            <a:ext cx="8568000" cy="1626120"/>
          </a:xfrm>
          <a:prstGeom prst="rect">
            <a:avLst/>
          </a:prstGeom>
        </p:spPr>
        <p:txBody>
          <a:bodyPr lIns="90000" tIns="45000" rIns="90000" bIns="45000"/>
          <a:lstStyle/>
          <a:p>
            <a:r>
              <a:rPr lang="en-IN" b="1">
                <a:latin typeface="Arial"/>
              </a:rPr>
              <a:t>Sentence</a:t>
            </a:r>
            <a:r>
              <a:rPr lang="en-IN">
                <a:latin typeface="Arial"/>
              </a:rPr>
              <a:t>: </a:t>
            </a:r>
            <a:endParaRPr/>
          </a:p>
          <a:p>
            <a:endParaRPr/>
          </a:p>
          <a:p>
            <a:r>
              <a:rPr lang="en-IN" sz="3600" b="1">
                <a:latin typeface="Arial"/>
              </a:rPr>
              <a:t>“ In </a:t>
            </a:r>
            <a:r>
              <a:rPr lang="en-IN" sz="3600" b="1">
                <a:solidFill>
                  <a:srgbClr val="FF3333"/>
                </a:solidFill>
                <a:latin typeface="Arial"/>
              </a:rPr>
              <a:t>France, </a:t>
            </a:r>
            <a:r>
              <a:rPr lang="en-IN" sz="3600" b="1">
                <a:solidFill>
                  <a:srgbClr val="000000"/>
                </a:solidFill>
                <a:latin typeface="Arial"/>
              </a:rPr>
              <a:t>i had a great time and i learnt some of the ..........</a:t>
            </a:r>
            <a:r>
              <a:rPr lang="en-IN" sz="3600" b="1">
                <a:solidFill>
                  <a:srgbClr val="FF3333"/>
                </a:solidFill>
                <a:latin typeface="Arial"/>
              </a:rPr>
              <a:t>Language</a:t>
            </a:r>
            <a:r>
              <a:rPr lang="en-IN" sz="3600" b="1">
                <a:solidFill>
                  <a:srgbClr val="000000"/>
                </a:solidFill>
                <a:latin typeface="Arial"/>
              </a:rPr>
              <a:t> “ </a:t>
            </a:r>
            <a:endParaRPr/>
          </a:p>
        </p:txBody>
      </p:sp>
      <p:sp>
        <p:nvSpPr>
          <p:cNvPr id="826" name="TextShape 3"/>
          <p:cNvSpPr txBox="1"/>
          <p:nvPr/>
        </p:nvSpPr>
        <p:spPr>
          <a:xfrm>
            <a:off x="576000" y="1080000"/>
            <a:ext cx="8568000" cy="1114200"/>
          </a:xfrm>
          <a:prstGeom prst="rect">
            <a:avLst/>
          </a:prstGeom>
        </p:spPr>
        <p:txBody>
          <a:bodyPr lIns="90000" tIns="45000" rIns="90000" bIns="45000"/>
          <a:lstStyle/>
          <a:p>
            <a:r>
              <a:rPr lang="en-IN" sz="3600" b="1">
                <a:latin typeface="Arial"/>
              </a:rPr>
              <a:t>Here comes Neural Networks to model a good efficient model ....</a:t>
            </a:r>
            <a:endParaRPr/>
          </a:p>
        </p:txBody>
      </p:sp>
      <p:sp>
        <p:nvSpPr>
          <p:cNvPr id="827" name="TextShape 4"/>
          <p:cNvSpPr txBox="1"/>
          <p:nvPr/>
        </p:nvSpPr>
        <p:spPr>
          <a:xfrm>
            <a:off x="360000" y="159480"/>
            <a:ext cx="8640000" cy="776520"/>
          </a:xfrm>
          <a:prstGeom prst="rect">
            <a:avLst/>
          </a:prstGeom>
        </p:spPr>
        <p:txBody>
          <a:bodyPr lIns="90000" tIns="45000" rIns="90000" bIns="45000"/>
          <a:lstStyle/>
          <a:p>
            <a:r>
              <a:rPr lang="en-IN" sz="2400" b="1">
                <a:latin typeface="Arial"/>
              </a:rPr>
              <a:t>What is important to model a langauge other than input with correct syntactics and sematics ??   </a:t>
            </a:r>
            <a:endParaRPr/>
          </a:p>
        </p:txBody>
      </p:sp>
      <p:sp>
        <p:nvSpPr>
          <p:cNvPr id="828" name="TextShape 5"/>
          <p:cNvSpPr txBox="1"/>
          <p:nvPr/>
        </p:nvSpPr>
        <p:spPr>
          <a:xfrm>
            <a:off x="360000" y="2592000"/>
            <a:ext cx="8856000" cy="776520"/>
          </a:xfrm>
          <a:prstGeom prst="rect">
            <a:avLst/>
          </a:prstGeom>
        </p:spPr>
        <p:txBody>
          <a:bodyPr lIns="90000" tIns="45000" rIns="90000" bIns="45000"/>
          <a:lstStyle/>
          <a:p>
            <a:r>
              <a:rPr lang="en-IN" sz="2400" b="1">
                <a:latin typeface="Arial"/>
              </a:rPr>
              <a:t>Recurrent neural network an option because of its capacity to memorise the past</a:t>
            </a:r>
            <a:endParaRPr/>
          </a:p>
        </p:txBody>
      </p:sp>
    </p:spTree>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827">
                                            <p:txEl>
                                              <p:pRg st="0" end="98"/>
                                            </p:txEl>
                                          </p:spTgt>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presetID="1" presetClass="entr" fill="hold" nodeType="clickEffect">
                                  <p:stCondLst>
                                    <p:cond delay="0"/>
                                  </p:stCondLst>
                                  <p:childTnLst>
                                    <p:set>
                                      <p:cBhvr>
                                        <p:cTn id="10" dur="1" fill="hold">
                                          <p:stCondLst>
                                            <p:cond delay="0"/>
                                          </p:stCondLst>
                                        </p:cTn>
                                        <p:tgtEl>
                                          <p:spTgt spid="826">
                                            <p:txEl>
                                              <p:pRg st="0" end="64"/>
                                            </p:txEl>
                                          </p:spTgt>
                                        </p:tgtEl>
                                        <p:attrNameLst>
                                          <p:attrName>style.visibility</p:attrName>
                                        </p:attrNameLst>
                                      </p:cBhvr>
                                      <p:to>
                                        <p:strVal val="visible"/>
                                      </p:to>
                                    </p:set>
                                  </p:childTnLst>
                                </p:cTn>
                              </p:par>
                            </p:childTnLst>
                          </p:cTn>
                        </p:par>
                      </p:childTnLst>
                    </p:cTn>
                  </p:par>
                  <p:par>
                    <p:cTn id="11" fill="freeze">
                      <p:stCondLst>
                        <p:cond delay="indefinite"/>
                      </p:stCondLst>
                      <p:childTnLst>
                        <p:par>
                          <p:cTn id="12" fill="freeze">
                            <p:stCondLst>
                              <p:cond delay="0"/>
                            </p:stCondLst>
                            <p:childTnLst>
                              <p:par>
                                <p:cTn id="13" presetID="1" presetClass="entr" fill="hold" nodeType="clickEffect">
                                  <p:stCondLst>
                                    <p:cond delay="0"/>
                                  </p:stCondLst>
                                  <p:childTnLst>
                                    <p:set>
                                      <p:cBhvr>
                                        <p:cTn id="14" dur="1" fill="hold">
                                          <p:stCondLst>
                                            <p:cond delay="0"/>
                                          </p:stCondLst>
                                        </p:cTn>
                                        <p:tgtEl>
                                          <p:spTgt spid="828">
                                            <p:txEl>
                                              <p:pRg st="0" end="80"/>
                                            </p:txEl>
                                          </p:spTgt>
                                        </p:tgtEl>
                                        <p:attrNameLst>
                                          <p:attrName>style.visibility</p:attrName>
                                        </p:attrNameLst>
                                      </p:cBhvr>
                                      <p:to>
                                        <p:strVal val="visible"/>
                                      </p:to>
                                    </p:set>
                                  </p:childTnLst>
                                </p:cTn>
                              </p:par>
                            </p:childTnLst>
                          </p:cTn>
                        </p:par>
                      </p:childTnLst>
                    </p:cTn>
                  </p:par>
                  <p:par>
                    <p:cTn id="15" fill="freeze">
                      <p:stCondLst>
                        <p:cond delay="indefinite"/>
                      </p:stCondLst>
                      <p:childTnLst>
                        <p:par>
                          <p:cTn id="16" fill="freeze">
                            <p:stCondLst>
                              <p:cond delay="0"/>
                            </p:stCondLst>
                            <p:childTnLst>
                              <p:par>
                                <p:cTn id="17" presetID="1" presetClass="entr" fill="hold" nodeType="clickEffect">
                                  <p:stCondLst>
                                    <p:cond delay="0"/>
                                  </p:stCondLst>
                                  <p:childTnLst>
                                    <p:set>
                                      <p:cBhvr>
                                        <p:cTn id="18" dur="1" fill="hold">
                                          <p:stCondLst>
                                            <p:cond delay="0"/>
                                          </p:stCondLst>
                                        </p:cTn>
                                        <p:tgtEl>
                                          <p:spTgt spid="824">
                                            <p:txEl>
                                              <p:pRg st="0" end="26"/>
                                            </p:txEl>
                                          </p:spTgt>
                                        </p:tgtEl>
                                        <p:attrNameLst>
                                          <p:attrName>style.visibility</p:attrName>
                                        </p:attrNameLst>
                                      </p:cBhvr>
                                      <p:to>
                                        <p:strVal val="visible"/>
                                      </p:to>
                                    </p:set>
                                  </p:childTnLst>
                                </p:cTn>
                              </p:par>
                            </p:childTnLst>
                          </p:cTn>
                        </p:par>
                      </p:childTnLst>
                    </p:cTn>
                  </p:par>
                  <p:par>
                    <p:cTn id="19" fill="freeze">
                      <p:stCondLst>
                        <p:cond delay="indefinite"/>
                      </p:stCondLst>
                      <p:childTnLst>
                        <p:par>
                          <p:cTn id="20" fill="freeze">
                            <p:stCondLst>
                              <p:cond delay="0"/>
                            </p:stCondLst>
                            <p:childTnLst>
                              <p:par>
                                <p:cTn id="21" presetID="1" presetClass="entr" fill="hold" nodeType="clickEffect">
                                  <p:stCondLst>
                                    <p:cond delay="0"/>
                                  </p:stCondLst>
                                  <p:childTnLst>
                                    <p:set>
                                      <p:cBhvr>
                                        <p:cTn id="22" dur="1" fill="hold">
                                          <p:stCondLst>
                                            <p:cond delay="0"/>
                                          </p:stCondLst>
                                        </p:cTn>
                                        <p:tgtEl>
                                          <p:spTgt spid="825">
                                            <p:txEl>
                                              <p:pRg st="0" end="11"/>
                                            </p:txEl>
                                          </p:spTgt>
                                        </p:tgtEl>
                                        <p:attrNameLst>
                                          <p:attrName>style.visibility</p:attrName>
                                        </p:attrNameLst>
                                      </p:cBhvr>
                                      <p:to>
                                        <p:strVal val="visible"/>
                                      </p:to>
                                    </p:set>
                                  </p:childTnLst>
                                </p:cTn>
                              </p:par>
                            </p:childTnLst>
                          </p:cTn>
                        </p:par>
                      </p:childTnLst>
                    </p:cTn>
                  </p:par>
                  <p:par>
                    <p:cTn id="23" fill="freeze">
                      <p:stCondLst>
                        <p:cond delay="indefinite"/>
                      </p:stCondLst>
                      <p:childTnLst>
                        <p:par>
                          <p:cTn id="24" fill="freeze">
                            <p:stCondLst>
                              <p:cond delay="0"/>
                            </p:stCondLst>
                            <p:childTnLst>
                              <p:par>
                                <p:cTn id="25" presetID="1" presetClass="entr" fill="hold" nodeType="clickEffect">
                                  <p:stCondLst>
                                    <p:cond delay="0"/>
                                  </p:stCondLst>
                                  <p:childTnLst>
                                    <p:set>
                                      <p:cBhvr>
                                        <p:cTn id="26" dur="1" fill="hold">
                                          <p:stCondLst>
                                            <p:cond delay="0"/>
                                          </p:stCondLst>
                                        </p:cTn>
                                        <p:tgtEl>
                                          <p:spTgt spid="825">
                                            <p:txEl>
                                              <p:pRg st="12" end="9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 name="CustomShape 1"/>
          <p:cNvSpPr/>
          <p:nvPr/>
        </p:nvSpPr>
        <p:spPr>
          <a:xfrm>
            <a:off x="1368000" y="2376000"/>
            <a:ext cx="934200" cy="1006200"/>
          </a:xfrm>
          <a:prstGeom prst="ellipse">
            <a:avLst/>
          </a:prstGeom>
          <a:solidFill>
            <a:srgbClr val="729FCF"/>
          </a:solidFill>
          <a:ln>
            <a:solidFill>
              <a:srgbClr val="3465A4"/>
            </a:solidFill>
          </a:ln>
        </p:spPr>
      </p:sp>
      <p:sp>
        <p:nvSpPr>
          <p:cNvPr id="830" name="CustomShape 2"/>
          <p:cNvSpPr/>
          <p:nvPr/>
        </p:nvSpPr>
        <p:spPr>
          <a:xfrm>
            <a:off x="3168000" y="2304000"/>
            <a:ext cx="934200" cy="1006200"/>
          </a:xfrm>
          <a:prstGeom prst="ellipse">
            <a:avLst/>
          </a:prstGeom>
          <a:solidFill>
            <a:srgbClr val="729FCF"/>
          </a:solidFill>
          <a:ln>
            <a:solidFill>
              <a:srgbClr val="3465A4"/>
            </a:solidFill>
          </a:ln>
        </p:spPr>
      </p:sp>
      <p:sp>
        <p:nvSpPr>
          <p:cNvPr id="831" name="CustomShape 3"/>
          <p:cNvSpPr/>
          <p:nvPr/>
        </p:nvSpPr>
        <p:spPr>
          <a:xfrm>
            <a:off x="4896000" y="2304000"/>
            <a:ext cx="934200" cy="1006200"/>
          </a:xfrm>
          <a:prstGeom prst="ellipse">
            <a:avLst/>
          </a:prstGeom>
          <a:solidFill>
            <a:srgbClr val="729FCF"/>
          </a:solidFill>
          <a:ln>
            <a:solidFill>
              <a:srgbClr val="3465A4"/>
            </a:solidFill>
          </a:ln>
        </p:spPr>
      </p:sp>
      <p:sp>
        <p:nvSpPr>
          <p:cNvPr id="832" name="CustomShape 4"/>
          <p:cNvSpPr/>
          <p:nvPr/>
        </p:nvSpPr>
        <p:spPr>
          <a:xfrm>
            <a:off x="6480000" y="2304000"/>
            <a:ext cx="934200" cy="1006200"/>
          </a:xfrm>
          <a:prstGeom prst="ellipse">
            <a:avLst/>
          </a:prstGeom>
          <a:solidFill>
            <a:srgbClr val="729FCF"/>
          </a:solidFill>
          <a:ln>
            <a:solidFill>
              <a:srgbClr val="3465A4"/>
            </a:solidFill>
          </a:ln>
        </p:spPr>
      </p:sp>
      <p:sp>
        <p:nvSpPr>
          <p:cNvPr id="833" name="Line 5"/>
          <p:cNvSpPr/>
          <p:nvPr/>
        </p:nvSpPr>
        <p:spPr>
          <a:xfrm>
            <a:off x="2304000" y="2808000"/>
            <a:ext cx="864000" cy="360"/>
          </a:xfrm>
          <a:prstGeom prst="line">
            <a:avLst/>
          </a:prstGeom>
          <a:ln>
            <a:solidFill>
              <a:srgbClr val="000000"/>
            </a:solidFill>
            <a:tailEnd type="triangle" w="med" len="med"/>
          </a:ln>
        </p:spPr>
      </p:sp>
      <p:sp>
        <p:nvSpPr>
          <p:cNvPr id="834" name="Line 6"/>
          <p:cNvSpPr/>
          <p:nvPr/>
        </p:nvSpPr>
        <p:spPr>
          <a:xfrm>
            <a:off x="4104000" y="2808000"/>
            <a:ext cx="792000" cy="360"/>
          </a:xfrm>
          <a:prstGeom prst="line">
            <a:avLst/>
          </a:prstGeom>
          <a:ln>
            <a:solidFill>
              <a:srgbClr val="000000"/>
            </a:solidFill>
            <a:tailEnd type="triangle" w="med" len="med"/>
          </a:ln>
        </p:spPr>
      </p:sp>
      <p:sp>
        <p:nvSpPr>
          <p:cNvPr id="835" name="Line 7"/>
          <p:cNvSpPr/>
          <p:nvPr/>
        </p:nvSpPr>
        <p:spPr>
          <a:xfrm>
            <a:off x="5832000" y="2736000"/>
            <a:ext cx="720000" cy="360"/>
          </a:xfrm>
          <a:prstGeom prst="line">
            <a:avLst/>
          </a:prstGeom>
          <a:ln>
            <a:solidFill>
              <a:srgbClr val="000000"/>
            </a:solidFill>
            <a:tailEnd type="triangle" w="med" len="med"/>
          </a:ln>
        </p:spPr>
      </p:sp>
      <p:sp>
        <p:nvSpPr>
          <p:cNvPr id="836" name="Line 8"/>
          <p:cNvSpPr/>
          <p:nvPr/>
        </p:nvSpPr>
        <p:spPr>
          <a:xfrm flipV="1">
            <a:off x="1800000" y="3384000"/>
            <a:ext cx="360" cy="1368000"/>
          </a:xfrm>
          <a:prstGeom prst="line">
            <a:avLst/>
          </a:prstGeom>
          <a:ln>
            <a:solidFill>
              <a:srgbClr val="000000"/>
            </a:solidFill>
            <a:tailEnd type="triangle" w="med" len="med"/>
          </a:ln>
        </p:spPr>
      </p:sp>
      <p:sp>
        <p:nvSpPr>
          <p:cNvPr id="837" name="Line 9"/>
          <p:cNvSpPr/>
          <p:nvPr/>
        </p:nvSpPr>
        <p:spPr>
          <a:xfrm flipV="1">
            <a:off x="3672000" y="3312000"/>
            <a:ext cx="360" cy="1224000"/>
          </a:xfrm>
          <a:prstGeom prst="line">
            <a:avLst/>
          </a:prstGeom>
          <a:ln>
            <a:solidFill>
              <a:srgbClr val="000000"/>
            </a:solidFill>
            <a:tailEnd type="triangle" w="med" len="med"/>
          </a:ln>
        </p:spPr>
      </p:sp>
      <p:sp>
        <p:nvSpPr>
          <p:cNvPr id="838" name="Line 10"/>
          <p:cNvSpPr/>
          <p:nvPr/>
        </p:nvSpPr>
        <p:spPr>
          <a:xfrm flipV="1">
            <a:off x="5400000" y="3312000"/>
            <a:ext cx="360" cy="1368000"/>
          </a:xfrm>
          <a:prstGeom prst="line">
            <a:avLst/>
          </a:prstGeom>
          <a:ln>
            <a:solidFill>
              <a:srgbClr val="000000"/>
            </a:solidFill>
            <a:tailEnd type="triangle" w="med" len="med"/>
          </a:ln>
        </p:spPr>
      </p:sp>
      <p:sp>
        <p:nvSpPr>
          <p:cNvPr id="839" name="Line 11"/>
          <p:cNvSpPr/>
          <p:nvPr/>
        </p:nvSpPr>
        <p:spPr>
          <a:xfrm flipV="1">
            <a:off x="6984000" y="3240000"/>
            <a:ext cx="360" cy="1296000"/>
          </a:xfrm>
          <a:prstGeom prst="line">
            <a:avLst/>
          </a:prstGeom>
          <a:ln>
            <a:solidFill>
              <a:srgbClr val="000000"/>
            </a:solidFill>
            <a:tailEnd type="triangle" w="med" len="med"/>
          </a:ln>
        </p:spPr>
      </p:sp>
      <p:sp>
        <p:nvSpPr>
          <p:cNvPr id="840" name="CustomShape 12"/>
          <p:cNvSpPr/>
          <p:nvPr/>
        </p:nvSpPr>
        <p:spPr>
          <a:xfrm>
            <a:off x="1512000" y="4968000"/>
            <a:ext cx="718200" cy="344520"/>
          </a:xfrm>
          <a:prstGeom prst="rect">
            <a:avLst/>
          </a:prstGeom>
          <a:noFill/>
          <a:ln>
            <a:noFill/>
          </a:ln>
        </p:spPr>
        <p:txBody>
          <a:bodyPr lIns="90000" tIns="45000" rIns="90000" bIns="45000"/>
          <a:lstStyle/>
          <a:p>
            <a:r>
              <a:rPr lang="en-IN">
                <a:solidFill>
                  <a:srgbClr val="000000"/>
                </a:solidFill>
                <a:latin typeface="Arial"/>
                <a:ea typeface="DejaVu Sans"/>
              </a:rPr>
              <a:t>x0</a:t>
            </a:r>
            <a:endParaRPr/>
          </a:p>
        </p:txBody>
      </p:sp>
      <p:sp>
        <p:nvSpPr>
          <p:cNvPr id="841" name="CustomShape 13"/>
          <p:cNvSpPr/>
          <p:nvPr/>
        </p:nvSpPr>
        <p:spPr>
          <a:xfrm>
            <a:off x="3600000" y="4824000"/>
            <a:ext cx="502200" cy="344520"/>
          </a:xfrm>
          <a:prstGeom prst="rect">
            <a:avLst/>
          </a:prstGeom>
          <a:noFill/>
          <a:ln>
            <a:noFill/>
          </a:ln>
        </p:spPr>
        <p:txBody>
          <a:bodyPr lIns="90000" tIns="45000" rIns="90000" bIns="45000"/>
          <a:lstStyle/>
          <a:p>
            <a:r>
              <a:rPr lang="en-IN">
                <a:solidFill>
                  <a:srgbClr val="000000"/>
                </a:solidFill>
                <a:latin typeface="Arial"/>
                <a:ea typeface="DejaVu Sans"/>
              </a:rPr>
              <a:t>x1</a:t>
            </a:r>
            <a:endParaRPr/>
          </a:p>
        </p:txBody>
      </p:sp>
      <p:sp>
        <p:nvSpPr>
          <p:cNvPr id="842" name="CustomShape 14"/>
          <p:cNvSpPr/>
          <p:nvPr/>
        </p:nvSpPr>
        <p:spPr>
          <a:xfrm>
            <a:off x="5184000" y="4824000"/>
            <a:ext cx="574200" cy="344520"/>
          </a:xfrm>
          <a:prstGeom prst="rect">
            <a:avLst/>
          </a:prstGeom>
          <a:noFill/>
          <a:ln>
            <a:noFill/>
          </a:ln>
        </p:spPr>
        <p:txBody>
          <a:bodyPr lIns="90000" tIns="45000" rIns="90000" bIns="45000"/>
          <a:lstStyle/>
          <a:p>
            <a:r>
              <a:rPr lang="en-IN">
                <a:solidFill>
                  <a:srgbClr val="000000"/>
                </a:solidFill>
                <a:latin typeface="Arial"/>
                <a:ea typeface="DejaVu Sans"/>
              </a:rPr>
              <a:t>x3</a:t>
            </a:r>
            <a:endParaRPr/>
          </a:p>
        </p:txBody>
      </p:sp>
      <p:sp>
        <p:nvSpPr>
          <p:cNvPr id="843" name="CustomShape 15"/>
          <p:cNvSpPr/>
          <p:nvPr/>
        </p:nvSpPr>
        <p:spPr>
          <a:xfrm>
            <a:off x="6912000" y="4680000"/>
            <a:ext cx="502200" cy="344520"/>
          </a:xfrm>
          <a:prstGeom prst="rect">
            <a:avLst/>
          </a:prstGeom>
          <a:noFill/>
          <a:ln>
            <a:noFill/>
          </a:ln>
        </p:spPr>
        <p:txBody>
          <a:bodyPr lIns="90000" tIns="45000" rIns="90000" bIns="45000"/>
          <a:lstStyle/>
          <a:p>
            <a:r>
              <a:rPr lang="en-IN">
                <a:solidFill>
                  <a:srgbClr val="000000"/>
                </a:solidFill>
                <a:latin typeface="Arial"/>
                <a:ea typeface="DejaVu Sans"/>
              </a:rPr>
              <a:t>x4</a:t>
            </a:r>
            <a:endParaRPr/>
          </a:p>
        </p:txBody>
      </p:sp>
      <p:sp>
        <p:nvSpPr>
          <p:cNvPr id="844" name="CustomShape 16"/>
          <p:cNvSpPr/>
          <p:nvPr/>
        </p:nvSpPr>
        <p:spPr>
          <a:xfrm>
            <a:off x="1296000" y="3888000"/>
            <a:ext cx="286200" cy="344520"/>
          </a:xfrm>
          <a:prstGeom prst="rect">
            <a:avLst/>
          </a:prstGeom>
          <a:noFill/>
          <a:ln>
            <a:noFill/>
          </a:ln>
        </p:spPr>
        <p:txBody>
          <a:bodyPr lIns="90000" tIns="45000" rIns="90000" bIns="45000"/>
          <a:lstStyle/>
          <a:p>
            <a:r>
              <a:rPr lang="en-IN">
                <a:solidFill>
                  <a:srgbClr val="000000"/>
                </a:solidFill>
                <a:latin typeface="Arial"/>
                <a:ea typeface="DejaVu Sans"/>
              </a:rPr>
              <a:t>W</a:t>
            </a:r>
            <a:endParaRPr/>
          </a:p>
        </p:txBody>
      </p:sp>
      <p:sp>
        <p:nvSpPr>
          <p:cNvPr id="845" name="CustomShape 17"/>
          <p:cNvSpPr/>
          <p:nvPr/>
        </p:nvSpPr>
        <p:spPr>
          <a:xfrm>
            <a:off x="3096000" y="3816000"/>
            <a:ext cx="358200" cy="344520"/>
          </a:xfrm>
          <a:prstGeom prst="rect">
            <a:avLst/>
          </a:prstGeom>
          <a:noFill/>
          <a:ln>
            <a:noFill/>
          </a:ln>
        </p:spPr>
        <p:txBody>
          <a:bodyPr lIns="90000" tIns="45000" rIns="90000" bIns="45000"/>
          <a:lstStyle/>
          <a:p>
            <a:r>
              <a:rPr lang="en-IN">
                <a:solidFill>
                  <a:srgbClr val="000000"/>
                </a:solidFill>
                <a:latin typeface="Arial"/>
                <a:ea typeface="DejaVu Sans"/>
              </a:rPr>
              <a:t>W</a:t>
            </a:r>
            <a:endParaRPr/>
          </a:p>
        </p:txBody>
      </p:sp>
      <p:sp>
        <p:nvSpPr>
          <p:cNvPr id="846" name="CustomShape 18"/>
          <p:cNvSpPr/>
          <p:nvPr/>
        </p:nvSpPr>
        <p:spPr>
          <a:xfrm>
            <a:off x="4896000" y="3816000"/>
            <a:ext cx="286200" cy="344520"/>
          </a:xfrm>
          <a:prstGeom prst="rect">
            <a:avLst/>
          </a:prstGeom>
          <a:noFill/>
          <a:ln>
            <a:noFill/>
          </a:ln>
        </p:spPr>
        <p:txBody>
          <a:bodyPr lIns="90000" tIns="45000" rIns="90000" bIns="45000"/>
          <a:lstStyle/>
          <a:p>
            <a:r>
              <a:rPr lang="en-IN">
                <a:solidFill>
                  <a:srgbClr val="000000"/>
                </a:solidFill>
                <a:latin typeface="Arial"/>
                <a:ea typeface="DejaVu Sans"/>
              </a:rPr>
              <a:t>W</a:t>
            </a:r>
            <a:endParaRPr/>
          </a:p>
        </p:txBody>
      </p:sp>
      <p:sp>
        <p:nvSpPr>
          <p:cNvPr id="847" name="CustomShape 19"/>
          <p:cNvSpPr/>
          <p:nvPr/>
        </p:nvSpPr>
        <p:spPr>
          <a:xfrm>
            <a:off x="6480000" y="3744000"/>
            <a:ext cx="358200" cy="344520"/>
          </a:xfrm>
          <a:prstGeom prst="rect">
            <a:avLst/>
          </a:prstGeom>
          <a:noFill/>
          <a:ln>
            <a:noFill/>
          </a:ln>
        </p:spPr>
        <p:txBody>
          <a:bodyPr lIns="90000" tIns="45000" rIns="90000" bIns="45000"/>
          <a:lstStyle/>
          <a:p>
            <a:r>
              <a:rPr lang="en-IN">
                <a:solidFill>
                  <a:srgbClr val="000000"/>
                </a:solidFill>
                <a:latin typeface="Arial"/>
                <a:ea typeface="DejaVu Sans"/>
              </a:rPr>
              <a:t>W</a:t>
            </a:r>
            <a:endParaRPr/>
          </a:p>
        </p:txBody>
      </p:sp>
      <p:sp>
        <p:nvSpPr>
          <p:cNvPr id="848" name="CustomShape 20"/>
          <p:cNvSpPr/>
          <p:nvPr/>
        </p:nvSpPr>
        <p:spPr>
          <a:xfrm>
            <a:off x="2592000" y="3096000"/>
            <a:ext cx="358200" cy="344520"/>
          </a:xfrm>
          <a:prstGeom prst="rect">
            <a:avLst/>
          </a:prstGeom>
          <a:noFill/>
          <a:ln>
            <a:noFill/>
          </a:ln>
        </p:spPr>
        <p:txBody>
          <a:bodyPr lIns="90000" tIns="45000" rIns="90000" bIns="45000"/>
          <a:lstStyle/>
          <a:p>
            <a:r>
              <a:rPr lang="en-IN">
                <a:solidFill>
                  <a:srgbClr val="000000"/>
                </a:solidFill>
                <a:latin typeface="Arial"/>
                <a:ea typeface="DejaVu Sans"/>
              </a:rPr>
              <a:t>U</a:t>
            </a:r>
            <a:endParaRPr/>
          </a:p>
        </p:txBody>
      </p:sp>
      <p:sp>
        <p:nvSpPr>
          <p:cNvPr id="849" name="CustomShape 21"/>
          <p:cNvSpPr/>
          <p:nvPr/>
        </p:nvSpPr>
        <p:spPr>
          <a:xfrm>
            <a:off x="4208040" y="2760120"/>
            <a:ext cx="430200" cy="344520"/>
          </a:xfrm>
          <a:prstGeom prst="rect">
            <a:avLst/>
          </a:prstGeom>
          <a:noFill/>
          <a:ln>
            <a:noFill/>
          </a:ln>
        </p:spPr>
        <p:txBody>
          <a:bodyPr lIns="90000" tIns="45000" rIns="90000" bIns="45000"/>
          <a:lstStyle/>
          <a:p>
            <a:r>
              <a:rPr lang="en-IN">
                <a:solidFill>
                  <a:srgbClr val="000000"/>
                </a:solidFill>
                <a:latin typeface="Arial"/>
                <a:ea typeface="DejaVu Sans"/>
              </a:rPr>
              <a:t>U</a:t>
            </a:r>
            <a:endParaRPr/>
          </a:p>
        </p:txBody>
      </p:sp>
      <p:sp>
        <p:nvSpPr>
          <p:cNvPr id="850" name="CustomShape 22"/>
          <p:cNvSpPr/>
          <p:nvPr/>
        </p:nvSpPr>
        <p:spPr>
          <a:xfrm>
            <a:off x="6048000" y="2880000"/>
            <a:ext cx="358200" cy="344520"/>
          </a:xfrm>
          <a:prstGeom prst="rect">
            <a:avLst/>
          </a:prstGeom>
          <a:noFill/>
          <a:ln>
            <a:noFill/>
          </a:ln>
        </p:spPr>
        <p:txBody>
          <a:bodyPr lIns="90000" tIns="45000" rIns="90000" bIns="45000"/>
          <a:lstStyle/>
          <a:p>
            <a:r>
              <a:rPr lang="en-IN">
                <a:solidFill>
                  <a:srgbClr val="000000"/>
                </a:solidFill>
                <a:latin typeface="Arial"/>
                <a:ea typeface="DejaVu Sans"/>
              </a:rPr>
              <a:t>U</a:t>
            </a:r>
            <a:endParaRPr/>
          </a:p>
        </p:txBody>
      </p:sp>
      <p:sp>
        <p:nvSpPr>
          <p:cNvPr id="851" name="CustomShape 23"/>
          <p:cNvSpPr/>
          <p:nvPr/>
        </p:nvSpPr>
        <p:spPr>
          <a:xfrm>
            <a:off x="1656000" y="2605680"/>
            <a:ext cx="502200" cy="344520"/>
          </a:xfrm>
          <a:prstGeom prst="rect">
            <a:avLst/>
          </a:prstGeom>
          <a:noFill/>
          <a:ln>
            <a:noFill/>
          </a:ln>
        </p:spPr>
        <p:txBody>
          <a:bodyPr lIns="90000" tIns="45000" rIns="90000" bIns="45000"/>
          <a:lstStyle/>
          <a:p>
            <a:r>
              <a:rPr lang="en-IN">
                <a:solidFill>
                  <a:srgbClr val="000000"/>
                </a:solidFill>
                <a:latin typeface="Arial"/>
                <a:ea typeface="DejaVu Sans"/>
              </a:rPr>
              <a:t>s0</a:t>
            </a:r>
            <a:endParaRPr/>
          </a:p>
        </p:txBody>
      </p:sp>
      <p:sp>
        <p:nvSpPr>
          <p:cNvPr id="852" name="CustomShape 24"/>
          <p:cNvSpPr/>
          <p:nvPr/>
        </p:nvSpPr>
        <p:spPr>
          <a:xfrm>
            <a:off x="3384000" y="2592000"/>
            <a:ext cx="430200" cy="344520"/>
          </a:xfrm>
          <a:prstGeom prst="rect">
            <a:avLst/>
          </a:prstGeom>
          <a:noFill/>
          <a:ln>
            <a:noFill/>
          </a:ln>
        </p:spPr>
        <p:txBody>
          <a:bodyPr lIns="90000" tIns="45000" rIns="90000" bIns="45000"/>
          <a:lstStyle/>
          <a:p>
            <a:r>
              <a:rPr lang="en-IN">
                <a:solidFill>
                  <a:srgbClr val="000000"/>
                </a:solidFill>
                <a:latin typeface="Arial"/>
                <a:ea typeface="DejaVu Sans"/>
              </a:rPr>
              <a:t>s1</a:t>
            </a:r>
            <a:endParaRPr/>
          </a:p>
        </p:txBody>
      </p:sp>
      <p:sp>
        <p:nvSpPr>
          <p:cNvPr id="853" name="CustomShape 25"/>
          <p:cNvSpPr/>
          <p:nvPr/>
        </p:nvSpPr>
        <p:spPr>
          <a:xfrm>
            <a:off x="5184000" y="2605680"/>
            <a:ext cx="502200" cy="344520"/>
          </a:xfrm>
          <a:prstGeom prst="rect">
            <a:avLst/>
          </a:prstGeom>
          <a:noFill/>
          <a:ln>
            <a:noFill/>
          </a:ln>
        </p:spPr>
        <p:txBody>
          <a:bodyPr lIns="90000" tIns="45000" rIns="90000" bIns="45000"/>
          <a:lstStyle/>
          <a:p>
            <a:r>
              <a:rPr lang="en-IN">
                <a:solidFill>
                  <a:srgbClr val="000000"/>
                </a:solidFill>
                <a:latin typeface="Arial"/>
                <a:ea typeface="DejaVu Sans"/>
              </a:rPr>
              <a:t>s2</a:t>
            </a:r>
            <a:endParaRPr/>
          </a:p>
        </p:txBody>
      </p:sp>
      <p:sp>
        <p:nvSpPr>
          <p:cNvPr id="854" name="Line 26"/>
          <p:cNvSpPr/>
          <p:nvPr/>
        </p:nvSpPr>
        <p:spPr>
          <a:xfrm>
            <a:off x="7416000" y="2808000"/>
            <a:ext cx="1152000" cy="360"/>
          </a:xfrm>
          <a:prstGeom prst="line">
            <a:avLst/>
          </a:prstGeom>
          <a:ln>
            <a:solidFill>
              <a:srgbClr val="000000"/>
            </a:solidFill>
            <a:tailEnd type="triangle" w="med" len="med"/>
          </a:ln>
        </p:spPr>
      </p:sp>
      <p:sp>
        <p:nvSpPr>
          <p:cNvPr id="855" name="CustomShape 27"/>
          <p:cNvSpPr/>
          <p:nvPr/>
        </p:nvSpPr>
        <p:spPr>
          <a:xfrm>
            <a:off x="6696000" y="2592000"/>
            <a:ext cx="646200" cy="344520"/>
          </a:xfrm>
          <a:prstGeom prst="rect">
            <a:avLst/>
          </a:prstGeom>
          <a:noFill/>
          <a:ln>
            <a:noFill/>
          </a:ln>
        </p:spPr>
        <p:txBody>
          <a:bodyPr lIns="90000" tIns="45000" rIns="90000" bIns="45000"/>
          <a:lstStyle/>
          <a:p>
            <a:r>
              <a:rPr lang="en-IN">
                <a:solidFill>
                  <a:srgbClr val="000000"/>
                </a:solidFill>
                <a:latin typeface="Arial"/>
                <a:ea typeface="DejaVu Sans"/>
              </a:rPr>
              <a:t>s3</a:t>
            </a:r>
            <a:endParaRPr/>
          </a:p>
        </p:txBody>
      </p:sp>
      <p:sp>
        <p:nvSpPr>
          <p:cNvPr id="856" name="CustomShape 28"/>
          <p:cNvSpPr/>
          <p:nvPr/>
        </p:nvSpPr>
        <p:spPr>
          <a:xfrm>
            <a:off x="7776000" y="2893680"/>
            <a:ext cx="286200" cy="344520"/>
          </a:xfrm>
          <a:prstGeom prst="rect">
            <a:avLst/>
          </a:prstGeom>
          <a:noFill/>
          <a:ln>
            <a:noFill/>
          </a:ln>
        </p:spPr>
        <p:txBody>
          <a:bodyPr lIns="90000" tIns="45000" rIns="90000" bIns="45000"/>
          <a:lstStyle/>
          <a:p>
            <a:r>
              <a:rPr lang="en-IN">
                <a:solidFill>
                  <a:srgbClr val="000000"/>
                </a:solidFill>
                <a:latin typeface="Arial"/>
                <a:ea typeface="DejaVu Sans"/>
              </a:rPr>
              <a:t>U</a:t>
            </a:r>
            <a:endParaRPr/>
          </a:p>
        </p:txBody>
      </p:sp>
      <p:sp>
        <p:nvSpPr>
          <p:cNvPr id="857" name="CustomShape 29"/>
          <p:cNvSpPr/>
          <p:nvPr/>
        </p:nvSpPr>
        <p:spPr>
          <a:xfrm>
            <a:off x="504000" y="174240"/>
            <a:ext cx="9070200" cy="471960"/>
          </a:xfrm>
          <a:prstGeom prst="rect">
            <a:avLst/>
          </a:prstGeom>
          <a:noFill/>
          <a:ln>
            <a:noFill/>
          </a:ln>
        </p:spPr>
        <p:txBody>
          <a:bodyPr lIns="0" tIns="0" rIns="0" bIns="0" anchor="ctr"/>
          <a:lstStyle/>
          <a:p>
            <a:pPr algn="ctr">
              <a:lnSpc>
                <a:spcPct val="100000"/>
              </a:lnSpc>
            </a:pPr>
            <a:r>
              <a:rPr lang="en-IN" sz="2600" b="1">
                <a:solidFill>
                  <a:srgbClr val="000000"/>
                </a:solidFill>
                <a:latin typeface="Arial"/>
                <a:ea typeface="DejaVu Sans"/>
              </a:rPr>
              <a:t>Training RNN through Backpropagation at each input</a:t>
            </a:r>
            <a:endParaRPr/>
          </a:p>
        </p:txBody>
      </p:sp>
      <p:sp>
        <p:nvSpPr>
          <p:cNvPr id="858" name="Line 30"/>
          <p:cNvSpPr/>
          <p:nvPr/>
        </p:nvSpPr>
        <p:spPr>
          <a:xfrm flipV="1">
            <a:off x="1800000" y="1656000"/>
            <a:ext cx="360" cy="720000"/>
          </a:xfrm>
          <a:prstGeom prst="line">
            <a:avLst/>
          </a:prstGeom>
          <a:ln>
            <a:solidFill>
              <a:srgbClr val="000000"/>
            </a:solidFill>
          </a:ln>
        </p:spPr>
      </p:sp>
      <p:sp>
        <p:nvSpPr>
          <p:cNvPr id="859" name="Line 31"/>
          <p:cNvSpPr/>
          <p:nvPr/>
        </p:nvSpPr>
        <p:spPr>
          <a:xfrm flipV="1">
            <a:off x="3600000" y="1563120"/>
            <a:ext cx="360" cy="740880"/>
          </a:xfrm>
          <a:prstGeom prst="line">
            <a:avLst/>
          </a:prstGeom>
          <a:ln>
            <a:solidFill>
              <a:srgbClr val="000000"/>
            </a:solidFill>
          </a:ln>
        </p:spPr>
      </p:sp>
      <p:sp>
        <p:nvSpPr>
          <p:cNvPr id="860" name="Line 32"/>
          <p:cNvSpPr/>
          <p:nvPr/>
        </p:nvSpPr>
        <p:spPr>
          <a:xfrm flipV="1">
            <a:off x="5400000" y="1563120"/>
            <a:ext cx="360" cy="740880"/>
          </a:xfrm>
          <a:prstGeom prst="line">
            <a:avLst/>
          </a:prstGeom>
          <a:ln>
            <a:solidFill>
              <a:srgbClr val="000000"/>
            </a:solidFill>
          </a:ln>
        </p:spPr>
      </p:sp>
      <p:sp>
        <p:nvSpPr>
          <p:cNvPr id="861" name="Line 33"/>
          <p:cNvSpPr/>
          <p:nvPr/>
        </p:nvSpPr>
        <p:spPr>
          <a:xfrm flipV="1">
            <a:off x="6984000" y="1563120"/>
            <a:ext cx="360" cy="740880"/>
          </a:xfrm>
          <a:prstGeom prst="line">
            <a:avLst/>
          </a:prstGeom>
          <a:ln>
            <a:solidFill>
              <a:srgbClr val="000000"/>
            </a:solidFill>
          </a:ln>
        </p:spPr>
      </p:sp>
      <p:sp>
        <p:nvSpPr>
          <p:cNvPr id="862" name="CustomShape 34"/>
          <p:cNvSpPr/>
          <p:nvPr/>
        </p:nvSpPr>
        <p:spPr>
          <a:xfrm>
            <a:off x="1152000" y="1656000"/>
            <a:ext cx="430200" cy="358200"/>
          </a:xfrm>
          <a:prstGeom prst="rect">
            <a:avLst/>
          </a:prstGeom>
          <a:noFill/>
          <a:ln>
            <a:noFill/>
          </a:ln>
        </p:spPr>
        <p:txBody>
          <a:bodyPr lIns="90000" tIns="45000" rIns="90000" bIns="45000"/>
          <a:lstStyle/>
          <a:p>
            <a:r>
              <a:rPr lang="en-IN">
                <a:solidFill>
                  <a:srgbClr val="000000"/>
                </a:solidFill>
                <a:latin typeface="Arial"/>
                <a:ea typeface="DejaVu Sans"/>
              </a:rPr>
              <a:t>y0</a:t>
            </a:r>
            <a:endParaRPr/>
          </a:p>
        </p:txBody>
      </p:sp>
      <p:sp>
        <p:nvSpPr>
          <p:cNvPr id="863" name="CustomShape 35"/>
          <p:cNvSpPr/>
          <p:nvPr/>
        </p:nvSpPr>
        <p:spPr>
          <a:xfrm>
            <a:off x="3096000" y="1584000"/>
            <a:ext cx="502200" cy="344520"/>
          </a:xfrm>
          <a:prstGeom prst="rect">
            <a:avLst/>
          </a:prstGeom>
          <a:noFill/>
          <a:ln>
            <a:noFill/>
          </a:ln>
        </p:spPr>
        <p:txBody>
          <a:bodyPr lIns="90000" tIns="45000" rIns="90000" bIns="45000"/>
          <a:lstStyle/>
          <a:p>
            <a:r>
              <a:rPr lang="en-IN">
                <a:solidFill>
                  <a:srgbClr val="000000"/>
                </a:solidFill>
                <a:latin typeface="Arial"/>
                <a:ea typeface="DejaVu Sans"/>
              </a:rPr>
              <a:t>y1</a:t>
            </a:r>
            <a:endParaRPr/>
          </a:p>
        </p:txBody>
      </p:sp>
      <p:sp>
        <p:nvSpPr>
          <p:cNvPr id="864" name="CustomShape 36"/>
          <p:cNvSpPr/>
          <p:nvPr/>
        </p:nvSpPr>
        <p:spPr>
          <a:xfrm>
            <a:off x="4896000" y="1584000"/>
            <a:ext cx="430200" cy="358200"/>
          </a:xfrm>
          <a:prstGeom prst="rect">
            <a:avLst/>
          </a:prstGeom>
          <a:noFill/>
          <a:ln>
            <a:noFill/>
          </a:ln>
        </p:spPr>
        <p:txBody>
          <a:bodyPr lIns="90000" tIns="45000" rIns="90000" bIns="45000"/>
          <a:lstStyle/>
          <a:p>
            <a:r>
              <a:rPr lang="en-IN">
                <a:solidFill>
                  <a:srgbClr val="000000"/>
                </a:solidFill>
                <a:latin typeface="Arial"/>
                <a:ea typeface="DejaVu Sans"/>
              </a:rPr>
              <a:t>y2</a:t>
            </a:r>
            <a:endParaRPr/>
          </a:p>
        </p:txBody>
      </p:sp>
      <p:sp>
        <p:nvSpPr>
          <p:cNvPr id="865" name="CustomShape 37"/>
          <p:cNvSpPr/>
          <p:nvPr/>
        </p:nvSpPr>
        <p:spPr>
          <a:xfrm>
            <a:off x="6480000" y="1563120"/>
            <a:ext cx="430200" cy="344520"/>
          </a:xfrm>
          <a:prstGeom prst="rect">
            <a:avLst/>
          </a:prstGeom>
          <a:noFill/>
          <a:ln>
            <a:noFill/>
          </a:ln>
        </p:spPr>
        <p:txBody>
          <a:bodyPr lIns="90000" tIns="45000" rIns="90000" bIns="45000"/>
          <a:lstStyle/>
          <a:p>
            <a:r>
              <a:rPr lang="en-IN">
                <a:solidFill>
                  <a:srgbClr val="000000"/>
                </a:solidFill>
                <a:latin typeface="Arial"/>
                <a:ea typeface="DejaVu Sans"/>
              </a:rPr>
              <a:t>y3</a:t>
            </a:r>
            <a:endParaRPr/>
          </a:p>
        </p:txBody>
      </p:sp>
      <p:sp>
        <p:nvSpPr>
          <p:cNvPr id="866" name="CustomShape 38"/>
          <p:cNvSpPr/>
          <p:nvPr/>
        </p:nvSpPr>
        <p:spPr>
          <a:xfrm>
            <a:off x="720000" y="5472000"/>
            <a:ext cx="7846200" cy="1368360"/>
          </a:xfrm>
          <a:prstGeom prst="rect">
            <a:avLst/>
          </a:prstGeom>
          <a:noFill/>
          <a:ln>
            <a:noFill/>
          </a:ln>
        </p:spPr>
        <p:txBody>
          <a:bodyPr lIns="90000" tIns="45000" rIns="90000" bIns="45000"/>
          <a:lstStyle/>
          <a:p>
            <a:r>
              <a:rPr lang="en-IN" b="1">
                <a:solidFill>
                  <a:srgbClr val="000000"/>
                </a:solidFill>
                <a:latin typeface="Arial"/>
                <a:ea typeface="DejaVu Sans"/>
              </a:rPr>
              <a:t>S - Cell states</a:t>
            </a:r>
            <a:endParaRPr/>
          </a:p>
          <a:p>
            <a:r>
              <a:rPr lang="en-IN" b="1">
                <a:solidFill>
                  <a:srgbClr val="000000"/>
                </a:solidFill>
                <a:latin typeface="Arial"/>
                <a:ea typeface="DejaVu Sans"/>
              </a:rPr>
              <a:t>X0 = input.</a:t>
            </a:r>
            <a:endParaRPr/>
          </a:p>
          <a:p>
            <a:r>
              <a:rPr lang="en-IN" b="1">
                <a:solidFill>
                  <a:srgbClr val="000000"/>
                </a:solidFill>
                <a:latin typeface="Arial"/>
                <a:ea typeface="DejaVu Sans"/>
              </a:rPr>
              <a:t>Y1 = predicted == x1 </a:t>
            </a:r>
            <a:endParaRPr/>
          </a:p>
          <a:p>
            <a:r>
              <a:rPr lang="en-IN" b="1">
                <a:solidFill>
                  <a:srgbClr val="000000"/>
                </a:solidFill>
                <a:latin typeface="Arial"/>
                <a:ea typeface="DejaVu Sans"/>
              </a:rPr>
              <a:t>Y  is the probability distrubution of the outputs at each stage</a:t>
            </a:r>
            <a:endParaRPr/>
          </a:p>
          <a:p>
            <a:r>
              <a:rPr lang="en-IN" b="1">
                <a:solidFill>
                  <a:srgbClr val="000000"/>
                </a:solidFill>
                <a:latin typeface="Arial"/>
                <a:ea typeface="DejaVu Sans"/>
              </a:rPr>
              <a:t>W,U are weights </a:t>
            </a:r>
            <a:endParaRPr/>
          </a:p>
        </p:txBody>
      </p:sp>
      <p:sp>
        <p:nvSpPr>
          <p:cNvPr id="867" name="CustomShape 39"/>
          <p:cNvSpPr/>
          <p:nvPr/>
        </p:nvSpPr>
        <p:spPr>
          <a:xfrm>
            <a:off x="1656000" y="1008000"/>
            <a:ext cx="502200" cy="344520"/>
          </a:xfrm>
          <a:prstGeom prst="rect">
            <a:avLst/>
          </a:prstGeom>
          <a:noFill/>
          <a:ln>
            <a:noFill/>
          </a:ln>
        </p:spPr>
        <p:txBody>
          <a:bodyPr lIns="90000" tIns="45000" rIns="90000" bIns="45000"/>
          <a:lstStyle/>
          <a:p>
            <a:r>
              <a:rPr lang="en-IN" b="1">
                <a:solidFill>
                  <a:srgbClr val="000000"/>
                </a:solidFill>
                <a:latin typeface="Arial"/>
                <a:ea typeface="DejaVu Sans"/>
              </a:rPr>
              <a:t>j0</a:t>
            </a:r>
            <a:endParaRPr/>
          </a:p>
        </p:txBody>
      </p:sp>
      <p:sp>
        <p:nvSpPr>
          <p:cNvPr id="868" name="CustomShape 40"/>
          <p:cNvSpPr/>
          <p:nvPr/>
        </p:nvSpPr>
        <p:spPr>
          <a:xfrm>
            <a:off x="3384000" y="1008000"/>
            <a:ext cx="430200" cy="344520"/>
          </a:xfrm>
          <a:prstGeom prst="rect">
            <a:avLst/>
          </a:prstGeom>
          <a:noFill/>
          <a:ln>
            <a:noFill/>
          </a:ln>
        </p:spPr>
        <p:txBody>
          <a:bodyPr lIns="90000" tIns="45000" rIns="90000" bIns="45000"/>
          <a:lstStyle/>
          <a:p>
            <a:r>
              <a:rPr lang="en-IN">
                <a:solidFill>
                  <a:srgbClr val="000000"/>
                </a:solidFill>
                <a:latin typeface="Arial"/>
                <a:ea typeface="DejaVu Sans"/>
              </a:rPr>
              <a:t>j1</a:t>
            </a:r>
            <a:endParaRPr/>
          </a:p>
        </p:txBody>
      </p:sp>
      <p:sp>
        <p:nvSpPr>
          <p:cNvPr id="869" name="CustomShape 41"/>
          <p:cNvSpPr/>
          <p:nvPr/>
        </p:nvSpPr>
        <p:spPr>
          <a:xfrm>
            <a:off x="5256000" y="1008000"/>
            <a:ext cx="430200" cy="344520"/>
          </a:xfrm>
          <a:prstGeom prst="rect">
            <a:avLst/>
          </a:prstGeom>
          <a:noFill/>
          <a:ln>
            <a:noFill/>
          </a:ln>
        </p:spPr>
        <p:txBody>
          <a:bodyPr lIns="90000" tIns="45000" rIns="90000" bIns="45000"/>
          <a:lstStyle/>
          <a:p>
            <a:r>
              <a:rPr lang="en-IN">
                <a:solidFill>
                  <a:srgbClr val="000000"/>
                </a:solidFill>
                <a:latin typeface="Arial"/>
                <a:ea typeface="DejaVu Sans"/>
              </a:rPr>
              <a:t>j2</a:t>
            </a:r>
            <a:endParaRPr/>
          </a:p>
        </p:txBody>
      </p:sp>
      <p:sp>
        <p:nvSpPr>
          <p:cNvPr id="870" name="CustomShape 42"/>
          <p:cNvSpPr/>
          <p:nvPr/>
        </p:nvSpPr>
        <p:spPr>
          <a:xfrm>
            <a:off x="6912000" y="936000"/>
            <a:ext cx="430200" cy="344520"/>
          </a:xfrm>
          <a:prstGeom prst="rect">
            <a:avLst/>
          </a:prstGeom>
          <a:noFill/>
          <a:ln>
            <a:noFill/>
          </a:ln>
        </p:spPr>
        <p:txBody>
          <a:bodyPr lIns="90000" tIns="45000" rIns="90000" bIns="45000"/>
          <a:lstStyle/>
          <a:p>
            <a:r>
              <a:rPr lang="en-IN">
                <a:solidFill>
                  <a:srgbClr val="000000"/>
                </a:solidFill>
                <a:latin typeface="Arial"/>
                <a:ea typeface="DejaVu Sans"/>
              </a:rPr>
              <a:t>j3</a:t>
            </a:r>
            <a:endParaRPr/>
          </a:p>
        </p:txBody>
      </p:sp>
      <p:sp>
        <p:nvSpPr>
          <p:cNvPr id="871" name="CustomShape 43"/>
          <p:cNvSpPr/>
          <p:nvPr/>
        </p:nvSpPr>
        <p:spPr>
          <a:xfrm>
            <a:off x="8712000" y="2592000"/>
            <a:ext cx="1006200" cy="344520"/>
          </a:xfrm>
          <a:prstGeom prst="rect">
            <a:avLst/>
          </a:prstGeom>
          <a:noFill/>
          <a:ln>
            <a:noFill/>
          </a:ln>
        </p:spPr>
        <p:txBody>
          <a:bodyPr lIns="90000" tIns="45000" rIns="90000" bIns="45000"/>
          <a:lstStyle/>
          <a:p>
            <a:r>
              <a:rPr lang="en-IN">
                <a:solidFill>
                  <a:srgbClr val="000000"/>
                </a:solidFill>
                <a:latin typeface="Arial"/>
                <a:ea typeface="DejaVu Sans"/>
              </a:rPr>
              <a:t>....</a:t>
            </a:r>
            <a:endParaRPr/>
          </a:p>
        </p:txBody>
      </p:sp>
      <p:sp>
        <p:nvSpPr>
          <p:cNvPr id="872" name="CustomShape 44"/>
          <p:cNvSpPr/>
          <p:nvPr/>
        </p:nvSpPr>
        <p:spPr>
          <a:xfrm>
            <a:off x="7776000" y="792000"/>
            <a:ext cx="2230200" cy="600480"/>
          </a:xfrm>
          <a:prstGeom prst="rect">
            <a:avLst/>
          </a:prstGeom>
          <a:noFill/>
          <a:ln>
            <a:noFill/>
          </a:ln>
        </p:spPr>
        <p:txBody>
          <a:bodyPr lIns="90000" tIns="45000" rIns="90000" bIns="45000"/>
          <a:lstStyle/>
          <a:p>
            <a:r>
              <a:rPr lang="en-IN" b="1">
                <a:solidFill>
                  <a:srgbClr val="000000"/>
                </a:solidFill>
                <a:latin typeface="Arial"/>
                <a:ea typeface="DejaVu Sans"/>
              </a:rPr>
              <a:t>Loss at each time step/ input text</a:t>
            </a:r>
            <a:endParaRPr/>
          </a:p>
        </p:txBody>
      </p:sp>
      <p:sp>
        <p:nvSpPr>
          <p:cNvPr id="873" name="Line 45"/>
          <p:cNvSpPr/>
          <p:nvPr/>
        </p:nvSpPr>
        <p:spPr>
          <a:xfrm flipV="1">
            <a:off x="7344000" y="1080000"/>
            <a:ext cx="432000" cy="72000"/>
          </a:xfrm>
          <a:prstGeom prst="line">
            <a:avLst/>
          </a:prstGeom>
          <a:ln>
            <a:solidFill>
              <a:srgbClr val="000000"/>
            </a:solidFill>
            <a:tailEnd type="triangle" w="med" len="med"/>
          </a:ln>
        </p:spPr>
      </p:sp>
      <p:sp>
        <p:nvSpPr>
          <p:cNvPr id="874" name="CustomShape 46"/>
          <p:cNvSpPr/>
          <p:nvPr/>
        </p:nvSpPr>
        <p:spPr>
          <a:xfrm>
            <a:off x="1440000" y="2088000"/>
            <a:ext cx="286200" cy="344520"/>
          </a:xfrm>
          <a:prstGeom prst="rect">
            <a:avLst/>
          </a:prstGeom>
          <a:noFill/>
          <a:ln>
            <a:noFill/>
          </a:ln>
        </p:spPr>
        <p:txBody>
          <a:bodyPr lIns="90000" tIns="45000" rIns="90000" bIns="45000"/>
          <a:lstStyle/>
          <a:p>
            <a:r>
              <a:rPr lang="en-IN">
                <a:solidFill>
                  <a:srgbClr val="000000"/>
                </a:solidFill>
                <a:latin typeface="Arial"/>
                <a:ea typeface="DejaVu Sans"/>
              </a:rPr>
              <a:t>V</a:t>
            </a:r>
            <a:endParaRPr/>
          </a:p>
        </p:txBody>
      </p:sp>
      <p:sp>
        <p:nvSpPr>
          <p:cNvPr id="875" name="CustomShape 47"/>
          <p:cNvSpPr/>
          <p:nvPr/>
        </p:nvSpPr>
        <p:spPr>
          <a:xfrm>
            <a:off x="3168000" y="2016000"/>
            <a:ext cx="214200" cy="344520"/>
          </a:xfrm>
          <a:prstGeom prst="rect">
            <a:avLst/>
          </a:prstGeom>
          <a:noFill/>
          <a:ln>
            <a:noFill/>
          </a:ln>
        </p:spPr>
        <p:txBody>
          <a:bodyPr lIns="90000" tIns="45000" rIns="90000" bIns="45000"/>
          <a:lstStyle/>
          <a:p>
            <a:r>
              <a:rPr lang="en-IN">
                <a:solidFill>
                  <a:srgbClr val="000000"/>
                </a:solidFill>
                <a:latin typeface="Arial"/>
                <a:ea typeface="DejaVu Sans"/>
              </a:rPr>
              <a:t>V</a:t>
            </a:r>
            <a:endParaRPr/>
          </a:p>
        </p:txBody>
      </p:sp>
      <p:sp>
        <p:nvSpPr>
          <p:cNvPr id="876" name="CustomShape 48"/>
          <p:cNvSpPr/>
          <p:nvPr/>
        </p:nvSpPr>
        <p:spPr>
          <a:xfrm>
            <a:off x="5040000" y="2088000"/>
            <a:ext cx="358200" cy="344520"/>
          </a:xfrm>
          <a:prstGeom prst="rect">
            <a:avLst/>
          </a:prstGeom>
          <a:noFill/>
          <a:ln>
            <a:noFill/>
          </a:ln>
        </p:spPr>
        <p:txBody>
          <a:bodyPr lIns="90000" tIns="45000" rIns="90000" bIns="45000"/>
          <a:lstStyle/>
          <a:p>
            <a:r>
              <a:rPr lang="en-IN">
                <a:solidFill>
                  <a:srgbClr val="000000"/>
                </a:solidFill>
                <a:latin typeface="Arial"/>
                <a:ea typeface="DejaVu Sans"/>
              </a:rPr>
              <a:t>V</a:t>
            </a:r>
            <a:endParaRPr/>
          </a:p>
        </p:txBody>
      </p:sp>
      <p:sp>
        <p:nvSpPr>
          <p:cNvPr id="877" name="CustomShape 49"/>
          <p:cNvSpPr/>
          <p:nvPr/>
        </p:nvSpPr>
        <p:spPr>
          <a:xfrm>
            <a:off x="6480000" y="2016000"/>
            <a:ext cx="358200" cy="344520"/>
          </a:xfrm>
          <a:prstGeom prst="rect">
            <a:avLst/>
          </a:prstGeom>
          <a:noFill/>
          <a:ln>
            <a:noFill/>
          </a:ln>
        </p:spPr>
        <p:txBody>
          <a:bodyPr lIns="90000" tIns="45000" rIns="90000" bIns="45000"/>
          <a:lstStyle/>
          <a:p>
            <a:r>
              <a:rPr lang="en-IN">
                <a:solidFill>
                  <a:srgbClr val="000000"/>
                </a:solidFill>
                <a:latin typeface="Arial"/>
                <a:ea typeface="DejaVu Sans"/>
              </a:rPr>
              <a:t>V</a:t>
            </a:r>
            <a:endParaRPr/>
          </a:p>
        </p:txBody>
      </p:sp>
      <p:sp>
        <p:nvSpPr>
          <p:cNvPr id="878" name="CustomShape 50"/>
          <p:cNvSpPr/>
          <p:nvPr/>
        </p:nvSpPr>
        <p:spPr>
          <a:xfrm>
            <a:off x="792000" y="6984000"/>
            <a:ext cx="6910200" cy="344520"/>
          </a:xfrm>
          <a:prstGeom prst="rect">
            <a:avLst/>
          </a:prstGeom>
          <a:noFill/>
          <a:ln>
            <a:noFill/>
          </a:ln>
        </p:spPr>
        <p:txBody>
          <a:bodyPr lIns="90000" tIns="45000" rIns="90000" bIns="45000"/>
          <a:lstStyle/>
          <a:p>
            <a:r>
              <a:rPr lang="en-IN" b="1">
                <a:solidFill>
                  <a:srgbClr val="000000"/>
                </a:solidFill>
                <a:latin typeface="Arial"/>
                <a:ea typeface="DejaVu Sans"/>
              </a:rPr>
              <a:t>PARAMETERS ARE SHARED V,W,U</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CustomShape 1"/>
          <p:cNvSpPr/>
          <p:nvPr/>
        </p:nvSpPr>
        <p:spPr>
          <a:xfrm>
            <a:off x="1368000" y="2376000"/>
            <a:ext cx="934200" cy="1006200"/>
          </a:xfrm>
          <a:prstGeom prst="ellipse">
            <a:avLst/>
          </a:prstGeom>
          <a:solidFill>
            <a:srgbClr val="729FCF"/>
          </a:solidFill>
          <a:ln>
            <a:solidFill>
              <a:srgbClr val="3465A4"/>
            </a:solidFill>
          </a:ln>
        </p:spPr>
      </p:sp>
      <p:sp>
        <p:nvSpPr>
          <p:cNvPr id="880" name="CustomShape 2"/>
          <p:cNvSpPr/>
          <p:nvPr/>
        </p:nvSpPr>
        <p:spPr>
          <a:xfrm>
            <a:off x="3168000" y="2304000"/>
            <a:ext cx="934200" cy="1006200"/>
          </a:xfrm>
          <a:prstGeom prst="ellipse">
            <a:avLst/>
          </a:prstGeom>
          <a:solidFill>
            <a:srgbClr val="729FCF"/>
          </a:solidFill>
          <a:ln>
            <a:solidFill>
              <a:srgbClr val="3465A4"/>
            </a:solidFill>
          </a:ln>
        </p:spPr>
      </p:sp>
      <p:sp>
        <p:nvSpPr>
          <p:cNvPr id="881" name="CustomShape 3"/>
          <p:cNvSpPr/>
          <p:nvPr/>
        </p:nvSpPr>
        <p:spPr>
          <a:xfrm>
            <a:off x="4896000" y="2304000"/>
            <a:ext cx="934200" cy="1006200"/>
          </a:xfrm>
          <a:prstGeom prst="ellipse">
            <a:avLst/>
          </a:prstGeom>
          <a:solidFill>
            <a:srgbClr val="729FCF"/>
          </a:solidFill>
          <a:ln>
            <a:solidFill>
              <a:srgbClr val="3465A4"/>
            </a:solidFill>
          </a:ln>
        </p:spPr>
      </p:sp>
      <p:sp>
        <p:nvSpPr>
          <p:cNvPr id="882" name="CustomShape 4"/>
          <p:cNvSpPr/>
          <p:nvPr/>
        </p:nvSpPr>
        <p:spPr>
          <a:xfrm>
            <a:off x="6480000" y="2304000"/>
            <a:ext cx="934200" cy="1006200"/>
          </a:xfrm>
          <a:prstGeom prst="ellipse">
            <a:avLst/>
          </a:prstGeom>
          <a:solidFill>
            <a:srgbClr val="729FCF"/>
          </a:solidFill>
          <a:ln>
            <a:solidFill>
              <a:srgbClr val="3465A4"/>
            </a:solidFill>
          </a:ln>
        </p:spPr>
      </p:sp>
      <p:sp>
        <p:nvSpPr>
          <p:cNvPr id="883" name="Line 5"/>
          <p:cNvSpPr/>
          <p:nvPr/>
        </p:nvSpPr>
        <p:spPr>
          <a:xfrm>
            <a:off x="2304000" y="2808000"/>
            <a:ext cx="864000" cy="360"/>
          </a:xfrm>
          <a:prstGeom prst="line">
            <a:avLst/>
          </a:prstGeom>
          <a:ln>
            <a:solidFill>
              <a:srgbClr val="000000"/>
            </a:solidFill>
            <a:tailEnd type="triangle" w="med" len="med"/>
          </a:ln>
        </p:spPr>
      </p:sp>
      <p:sp>
        <p:nvSpPr>
          <p:cNvPr id="884" name="Line 6"/>
          <p:cNvSpPr/>
          <p:nvPr/>
        </p:nvSpPr>
        <p:spPr>
          <a:xfrm>
            <a:off x="4104000" y="2808000"/>
            <a:ext cx="792000" cy="360"/>
          </a:xfrm>
          <a:prstGeom prst="line">
            <a:avLst/>
          </a:prstGeom>
          <a:ln>
            <a:solidFill>
              <a:srgbClr val="000000"/>
            </a:solidFill>
            <a:tailEnd type="triangle" w="med" len="med"/>
          </a:ln>
        </p:spPr>
      </p:sp>
      <p:sp>
        <p:nvSpPr>
          <p:cNvPr id="885" name="Line 7"/>
          <p:cNvSpPr/>
          <p:nvPr/>
        </p:nvSpPr>
        <p:spPr>
          <a:xfrm>
            <a:off x="5832000" y="2736000"/>
            <a:ext cx="720000" cy="360"/>
          </a:xfrm>
          <a:prstGeom prst="line">
            <a:avLst/>
          </a:prstGeom>
          <a:ln>
            <a:solidFill>
              <a:srgbClr val="000000"/>
            </a:solidFill>
            <a:tailEnd type="triangle" w="med" len="med"/>
          </a:ln>
        </p:spPr>
      </p:sp>
      <p:sp>
        <p:nvSpPr>
          <p:cNvPr id="886" name="Line 8"/>
          <p:cNvSpPr/>
          <p:nvPr/>
        </p:nvSpPr>
        <p:spPr>
          <a:xfrm flipV="1">
            <a:off x="1800000" y="3384000"/>
            <a:ext cx="360" cy="1368000"/>
          </a:xfrm>
          <a:prstGeom prst="line">
            <a:avLst/>
          </a:prstGeom>
          <a:ln>
            <a:solidFill>
              <a:srgbClr val="000000"/>
            </a:solidFill>
            <a:tailEnd type="triangle" w="med" len="med"/>
          </a:ln>
        </p:spPr>
      </p:sp>
      <p:sp>
        <p:nvSpPr>
          <p:cNvPr id="887" name="Line 9"/>
          <p:cNvSpPr/>
          <p:nvPr/>
        </p:nvSpPr>
        <p:spPr>
          <a:xfrm flipV="1">
            <a:off x="3672000" y="3312000"/>
            <a:ext cx="360" cy="1224000"/>
          </a:xfrm>
          <a:prstGeom prst="line">
            <a:avLst/>
          </a:prstGeom>
          <a:ln>
            <a:solidFill>
              <a:srgbClr val="000000"/>
            </a:solidFill>
            <a:tailEnd type="triangle" w="med" len="med"/>
          </a:ln>
        </p:spPr>
      </p:sp>
      <p:sp>
        <p:nvSpPr>
          <p:cNvPr id="888" name="Line 10"/>
          <p:cNvSpPr/>
          <p:nvPr/>
        </p:nvSpPr>
        <p:spPr>
          <a:xfrm flipV="1">
            <a:off x="5400000" y="3312000"/>
            <a:ext cx="360" cy="1368000"/>
          </a:xfrm>
          <a:prstGeom prst="line">
            <a:avLst/>
          </a:prstGeom>
          <a:ln>
            <a:solidFill>
              <a:srgbClr val="000000"/>
            </a:solidFill>
            <a:tailEnd type="triangle" w="med" len="med"/>
          </a:ln>
        </p:spPr>
      </p:sp>
      <p:sp>
        <p:nvSpPr>
          <p:cNvPr id="889" name="Line 11"/>
          <p:cNvSpPr/>
          <p:nvPr/>
        </p:nvSpPr>
        <p:spPr>
          <a:xfrm flipV="1">
            <a:off x="6984000" y="3240000"/>
            <a:ext cx="360" cy="1296000"/>
          </a:xfrm>
          <a:prstGeom prst="line">
            <a:avLst/>
          </a:prstGeom>
          <a:ln>
            <a:solidFill>
              <a:srgbClr val="000000"/>
            </a:solidFill>
            <a:tailEnd type="triangle" w="med" len="med"/>
          </a:ln>
        </p:spPr>
      </p:sp>
      <p:sp>
        <p:nvSpPr>
          <p:cNvPr id="890" name="CustomShape 12"/>
          <p:cNvSpPr/>
          <p:nvPr/>
        </p:nvSpPr>
        <p:spPr>
          <a:xfrm>
            <a:off x="1512000" y="4968000"/>
            <a:ext cx="718200" cy="344520"/>
          </a:xfrm>
          <a:prstGeom prst="rect">
            <a:avLst/>
          </a:prstGeom>
          <a:noFill/>
          <a:ln>
            <a:noFill/>
          </a:ln>
        </p:spPr>
        <p:txBody>
          <a:bodyPr lIns="90000" tIns="45000" rIns="90000" bIns="45000"/>
          <a:lstStyle/>
          <a:p>
            <a:r>
              <a:rPr lang="en-IN">
                <a:solidFill>
                  <a:srgbClr val="000000"/>
                </a:solidFill>
                <a:latin typeface="Arial"/>
                <a:ea typeface="DejaVu Sans"/>
              </a:rPr>
              <a:t>x0</a:t>
            </a:r>
            <a:endParaRPr/>
          </a:p>
        </p:txBody>
      </p:sp>
      <p:sp>
        <p:nvSpPr>
          <p:cNvPr id="891" name="CustomShape 13"/>
          <p:cNvSpPr/>
          <p:nvPr/>
        </p:nvSpPr>
        <p:spPr>
          <a:xfrm>
            <a:off x="3600000" y="4824000"/>
            <a:ext cx="502200" cy="344520"/>
          </a:xfrm>
          <a:prstGeom prst="rect">
            <a:avLst/>
          </a:prstGeom>
          <a:noFill/>
          <a:ln>
            <a:noFill/>
          </a:ln>
        </p:spPr>
        <p:txBody>
          <a:bodyPr lIns="90000" tIns="45000" rIns="90000" bIns="45000"/>
          <a:lstStyle/>
          <a:p>
            <a:r>
              <a:rPr lang="en-IN">
                <a:solidFill>
                  <a:srgbClr val="000000"/>
                </a:solidFill>
                <a:latin typeface="Arial"/>
                <a:ea typeface="DejaVu Sans"/>
              </a:rPr>
              <a:t>x1</a:t>
            </a:r>
            <a:endParaRPr/>
          </a:p>
        </p:txBody>
      </p:sp>
      <p:sp>
        <p:nvSpPr>
          <p:cNvPr id="892" name="CustomShape 14"/>
          <p:cNvSpPr/>
          <p:nvPr/>
        </p:nvSpPr>
        <p:spPr>
          <a:xfrm>
            <a:off x="5184000" y="4824000"/>
            <a:ext cx="574200" cy="344520"/>
          </a:xfrm>
          <a:prstGeom prst="rect">
            <a:avLst/>
          </a:prstGeom>
          <a:noFill/>
          <a:ln>
            <a:noFill/>
          </a:ln>
        </p:spPr>
        <p:txBody>
          <a:bodyPr lIns="90000" tIns="45000" rIns="90000" bIns="45000"/>
          <a:lstStyle/>
          <a:p>
            <a:r>
              <a:rPr lang="en-IN">
                <a:solidFill>
                  <a:srgbClr val="000000"/>
                </a:solidFill>
                <a:latin typeface="Arial"/>
                <a:ea typeface="DejaVu Sans"/>
              </a:rPr>
              <a:t>x3</a:t>
            </a:r>
            <a:endParaRPr/>
          </a:p>
        </p:txBody>
      </p:sp>
      <p:sp>
        <p:nvSpPr>
          <p:cNvPr id="893" name="CustomShape 15"/>
          <p:cNvSpPr/>
          <p:nvPr/>
        </p:nvSpPr>
        <p:spPr>
          <a:xfrm>
            <a:off x="6912000" y="4680000"/>
            <a:ext cx="502200" cy="344520"/>
          </a:xfrm>
          <a:prstGeom prst="rect">
            <a:avLst/>
          </a:prstGeom>
          <a:noFill/>
          <a:ln>
            <a:noFill/>
          </a:ln>
        </p:spPr>
        <p:txBody>
          <a:bodyPr lIns="90000" tIns="45000" rIns="90000" bIns="45000"/>
          <a:lstStyle/>
          <a:p>
            <a:r>
              <a:rPr lang="en-IN">
                <a:solidFill>
                  <a:srgbClr val="000000"/>
                </a:solidFill>
                <a:latin typeface="Arial"/>
                <a:ea typeface="DejaVu Sans"/>
              </a:rPr>
              <a:t>x4</a:t>
            </a:r>
            <a:endParaRPr/>
          </a:p>
        </p:txBody>
      </p:sp>
      <p:sp>
        <p:nvSpPr>
          <p:cNvPr id="894" name="CustomShape 16"/>
          <p:cNvSpPr/>
          <p:nvPr/>
        </p:nvSpPr>
        <p:spPr>
          <a:xfrm>
            <a:off x="1296000" y="3888000"/>
            <a:ext cx="286200" cy="344520"/>
          </a:xfrm>
          <a:prstGeom prst="rect">
            <a:avLst/>
          </a:prstGeom>
          <a:noFill/>
          <a:ln>
            <a:noFill/>
          </a:ln>
        </p:spPr>
        <p:txBody>
          <a:bodyPr lIns="90000" tIns="45000" rIns="90000" bIns="45000"/>
          <a:lstStyle/>
          <a:p>
            <a:r>
              <a:rPr lang="en-IN">
                <a:solidFill>
                  <a:srgbClr val="000000"/>
                </a:solidFill>
                <a:latin typeface="Arial"/>
                <a:ea typeface="DejaVu Sans"/>
              </a:rPr>
              <a:t>W</a:t>
            </a:r>
            <a:endParaRPr/>
          </a:p>
        </p:txBody>
      </p:sp>
      <p:sp>
        <p:nvSpPr>
          <p:cNvPr id="895" name="CustomShape 17"/>
          <p:cNvSpPr/>
          <p:nvPr/>
        </p:nvSpPr>
        <p:spPr>
          <a:xfrm>
            <a:off x="3096000" y="3816000"/>
            <a:ext cx="358200" cy="344520"/>
          </a:xfrm>
          <a:prstGeom prst="rect">
            <a:avLst/>
          </a:prstGeom>
          <a:noFill/>
          <a:ln>
            <a:noFill/>
          </a:ln>
        </p:spPr>
        <p:txBody>
          <a:bodyPr lIns="90000" tIns="45000" rIns="90000" bIns="45000"/>
          <a:lstStyle/>
          <a:p>
            <a:r>
              <a:rPr lang="en-IN">
                <a:solidFill>
                  <a:srgbClr val="000000"/>
                </a:solidFill>
                <a:latin typeface="Arial"/>
                <a:ea typeface="DejaVu Sans"/>
              </a:rPr>
              <a:t>W</a:t>
            </a:r>
            <a:endParaRPr/>
          </a:p>
        </p:txBody>
      </p:sp>
      <p:sp>
        <p:nvSpPr>
          <p:cNvPr id="896" name="CustomShape 18"/>
          <p:cNvSpPr/>
          <p:nvPr/>
        </p:nvSpPr>
        <p:spPr>
          <a:xfrm>
            <a:off x="4896000" y="3816000"/>
            <a:ext cx="286200" cy="344520"/>
          </a:xfrm>
          <a:prstGeom prst="rect">
            <a:avLst/>
          </a:prstGeom>
          <a:noFill/>
          <a:ln>
            <a:noFill/>
          </a:ln>
        </p:spPr>
        <p:txBody>
          <a:bodyPr lIns="90000" tIns="45000" rIns="90000" bIns="45000"/>
          <a:lstStyle/>
          <a:p>
            <a:r>
              <a:rPr lang="en-IN">
                <a:solidFill>
                  <a:srgbClr val="000000"/>
                </a:solidFill>
                <a:latin typeface="Arial"/>
                <a:ea typeface="DejaVu Sans"/>
              </a:rPr>
              <a:t>W</a:t>
            </a:r>
            <a:endParaRPr/>
          </a:p>
        </p:txBody>
      </p:sp>
      <p:sp>
        <p:nvSpPr>
          <p:cNvPr id="897" name="CustomShape 19"/>
          <p:cNvSpPr/>
          <p:nvPr/>
        </p:nvSpPr>
        <p:spPr>
          <a:xfrm>
            <a:off x="6480000" y="3744000"/>
            <a:ext cx="358200" cy="344520"/>
          </a:xfrm>
          <a:prstGeom prst="rect">
            <a:avLst/>
          </a:prstGeom>
          <a:noFill/>
          <a:ln>
            <a:noFill/>
          </a:ln>
        </p:spPr>
        <p:txBody>
          <a:bodyPr lIns="90000" tIns="45000" rIns="90000" bIns="45000"/>
          <a:lstStyle/>
          <a:p>
            <a:r>
              <a:rPr lang="en-IN">
                <a:solidFill>
                  <a:srgbClr val="000000"/>
                </a:solidFill>
                <a:latin typeface="Arial"/>
                <a:ea typeface="DejaVu Sans"/>
              </a:rPr>
              <a:t>W</a:t>
            </a:r>
            <a:endParaRPr/>
          </a:p>
        </p:txBody>
      </p:sp>
      <p:sp>
        <p:nvSpPr>
          <p:cNvPr id="898" name="CustomShape 20"/>
          <p:cNvSpPr/>
          <p:nvPr/>
        </p:nvSpPr>
        <p:spPr>
          <a:xfrm>
            <a:off x="2592000" y="3096000"/>
            <a:ext cx="358200" cy="344520"/>
          </a:xfrm>
          <a:prstGeom prst="rect">
            <a:avLst/>
          </a:prstGeom>
          <a:noFill/>
          <a:ln>
            <a:noFill/>
          </a:ln>
        </p:spPr>
        <p:txBody>
          <a:bodyPr lIns="90000" tIns="45000" rIns="90000" bIns="45000"/>
          <a:lstStyle/>
          <a:p>
            <a:r>
              <a:rPr lang="en-IN">
                <a:solidFill>
                  <a:srgbClr val="000000"/>
                </a:solidFill>
                <a:latin typeface="Arial"/>
                <a:ea typeface="DejaVu Sans"/>
              </a:rPr>
              <a:t>U</a:t>
            </a:r>
            <a:endParaRPr/>
          </a:p>
        </p:txBody>
      </p:sp>
      <p:sp>
        <p:nvSpPr>
          <p:cNvPr id="899" name="CustomShape 21"/>
          <p:cNvSpPr/>
          <p:nvPr/>
        </p:nvSpPr>
        <p:spPr>
          <a:xfrm>
            <a:off x="4208040" y="2760120"/>
            <a:ext cx="430200" cy="344520"/>
          </a:xfrm>
          <a:prstGeom prst="rect">
            <a:avLst/>
          </a:prstGeom>
          <a:noFill/>
          <a:ln>
            <a:noFill/>
          </a:ln>
        </p:spPr>
        <p:txBody>
          <a:bodyPr lIns="90000" tIns="45000" rIns="90000" bIns="45000"/>
          <a:lstStyle/>
          <a:p>
            <a:r>
              <a:rPr lang="en-IN">
                <a:solidFill>
                  <a:srgbClr val="000000"/>
                </a:solidFill>
                <a:latin typeface="Arial"/>
                <a:ea typeface="DejaVu Sans"/>
              </a:rPr>
              <a:t>U</a:t>
            </a:r>
            <a:endParaRPr/>
          </a:p>
        </p:txBody>
      </p:sp>
      <p:sp>
        <p:nvSpPr>
          <p:cNvPr id="900" name="CustomShape 22"/>
          <p:cNvSpPr/>
          <p:nvPr/>
        </p:nvSpPr>
        <p:spPr>
          <a:xfrm>
            <a:off x="6048000" y="2880000"/>
            <a:ext cx="358200" cy="344520"/>
          </a:xfrm>
          <a:prstGeom prst="rect">
            <a:avLst/>
          </a:prstGeom>
          <a:noFill/>
          <a:ln>
            <a:noFill/>
          </a:ln>
        </p:spPr>
        <p:txBody>
          <a:bodyPr lIns="90000" tIns="45000" rIns="90000" bIns="45000"/>
          <a:lstStyle/>
          <a:p>
            <a:r>
              <a:rPr lang="en-IN">
                <a:solidFill>
                  <a:srgbClr val="000000"/>
                </a:solidFill>
                <a:latin typeface="Arial"/>
                <a:ea typeface="DejaVu Sans"/>
              </a:rPr>
              <a:t>U</a:t>
            </a:r>
            <a:endParaRPr/>
          </a:p>
        </p:txBody>
      </p:sp>
      <p:sp>
        <p:nvSpPr>
          <p:cNvPr id="901" name="CustomShape 23"/>
          <p:cNvSpPr/>
          <p:nvPr/>
        </p:nvSpPr>
        <p:spPr>
          <a:xfrm>
            <a:off x="1656000" y="2605680"/>
            <a:ext cx="502200" cy="344520"/>
          </a:xfrm>
          <a:prstGeom prst="rect">
            <a:avLst/>
          </a:prstGeom>
          <a:noFill/>
          <a:ln>
            <a:noFill/>
          </a:ln>
        </p:spPr>
        <p:txBody>
          <a:bodyPr lIns="90000" tIns="45000" rIns="90000" bIns="45000"/>
          <a:lstStyle/>
          <a:p>
            <a:r>
              <a:rPr lang="en-IN">
                <a:solidFill>
                  <a:srgbClr val="000000"/>
                </a:solidFill>
                <a:latin typeface="Arial"/>
                <a:ea typeface="DejaVu Sans"/>
              </a:rPr>
              <a:t>s0</a:t>
            </a:r>
            <a:endParaRPr/>
          </a:p>
        </p:txBody>
      </p:sp>
      <p:sp>
        <p:nvSpPr>
          <p:cNvPr id="902" name="CustomShape 24"/>
          <p:cNvSpPr/>
          <p:nvPr/>
        </p:nvSpPr>
        <p:spPr>
          <a:xfrm>
            <a:off x="3384000" y="2592000"/>
            <a:ext cx="430200" cy="344520"/>
          </a:xfrm>
          <a:prstGeom prst="rect">
            <a:avLst/>
          </a:prstGeom>
          <a:noFill/>
          <a:ln>
            <a:noFill/>
          </a:ln>
        </p:spPr>
        <p:txBody>
          <a:bodyPr lIns="90000" tIns="45000" rIns="90000" bIns="45000"/>
          <a:lstStyle/>
          <a:p>
            <a:r>
              <a:rPr lang="en-IN">
                <a:solidFill>
                  <a:srgbClr val="000000"/>
                </a:solidFill>
                <a:latin typeface="Arial"/>
                <a:ea typeface="DejaVu Sans"/>
              </a:rPr>
              <a:t>s1</a:t>
            </a:r>
            <a:endParaRPr/>
          </a:p>
        </p:txBody>
      </p:sp>
      <p:sp>
        <p:nvSpPr>
          <p:cNvPr id="903" name="CustomShape 25"/>
          <p:cNvSpPr/>
          <p:nvPr/>
        </p:nvSpPr>
        <p:spPr>
          <a:xfrm>
            <a:off x="5184000" y="2605680"/>
            <a:ext cx="502200" cy="344520"/>
          </a:xfrm>
          <a:prstGeom prst="rect">
            <a:avLst/>
          </a:prstGeom>
          <a:noFill/>
          <a:ln>
            <a:noFill/>
          </a:ln>
        </p:spPr>
        <p:txBody>
          <a:bodyPr lIns="90000" tIns="45000" rIns="90000" bIns="45000"/>
          <a:lstStyle/>
          <a:p>
            <a:r>
              <a:rPr lang="en-IN">
                <a:solidFill>
                  <a:srgbClr val="000000"/>
                </a:solidFill>
                <a:latin typeface="Arial"/>
                <a:ea typeface="DejaVu Sans"/>
              </a:rPr>
              <a:t>s2</a:t>
            </a:r>
            <a:endParaRPr/>
          </a:p>
        </p:txBody>
      </p:sp>
      <p:sp>
        <p:nvSpPr>
          <p:cNvPr id="904" name="Line 26"/>
          <p:cNvSpPr/>
          <p:nvPr/>
        </p:nvSpPr>
        <p:spPr>
          <a:xfrm>
            <a:off x="7416000" y="2808000"/>
            <a:ext cx="1152000" cy="360"/>
          </a:xfrm>
          <a:prstGeom prst="line">
            <a:avLst/>
          </a:prstGeom>
          <a:ln>
            <a:solidFill>
              <a:srgbClr val="000000"/>
            </a:solidFill>
            <a:tailEnd type="triangle" w="med" len="med"/>
          </a:ln>
        </p:spPr>
      </p:sp>
      <p:sp>
        <p:nvSpPr>
          <p:cNvPr id="905" name="CustomShape 27"/>
          <p:cNvSpPr/>
          <p:nvPr/>
        </p:nvSpPr>
        <p:spPr>
          <a:xfrm>
            <a:off x="6696000" y="2592000"/>
            <a:ext cx="646200" cy="344520"/>
          </a:xfrm>
          <a:prstGeom prst="rect">
            <a:avLst/>
          </a:prstGeom>
          <a:noFill/>
          <a:ln>
            <a:noFill/>
          </a:ln>
        </p:spPr>
        <p:txBody>
          <a:bodyPr lIns="90000" tIns="45000" rIns="90000" bIns="45000"/>
          <a:lstStyle/>
          <a:p>
            <a:r>
              <a:rPr lang="en-IN">
                <a:solidFill>
                  <a:srgbClr val="000000"/>
                </a:solidFill>
                <a:latin typeface="Arial"/>
                <a:ea typeface="DejaVu Sans"/>
              </a:rPr>
              <a:t>s3</a:t>
            </a:r>
            <a:endParaRPr/>
          </a:p>
        </p:txBody>
      </p:sp>
      <p:sp>
        <p:nvSpPr>
          <p:cNvPr id="906" name="CustomShape 28"/>
          <p:cNvSpPr/>
          <p:nvPr/>
        </p:nvSpPr>
        <p:spPr>
          <a:xfrm>
            <a:off x="7776000" y="2893680"/>
            <a:ext cx="286200" cy="344520"/>
          </a:xfrm>
          <a:prstGeom prst="rect">
            <a:avLst/>
          </a:prstGeom>
          <a:noFill/>
          <a:ln>
            <a:noFill/>
          </a:ln>
        </p:spPr>
        <p:txBody>
          <a:bodyPr lIns="90000" tIns="45000" rIns="90000" bIns="45000"/>
          <a:lstStyle/>
          <a:p>
            <a:r>
              <a:rPr lang="en-IN">
                <a:solidFill>
                  <a:srgbClr val="000000"/>
                </a:solidFill>
                <a:latin typeface="Arial"/>
                <a:ea typeface="DejaVu Sans"/>
              </a:rPr>
              <a:t>U</a:t>
            </a:r>
            <a:endParaRPr/>
          </a:p>
        </p:txBody>
      </p:sp>
      <p:sp>
        <p:nvSpPr>
          <p:cNvPr id="907" name="CustomShape 29"/>
          <p:cNvSpPr/>
          <p:nvPr/>
        </p:nvSpPr>
        <p:spPr>
          <a:xfrm>
            <a:off x="504000" y="174240"/>
            <a:ext cx="9070200" cy="471960"/>
          </a:xfrm>
          <a:prstGeom prst="rect">
            <a:avLst/>
          </a:prstGeom>
          <a:noFill/>
          <a:ln>
            <a:noFill/>
          </a:ln>
        </p:spPr>
        <p:txBody>
          <a:bodyPr lIns="0" tIns="0" rIns="0" bIns="0" anchor="ctr"/>
          <a:lstStyle/>
          <a:p>
            <a:pPr algn="ctr">
              <a:lnSpc>
                <a:spcPct val="100000"/>
              </a:lnSpc>
            </a:pPr>
            <a:r>
              <a:rPr lang="en-IN" sz="3200" b="1">
                <a:solidFill>
                  <a:srgbClr val="000000"/>
                </a:solidFill>
                <a:latin typeface="Arial"/>
                <a:ea typeface="DejaVu Sans"/>
              </a:rPr>
              <a:t>Here comes Long-short Term Memory(LSTMs) to the Rescue</a:t>
            </a:r>
            <a:endParaRPr/>
          </a:p>
        </p:txBody>
      </p:sp>
      <p:sp>
        <p:nvSpPr>
          <p:cNvPr id="908" name="Line 30"/>
          <p:cNvSpPr/>
          <p:nvPr/>
        </p:nvSpPr>
        <p:spPr>
          <a:xfrm flipV="1">
            <a:off x="1800000" y="1656000"/>
            <a:ext cx="360" cy="720000"/>
          </a:xfrm>
          <a:prstGeom prst="line">
            <a:avLst/>
          </a:prstGeom>
          <a:ln>
            <a:solidFill>
              <a:srgbClr val="000000"/>
            </a:solidFill>
          </a:ln>
        </p:spPr>
      </p:sp>
      <p:sp>
        <p:nvSpPr>
          <p:cNvPr id="909" name="Line 31"/>
          <p:cNvSpPr/>
          <p:nvPr/>
        </p:nvSpPr>
        <p:spPr>
          <a:xfrm flipV="1">
            <a:off x="3600000" y="1563120"/>
            <a:ext cx="360" cy="740880"/>
          </a:xfrm>
          <a:prstGeom prst="line">
            <a:avLst/>
          </a:prstGeom>
          <a:ln>
            <a:solidFill>
              <a:srgbClr val="000000"/>
            </a:solidFill>
          </a:ln>
        </p:spPr>
      </p:sp>
      <p:sp>
        <p:nvSpPr>
          <p:cNvPr id="910" name="Line 32"/>
          <p:cNvSpPr/>
          <p:nvPr/>
        </p:nvSpPr>
        <p:spPr>
          <a:xfrm flipV="1">
            <a:off x="5400000" y="1563120"/>
            <a:ext cx="360" cy="740880"/>
          </a:xfrm>
          <a:prstGeom prst="line">
            <a:avLst/>
          </a:prstGeom>
          <a:ln>
            <a:solidFill>
              <a:srgbClr val="000000"/>
            </a:solidFill>
          </a:ln>
        </p:spPr>
      </p:sp>
      <p:sp>
        <p:nvSpPr>
          <p:cNvPr id="911" name="Line 33"/>
          <p:cNvSpPr/>
          <p:nvPr/>
        </p:nvSpPr>
        <p:spPr>
          <a:xfrm flipV="1">
            <a:off x="6984000" y="1563120"/>
            <a:ext cx="360" cy="740880"/>
          </a:xfrm>
          <a:prstGeom prst="line">
            <a:avLst/>
          </a:prstGeom>
          <a:ln>
            <a:solidFill>
              <a:srgbClr val="000000"/>
            </a:solidFill>
          </a:ln>
        </p:spPr>
      </p:sp>
      <p:sp>
        <p:nvSpPr>
          <p:cNvPr id="912" name="CustomShape 34"/>
          <p:cNvSpPr/>
          <p:nvPr/>
        </p:nvSpPr>
        <p:spPr>
          <a:xfrm>
            <a:off x="1152000" y="1656000"/>
            <a:ext cx="430200" cy="358200"/>
          </a:xfrm>
          <a:prstGeom prst="rect">
            <a:avLst/>
          </a:prstGeom>
          <a:noFill/>
          <a:ln>
            <a:noFill/>
          </a:ln>
        </p:spPr>
        <p:txBody>
          <a:bodyPr lIns="90000" tIns="45000" rIns="90000" bIns="45000"/>
          <a:lstStyle/>
          <a:p>
            <a:r>
              <a:rPr lang="en-IN">
                <a:solidFill>
                  <a:srgbClr val="000000"/>
                </a:solidFill>
                <a:latin typeface="Arial"/>
                <a:ea typeface="DejaVu Sans"/>
              </a:rPr>
              <a:t>y0</a:t>
            </a:r>
            <a:endParaRPr/>
          </a:p>
        </p:txBody>
      </p:sp>
      <p:sp>
        <p:nvSpPr>
          <p:cNvPr id="913" name="CustomShape 35"/>
          <p:cNvSpPr/>
          <p:nvPr/>
        </p:nvSpPr>
        <p:spPr>
          <a:xfrm>
            <a:off x="3096000" y="1584000"/>
            <a:ext cx="502200" cy="344520"/>
          </a:xfrm>
          <a:prstGeom prst="rect">
            <a:avLst/>
          </a:prstGeom>
          <a:noFill/>
          <a:ln>
            <a:noFill/>
          </a:ln>
        </p:spPr>
        <p:txBody>
          <a:bodyPr lIns="90000" tIns="45000" rIns="90000" bIns="45000"/>
          <a:lstStyle/>
          <a:p>
            <a:r>
              <a:rPr lang="en-IN">
                <a:solidFill>
                  <a:srgbClr val="000000"/>
                </a:solidFill>
                <a:latin typeface="Arial"/>
                <a:ea typeface="DejaVu Sans"/>
              </a:rPr>
              <a:t>y1</a:t>
            </a:r>
            <a:endParaRPr/>
          </a:p>
        </p:txBody>
      </p:sp>
      <p:sp>
        <p:nvSpPr>
          <p:cNvPr id="914" name="CustomShape 36"/>
          <p:cNvSpPr/>
          <p:nvPr/>
        </p:nvSpPr>
        <p:spPr>
          <a:xfrm>
            <a:off x="4896000" y="1584000"/>
            <a:ext cx="430200" cy="358200"/>
          </a:xfrm>
          <a:prstGeom prst="rect">
            <a:avLst/>
          </a:prstGeom>
          <a:noFill/>
          <a:ln>
            <a:noFill/>
          </a:ln>
        </p:spPr>
        <p:txBody>
          <a:bodyPr lIns="90000" tIns="45000" rIns="90000" bIns="45000"/>
          <a:lstStyle/>
          <a:p>
            <a:r>
              <a:rPr lang="en-IN">
                <a:solidFill>
                  <a:srgbClr val="000000"/>
                </a:solidFill>
                <a:latin typeface="Arial"/>
                <a:ea typeface="DejaVu Sans"/>
              </a:rPr>
              <a:t>y2</a:t>
            </a:r>
            <a:endParaRPr/>
          </a:p>
        </p:txBody>
      </p:sp>
      <p:sp>
        <p:nvSpPr>
          <p:cNvPr id="915" name="CustomShape 37"/>
          <p:cNvSpPr/>
          <p:nvPr/>
        </p:nvSpPr>
        <p:spPr>
          <a:xfrm>
            <a:off x="6480000" y="1563120"/>
            <a:ext cx="430200" cy="344520"/>
          </a:xfrm>
          <a:prstGeom prst="rect">
            <a:avLst/>
          </a:prstGeom>
          <a:noFill/>
          <a:ln>
            <a:noFill/>
          </a:ln>
        </p:spPr>
        <p:txBody>
          <a:bodyPr lIns="90000" tIns="45000" rIns="90000" bIns="45000"/>
          <a:lstStyle/>
          <a:p>
            <a:r>
              <a:rPr lang="en-IN">
                <a:solidFill>
                  <a:srgbClr val="000000"/>
                </a:solidFill>
                <a:latin typeface="Arial"/>
                <a:ea typeface="DejaVu Sans"/>
              </a:rPr>
              <a:t>y3</a:t>
            </a:r>
            <a:endParaRPr/>
          </a:p>
        </p:txBody>
      </p:sp>
      <p:sp>
        <p:nvSpPr>
          <p:cNvPr id="916" name="CustomShape 38"/>
          <p:cNvSpPr/>
          <p:nvPr/>
        </p:nvSpPr>
        <p:spPr>
          <a:xfrm>
            <a:off x="720000" y="5472000"/>
            <a:ext cx="7846200" cy="1368360"/>
          </a:xfrm>
          <a:prstGeom prst="rect">
            <a:avLst/>
          </a:prstGeom>
          <a:noFill/>
          <a:ln>
            <a:noFill/>
          </a:ln>
        </p:spPr>
        <p:txBody>
          <a:bodyPr lIns="90000" tIns="45000" rIns="90000" bIns="45000"/>
          <a:lstStyle/>
          <a:p>
            <a:r>
              <a:rPr lang="en-IN" b="1">
                <a:solidFill>
                  <a:srgbClr val="000000"/>
                </a:solidFill>
                <a:latin typeface="Arial"/>
                <a:ea typeface="DejaVu Sans"/>
              </a:rPr>
              <a:t>S - Cell states</a:t>
            </a:r>
            <a:endParaRPr/>
          </a:p>
          <a:p>
            <a:r>
              <a:rPr lang="en-IN" b="1">
                <a:solidFill>
                  <a:srgbClr val="000000"/>
                </a:solidFill>
                <a:latin typeface="Arial"/>
                <a:ea typeface="DejaVu Sans"/>
              </a:rPr>
              <a:t>X0 = input.</a:t>
            </a:r>
            <a:endParaRPr/>
          </a:p>
          <a:p>
            <a:r>
              <a:rPr lang="en-IN" b="1">
                <a:solidFill>
                  <a:srgbClr val="000000"/>
                </a:solidFill>
                <a:latin typeface="Arial"/>
                <a:ea typeface="DejaVu Sans"/>
              </a:rPr>
              <a:t>Y1 = predicted == x1 </a:t>
            </a:r>
            <a:endParaRPr/>
          </a:p>
          <a:p>
            <a:r>
              <a:rPr lang="en-IN" b="1">
                <a:solidFill>
                  <a:srgbClr val="000000"/>
                </a:solidFill>
                <a:latin typeface="Arial"/>
                <a:ea typeface="DejaVu Sans"/>
              </a:rPr>
              <a:t>Y  is the probability distrubution of the outputs at each stage</a:t>
            </a:r>
            <a:endParaRPr/>
          </a:p>
          <a:p>
            <a:r>
              <a:rPr lang="en-IN" b="1">
                <a:solidFill>
                  <a:srgbClr val="000000"/>
                </a:solidFill>
                <a:latin typeface="Arial"/>
                <a:ea typeface="DejaVu Sans"/>
              </a:rPr>
              <a:t>W,U are weights </a:t>
            </a:r>
            <a:endParaRPr/>
          </a:p>
        </p:txBody>
      </p:sp>
      <p:sp>
        <p:nvSpPr>
          <p:cNvPr id="917" name="CustomShape 39"/>
          <p:cNvSpPr/>
          <p:nvPr/>
        </p:nvSpPr>
        <p:spPr>
          <a:xfrm>
            <a:off x="1656000" y="1008000"/>
            <a:ext cx="502200" cy="344520"/>
          </a:xfrm>
          <a:prstGeom prst="rect">
            <a:avLst/>
          </a:prstGeom>
          <a:noFill/>
          <a:ln>
            <a:noFill/>
          </a:ln>
        </p:spPr>
        <p:txBody>
          <a:bodyPr lIns="90000" tIns="45000" rIns="90000" bIns="45000"/>
          <a:lstStyle/>
          <a:p>
            <a:r>
              <a:rPr lang="en-IN" b="1">
                <a:solidFill>
                  <a:srgbClr val="000000"/>
                </a:solidFill>
                <a:latin typeface="Arial"/>
                <a:ea typeface="DejaVu Sans"/>
              </a:rPr>
              <a:t>j0</a:t>
            </a:r>
            <a:endParaRPr/>
          </a:p>
        </p:txBody>
      </p:sp>
      <p:sp>
        <p:nvSpPr>
          <p:cNvPr id="918" name="CustomShape 40"/>
          <p:cNvSpPr/>
          <p:nvPr/>
        </p:nvSpPr>
        <p:spPr>
          <a:xfrm>
            <a:off x="3384000" y="1008000"/>
            <a:ext cx="430200" cy="344520"/>
          </a:xfrm>
          <a:prstGeom prst="rect">
            <a:avLst/>
          </a:prstGeom>
          <a:noFill/>
          <a:ln>
            <a:noFill/>
          </a:ln>
        </p:spPr>
        <p:txBody>
          <a:bodyPr lIns="90000" tIns="45000" rIns="90000" bIns="45000"/>
          <a:lstStyle/>
          <a:p>
            <a:r>
              <a:rPr lang="en-IN">
                <a:solidFill>
                  <a:srgbClr val="000000"/>
                </a:solidFill>
                <a:latin typeface="Arial"/>
                <a:ea typeface="DejaVu Sans"/>
              </a:rPr>
              <a:t>j1</a:t>
            </a:r>
            <a:endParaRPr/>
          </a:p>
        </p:txBody>
      </p:sp>
      <p:sp>
        <p:nvSpPr>
          <p:cNvPr id="919" name="CustomShape 41"/>
          <p:cNvSpPr/>
          <p:nvPr/>
        </p:nvSpPr>
        <p:spPr>
          <a:xfrm>
            <a:off x="5256000" y="1008000"/>
            <a:ext cx="430200" cy="344520"/>
          </a:xfrm>
          <a:prstGeom prst="rect">
            <a:avLst/>
          </a:prstGeom>
          <a:noFill/>
          <a:ln>
            <a:noFill/>
          </a:ln>
        </p:spPr>
        <p:txBody>
          <a:bodyPr lIns="90000" tIns="45000" rIns="90000" bIns="45000"/>
          <a:lstStyle/>
          <a:p>
            <a:r>
              <a:rPr lang="en-IN">
                <a:solidFill>
                  <a:srgbClr val="000000"/>
                </a:solidFill>
                <a:latin typeface="Arial"/>
                <a:ea typeface="DejaVu Sans"/>
              </a:rPr>
              <a:t>j2</a:t>
            </a:r>
            <a:endParaRPr/>
          </a:p>
        </p:txBody>
      </p:sp>
      <p:sp>
        <p:nvSpPr>
          <p:cNvPr id="920" name="CustomShape 42"/>
          <p:cNvSpPr/>
          <p:nvPr/>
        </p:nvSpPr>
        <p:spPr>
          <a:xfrm>
            <a:off x="6912000" y="936000"/>
            <a:ext cx="430200" cy="344520"/>
          </a:xfrm>
          <a:prstGeom prst="rect">
            <a:avLst/>
          </a:prstGeom>
          <a:noFill/>
          <a:ln>
            <a:noFill/>
          </a:ln>
        </p:spPr>
        <p:txBody>
          <a:bodyPr lIns="90000" tIns="45000" rIns="90000" bIns="45000"/>
          <a:lstStyle/>
          <a:p>
            <a:r>
              <a:rPr lang="en-IN">
                <a:solidFill>
                  <a:srgbClr val="000000"/>
                </a:solidFill>
                <a:latin typeface="Arial"/>
                <a:ea typeface="DejaVu Sans"/>
              </a:rPr>
              <a:t>j3</a:t>
            </a:r>
            <a:endParaRPr/>
          </a:p>
        </p:txBody>
      </p:sp>
      <p:sp>
        <p:nvSpPr>
          <p:cNvPr id="921" name="CustomShape 43"/>
          <p:cNvSpPr/>
          <p:nvPr/>
        </p:nvSpPr>
        <p:spPr>
          <a:xfrm>
            <a:off x="8712000" y="2592000"/>
            <a:ext cx="1006200" cy="344520"/>
          </a:xfrm>
          <a:prstGeom prst="rect">
            <a:avLst/>
          </a:prstGeom>
          <a:noFill/>
          <a:ln>
            <a:noFill/>
          </a:ln>
        </p:spPr>
        <p:txBody>
          <a:bodyPr lIns="90000" tIns="45000" rIns="90000" bIns="45000"/>
          <a:lstStyle/>
          <a:p>
            <a:r>
              <a:rPr lang="en-IN">
                <a:solidFill>
                  <a:srgbClr val="000000"/>
                </a:solidFill>
                <a:latin typeface="Arial"/>
                <a:ea typeface="DejaVu Sans"/>
              </a:rPr>
              <a:t>....</a:t>
            </a:r>
            <a:endParaRPr/>
          </a:p>
        </p:txBody>
      </p:sp>
      <p:sp>
        <p:nvSpPr>
          <p:cNvPr id="922" name="CustomShape 44"/>
          <p:cNvSpPr/>
          <p:nvPr/>
        </p:nvSpPr>
        <p:spPr>
          <a:xfrm>
            <a:off x="7776000" y="792000"/>
            <a:ext cx="2230200" cy="600480"/>
          </a:xfrm>
          <a:prstGeom prst="rect">
            <a:avLst/>
          </a:prstGeom>
          <a:noFill/>
          <a:ln>
            <a:noFill/>
          </a:ln>
        </p:spPr>
        <p:txBody>
          <a:bodyPr lIns="90000" tIns="45000" rIns="90000" bIns="45000"/>
          <a:lstStyle/>
          <a:p>
            <a:r>
              <a:rPr lang="en-IN" b="1">
                <a:solidFill>
                  <a:srgbClr val="000000"/>
                </a:solidFill>
                <a:latin typeface="Arial"/>
                <a:ea typeface="DejaVu Sans"/>
              </a:rPr>
              <a:t>Loss at each time step/ input text</a:t>
            </a:r>
            <a:endParaRPr/>
          </a:p>
        </p:txBody>
      </p:sp>
      <p:sp>
        <p:nvSpPr>
          <p:cNvPr id="923" name="Line 45"/>
          <p:cNvSpPr/>
          <p:nvPr/>
        </p:nvSpPr>
        <p:spPr>
          <a:xfrm flipV="1">
            <a:off x="7344000" y="1080000"/>
            <a:ext cx="432000" cy="72000"/>
          </a:xfrm>
          <a:prstGeom prst="line">
            <a:avLst/>
          </a:prstGeom>
          <a:ln>
            <a:solidFill>
              <a:srgbClr val="000000"/>
            </a:solidFill>
            <a:tailEnd type="triangle" w="med" len="med"/>
          </a:ln>
        </p:spPr>
      </p:sp>
      <p:sp>
        <p:nvSpPr>
          <p:cNvPr id="924" name="CustomShape 46"/>
          <p:cNvSpPr/>
          <p:nvPr/>
        </p:nvSpPr>
        <p:spPr>
          <a:xfrm>
            <a:off x="1440000" y="2088000"/>
            <a:ext cx="286200" cy="344520"/>
          </a:xfrm>
          <a:prstGeom prst="rect">
            <a:avLst/>
          </a:prstGeom>
          <a:noFill/>
          <a:ln>
            <a:noFill/>
          </a:ln>
        </p:spPr>
        <p:txBody>
          <a:bodyPr lIns="90000" tIns="45000" rIns="90000" bIns="45000"/>
          <a:lstStyle/>
          <a:p>
            <a:r>
              <a:rPr lang="en-IN">
                <a:solidFill>
                  <a:srgbClr val="000000"/>
                </a:solidFill>
                <a:latin typeface="Arial"/>
                <a:ea typeface="DejaVu Sans"/>
              </a:rPr>
              <a:t>V</a:t>
            </a:r>
            <a:endParaRPr/>
          </a:p>
        </p:txBody>
      </p:sp>
      <p:sp>
        <p:nvSpPr>
          <p:cNvPr id="925" name="CustomShape 47"/>
          <p:cNvSpPr/>
          <p:nvPr/>
        </p:nvSpPr>
        <p:spPr>
          <a:xfrm>
            <a:off x="3168000" y="2016000"/>
            <a:ext cx="214200" cy="344520"/>
          </a:xfrm>
          <a:prstGeom prst="rect">
            <a:avLst/>
          </a:prstGeom>
          <a:noFill/>
          <a:ln>
            <a:noFill/>
          </a:ln>
        </p:spPr>
        <p:txBody>
          <a:bodyPr lIns="90000" tIns="45000" rIns="90000" bIns="45000"/>
          <a:lstStyle/>
          <a:p>
            <a:r>
              <a:rPr lang="en-IN">
                <a:solidFill>
                  <a:srgbClr val="000000"/>
                </a:solidFill>
                <a:latin typeface="Arial"/>
                <a:ea typeface="DejaVu Sans"/>
              </a:rPr>
              <a:t>V</a:t>
            </a:r>
            <a:endParaRPr/>
          </a:p>
        </p:txBody>
      </p:sp>
      <p:sp>
        <p:nvSpPr>
          <p:cNvPr id="926" name="CustomShape 48"/>
          <p:cNvSpPr/>
          <p:nvPr/>
        </p:nvSpPr>
        <p:spPr>
          <a:xfrm>
            <a:off x="5040000" y="2088000"/>
            <a:ext cx="358200" cy="344520"/>
          </a:xfrm>
          <a:prstGeom prst="rect">
            <a:avLst/>
          </a:prstGeom>
          <a:noFill/>
          <a:ln>
            <a:noFill/>
          </a:ln>
        </p:spPr>
        <p:txBody>
          <a:bodyPr lIns="90000" tIns="45000" rIns="90000" bIns="45000"/>
          <a:lstStyle/>
          <a:p>
            <a:r>
              <a:rPr lang="en-IN">
                <a:solidFill>
                  <a:srgbClr val="000000"/>
                </a:solidFill>
                <a:latin typeface="Arial"/>
                <a:ea typeface="DejaVu Sans"/>
              </a:rPr>
              <a:t>V</a:t>
            </a:r>
            <a:endParaRPr/>
          </a:p>
        </p:txBody>
      </p:sp>
      <p:sp>
        <p:nvSpPr>
          <p:cNvPr id="927" name="CustomShape 49"/>
          <p:cNvSpPr/>
          <p:nvPr/>
        </p:nvSpPr>
        <p:spPr>
          <a:xfrm>
            <a:off x="6480000" y="2016000"/>
            <a:ext cx="358200" cy="344520"/>
          </a:xfrm>
          <a:prstGeom prst="rect">
            <a:avLst/>
          </a:prstGeom>
          <a:noFill/>
          <a:ln>
            <a:noFill/>
          </a:ln>
        </p:spPr>
        <p:txBody>
          <a:bodyPr lIns="90000" tIns="45000" rIns="90000" bIns="45000"/>
          <a:lstStyle/>
          <a:p>
            <a:r>
              <a:rPr lang="en-IN">
                <a:solidFill>
                  <a:srgbClr val="000000"/>
                </a:solidFill>
                <a:latin typeface="Arial"/>
                <a:ea typeface="DejaVu Sans"/>
              </a:rPr>
              <a:t>V</a:t>
            </a:r>
            <a:endParaRPr/>
          </a:p>
        </p:txBody>
      </p:sp>
      <p:sp>
        <p:nvSpPr>
          <p:cNvPr id="928" name="CustomShape 50"/>
          <p:cNvSpPr/>
          <p:nvPr/>
        </p:nvSpPr>
        <p:spPr>
          <a:xfrm>
            <a:off x="792000" y="6984000"/>
            <a:ext cx="6910200" cy="344520"/>
          </a:xfrm>
          <a:prstGeom prst="rect">
            <a:avLst/>
          </a:prstGeom>
          <a:noFill/>
          <a:ln>
            <a:noFill/>
          </a:ln>
        </p:spPr>
        <p:txBody>
          <a:bodyPr lIns="90000" tIns="45000" rIns="90000" bIns="45000"/>
          <a:lstStyle/>
          <a:p>
            <a:r>
              <a:rPr lang="en-IN" b="1">
                <a:solidFill>
                  <a:srgbClr val="000000"/>
                </a:solidFill>
                <a:latin typeface="Arial"/>
                <a:ea typeface="DejaVu Sans"/>
              </a:rPr>
              <a:t>PARAMETERS ARE SHARED V,W,U</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 name="CustomShape 1"/>
          <p:cNvSpPr/>
          <p:nvPr/>
        </p:nvSpPr>
        <p:spPr>
          <a:xfrm>
            <a:off x="216000" y="504000"/>
            <a:ext cx="9359640" cy="1224000"/>
          </a:xfrm>
          <a:prstGeom prst="rect">
            <a:avLst/>
          </a:prstGeom>
          <a:noFill/>
          <a:ln>
            <a:noFill/>
          </a:ln>
        </p:spPr>
        <p:txBody>
          <a:bodyPr lIns="90000" tIns="45000" rIns="90000" bIns="45000"/>
          <a:lstStyle/>
          <a:p>
            <a:r>
              <a:rPr lang="en-IN" sz="4000" b="1">
                <a:solidFill>
                  <a:srgbClr val="000000"/>
                </a:solidFill>
                <a:latin typeface="Arial"/>
              </a:rPr>
              <a:t>How LSTM hidden unit compute?</a:t>
            </a:r>
            <a:endParaRPr/>
          </a:p>
        </p:txBody>
      </p:sp>
      <p:pic>
        <p:nvPicPr>
          <p:cNvPr id="930" name="Picture 929"/>
          <p:cNvPicPr/>
          <p:nvPr/>
        </p:nvPicPr>
        <p:blipFill>
          <a:blip r:embed="rId2"/>
          <a:stretch>
            <a:fillRect/>
          </a:stretch>
        </p:blipFill>
        <p:spPr>
          <a:xfrm>
            <a:off x="792000" y="1963800"/>
            <a:ext cx="8423640" cy="4660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 name="CustomShape 1"/>
          <p:cNvSpPr/>
          <p:nvPr/>
        </p:nvSpPr>
        <p:spPr>
          <a:xfrm>
            <a:off x="504000" y="301320"/>
            <a:ext cx="9070200" cy="1260000"/>
          </a:xfrm>
          <a:prstGeom prst="rect">
            <a:avLst/>
          </a:prstGeom>
          <a:noFill/>
          <a:ln>
            <a:noFill/>
          </a:ln>
        </p:spPr>
        <p:txBody>
          <a:bodyPr lIns="0" tIns="0" rIns="0" bIns="0" anchor="ctr"/>
          <a:lstStyle/>
          <a:p>
            <a:r>
              <a:rPr lang="en-IN" sz="3200" b="1">
                <a:solidFill>
                  <a:srgbClr val="000000"/>
                </a:solidFill>
                <a:latin typeface="Arial"/>
                <a:ea typeface="DejaVu Sans"/>
              </a:rPr>
              <a:t>Case Study 2 : Topic Modeling using Latent Semantic </a:t>
            </a:r>
            <a:endParaRPr/>
          </a:p>
          <a:p>
            <a:pPr algn="ctr">
              <a:lnSpc>
                <a:spcPct val="100000"/>
              </a:lnSpc>
            </a:pPr>
            <a:r>
              <a:rPr lang="en-IN" sz="3200" b="1">
                <a:solidFill>
                  <a:srgbClr val="000000"/>
                </a:solidFill>
                <a:latin typeface="Arial"/>
                <a:ea typeface="DejaVu Sans"/>
              </a:rPr>
              <a:t>Analysis(LSA) / Latent Semantic Indexing(LSI)</a:t>
            </a:r>
            <a:endParaRPr/>
          </a:p>
        </p:txBody>
      </p:sp>
      <p:sp>
        <p:nvSpPr>
          <p:cNvPr id="932" name="CustomShape 2"/>
          <p:cNvSpPr/>
          <p:nvPr/>
        </p:nvSpPr>
        <p:spPr>
          <a:xfrm>
            <a:off x="288000" y="1624680"/>
            <a:ext cx="9070200" cy="5501520"/>
          </a:xfrm>
          <a:prstGeom prst="rect">
            <a:avLst/>
          </a:prstGeom>
          <a:noFill/>
          <a:ln>
            <a:noFill/>
          </a:ln>
        </p:spPr>
        <p:txBody>
          <a:bodyPr lIns="0" tIns="0" rIns="0" bIns="0"/>
          <a:lstStyle/>
          <a:p>
            <a:pPr algn="just">
              <a:lnSpc>
                <a:spcPct val="100000"/>
              </a:lnSpc>
              <a:buSzPct val="45000"/>
              <a:buFont typeface="Wingdings" charset="2"/>
              <a:buChar char=""/>
            </a:pPr>
            <a:r>
              <a:rPr lang="en-IN" sz="2000">
                <a:solidFill>
                  <a:srgbClr val="000000"/>
                </a:solidFill>
                <a:latin typeface="Arial"/>
                <a:ea typeface="DejaVu Sans"/>
              </a:rPr>
              <a:t>Latent semantic analysis (LSA) is a technique in natural language processing, in particular distributional semantics, of analyzing relationships between a set of documents and the terms they contain by producing a set of concepts related to the documents and terms.             </a:t>
            </a:r>
            <a:r>
              <a:rPr lang="en-IN" sz="2400">
                <a:solidFill>
                  <a:srgbClr val="000000"/>
                </a:solidFill>
                <a:latin typeface="Arial"/>
                <a:ea typeface="DejaVu Sans"/>
              </a:rPr>
              <a:t>          </a:t>
            </a:r>
            <a:endParaRPr/>
          </a:p>
          <a:p>
            <a:pPr algn="just">
              <a:lnSpc>
                <a:spcPct val="100000"/>
              </a:lnSpc>
              <a:buSzPct val="45000"/>
              <a:buFont typeface="Wingdings" charset="2"/>
              <a:buChar char=""/>
            </a:pPr>
            <a:r>
              <a:rPr lang="en-IN" sz="2400">
                <a:solidFill>
                  <a:srgbClr val="000000"/>
                </a:solidFill>
                <a:latin typeface="Arial"/>
                <a:ea typeface="DejaVu Sans"/>
              </a:rPr>
              <a:t>                   </a:t>
            </a:r>
            <a:r>
              <a:rPr lang="en-IN" sz="2400" b="1">
                <a:solidFill>
                  <a:srgbClr val="000000"/>
                </a:solidFill>
                <a:latin typeface="Arial"/>
                <a:ea typeface="DejaVu Sans"/>
              </a:rPr>
              <a:t>(--from wikipedia)</a:t>
            </a:r>
            <a:endParaRPr/>
          </a:p>
        </p:txBody>
      </p:sp>
      <p:pic>
        <p:nvPicPr>
          <p:cNvPr id="933" name="Picture 932"/>
          <p:cNvPicPr/>
          <p:nvPr/>
        </p:nvPicPr>
        <p:blipFill>
          <a:blip r:embed="rId2"/>
          <a:stretch>
            <a:fillRect/>
          </a:stretch>
        </p:blipFill>
        <p:spPr>
          <a:xfrm>
            <a:off x="648000" y="3384000"/>
            <a:ext cx="5726160" cy="3670560"/>
          </a:xfrm>
          <a:prstGeom prst="rect">
            <a:avLst/>
          </a:prstGeom>
          <a:ln>
            <a:noFill/>
          </a:ln>
        </p:spPr>
      </p:pic>
      <p:sp>
        <p:nvSpPr>
          <p:cNvPr id="934" name="CustomShape 3"/>
          <p:cNvSpPr/>
          <p:nvPr/>
        </p:nvSpPr>
        <p:spPr>
          <a:xfrm>
            <a:off x="6345360" y="6224760"/>
            <a:ext cx="3714480" cy="1456200"/>
          </a:xfrm>
          <a:prstGeom prst="rect">
            <a:avLst/>
          </a:prstGeom>
          <a:noFill/>
          <a:ln>
            <a:noFill/>
          </a:ln>
        </p:spPr>
        <p:txBody>
          <a:bodyPr lIns="90000" tIns="45000" rIns="90000" bIns="45000"/>
          <a:lstStyle/>
          <a:p>
            <a:pPr algn="ctr">
              <a:lnSpc>
                <a:spcPct val="100000"/>
              </a:lnSpc>
            </a:pPr>
            <a:r>
              <a:rPr lang="en-IN" sz="3200" b="1">
                <a:solidFill>
                  <a:srgbClr val="000000"/>
                </a:solidFill>
                <a:latin typeface="Arial"/>
                <a:ea typeface="DejaVu Sans"/>
              </a:rPr>
              <a:t>Picture Courtesy: Analytical vidya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504000" y="301320"/>
            <a:ext cx="6983640" cy="1260000"/>
          </a:xfrm>
          <a:prstGeom prst="rect">
            <a:avLst/>
          </a:prstGeom>
          <a:noFill/>
          <a:ln>
            <a:noFill/>
          </a:ln>
        </p:spPr>
        <p:txBody>
          <a:bodyPr lIns="0" tIns="0" rIns="0" bIns="0" anchor="ctr"/>
          <a:lstStyle/>
          <a:p>
            <a:pPr algn="ctr">
              <a:lnSpc>
                <a:spcPct val="100000"/>
              </a:lnSpc>
            </a:pPr>
            <a:r>
              <a:rPr lang="en-IN" sz="2600" b="1">
                <a:solidFill>
                  <a:srgbClr val="000000"/>
                </a:solidFill>
                <a:latin typeface="Arial"/>
                <a:ea typeface="DejaVu Sans"/>
              </a:rPr>
              <a:t>A Use case images in every day life </a:t>
            </a:r>
            <a:endParaRPr/>
          </a:p>
        </p:txBody>
      </p:sp>
      <p:sp>
        <p:nvSpPr>
          <p:cNvPr id="389" name="CustomShape 2"/>
          <p:cNvSpPr/>
          <p:nvPr/>
        </p:nvSpPr>
        <p:spPr>
          <a:xfrm>
            <a:off x="504000" y="1768680"/>
            <a:ext cx="9070200" cy="4382280"/>
          </a:xfrm>
          <a:prstGeom prst="rect">
            <a:avLst/>
          </a:prstGeom>
          <a:noFill/>
          <a:ln>
            <a:noFill/>
          </a:ln>
        </p:spPr>
        <p:txBody>
          <a:bodyPr lIns="0" tIns="0" rIns="0" bIns="0" anchor="ctr"/>
          <a:lstStyle/>
          <a:p>
            <a:pPr algn="ctr">
              <a:lnSpc>
                <a:spcPct val="100000"/>
              </a:lnSpc>
            </a:pPr>
            <a:endParaRPr/>
          </a:p>
          <a:p>
            <a:pPr algn="ctr">
              <a:lnSpc>
                <a:spcPct val="100000"/>
              </a:lnSpc>
            </a:pPr>
            <a:endParaRPr/>
          </a:p>
        </p:txBody>
      </p:sp>
      <p:pic>
        <p:nvPicPr>
          <p:cNvPr id="390" name="Picture 389"/>
          <p:cNvPicPr/>
          <p:nvPr/>
        </p:nvPicPr>
        <p:blipFill>
          <a:blip r:embed="rId2"/>
          <a:stretch>
            <a:fillRect/>
          </a:stretch>
        </p:blipFill>
        <p:spPr>
          <a:xfrm>
            <a:off x="288000" y="1998360"/>
            <a:ext cx="4318200" cy="1887840"/>
          </a:xfrm>
          <a:prstGeom prst="rect">
            <a:avLst/>
          </a:prstGeom>
          <a:ln>
            <a:noFill/>
          </a:ln>
        </p:spPr>
      </p:pic>
      <p:pic>
        <p:nvPicPr>
          <p:cNvPr id="391" name="Picture 390"/>
          <p:cNvPicPr/>
          <p:nvPr/>
        </p:nvPicPr>
        <p:blipFill>
          <a:blip r:embed="rId3"/>
          <a:stretch>
            <a:fillRect/>
          </a:stretch>
        </p:blipFill>
        <p:spPr>
          <a:xfrm>
            <a:off x="5684400" y="2160000"/>
            <a:ext cx="3529800" cy="2878200"/>
          </a:xfrm>
          <a:prstGeom prst="rect">
            <a:avLst/>
          </a:prstGeom>
          <a:ln>
            <a:noFill/>
          </a:ln>
        </p:spPr>
      </p:pic>
      <p:pic>
        <p:nvPicPr>
          <p:cNvPr id="392" name="Picture 391"/>
          <p:cNvPicPr/>
          <p:nvPr/>
        </p:nvPicPr>
        <p:blipFill>
          <a:blip r:embed="rId4"/>
          <a:stretch>
            <a:fillRect/>
          </a:stretch>
        </p:blipFill>
        <p:spPr>
          <a:xfrm>
            <a:off x="7056000" y="281160"/>
            <a:ext cx="2927880" cy="2093040"/>
          </a:xfrm>
          <a:prstGeom prst="rect">
            <a:avLst/>
          </a:prstGeom>
          <a:ln>
            <a:noFill/>
          </a:ln>
        </p:spPr>
      </p:pic>
      <p:pic>
        <p:nvPicPr>
          <p:cNvPr id="393" name="Picture 392"/>
          <p:cNvPicPr/>
          <p:nvPr/>
        </p:nvPicPr>
        <p:blipFill>
          <a:blip r:embed="rId5"/>
          <a:stretch>
            <a:fillRect/>
          </a:stretch>
        </p:blipFill>
        <p:spPr>
          <a:xfrm>
            <a:off x="6552000" y="5468400"/>
            <a:ext cx="2516760" cy="1659240"/>
          </a:xfrm>
          <a:prstGeom prst="rect">
            <a:avLst/>
          </a:prstGeom>
          <a:ln>
            <a:noFill/>
          </a:ln>
        </p:spPr>
      </p:pic>
      <p:pic>
        <p:nvPicPr>
          <p:cNvPr id="394" name="Picture 393"/>
          <p:cNvPicPr/>
          <p:nvPr/>
        </p:nvPicPr>
        <p:blipFill>
          <a:blip r:embed="rId6"/>
          <a:stretch>
            <a:fillRect/>
          </a:stretch>
        </p:blipFill>
        <p:spPr>
          <a:xfrm>
            <a:off x="504000" y="4032000"/>
            <a:ext cx="5068440" cy="3238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 name="CustomShape 1"/>
          <p:cNvSpPr/>
          <p:nvPr/>
        </p:nvSpPr>
        <p:spPr>
          <a:xfrm>
            <a:off x="504000" y="269280"/>
            <a:ext cx="2734200" cy="624960"/>
          </a:xfrm>
          <a:prstGeom prst="rect">
            <a:avLst/>
          </a:prstGeom>
          <a:noFill/>
          <a:ln>
            <a:noFill/>
          </a:ln>
        </p:spPr>
        <p:txBody>
          <a:bodyPr lIns="0" tIns="0" rIns="0" bIns="0" anchor="ctr"/>
          <a:lstStyle/>
          <a:p>
            <a:pPr algn="ctr">
              <a:lnSpc>
                <a:spcPct val="100000"/>
              </a:lnSpc>
            </a:pPr>
            <a:r>
              <a:rPr lang="en-IN" sz="4400" b="1">
                <a:solidFill>
                  <a:srgbClr val="000000"/>
                </a:solidFill>
                <a:latin typeface="Arial"/>
                <a:ea typeface="DejaVu Sans"/>
              </a:rPr>
              <a:t>Example</a:t>
            </a:r>
            <a:r>
              <a:rPr lang="en-IN" sz="4400">
                <a:solidFill>
                  <a:srgbClr val="000000"/>
                </a:solidFill>
                <a:latin typeface="Arial"/>
                <a:ea typeface="DejaVu Sans"/>
              </a:rPr>
              <a:t>:</a:t>
            </a:r>
            <a:endParaRPr/>
          </a:p>
        </p:txBody>
      </p:sp>
      <p:sp>
        <p:nvSpPr>
          <p:cNvPr id="936" name="CustomShape 2"/>
          <p:cNvSpPr/>
          <p:nvPr/>
        </p:nvSpPr>
        <p:spPr>
          <a:xfrm>
            <a:off x="56160" y="792000"/>
            <a:ext cx="9933120" cy="3081960"/>
          </a:xfrm>
          <a:prstGeom prst="rect">
            <a:avLst/>
          </a:prstGeom>
          <a:noFill/>
          <a:ln>
            <a:noFill/>
          </a:ln>
        </p:spPr>
        <p:txBody>
          <a:bodyPr lIns="90000" tIns="45000" rIns="90000" bIns="45000"/>
          <a:lstStyle/>
          <a:p>
            <a:r>
              <a:rPr lang="en-IN" sz="1000">
                <a:solidFill>
                  <a:srgbClr val="000000"/>
                </a:solidFill>
                <a:latin typeface="Courier New"/>
                <a:ea typeface="DejaVu Sans"/>
              </a:rPr>
              <a:t>'</a:t>
            </a:r>
            <a:endParaRPr/>
          </a:p>
          <a:p>
            <a:endParaRPr/>
          </a:p>
          <a:p>
            <a:r>
              <a:rPr lang="en-IN" sz="2600">
                <a:solidFill>
                  <a:srgbClr val="000000"/>
                </a:solidFill>
                <a:latin typeface="Courier New"/>
                <a:ea typeface="Courier New"/>
              </a:rPr>
              <a:t>cyclin orphan cyclin product fam58a whose mutations cause star syndrome human developmental anomaly whose features include toe syndactyly telecanthus anogenital renal malformations .'</a:t>
            </a:r>
            <a:endParaRPr/>
          </a:p>
          <a:p>
            <a:endParaRPr/>
          </a:p>
          <a:p>
            <a:r>
              <a:rPr lang="en-IN" sz="2600">
                <a:solidFill>
                  <a:srgbClr val="000000"/>
                </a:solidFill>
                <a:latin typeface="Courier New"/>
                <a:ea typeface="Courier New"/>
              </a:rPr>
              <a:t> .</a:t>
            </a:r>
            <a:endParaRPr/>
          </a:p>
        </p:txBody>
      </p:sp>
      <p:sp>
        <p:nvSpPr>
          <p:cNvPr id="937" name="CustomShape 3"/>
          <p:cNvSpPr/>
          <p:nvPr/>
        </p:nvSpPr>
        <p:spPr>
          <a:xfrm>
            <a:off x="1852560" y="3240000"/>
            <a:ext cx="4698000" cy="4345560"/>
          </a:xfrm>
          <a:prstGeom prst="rect">
            <a:avLst/>
          </a:prstGeom>
          <a:noFill/>
          <a:ln>
            <a:noFill/>
          </a:ln>
        </p:spPr>
        <p:txBody>
          <a:bodyPr lIns="90000" tIns="45000" rIns="90000" bIns="45000"/>
          <a:lstStyle/>
          <a:p>
            <a:r>
              <a:rPr lang="en-IN" sz="2000" b="1">
                <a:solidFill>
                  <a:srgbClr val="000000"/>
                </a:solidFill>
                <a:latin typeface="Courier New"/>
                <a:ea typeface="DejaVu Sans"/>
              </a:rPr>
              <a:t>Concepts related to above topic:</a:t>
            </a:r>
            <a:endParaRPr/>
          </a:p>
          <a:p>
            <a:endParaRPr/>
          </a:p>
          <a:p>
            <a:r>
              <a:rPr lang="en-IN" sz="1600" b="1">
                <a:solidFill>
                  <a:srgbClr val="000000"/>
                </a:solidFill>
                <a:latin typeface="Courier New"/>
                <a:ea typeface="Courier New"/>
              </a:rPr>
              <a:t>fam58a</a:t>
            </a:r>
            <a:endParaRPr/>
          </a:p>
          <a:p>
            <a:r>
              <a:rPr lang="en-IN" sz="1600" b="1">
                <a:solidFill>
                  <a:srgbClr val="000000"/>
                </a:solidFill>
                <a:latin typeface="Courier New"/>
                <a:ea typeface="Courier New"/>
              </a:rPr>
              <a:t> </a:t>
            </a:r>
            <a:endParaRPr/>
          </a:p>
          <a:p>
            <a:r>
              <a:rPr lang="en-IN" sz="1600" b="1">
                <a:solidFill>
                  <a:srgbClr val="000000"/>
                </a:solidFill>
                <a:latin typeface="Courier New"/>
                <a:ea typeface="Courier New"/>
              </a:rPr>
              <a:t>syndrome</a:t>
            </a:r>
            <a:endParaRPr/>
          </a:p>
          <a:p>
            <a:r>
              <a:rPr lang="en-IN" sz="1600" b="1">
                <a:solidFill>
                  <a:srgbClr val="000000"/>
                </a:solidFill>
                <a:latin typeface="Courier New"/>
                <a:ea typeface="Courier New"/>
              </a:rPr>
              <a:t> </a:t>
            </a:r>
            <a:endParaRPr/>
          </a:p>
          <a:p>
            <a:r>
              <a:rPr lang="en-IN" sz="1600" b="1">
                <a:solidFill>
                  <a:srgbClr val="000000"/>
                </a:solidFill>
                <a:latin typeface="Courier New"/>
                <a:ea typeface="Courier New"/>
              </a:rPr>
              <a:t>cells</a:t>
            </a:r>
            <a:endParaRPr/>
          </a:p>
          <a:p>
            <a:r>
              <a:rPr lang="en-IN" sz="1600" b="1">
                <a:solidFill>
                  <a:srgbClr val="000000"/>
                </a:solidFill>
                <a:latin typeface="Courier New"/>
                <a:ea typeface="Courier New"/>
              </a:rPr>
              <a:t> </a:t>
            </a:r>
            <a:endParaRPr/>
          </a:p>
          <a:p>
            <a:r>
              <a:rPr lang="en-IN" sz="1600" b="1">
                <a:solidFill>
                  <a:srgbClr val="000000"/>
                </a:solidFill>
                <a:latin typeface="Courier New"/>
                <a:ea typeface="Courier New"/>
              </a:rPr>
              <a:t>star syndrome</a:t>
            </a:r>
            <a:endParaRPr/>
          </a:p>
          <a:p>
            <a:r>
              <a:rPr lang="en-IN" sz="1600" b="1">
                <a:solidFill>
                  <a:srgbClr val="000000"/>
                </a:solidFill>
                <a:latin typeface="Courier New"/>
                <a:ea typeface="Courier New"/>
              </a:rPr>
              <a:t> </a:t>
            </a:r>
            <a:endParaRPr/>
          </a:p>
          <a:p>
            <a:r>
              <a:rPr lang="en-IN" sz="1600" b="1">
                <a:solidFill>
                  <a:srgbClr val="000000"/>
                </a:solidFill>
                <a:latin typeface="Courier New"/>
                <a:ea typeface="Courier New"/>
              </a:rPr>
              <a:t>western</a:t>
            </a:r>
            <a:endParaRPr/>
          </a:p>
          <a:p>
            <a:r>
              <a:rPr lang="en-IN" sz="1600" b="1">
                <a:solidFill>
                  <a:srgbClr val="000000"/>
                </a:solidFill>
                <a:latin typeface="Courier New"/>
                <a:ea typeface="Courier New"/>
              </a:rPr>
              <a:t> </a:t>
            </a:r>
            <a:endParaRPr/>
          </a:p>
          <a:p>
            <a:r>
              <a:rPr lang="en-IN" sz="1600" b="1">
                <a:solidFill>
                  <a:srgbClr val="000000"/>
                </a:solidFill>
                <a:latin typeface="Courier New"/>
                <a:ea typeface="Courier New"/>
              </a:rPr>
              <a:t>blot</a:t>
            </a:r>
            <a:endParaRPr/>
          </a:p>
          <a:p>
            <a:r>
              <a:rPr lang="en-IN" sz="1600" b="1">
                <a:solidFill>
                  <a:srgbClr val="000000"/>
                </a:solidFill>
                <a:latin typeface="Courier New"/>
                <a:ea typeface="Courier New"/>
              </a:rPr>
              <a:t> </a:t>
            </a:r>
            <a:endParaRPr/>
          </a:p>
          <a:p>
            <a:r>
              <a:rPr lang="en-IN" sz="1600" b="1">
                <a:solidFill>
                  <a:srgbClr val="000000"/>
                </a:solidFill>
                <a:latin typeface="Courier New"/>
                <a:ea typeface="Courier New"/>
              </a:rPr>
              <a:t>western blot</a:t>
            </a:r>
            <a:endParaRPr/>
          </a:p>
          <a:p>
            <a:r>
              <a:rPr lang="en-IN" sz="1600" b="1">
                <a:solidFill>
                  <a:srgbClr val="000000"/>
                </a:solidFill>
                <a:latin typeface="Courier New"/>
                <a:ea typeface="Courier New"/>
              </a:rPr>
              <a:t> </a:t>
            </a:r>
            <a:endParaRPr/>
          </a:p>
          <a:p>
            <a:r>
              <a:rPr lang="en-IN" sz="1600" b="1">
                <a:solidFill>
                  <a:srgbClr val="000000"/>
                </a:solidFill>
                <a:latin typeface="Courier New"/>
                <a:ea typeface="Courier New"/>
              </a:rPr>
              <a:t>analysis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8" name="CustomShape 1"/>
          <p:cNvSpPr/>
          <p:nvPr/>
        </p:nvSpPr>
        <p:spPr>
          <a:xfrm>
            <a:off x="936000" y="648000"/>
            <a:ext cx="4750200" cy="344520"/>
          </a:xfrm>
          <a:prstGeom prst="rect">
            <a:avLst/>
          </a:prstGeom>
          <a:noFill/>
          <a:ln>
            <a:noFill/>
          </a:ln>
        </p:spPr>
        <p:txBody>
          <a:bodyPr lIns="90000" tIns="45000" rIns="90000" bIns="45000"/>
          <a:lstStyle/>
          <a:p>
            <a:r>
              <a:rPr lang="en-IN" b="1">
                <a:solidFill>
                  <a:srgbClr val="000000"/>
                </a:solidFill>
                <a:latin typeface="Arial"/>
                <a:ea typeface="DejaVu Sans"/>
              </a:rPr>
              <a:t>Can use either Gensim or spaCy or NLTK</a:t>
            </a:r>
            <a:endParaRPr/>
          </a:p>
        </p:txBody>
      </p:sp>
      <p:sp>
        <p:nvSpPr>
          <p:cNvPr id="939" name="CustomShape 2"/>
          <p:cNvSpPr/>
          <p:nvPr/>
        </p:nvSpPr>
        <p:spPr>
          <a:xfrm>
            <a:off x="2088000" y="1584000"/>
            <a:ext cx="3454200" cy="344520"/>
          </a:xfrm>
          <a:prstGeom prst="rect">
            <a:avLst/>
          </a:prstGeom>
          <a:noFill/>
          <a:ln>
            <a:noFill/>
          </a:ln>
        </p:spPr>
        <p:txBody>
          <a:bodyPr lIns="90000" tIns="45000" rIns="90000" bIns="45000"/>
          <a:lstStyle/>
          <a:p>
            <a:r>
              <a:rPr lang="en-IN" b="1">
                <a:solidFill>
                  <a:srgbClr val="000000"/>
                </a:solidFill>
                <a:latin typeface="Arial"/>
                <a:ea typeface="DejaVu Sans"/>
              </a:rPr>
              <a:t>Topic Modeling at Low Level </a:t>
            </a:r>
            <a:endParaRPr/>
          </a:p>
        </p:txBody>
      </p:sp>
      <p:sp>
        <p:nvSpPr>
          <p:cNvPr id="940" name="Line 3"/>
          <p:cNvSpPr/>
          <p:nvPr/>
        </p:nvSpPr>
        <p:spPr>
          <a:xfrm>
            <a:off x="3816000" y="1080000"/>
            <a:ext cx="360" cy="504000"/>
          </a:xfrm>
          <a:prstGeom prst="line">
            <a:avLst/>
          </a:prstGeom>
          <a:ln>
            <a:solidFill>
              <a:srgbClr val="000000"/>
            </a:solidFill>
            <a:tailEnd type="triangle" w="med" len="med"/>
          </a:ln>
        </p:spPr>
      </p:sp>
      <p:sp>
        <p:nvSpPr>
          <p:cNvPr id="941" name="Line 4"/>
          <p:cNvSpPr/>
          <p:nvPr/>
        </p:nvSpPr>
        <p:spPr>
          <a:xfrm>
            <a:off x="3816000" y="2160000"/>
            <a:ext cx="360" cy="432000"/>
          </a:xfrm>
          <a:prstGeom prst="line">
            <a:avLst/>
          </a:prstGeom>
          <a:ln>
            <a:solidFill>
              <a:srgbClr val="000000"/>
            </a:solidFill>
            <a:tailEnd type="triangle" w="med" len="med"/>
          </a:ln>
        </p:spPr>
      </p:sp>
      <p:sp>
        <p:nvSpPr>
          <p:cNvPr id="942" name="CustomShape 5"/>
          <p:cNvSpPr/>
          <p:nvPr/>
        </p:nvSpPr>
        <p:spPr>
          <a:xfrm>
            <a:off x="576000" y="2808000"/>
            <a:ext cx="8638200" cy="344520"/>
          </a:xfrm>
          <a:prstGeom prst="rect">
            <a:avLst/>
          </a:prstGeom>
          <a:noFill/>
          <a:ln>
            <a:noFill/>
          </a:ln>
        </p:spPr>
        <p:txBody>
          <a:bodyPr lIns="90000" tIns="45000" rIns="90000" bIns="45000"/>
          <a:lstStyle/>
          <a:p>
            <a:r>
              <a:rPr lang="en-IN">
                <a:solidFill>
                  <a:srgbClr val="000000"/>
                </a:solidFill>
                <a:latin typeface="Arial"/>
                <a:ea typeface="DejaVu Sans"/>
              </a:rPr>
              <a:t>Step 1: Collection of Text data </a:t>
            </a:r>
            <a:endParaRPr/>
          </a:p>
        </p:txBody>
      </p:sp>
      <p:pic>
        <p:nvPicPr>
          <p:cNvPr id="943" name="Picture 942"/>
          <p:cNvPicPr/>
          <p:nvPr/>
        </p:nvPicPr>
        <p:blipFill>
          <a:blip r:embed="rId2"/>
          <a:stretch>
            <a:fillRect/>
          </a:stretch>
        </p:blipFill>
        <p:spPr>
          <a:xfrm>
            <a:off x="216000" y="3312000"/>
            <a:ext cx="9214200" cy="3598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 name="CustomShape 1"/>
          <p:cNvSpPr/>
          <p:nvPr/>
        </p:nvSpPr>
        <p:spPr>
          <a:xfrm>
            <a:off x="504000" y="288000"/>
            <a:ext cx="9070200" cy="5862960"/>
          </a:xfrm>
          <a:prstGeom prst="rect">
            <a:avLst/>
          </a:prstGeom>
          <a:noFill/>
          <a:ln>
            <a:noFill/>
          </a:ln>
        </p:spPr>
        <p:txBody>
          <a:bodyPr lIns="0" tIns="0" rIns="0" bIns="0"/>
          <a:lstStyle/>
          <a:p>
            <a:pPr>
              <a:lnSpc>
                <a:spcPct val="100000"/>
              </a:lnSpc>
              <a:buSzPct val="45000"/>
              <a:buFont typeface="Wingdings" charset="2"/>
              <a:buChar char=""/>
            </a:pPr>
            <a:r>
              <a:rPr lang="en-IN" sz="2200">
                <a:solidFill>
                  <a:srgbClr val="000000"/>
                </a:solidFill>
                <a:latin typeface="Arial"/>
                <a:ea typeface="DejaVu Sans"/>
              </a:rPr>
              <a:t>Step 2: Preprocessing the text data </a:t>
            </a:r>
            <a:endParaRPr/>
          </a:p>
          <a:p>
            <a:pPr>
              <a:lnSpc>
                <a:spcPct val="100000"/>
              </a:lnSpc>
              <a:buSzPct val="45000"/>
              <a:buFont typeface="Wingdings" charset="2"/>
              <a:buChar char=""/>
            </a:pPr>
            <a:r>
              <a:rPr lang="en-IN" sz="2200">
                <a:solidFill>
                  <a:srgbClr val="000000"/>
                </a:solidFill>
                <a:latin typeface="Arial"/>
                <a:ea typeface="DejaVu Sans"/>
              </a:rPr>
              <a:t> includes : Removal puncutation marks, special characters, stop words--&gt; breaking into sentences</a:t>
            </a:r>
            <a:endParaRPr/>
          </a:p>
          <a:p>
            <a:pPr>
              <a:lnSpc>
                <a:spcPct val="100000"/>
              </a:lnSpc>
              <a:buSzPct val="45000"/>
              <a:buFont typeface="Wingdings" charset="2"/>
              <a:buChar char=""/>
            </a:pPr>
            <a:r>
              <a:rPr lang="en-IN" sz="2200">
                <a:solidFill>
                  <a:srgbClr val="000000"/>
                </a:solidFill>
                <a:latin typeface="Arial"/>
                <a:ea typeface="DejaVu Sans"/>
              </a:rPr>
              <a:t>Step 3: calculating the tem frequency and document frequecy</a:t>
            </a:r>
            <a:endParaRPr/>
          </a:p>
          <a:p>
            <a:pPr>
              <a:lnSpc>
                <a:spcPct val="100000"/>
              </a:lnSpc>
              <a:buSzPct val="45000"/>
              <a:buFont typeface="Wingdings" charset="2"/>
              <a:buChar char=""/>
            </a:pPr>
            <a:r>
              <a:rPr lang="en-IN" sz="2200">
                <a:solidFill>
                  <a:srgbClr val="000000"/>
                </a:solidFill>
                <a:latin typeface="Arial"/>
                <a:ea typeface="DejaVu Sans"/>
              </a:rPr>
              <a:t>    </a:t>
            </a:r>
            <a:endParaRPr/>
          </a:p>
          <a:p>
            <a:pPr>
              <a:lnSpc>
                <a:spcPct val="100000"/>
              </a:lnSpc>
            </a:pPr>
            <a:endParaRPr/>
          </a:p>
        </p:txBody>
      </p:sp>
      <p:pic>
        <p:nvPicPr>
          <p:cNvPr id="945" name="Picture 944"/>
          <p:cNvPicPr/>
          <p:nvPr/>
        </p:nvPicPr>
        <p:blipFill>
          <a:blip r:embed="rId2"/>
          <a:stretch>
            <a:fillRect/>
          </a:stretch>
        </p:blipFill>
        <p:spPr>
          <a:xfrm>
            <a:off x="2376000" y="2232000"/>
            <a:ext cx="4102200" cy="2950200"/>
          </a:xfrm>
          <a:prstGeom prst="rect">
            <a:avLst/>
          </a:prstGeom>
          <a:ln>
            <a:noFill/>
          </a:ln>
        </p:spPr>
      </p:pic>
      <p:pic>
        <p:nvPicPr>
          <p:cNvPr id="946" name="Picture 945"/>
          <p:cNvPicPr/>
          <p:nvPr/>
        </p:nvPicPr>
        <p:blipFill>
          <a:blip r:embed="rId3"/>
          <a:stretch>
            <a:fillRect/>
          </a:stretch>
        </p:blipFill>
        <p:spPr>
          <a:xfrm>
            <a:off x="864000" y="5616000"/>
            <a:ext cx="7774200" cy="1545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 name="CustomShape 1"/>
          <p:cNvSpPr/>
          <p:nvPr/>
        </p:nvSpPr>
        <p:spPr>
          <a:xfrm>
            <a:off x="504000" y="432000"/>
            <a:ext cx="9070200" cy="5718960"/>
          </a:xfrm>
          <a:prstGeom prst="rect">
            <a:avLst/>
          </a:prstGeom>
          <a:noFill/>
          <a:ln>
            <a:noFill/>
          </a:ln>
        </p:spPr>
        <p:txBody>
          <a:bodyPr lIns="0" tIns="0" rIns="0" bIns="0"/>
          <a:lstStyle/>
          <a:p>
            <a:pPr>
              <a:lnSpc>
                <a:spcPct val="100000"/>
              </a:lnSpc>
              <a:buSzPct val="45000"/>
              <a:buFont typeface="Wingdings" charset="2"/>
              <a:buChar char=""/>
            </a:pPr>
            <a:r>
              <a:rPr lang="en-IN" sz="2600">
                <a:solidFill>
                  <a:srgbClr val="000000"/>
                </a:solidFill>
                <a:latin typeface="Arial"/>
                <a:ea typeface="DejaVu Sans"/>
              </a:rPr>
              <a:t>Now we have terms and its frequencies </a:t>
            </a:r>
            <a:endParaRPr/>
          </a:p>
          <a:p>
            <a:pPr>
              <a:lnSpc>
                <a:spcPct val="100000"/>
              </a:lnSpc>
              <a:buSzPct val="45000"/>
              <a:buFont typeface="Wingdings" charset="2"/>
              <a:buChar char=""/>
            </a:pPr>
            <a:r>
              <a:rPr lang="en-IN" sz="2600">
                <a:solidFill>
                  <a:srgbClr val="000000"/>
                </a:solidFill>
                <a:latin typeface="Arial"/>
                <a:ea typeface="DejaVu Sans"/>
              </a:rPr>
              <a:t>We also have data packed in a matrix[X] of shape (m*n)  but it is </a:t>
            </a:r>
            <a:r>
              <a:rPr lang="en-IN" sz="2600" b="1">
                <a:solidFill>
                  <a:srgbClr val="000000"/>
                </a:solidFill>
                <a:latin typeface="Arial"/>
                <a:ea typeface="DejaVu Sans"/>
              </a:rPr>
              <a:t>sparse m-documents(rows) n-terms(columns)</a:t>
            </a:r>
            <a:endParaRPr/>
          </a:p>
        </p:txBody>
      </p:sp>
      <p:pic>
        <p:nvPicPr>
          <p:cNvPr id="948" name="Picture 947"/>
          <p:cNvPicPr/>
          <p:nvPr/>
        </p:nvPicPr>
        <p:blipFill>
          <a:blip r:embed="rId2"/>
          <a:stretch>
            <a:fillRect/>
          </a:stretch>
        </p:blipFill>
        <p:spPr>
          <a:xfrm>
            <a:off x="2376000" y="2520000"/>
            <a:ext cx="5758200" cy="3454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 name="CustomShape 1"/>
          <p:cNvSpPr/>
          <p:nvPr/>
        </p:nvSpPr>
        <p:spPr>
          <a:xfrm>
            <a:off x="504000" y="301320"/>
            <a:ext cx="9070200" cy="632880"/>
          </a:xfrm>
          <a:prstGeom prst="rect">
            <a:avLst/>
          </a:prstGeom>
          <a:noFill/>
          <a:ln>
            <a:noFill/>
          </a:ln>
        </p:spPr>
        <p:txBody>
          <a:bodyPr lIns="0" tIns="0" rIns="0" bIns="0" anchor="ctr"/>
          <a:lstStyle/>
          <a:p>
            <a:pPr algn="ctr">
              <a:lnSpc>
                <a:spcPct val="100000"/>
              </a:lnSpc>
            </a:pPr>
            <a:r>
              <a:rPr lang="en-IN" sz="4400" b="1">
                <a:solidFill>
                  <a:srgbClr val="000000"/>
                </a:solidFill>
                <a:latin typeface="Arial"/>
                <a:ea typeface="DejaVu Sans"/>
              </a:rPr>
              <a:t>Singular Value Decomposition</a:t>
            </a:r>
            <a:endParaRPr/>
          </a:p>
        </p:txBody>
      </p:sp>
      <p:sp>
        <p:nvSpPr>
          <p:cNvPr id="950" name="CustomShape 2"/>
          <p:cNvSpPr/>
          <p:nvPr/>
        </p:nvSpPr>
        <p:spPr>
          <a:xfrm>
            <a:off x="216000" y="1152000"/>
            <a:ext cx="9574200" cy="6190200"/>
          </a:xfrm>
          <a:prstGeom prst="rect">
            <a:avLst/>
          </a:prstGeom>
          <a:noFill/>
          <a:ln>
            <a:noFill/>
          </a:ln>
        </p:spPr>
        <p:txBody>
          <a:bodyPr lIns="0" tIns="0" rIns="0" bIns="0"/>
          <a:lstStyle/>
          <a:p>
            <a:pPr>
              <a:lnSpc>
                <a:spcPct val="100000"/>
              </a:lnSpc>
              <a:buSzPct val="45000"/>
              <a:buFont typeface="Wingdings" charset="2"/>
              <a:buChar char=""/>
            </a:pPr>
            <a:r>
              <a:rPr lang="en-IN" sz="2800">
                <a:solidFill>
                  <a:srgbClr val="000000"/>
                </a:solidFill>
                <a:latin typeface="Arial"/>
                <a:ea typeface="DejaVu Sans"/>
              </a:rPr>
              <a:t>When</a:t>
            </a:r>
            <a:r>
              <a:rPr lang="en-IN" sz="2800" b="1">
                <a:solidFill>
                  <a:srgbClr val="000000"/>
                </a:solidFill>
                <a:latin typeface="Arial"/>
                <a:ea typeface="DejaVu Sans"/>
              </a:rPr>
              <a:t> matrix </a:t>
            </a:r>
            <a:r>
              <a:rPr lang="en-IN" sz="2800">
                <a:solidFill>
                  <a:srgbClr val="000000"/>
                </a:solidFill>
                <a:latin typeface="Arial"/>
                <a:ea typeface="DejaVu Sans"/>
              </a:rPr>
              <a:t>is</a:t>
            </a:r>
            <a:r>
              <a:rPr lang="en-IN" sz="2800" b="1">
                <a:solidFill>
                  <a:srgbClr val="000000"/>
                </a:solidFill>
                <a:latin typeface="Arial"/>
                <a:ea typeface="DejaVu Sans"/>
              </a:rPr>
              <a:t> not square;Reduce</a:t>
            </a:r>
            <a:r>
              <a:rPr lang="en-IN" sz="2800">
                <a:solidFill>
                  <a:srgbClr val="000000"/>
                </a:solidFill>
                <a:latin typeface="Arial"/>
                <a:ea typeface="DejaVu Sans"/>
              </a:rPr>
              <a:t> the dimension; </a:t>
            </a:r>
            <a:r>
              <a:rPr lang="en-IN" sz="2800" b="1">
                <a:solidFill>
                  <a:srgbClr val="000000"/>
                </a:solidFill>
                <a:latin typeface="Arial"/>
                <a:ea typeface="DejaVu Sans"/>
              </a:rPr>
              <a:t>preserve</a:t>
            </a:r>
            <a:r>
              <a:rPr lang="en-IN" sz="2800">
                <a:solidFill>
                  <a:srgbClr val="000000"/>
                </a:solidFill>
                <a:latin typeface="Arial"/>
                <a:ea typeface="DejaVu Sans"/>
              </a:rPr>
              <a:t> the semantics;helps to find </a:t>
            </a:r>
            <a:r>
              <a:rPr lang="en-IN" sz="2800" b="1">
                <a:solidFill>
                  <a:srgbClr val="000000"/>
                </a:solidFill>
                <a:latin typeface="Arial"/>
                <a:ea typeface="DejaVu Sans"/>
              </a:rPr>
              <a:t>similarity between documents</a:t>
            </a:r>
            <a:r>
              <a:rPr lang="en-IN" sz="2800">
                <a:solidFill>
                  <a:srgbClr val="000000"/>
                </a:solidFill>
                <a:latin typeface="Arial"/>
                <a:ea typeface="DejaVu Sans"/>
              </a:rPr>
              <a:t>.                                                                                                                                                                                                              </a:t>
            </a:r>
            <a:endParaRPr/>
          </a:p>
        </p:txBody>
      </p:sp>
      <p:pic>
        <p:nvPicPr>
          <p:cNvPr id="951" name="Picture 950"/>
          <p:cNvPicPr/>
          <p:nvPr/>
        </p:nvPicPr>
        <p:blipFill>
          <a:blip r:embed="rId2"/>
          <a:stretch>
            <a:fillRect/>
          </a:stretch>
        </p:blipFill>
        <p:spPr>
          <a:xfrm>
            <a:off x="2808000" y="2299680"/>
            <a:ext cx="3814200" cy="1010520"/>
          </a:xfrm>
          <a:prstGeom prst="rect">
            <a:avLst/>
          </a:prstGeom>
          <a:ln>
            <a:noFill/>
          </a:ln>
        </p:spPr>
      </p:pic>
      <p:pic>
        <p:nvPicPr>
          <p:cNvPr id="952" name="Picture 951"/>
          <p:cNvPicPr/>
          <p:nvPr/>
        </p:nvPicPr>
        <p:blipFill>
          <a:blip r:embed="rId3"/>
          <a:stretch>
            <a:fillRect/>
          </a:stretch>
        </p:blipFill>
        <p:spPr>
          <a:xfrm>
            <a:off x="1584000" y="3312000"/>
            <a:ext cx="5898600" cy="465840"/>
          </a:xfrm>
          <a:prstGeom prst="rect">
            <a:avLst/>
          </a:prstGeom>
          <a:ln>
            <a:noFill/>
          </a:ln>
        </p:spPr>
      </p:pic>
      <p:sp>
        <p:nvSpPr>
          <p:cNvPr id="953" name="CustomShape 3"/>
          <p:cNvSpPr/>
          <p:nvPr/>
        </p:nvSpPr>
        <p:spPr>
          <a:xfrm>
            <a:off x="216000" y="3888000"/>
            <a:ext cx="9718200" cy="631080"/>
          </a:xfrm>
          <a:prstGeom prst="rect">
            <a:avLst/>
          </a:prstGeom>
          <a:noFill/>
          <a:ln>
            <a:noFill/>
          </a:ln>
        </p:spPr>
        <p:txBody>
          <a:bodyPr lIns="90000" tIns="45000" rIns="90000" bIns="45000"/>
          <a:lstStyle/>
          <a:p>
            <a:r>
              <a:rPr lang="en-IN" b="1">
                <a:solidFill>
                  <a:srgbClr val="000000"/>
                </a:solidFill>
                <a:latin typeface="Arial"/>
                <a:ea typeface="DejaVu Sans"/>
              </a:rPr>
              <a:t>Eigen values</a:t>
            </a:r>
            <a:r>
              <a:rPr lang="en-IN">
                <a:solidFill>
                  <a:srgbClr val="000000"/>
                </a:solidFill>
                <a:latin typeface="Arial"/>
                <a:ea typeface="DejaVu Sans"/>
              </a:rPr>
              <a:t> are possibly obtained . Shape of </a:t>
            </a:r>
            <a:r>
              <a:rPr lang="en-IN" b="1">
                <a:solidFill>
                  <a:srgbClr val="000000"/>
                </a:solidFill>
                <a:latin typeface="Arial"/>
                <a:ea typeface="DejaVu Sans"/>
              </a:rPr>
              <a:t>V</a:t>
            </a:r>
            <a:r>
              <a:rPr lang="en-IN">
                <a:solidFill>
                  <a:srgbClr val="000000"/>
                </a:solidFill>
                <a:latin typeface="Arial"/>
                <a:ea typeface="DejaVu Sans"/>
              </a:rPr>
              <a:t> is</a:t>
            </a:r>
            <a:r>
              <a:rPr lang="en-IN" b="1">
                <a:solidFill>
                  <a:srgbClr val="000000"/>
                </a:solidFill>
                <a:latin typeface="Arial"/>
                <a:ea typeface="DejaVu Sans"/>
              </a:rPr>
              <a:t> n*r.</a:t>
            </a:r>
            <a:r>
              <a:rPr lang="en-IN">
                <a:solidFill>
                  <a:srgbClr val="000000"/>
                </a:solidFill>
                <a:latin typeface="Arial"/>
                <a:ea typeface="DejaVu Sans"/>
              </a:rPr>
              <a:t> Where r is number of eigen values obtained. This is possibily the </a:t>
            </a:r>
            <a:r>
              <a:rPr lang="en-IN" sz="2000" b="1">
                <a:solidFill>
                  <a:srgbClr val="000000"/>
                </a:solidFill>
                <a:latin typeface="Arial"/>
                <a:ea typeface="DejaVu Sans"/>
              </a:rPr>
              <a:t>term</a:t>
            </a:r>
            <a:r>
              <a:rPr lang="en-IN">
                <a:solidFill>
                  <a:srgbClr val="000000"/>
                </a:solidFill>
                <a:latin typeface="Arial"/>
                <a:ea typeface="DejaVu Sans"/>
              </a:rPr>
              <a:t> </a:t>
            </a:r>
            <a:r>
              <a:rPr lang="en-IN" b="1">
                <a:solidFill>
                  <a:srgbClr val="000000"/>
                </a:solidFill>
                <a:latin typeface="Arial"/>
                <a:ea typeface="DejaVu Sans"/>
              </a:rPr>
              <a:t>correlations</a:t>
            </a:r>
            <a:r>
              <a:rPr lang="en-IN">
                <a:solidFill>
                  <a:srgbClr val="000000"/>
                </a:solidFill>
                <a:latin typeface="Arial"/>
                <a:ea typeface="DejaVu Sans"/>
              </a:rPr>
              <a:t>.  </a:t>
            </a:r>
            <a:endParaRPr/>
          </a:p>
        </p:txBody>
      </p:sp>
      <p:pic>
        <p:nvPicPr>
          <p:cNvPr id="954" name="Picture 953"/>
          <p:cNvPicPr/>
          <p:nvPr/>
        </p:nvPicPr>
        <p:blipFill>
          <a:blip r:embed="rId4"/>
          <a:stretch>
            <a:fillRect/>
          </a:stretch>
        </p:blipFill>
        <p:spPr>
          <a:xfrm>
            <a:off x="1584000" y="4608000"/>
            <a:ext cx="5470200" cy="790200"/>
          </a:xfrm>
          <a:prstGeom prst="rect">
            <a:avLst/>
          </a:prstGeom>
          <a:ln>
            <a:noFill/>
          </a:ln>
        </p:spPr>
      </p:pic>
      <p:sp>
        <p:nvSpPr>
          <p:cNvPr id="955" name="CustomShape 4"/>
          <p:cNvSpPr/>
          <p:nvPr/>
        </p:nvSpPr>
        <p:spPr>
          <a:xfrm>
            <a:off x="432000" y="5256000"/>
            <a:ext cx="8638200" cy="344520"/>
          </a:xfrm>
          <a:prstGeom prst="rect">
            <a:avLst/>
          </a:prstGeom>
          <a:noFill/>
          <a:ln>
            <a:noFill/>
          </a:ln>
        </p:spPr>
        <p:txBody>
          <a:bodyPr lIns="90000" tIns="45000" rIns="90000" bIns="45000"/>
          <a:lstStyle/>
          <a:p>
            <a:r>
              <a:rPr lang="en-IN">
                <a:solidFill>
                  <a:srgbClr val="000000"/>
                </a:solidFill>
                <a:latin typeface="Arial"/>
                <a:ea typeface="DejaVu Sans"/>
              </a:rPr>
              <a:t>This </a:t>
            </a:r>
            <a:r>
              <a:rPr lang="en-IN" b="1">
                <a:solidFill>
                  <a:srgbClr val="000000"/>
                </a:solidFill>
                <a:latin typeface="Arial"/>
                <a:ea typeface="DejaVu Sans"/>
              </a:rPr>
              <a:t>diagonal matrix </a:t>
            </a:r>
            <a:r>
              <a:rPr lang="en-IN">
                <a:solidFill>
                  <a:srgbClr val="000000"/>
                </a:solidFill>
                <a:latin typeface="Arial"/>
                <a:ea typeface="DejaVu Sans"/>
              </a:rPr>
              <a:t>contains Singular Values of the Factorization. Shape is</a:t>
            </a:r>
            <a:r>
              <a:rPr lang="en-IN" b="1">
                <a:solidFill>
                  <a:srgbClr val="000000"/>
                </a:solidFill>
                <a:latin typeface="Arial"/>
                <a:ea typeface="DejaVu Sans"/>
              </a:rPr>
              <a:t> r * r </a:t>
            </a:r>
            <a:endParaRPr/>
          </a:p>
        </p:txBody>
      </p:sp>
      <p:sp>
        <p:nvSpPr>
          <p:cNvPr id="956" name="CustomShape 5"/>
          <p:cNvSpPr/>
          <p:nvPr/>
        </p:nvSpPr>
        <p:spPr>
          <a:xfrm>
            <a:off x="360000" y="6696000"/>
            <a:ext cx="9286200" cy="631080"/>
          </a:xfrm>
          <a:prstGeom prst="rect">
            <a:avLst/>
          </a:prstGeom>
          <a:noFill/>
          <a:ln>
            <a:noFill/>
          </a:ln>
        </p:spPr>
        <p:txBody>
          <a:bodyPr lIns="90000" tIns="45000" rIns="90000" bIns="45000"/>
          <a:lstStyle/>
          <a:p>
            <a:r>
              <a:rPr lang="en-IN" b="1">
                <a:solidFill>
                  <a:srgbClr val="000000"/>
                </a:solidFill>
                <a:latin typeface="Arial"/>
                <a:ea typeface="DejaVu Sans"/>
              </a:rPr>
              <a:t>Eigen values</a:t>
            </a:r>
            <a:r>
              <a:rPr lang="en-IN">
                <a:solidFill>
                  <a:srgbClr val="000000"/>
                </a:solidFill>
                <a:latin typeface="Arial"/>
                <a:ea typeface="DejaVu Sans"/>
              </a:rPr>
              <a:t> are possibly obtained . Shape of </a:t>
            </a:r>
            <a:r>
              <a:rPr lang="en-IN" b="1">
                <a:solidFill>
                  <a:srgbClr val="000000"/>
                </a:solidFill>
                <a:latin typeface="Arial"/>
                <a:ea typeface="DejaVu Sans"/>
              </a:rPr>
              <a:t>U</a:t>
            </a:r>
            <a:r>
              <a:rPr lang="en-IN">
                <a:solidFill>
                  <a:srgbClr val="000000"/>
                </a:solidFill>
                <a:latin typeface="Arial"/>
                <a:ea typeface="DejaVu Sans"/>
              </a:rPr>
              <a:t> is</a:t>
            </a:r>
            <a:r>
              <a:rPr lang="en-IN" b="1">
                <a:solidFill>
                  <a:srgbClr val="000000"/>
                </a:solidFill>
                <a:latin typeface="Arial"/>
                <a:ea typeface="DejaVu Sans"/>
              </a:rPr>
              <a:t> m*r.</a:t>
            </a:r>
            <a:r>
              <a:rPr lang="en-IN">
                <a:solidFill>
                  <a:srgbClr val="000000"/>
                </a:solidFill>
                <a:latin typeface="Arial"/>
                <a:ea typeface="DejaVu Sans"/>
              </a:rPr>
              <a:t> Where r is number of eigen values obtained. This is possibily the </a:t>
            </a:r>
            <a:r>
              <a:rPr lang="en-IN" sz="2000" b="1">
                <a:solidFill>
                  <a:srgbClr val="000000"/>
                </a:solidFill>
                <a:latin typeface="Arial"/>
                <a:ea typeface="DejaVu Sans"/>
              </a:rPr>
              <a:t>Document</a:t>
            </a:r>
            <a:r>
              <a:rPr lang="en-IN">
                <a:solidFill>
                  <a:srgbClr val="000000"/>
                </a:solidFill>
                <a:latin typeface="Arial"/>
                <a:ea typeface="DejaVu Sans"/>
              </a:rPr>
              <a:t> </a:t>
            </a:r>
            <a:r>
              <a:rPr lang="en-IN" b="1">
                <a:solidFill>
                  <a:srgbClr val="000000"/>
                </a:solidFill>
                <a:latin typeface="Arial"/>
                <a:ea typeface="DejaVu Sans"/>
              </a:rPr>
              <a:t>correlations</a:t>
            </a:r>
            <a:r>
              <a:rPr lang="en-IN">
                <a:solidFill>
                  <a:srgbClr val="000000"/>
                </a:solidFill>
                <a:latin typeface="Arial"/>
                <a:ea typeface="DejaVu Sans"/>
              </a:rPr>
              <a:t>.  </a:t>
            </a:r>
            <a:endParaRPr/>
          </a:p>
        </p:txBody>
      </p:sp>
      <p:pic>
        <p:nvPicPr>
          <p:cNvPr id="957" name="Picture 956"/>
          <p:cNvPicPr/>
          <p:nvPr/>
        </p:nvPicPr>
        <p:blipFill>
          <a:blip r:embed="rId5"/>
          <a:stretch>
            <a:fillRect/>
          </a:stretch>
        </p:blipFill>
        <p:spPr>
          <a:xfrm>
            <a:off x="1944000" y="5904000"/>
            <a:ext cx="5326200" cy="646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8" name="Picture 957"/>
          <p:cNvPicPr/>
          <p:nvPr/>
        </p:nvPicPr>
        <p:blipFill>
          <a:blip r:embed="rId2"/>
          <a:stretch>
            <a:fillRect/>
          </a:stretch>
        </p:blipFill>
        <p:spPr>
          <a:xfrm>
            <a:off x="412560" y="533520"/>
            <a:ext cx="3978000" cy="1720080"/>
          </a:xfrm>
          <a:prstGeom prst="rect">
            <a:avLst/>
          </a:prstGeom>
          <a:ln>
            <a:noFill/>
          </a:ln>
        </p:spPr>
      </p:pic>
      <p:pic>
        <p:nvPicPr>
          <p:cNvPr id="959" name="Picture 958"/>
          <p:cNvPicPr/>
          <p:nvPr/>
        </p:nvPicPr>
        <p:blipFill>
          <a:blip r:embed="rId3"/>
          <a:stretch>
            <a:fillRect/>
          </a:stretch>
        </p:blipFill>
        <p:spPr>
          <a:xfrm>
            <a:off x="288000" y="2664360"/>
            <a:ext cx="3014280" cy="2086200"/>
          </a:xfrm>
          <a:prstGeom prst="rect">
            <a:avLst/>
          </a:prstGeom>
          <a:ln>
            <a:noFill/>
          </a:ln>
        </p:spPr>
      </p:pic>
      <p:pic>
        <p:nvPicPr>
          <p:cNvPr id="960" name="Picture 959"/>
          <p:cNvPicPr/>
          <p:nvPr/>
        </p:nvPicPr>
        <p:blipFill>
          <a:blip r:embed="rId4"/>
          <a:stretch>
            <a:fillRect/>
          </a:stretch>
        </p:blipFill>
        <p:spPr>
          <a:xfrm>
            <a:off x="6696360" y="2769480"/>
            <a:ext cx="2950200" cy="2053080"/>
          </a:xfrm>
          <a:prstGeom prst="rect">
            <a:avLst/>
          </a:prstGeom>
          <a:ln>
            <a:noFill/>
          </a:ln>
        </p:spPr>
      </p:pic>
      <p:pic>
        <p:nvPicPr>
          <p:cNvPr id="961" name="Picture 960"/>
          <p:cNvPicPr/>
          <p:nvPr/>
        </p:nvPicPr>
        <p:blipFill>
          <a:blip r:embed="rId5"/>
          <a:stretch>
            <a:fillRect/>
          </a:stretch>
        </p:blipFill>
        <p:spPr>
          <a:xfrm>
            <a:off x="3555360" y="2797200"/>
            <a:ext cx="2607840" cy="1870200"/>
          </a:xfrm>
          <a:prstGeom prst="rect">
            <a:avLst/>
          </a:prstGeom>
          <a:ln>
            <a:noFill/>
          </a:ln>
        </p:spPr>
      </p:pic>
      <p:sp>
        <p:nvSpPr>
          <p:cNvPr id="962" name="CustomShape 1"/>
          <p:cNvSpPr/>
          <p:nvPr/>
        </p:nvSpPr>
        <p:spPr>
          <a:xfrm>
            <a:off x="1096200" y="5591520"/>
            <a:ext cx="2790360" cy="1474920"/>
          </a:xfrm>
          <a:prstGeom prst="rect">
            <a:avLst/>
          </a:prstGeom>
          <a:noFill/>
          <a:ln>
            <a:noFill/>
          </a:ln>
        </p:spPr>
        <p:txBody>
          <a:bodyPr lIns="0" tIns="0" rIns="0" bIns="0" anchor="ctr"/>
          <a:lstStyle/>
          <a:p>
            <a:r>
              <a:rPr lang="en-IN" sz="2600" b="1">
                <a:solidFill>
                  <a:srgbClr val="000000"/>
                </a:solidFill>
                <a:latin typeface="Arial"/>
                <a:ea typeface="DejaVu Sans"/>
              </a:rPr>
              <a:t>Singular value </a:t>
            </a:r>
            <a:endParaRPr/>
          </a:p>
          <a:p>
            <a:pPr algn="ctr">
              <a:lnSpc>
                <a:spcPct val="100000"/>
              </a:lnSpc>
            </a:pPr>
            <a:r>
              <a:rPr lang="en-IN" sz="2600" b="1">
                <a:solidFill>
                  <a:srgbClr val="000000"/>
                </a:solidFill>
                <a:latin typeface="Arial"/>
                <a:ea typeface="DejaVu Sans"/>
              </a:rPr>
              <a:t>  decomposition  </a:t>
            </a:r>
            <a:r>
              <a:rPr lang="en-IN" sz="2000" b="1">
                <a:solidFill>
                  <a:srgbClr val="000000"/>
                </a:solidFill>
                <a:latin typeface="Arial"/>
                <a:ea typeface="DejaVu Sans"/>
              </a:rPr>
              <a:t>              </a:t>
            </a:r>
            <a:endParaRPr/>
          </a:p>
        </p:txBody>
      </p:sp>
      <p:pic>
        <p:nvPicPr>
          <p:cNvPr id="963" name="Picture 962"/>
          <p:cNvPicPr/>
          <p:nvPr/>
        </p:nvPicPr>
        <p:blipFill>
          <a:blip r:embed="rId6"/>
          <a:stretch>
            <a:fillRect/>
          </a:stretch>
        </p:blipFill>
        <p:spPr>
          <a:xfrm>
            <a:off x="4301280" y="5688000"/>
            <a:ext cx="4121280" cy="1006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 name="CustomShape 1"/>
          <p:cNvSpPr/>
          <p:nvPr/>
        </p:nvSpPr>
        <p:spPr>
          <a:xfrm>
            <a:off x="376200" y="323640"/>
            <a:ext cx="4806360" cy="1042920"/>
          </a:xfrm>
          <a:prstGeom prst="rect">
            <a:avLst/>
          </a:prstGeom>
          <a:noFill/>
          <a:ln>
            <a:noFill/>
          </a:ln>
        </p:spPr>
        <p:txBody>
          <a:bodyPr lIns="0" tIns="0" rIns="0" bIns="0" anchor="ctr"/>
          <a:lstStyle/>
          <a:p>
            <a:pPr algn="ctr">
              <a:lnSpc>
                <a:spcPct val="100000"/>
              </a:lnSpc>
            </a:pPr>
            <a:r>
              <a:rPr lang="en-IN" sz="2800" b="1">
                <a:solidFill>
                  <a:srgbClr val="000000"/>
                </a:solidFill>
                <a:latin typeface="Arial"/>
                <a:ea typeface="DejaVu Sans"/>
              </a:rPr>
              <a:t>Dimensionality Reduction                </a:t>
            </a:r>
            <a:endParaRPr/>
          </a:p>
        </p:txBody>
      </p:sp>
      <p:pic>
        <p:nvPicPr>
          <p:cNvPr id="965" name="Picture 964"/>
          <p:cNvPicPr/>
          <p:nvPr/>
        </p:nvPicPr>
        <p:blipFill>
          <a:blip r:embed="rId2"/>
          <a:stretch>
            <a:fillRect/>
          </a:stretch>
        </p:blipFill>
        <p:spPr>
          <a:xfrm>
            <a:off x="504000" y="1254240"/>
            <a:ext cx="3787560" cy="1768320"/>
          </a:xfrm>
          <a:prstGeom prst="rect">
            <a:avLst/>
          </a:prstGeom>
          <a:ln>
            <a:noFill/>
          </a:ln>
        </p:spPr>
      </p:pic>
      <p:pic>
        <p:nvPicPr>
          <p:cNvPr id="966" name="Picture 965"/>
          <p:cNvPicPr/>
          <p:nvPr/>
        </p:nvPicPr>
        <p:blipFill>
          <a:blip r:embed="rId3"/>
          <a:stretch>
            <a:fillRect/>
          </a:stretch>
        </p:blipFill>
        <p:spPr>
          <a:xfrm>
            <a:off x="5184000" y="288000"/>
            <a:ext cx="4548240" cy="852480"/>
          </a:xfrm>
          <a:prstGeom prst="rect">
            <a:avLst/>
          </a:prstGeom>
          <a:ln>
            <a:noFill/>
          </a:ln>
        </p:spPr>
      </p:pic>
      <p:pic>
        <p:nvPicPr>
          <p:cNvPr id="967" name="Picture 966"/>
          <p:cNvPicPr/>
          <p:nvPr/>
        </p:nvPicPr>
        <p:blipFill>
          <a:blip r:embed="rId4"/>
          <a:stretch>
            <a:fillRect/>
          </a:stretch>
        </p:blipFill>
        <p:spPr>
          <a:xfrm>
            <a:off x="864000" y="3960000"/>
            <a:ext cx="1118880" cy="653400"/>
          </a:xfrm>
          <a:prstGeom prst="rect">
            <a:avLst/>
          </a:prstGeom>
          <a:ln>
            <a:noFill/>
          </a:ln>
        </p:spPr>
      </p:pic>
      <p:pic>
        <p:nvPicPr>
          <p:cNvPr id="968" name="Picture 967"/>
          <p:cNvPicPr/>
          <p:nvPr/>
        </p:nvPicPr>
        <p:blipFill>
          <a:blip r:embed="rId5"/>
          <a:stretch>
            <a:fillRect/>
          </a:stretch>
        </p:blipFill>
        <p:spPr>
          <a:xfrm>
            <a:off x="1995480" y="4089600"/>
            <a:ext cx="1747080" cy="419040"/>
          </a:xfrm>
          <a:prstGeom prst="rect">
            <a:avLst/>
          </a:prstGeom>
          <a:ln>
            <a:noFill/>
          </a:ln>
        </p:spPr>
      </p:pic>
      <p:sp>
        <p:nvSpPr>
          <p:cNvPr id="969" name="CustomShape 2"/>
          <p:cNvSpPr/>
          <p:nvPr/>
        </p:nvSpPr>
        <p:spPr>
          <a:xfrm>
            <a:off x="4032000" y="3888000"/>
            <a:ext cx="4806360" cy="1042920"/>
          </a:xfrm>
          <a:prstGeom prst="rect">
            <a:avLst/>
          </a:prstGeom>
          <a:noFill/>
          <a:ln>
            <a:noFill/>
          </a:ln>
        </p:spPr>
        <p:txBody>
          <a:bodyPr lIns="0" tIns="0" rIns="0" bIns="0" anchor="ctr"/>
          <a:lstStyle/>
          <a:p>
            <a:pPr algn="ctr">
              <a:lnSpc>
                <a:spcPct val="100000"/>
              </a:lnSpc>
            </a:pPr>
            <a:r>
              <a:rPr lang="en-IN" sz="2800" b="1">
                <a:solidFill>
                  <a:srgbClr val="000000"/>
                </a:solidFill>
                <a:latin typeface="Arial"/>
                <a:ea typeface="DejaVu Sans"/>
              </a:rPr>
              <a:t>Similarity between the documents                </a:t>
            </a:r>
            <a:endParaRPr/>
          </a:p>
        </p:txBody>
      </p:sp>
      <p:pic>
        <p:nvPicPr>
          <p:cNvPr id="970" name="Picture 969"/>
          <p:cNvPicPr/>
          <p:nvPr/>
        </p:nvPicPr>
        <p:blipFill>
          <a:blip r:embed="rId6"/>
          <a:stretch>
            <a:fillRect/>
          </a:stretch>
        </p:blipFill>
        <p:spPr>
          <a:xfrm>
            <a:off x="677160" y="5688000"/>
            <a:ext cx="1212480" cy="646560"/>
          </a:xfrm>
          <a:prstGeom prst="rect">
            <a:avLst/>
          </a:prstGeom>
          <a:ln>
            <a:noFill/>
          </a:ln>
        </p:spPr>
      </p:pic>
      <p:pic>
        <p:nvPicPr>
          <p:cNvPr id="971" name="Picture 970"/>
          <p:cNvPicPr/>
          <p:nvPr/>
        </p:nvPicPr>
        <p:blipFill>
          <a:blip r:embed="rId7"/>
          <a:stretch>
            <a:fillRect/>
          </a:stretch>
        </p:blipFill>
        <p:spPr>
          <a:xfrm>
            <a:off x="2122200" y="5400000"/>
            <a:ext cx="2162160" cy="1249200"/>
          </a:xfrm>
          <a:prstGeom prst="rect">
            <a:avLst/>
          </a:prstGeom>
          <a:ln>
            <a:noFill/>
          </a:ln>
        </p:spPr>
      </p:pic>
      <p:sp>
        <p:nvSpPr>
          <p:cNvPr id="972" name="CustomShape 3"/>
          <p:cNvSpPr/>
          <p:nvPr/>
        </p:nvSpPr>
        <p:spPr>
          <a:xfrm>
            <a:off x="4408200" y="5578920"/>
            <a:ext cx="4806360" cy="1042920"/>
          </a:xfrm>
          <a:prstGeom prst="rect">
            <a:avLst/>
          </a:prstGeom>
          <a:noFill/>
          <a:ln>
            <a:noFill/>
          </a:ln>
        </p:spPr>
        <p:txBody>
          <a:bodyPr lIns="0" tIns="0" rIns="0" bIns="0" anchor="ctr"/>
          <a:lstStyle/>
          <a:p>
            <a:pPr algn="ctr">
              <a:lnSpc>
                <a:spcPct val="100000"/>
              </a:lnSpc>
            </a:pPr>
            <a:r>
              <a:rPr lang="en-IN" sz="2800" b="1">
                <a:solidFill>
                  <a:srgbClr val="000000"/>
                </a:solidFill>
                <a:latin typeface="Arial"/>
                <a:ea typeface="DejaVu Sans"/>
              </a:rPr>
              <a:t>Phrases that represent the document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 name="CustomShape 1"/>
          <p:cNvSpPr/>
          <p:nvPr/>
        </p:nvSpPr>
        <p:spPr>
          <a:xfrm>
            <a:off x="504000" y="301320"/>
            <a:ext cx="9068760" cy="759960"/>
          </a:xfrm>
          <a:prstGeom prst="rect">
            <a:avLst/>
          </a:prstGeom>
          <a:noFill/>
          <a:ln>
            <a:noFill/>
          </a:ln>
        </p:spPr>
        <p:txBody>
          <a:bodyPr lIns="0" tIns="0" rIns="0" bIns="0" anchor="ctr"/>
          <a:lstStyle/>
          <a:p>
            <a:pPr algn="ctr">
              <a:lnSpc>
                <a:spcPct val="100000"/>
              </a:lnSpc>
            </a:pPr>
            <a:r>
              <a:rPr lang="en-IN" sz="4400" b="1">
                <a:solidFill>
                  <a:srgbClr val="000000"/>
                </a:solidFill>
                <a:latin typeface="Arial"/>
                <a:ea typeface="DejaVu Sans"/>
              </a:rPr>
              <a:t>Sentimental Analysis</a:t>
            </a:r>
            <a:endParaRPr/>
          </a:p>
        </p:txBody>
      </p:sp>
      <p:sp>
        <p:nvSpPr>
          <p:cNvPr id="974" name="CustomShape 2"/>
          <p:cNvSpPr/>
          <p:nvPr/>
        </p:nvSpPr>
        <p:spPr>
          <a:xfrm>
            <a:off x="504000" y="1769040"/>
            <a:ext cx="9068760" cy="4381560"/>
          </a:xfrm>
          <a:prstGeom prst="rect">
            <a:avLst/>
          </a:prstGeom>
          <a:noFill/>
          <a:ln>
            <a:noFill/>
          </a:ln>
        </p:spPr>
      </p:sp>
      <p:sp>
        <p:nvSpPr>
          <p:cNvPr id="975" name="CustomShape 3"/>
          <p:cNvSpPr/>
          <p:nvPr/>
        </p:nvSpPr>
        <p:spPr>
          <a:xfrm>
            <a:off x="576000" y="1063080"/>
            <a:ext cx="9358200" cy="2823120"/>
          </a:xfrm>
          <a:prstGeom prst="rect">
            <a:avLst/>
          </a:prstGeom>
          <a:noFill/>
          <a:ln>
            <a:noFill/>
          </a:ln>
        </p:spPr>
        <p:txBody>
          <a:bodyPr lIns="90000" tIns="45000" rIns="90000" bIns="45000"/>
          <a:lstStyle/>
          <a:p>
            <a:pPr>
              <a:lnSpc>
                <a:spcPct val="100000"/>
              </a:lnSpc>
            </a:pPr>
            <a:r>
              <a:rPr lang="en-IN" sz="3200">
                <a:solidFill>
                  <a:srgbClr val="000000"/>
                </a:solidFill>
                <a:latin typeface="Arial"/>
                <a:ea typeface="DejaVu Sans"/>
              </a:rPr>
              <a:t>General Idea :</a:t>
            </a:r>
            <a:endParaRPr/>
          </a:p>
          <a:p>
            <a:pPr>
              <a:lnSpc>
                <a:spcPct val="100000"/>
              </a:lnSpc>
            </a:pPr>
            <a:endParaRPr/>
          </a:p>
          <a:p>
            <a:pPr>
              <a:lnSpc>
                <a:spcPct val="100000"/>
              </a:lnSpc>
            </a:pPr>
            <a:r>
              <a:rPr lang="en-IN" sz="3200">
                <a:solidFill>
                  <a:srgbClr val="000000"/>
                </a:solidFill>
                <a:latin typeface="Arial"/>
                <a:ea typeface="DejaVu Sans"/>
              </a:rPr>
              <a:t>It is very bad—[0,0,0,-1] </a:t>
            </a:r>
            <a:endParaRPr/>
          </a:p>
          <a:p>
            <a:pPr>
              <a:lnSpc>
                <a:spcPct val="100000"/>
              </a:lnSpc>
            </a:pPr>
            <a:r>
              <a:rPr lang="en-IN" sz="3200">
                <a:solidFill>
                  <a:srgbClr val="000000"/>
                </a:solidFill>
                <a:latin typeface="Arial"/>
                <a:ea typeface="DejaVu Sans"/>
              </a:rPr>
              <a:t>It is too good -- [ 0,0,0,1]</a:t>
            </a:r>
            <a:endParaRPr/>
          </a:p>
          <a:p>
            <a:pPr>
              <a:lnSpc>
                <a:spcPct val="100000"/>
              </a:lnSpc>
            </a:pPr>
            <a:r>
              <a:rPr lang="en-IN" sz="3200">
                <a:solidFill>
                  <a:srgbClr val="000000"/>
                </a:solidFill>
                <a:latin typeface="Arial"/>
                <a:ea typeface="DejaVu Sans"/>
              </a:rPr>
              <a:t>Movie is good but actor is bad – [0,0,1,0,0,0,-1]</a:t>
            </a:r>
            <a:endParaRPr/>
          </a:p>
          <a:p>
            <a:pPr>
              <a:lnSpc>
                <a:spcPct val="100000"/>
              </a:lnSpc>
            </a:pPr>
            <a:endParaRPr/>
          </a:p>
        </p:txBody>
      </p:sp>
      <p:sp>
        <p:nvSpPr>
          <p:cNvPr id="976" name="CustomShape 4"/>
          <p:cNvSpPr/>
          <p:nvPr/>
        </p:nvSpPr>
        <p:spPr>
          <a:xfrm>
            <a:off x="864000" y="4104000"/>
            <a:ext cx="1806480" cy="1570680"/>
          </a:xfrm>
          <a:prstGeom prst="rect">
            <a:avLst/>
          </a:prstGeom>
          <a:noFill/>
          <a:ln>
            <a:noFill/>
          </a:ln>
        </p:spPr>
        <p:txBody>
          <a:bodyPr lIns="90000" tIns="45000" rIns="90000" bIns="45000"/>
          <a:lstStyle/>
          <a:p>
            <a:pPr>
              <a:lnSpc>
                <a:spcPct val="100000"/>
              </a:lnSpc>
            </a:pPr>
            <a:r>
              <a:rPr lang="en-IN" sz="2600">
                <a:solidFill>
                  <a:srgbClr val="000000"/>
                </a:solidFill>
                <a:latin typeface="Arial"/>
                <a:ea typeface="DejaVu Sans"/>
              </a:rPr>
              <a:t>Rating:</a:t>
            </a:r>
            <a:endParaRPr/>
          </a:p>
          <a:p>
            <a:pPr>
              <a:lnSpc>
                <a:spcPct val="100000"/>
              </a:lnSpc>
            </a:pPr>
            <a:r>
              <a:rPr lang="en-IN" sz="2600">
                <a:solidFill>
                  <a:srgbClr val="000000"/>
                </a:solidFill>
                <a:latin typeface="Arial"/>
                <a:ea typeface="DejaVu Sans"/>
              </a:rPr>
              <a:t> Good  &gt; 0</a:t>
            </a:r>
            <a:endParaRPr/>
          </a:p>
          <a:p>
            <a:pPr>
              <a:lnSpc>
                <a:spcPct val="100000"/>
              </a:lnSpc>
            </a:pPr>
            <a:r>
              <a:rPr lang="en-IN" sz="2600">
                <a:solidFill>
                  <a:srgbClr val="000000"/>
                </a:solidFill>
                <a:latin typeface="Arial"/>
                <a:ea typeface="DejaVu Sans"/>
              </a:rPr>
              <a:t> bad    &lt; 0</a:t>
            </a:r>
            <a:endParaRPr/>
          </a:p>
          <a:p>
            <a:pPr>
              <a:lnSpc>
                <a:spcPct val="100000"/>
              </a:lnSpc>
            </a:pPr>
            <a:r>
              <a:rPr lang="en-IN" sz="2600">
                <a:solidFill>
                  <a:srgbClr val="000000"/>
                </a:solidFill>
                <a:latin typeface="Arial"/>
                <a:ea typeface="DejaVu Sans"/>
              </a:rPr>
              <a:t>Neutral = 0</a:t>
            </a:r>
            <a:endParaRPr/>
          </a:p>
        </p:txBody>
      </p:sp>
      <p:pic>
        <p:nvPicPr>
          <p:cNvPr id="977" name="Picture 976"/>
          <p:cNvPicPr/>
          <p:nvPr/>
        </p:nvPicPr>
        <p:blipFill>
          <a:blip r:embed="rId2"/>
          <a:stretch>
            <a:fillRect/>
          </a:stretch>
        </p:blipFill>
        <p:spPr>
          <a:xfrm>
            <a:off x="3816360" y="3708720"/>
            <a:ext cx="5109840" cy="2913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 name="CustomShape 1"/>
          <p:cNvSpPr/>
          <p:nvPr/>
        </p:nvSpPr>
        <p:spPr>
          <a:xfrm>
            <a:off x="576000" y="301680"/>
            <a:ext cx="9069480" cy="704520"/>
          </a:xfrm>
          <a:prstGeom prst="rect">
            <a:avLst/>
          </a:prstGeom>
          <a:noFill/>
          <a:ln>
            <a:noFill/>
          </a:ln>
        </p:spPr>
        <p:txBody>
          <a:bodyPr lIns="0" tIns="0" rIns="0" bIns="0" anchor="ctr"/>
          <a:lstStyle/>
          <a:p>
            <a:pPr algn="ctr">
              <a:lnSpc>
                <a:spcPct val="100000"/>
              </a:lnSpc>
            </a:pPr>
            <a:r>
              <a:rPr lang="en-IN" sz="4400">
                <a:solidFill>
                  <a:srgbClr val="000000"/>
                </a:solidFill>
                <a:latin typeface="Arial"/>
                <a:ea typeface="DejaVu Sans"/>
              </a:rPr>
              <a:t>Feed data to Machine</a:t>
            </a:r>
            <a:endParaRPr/>
          </a:p>
        </p:txBody>
      </p:sp>
      <p:sp>
        <p:nvSpPr>
          <p:cNvPr id="979" name="CustomShape 2"/>
          <p:cNvSpPr/>
          <p:nvPr/>
        </p:nvSpPr>
        <p:spPr>
          <a:xfrm>
            <a:off x="648000" y="1152360"/>
            <a:ext cx="9069480" cy="5757840"/>
          </a:xfrm>
          <a:prstGeom prst="rect">
            <a:avLst/>
          </a:prstGeom>
          <a:noFill/>
          <a:ln>
            <a:noFill/>
          </a:ln>
        </p:spPr>
        <p:txBody>
          <a:bodyPr lIns="0" tIns="0" rIns="0" bIns="0"/>
          <a:lstStyle/>
          <a:p>
            <a:pPr>
              <a:lnSpc>
                <a:spcPct val="100000"/>
              </a:lnSpc>
              <a:buSzPct val="45000"/>
              <a:buFont typeface="StarSymbol"/>
              <a:buChar char="l"/>
            </a:pPr>
            <a:r>
              <a:rPr lang="en-IN" sz="3200">
                <a:solidFill>
                  <a:srgbClr val="000000"/>
                </a:solidFill>
                <a:latin typeface="Arial"/>
                <a:ea typeface="DejaVu Sans"/>
              </a:rPr>
              <a:t>One hot encoding</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3200">
                <a:solidFill>
                  <a:srgbClr val="000000"/>
                </a:solidFill>
                <a:latin typeface="Arial"/>
                <a:ea typeface="DejaVu Sans"/>
              </a:rPr>
              <a:t>Creating word Embeddings to learn semantic meaning of the text</a:t>
            </a:r>
            <a:endParaRPr/>
          </a:p>
        </p:txBody>
      </p:sp>
      <p:pic>
        <p:nvPicPr>
          <p:cNvPr id="980" name="Picture 979"/>
          <p:cNvPicPr/>
          <p:nvPr/>
        </p:nvPicPr>
        <p:blipFill>
          <a:blip r:embed="rId2"/>
          <a:stretch>
            <a:fillRect/>
          </a:stretch>
        </p:blipFill>
        <p:spPr>
          <a:xfrm>
            <a:off x="684720" y="1872000"/>
            <a:ext cx="8027280" cy="1230480"/>
          </a:xfrm>
          <a:prstGeom prst="rect">
            <a:avLst/>
          </a:prstGeom>
          <a:ln>
            <a:noFill/>
          </a:ln>
        </p:spPr>
      </p:pic>
      <p:pic>
        <p:nvPicPr>
          <p:cNvPr id="981" name="Picture 980"/>
          <p:cNvPicPr/>
          <p:nvPr/>
        </p:nvPicPr>
        <p:blipFill>
          <a:blip r:embed="rId3"/>
          <a:stretch>
            <a:fillRect/>
          </a:stretch>
        </p:blipFill>
        <p:spPr>
          <a:xfrm>
            <a:off x="936000" y="4824360"/>
            <a:ext cx="8637840" cy="1869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 name="CustomShape 1"/>
          <p:cNvSpPr/>
          <p:nvPr/>
        </p:nvSpPr>
        <p:spPr>
          <a:xfrm>
            <a:off x="72360" y="17280"/>
            <a:ext cx="4965480" cy="624600"/>
          </a:xfrm>
          <a:prstGeom prst="rect">
            <a:avLst/>
          </a:prstGeom>
          <a:noFill/>
          <a:ln>
            <a:noFill/>
          </a:ln>
        </p:spPr>
        <p:txBody>
          <a:bodyPr lIns="0" tIns="0" rIns="0" bIns="0" anchor="ctr"/>
          <a:lstStyle/>
          <a:p>
            <a:pPr algn="ctr">
              <a:lnSpc>
                <a:spcPct val="100000"/>
              </a:lnSpc>
            </a:pPr>
            <a:r>
              <a:rPr lang="en-IN" sz="4400">
                <a:solidFill>
                  <a:srgbClr val="000000"/>
                </a:solidFill>
                <a:latin typeface="Arial"/>
                <a:ea typeface="DejaVu Sans"/>
              </a:rPr>
              <a:t>Contd...</a:t>
            </a:r>
            <a:endParaRPr/>
          </a:p>
        </p:txBody>
      </p:sp>
      <p:sp>
        <p:nvSpPr>
          <p:cNvPr id="983" name="CustomShape 2"/>
          <p:cNvSpPr/>
          <p:nvPr/>
        </p:nvSpPr>
        <p:spPr>
          <a:xfrm>
            <a:off x="252720" y="644400"/>
            <a:ext cx="9069480" cy="6625800"/>
          </a:xfrm>
          <a:prstGeom prst="rect">
            <a:avLst/>
          </a:prstGeom>
          <a:noFill/>
          <a:ln>
            <a:noFill/>
          </a:ln>
        </p:spPr>
        <p:txBody>
          <a:bodyPr lIns="0" tIns="0" rIns="0" bIns="0"/>
          <a:lstStyle/>
          <a:p>
            <a:pPr>
              <a:lnSpc>
                <a:spcPct val="100000"/>
              </a:lnSpc>
              <a:buSzPct val="45000"/>
              <a:buFont typeface="StarSymbol"/>
              <a:buChar char="l"/>
            </a:pPr>
            <a:r>
              <a:rPr lang="en-IN" sz="3200">
                <a:solidFill>
                  <a:srgbClr val="000000"/>
                </a:solidFill>
                <a:latin typeface="Arial"/>
                <a:ea typeface="DejaVu Sans"/>
              </a:rPr>
              <a:t>WORD EMBEDDINGS</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SzPct val="45000"/>
              <a:buFont typeface="StarSymbol"/>
              <a:buChar char="l"/>
            </a:pPr>
            <a:endParaRPr/>
          </a:p>
          <a:p>
            <a:pPr>
              <a:lnSpc>
                <a:spcPct val="100000"/>
              </a:lnSpc>
              <a:buSzPct val="45000"/>
              <a:buFont typeface="StarSymbol"/>
              <a:buChar char="l"/>
            </a:pPr>
            <a:endParaRPr/>
          </a:p>
          <a:p>
            <a:pPr>
              <a:lnSpc>
                <a:spcPct val="100000"/>
              </a:lnSpc>
            </a:pPr>
            <a:r>
              <a:rPr lang="en-IN" sz="2000">
                <a:solidFill>
                  <a:srgbClr val="000000"/>
                </a:solidFill>
                <a:latin typeface="Arial"/>
                <a:ea typeface="DejaVu Sans"/>
              </a:rPr>
              <a:t>Creating a model(training) using a  classifier/Network  </a:t>
            </a:r>
            <a:endParaRPr/>
          </a:p>
          <a:p>
            <a:pPr>
              <a:lnSpc>
                <a:spcPct val="100000"/>
              </a:lnSpc>
              <a:buSzPct val="45000"/>
              <a:buFont typeface="StarSymbol"/>
              <a:buChar char="l"/>
            </a:pPr>
            <a:r>
              <a:rPr lang="en-IN" sz="2000">
                <a:solidFill>
                  <a:srgbClr val="000000"/>
                </a:solidFill>
                <a:latin typeface="Arial"/>
                <a:ea typeface="DejaVu Sans"/>
              </a:rPr>
              <a:t>Evaluating and predicting Sentiment</a:t>
            </a:r>
            <a:endParaRPr/>
          </a:p>
        </p:txBody>
      </p:sp>
      <p:pic>
        <p:nvPicPr>
          <p:cNvPr id="984" name="Picture 983"/>
          <p:cNvPicPr/>
          <p:nvPr/>
        </p:nvPicPr>
        <p:blipFill>
          <a:blip r:embed="rId2"/>
          <a:stretch>
            <a:fillRect/>
          </a:stretch>
        </p:blipFill>
        <p:spPr>
          <a:xfrm rot="21599400">
            <a:off x="689760" y="1080720"/>
            <a:ext cx="8165880" cy="1837800"/>
          </a:xfrm>
          <a:prstGeom prst="rect">
            <a:avLst/>
          </a:prstGeom>
          <a:ln>
            <a:noFill/>
          </a:ln>
        </p:spPr>
      </p:pic>
      <p:pic>
        <p:nvPicPr>
          <p:cNvPr id="985" name="Picture 984"/>
          <p:cNvPicPr/>
          <p:nvPr/>
        </p:nvPicPr>
        <p:blipFill>
          <a:blip r:embed="rId3"/>
          <a:stretch>
            <a:fillRect/>
          </a:stretch>
        </p:blipFill>
        <p:spPr>
          <a:xfrm>
            <a:off x="432000" y="4104360"/>
            <a:ext cx="5541840" cy="2589840"/>
          </a:xfrm>
          <a:prstGeom prst="rect">
            <a:avLst/>
          </a:prstGeom>
          <a:ln>
            <a:noFill/>
          </a:ln>
        </p:spPr>
      </p:pic>
      <p:pic>
        <p:nvPicPr>
          <p:cNvPr id="986" name="Picture 985"/>
          <p:cNvPicPr/>
          <p:nvPr/>
        </p:nvPicPr>
        <p:blipFill>
          <a:blip r:embed="rId4"/>
          <a:stretch>
            <a:fillRect/>
          </a:stretch>
        </p:blipFill>
        <p:spPr>
          <a:xfrm>
            <a:off x="6192000" y="3600360"/>
            <a:ext cx="3597480" cy="3453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504000" y="301320"/>
            <a:ext cx="9068760" cy="1259280"/>
          </a:xfrm>
          <a:prstGeom prst="rect">
            <a:avLst/>
          </a:prstGeom>
          <a:noFill/>
          <a:ln>
            <a:noFill/>
          </a:ln>
        </p:spPr>
        <p:txBody>
          <a:bodyPr lIns="0" tIns="0" rIns="0" bIns="0" anchor="ctr"/>
          <a:lstStyle/>
          <a:p>
            <a:pPr algn="ctr">
              <a:lnSpc>
                <a:spcPct val="100000"/>
              </a:lnSpc>
            </a:pPr>
            <a:r>
              <a:rPr lang="en-IN" sz="4400" b="1">
                <a:solidFill>
                  <a:srgbClr val="000000"/>
                </a:solidFill>
                <a:latin typeface="Arial"/>
                <a:ea typeface="DejaVu Sans"/>
              </a:rPr>
              <a:t>A few tasks in NLP...</a:t>
            </a:r>
            <a:r>
              <a:rPr lang="en-IN" sz="4400">
                <a:solidFill>
                  <a:srgbClr val="000000"/>
                </a:solidFill>
                <a:latin typeface="Arial"/>
                <a:ea typeface="DejaVu Sans"/>
              </a:rPr>
              <a:t> </a:t>
            </a:r>
            <a:endParaRPr/>
          </a:p>
        </p:txBody>
      </p:sp>
      <p:sp>
        <p:nvSpPr>
          <p:cNvPr id="396" name="CustomShape 2"/>
          <p:cNvSpPr/>
          <p:nvPr/>
        </p:nvSpPr>
        <p:spPr>
          <a:xfrm>
            <a:off x="504000" y="1769040"/>
            <a:ext cx="9068760" cy="4381560"/>
          </a:xfrm>
          <a:prstGeom prst="rect">
            <a:avLst/>
          </a:prstGeom>
          <a:noFill/>
          <a:ln>
            <a:noFill/>
          </a:ln>
        </p:spPr>
        <p:txBody>
          <a:bodyPr lIns="0" tIns="0" rIns="0" bIns="0"/>
          <a:lstStyle/>
          <a:p>
            <a:pPr>
              <a:lnSpc>
                <a:spcPct val="100000"/>
              </a:lnSpc>
              <a:buSzPct val="45000"/>
              <a:buFont typeface="Wingdings" charset="2"/>
              <a:buChar char=""/>
            </a:pPr>
            <a:r>
              <a:rPr lang="en-IN" sz="3200">
                <a:solidFill>
                  <a:srgbClr val="000000"/>
                </a:solidFill>
                <a:latin typeface="Arial"/>
                <a:ea typeface="DejaVu Sans"/>
              </a:rPr>
              <a:t>Name Entity recognition</a:t>
            </a:r>
            <a:endParaRPr/>
          </a:p>
          <a:p>
            <a:pPr>
              <a:lnSpc>
                <a:spcPct val="100000"/>
              </a:lnSpc>
              <a:buSzPct val="45000"/>
              <a:buFont typeface="Wingdings" charset="2"/>
              <a:buChar char=""/>
            </a:pPr>
            <a:r>
              <a:rPr lang="en-IN" sz="3200">
                <a:solidFill>
                  <a:srgbClr val="000000"/>
                </a:solidFill>
                <a:latin typeface="Arial"/>
                <a:ea typeface="DejaVu Sans"/>
              </a:rPr>
              <a:t>Parts of speech Tagging</a:t>
            </a:r>
            <a:endParaRPr/>
          </a:p>
          <a:p>
            <a:pPr>
              <a:lnSpc>
                <a:spcPct val="100000"/>
              </a:lnSpc>
              <a:buSzPct val="45000"/>
              <a:buFont typeface="Wingdings" charset="2"/>
              <a:buChar char=""/>
            </a:pPr>
            <a:r>
              <a:rPr lang="en-IN" sz="3200">
                <a:solidFill>
                  <a:srgbClr val="000000"/>
                </a:solidFill>
                <a:latin typeface="Arial"/>
                <a:ea typeface="DejaVu Sans"/>
              </a:rPr>
              <a:t>Language Modeling</a:t>
            </a:r>
            <a:endParaRPr/>
          </a:p>
          <a:p>
            <a:pPr>
              <a:lnSpc>
                <a:spcPct val="100000"/>
              </a:lnSpc>
              <a:buSzPct val="45000"/>
              <a:buFont typeface="Wingdings" charset="2"/>
              <a:buChar char=""/>
            </a:pPr>
            <a:r>
              <a:rPr lang="en-IN" sz="3200">
                <a:solidFill>
                  <a:srgbClr val="000000"/>
                </a:solidFill>
                <a:latin typeface="Arial"/>
                <a:ea typeface="DejaVu Sans"/>
              </a:rPr>
              <a:t>Sentimental Analysis</a:t>
            </a:r>
            <a:endParaRPr/>
          </a:p>
          <a:p>
            <a:pPr>
              <a:lnSpc>
                <a:spcPct val="100000"/>
              </a:lnSpc>
              <a:buSzPct val="45000"/>
              <a:buFont typeface="Wingdings" charset="2"/>
              <a:buChar char=""/>
            </a:pPr>
            <a:r>
              <a:rPr lang="en-IN" sz="3200">
                <a:solidFill>
                  <a:srgbClr val="000000"/>
                </a:solidFill>
                <a:latin typeface="Arial"/>
                <a:ea typeface="DejaVu Sans"/>
              </a:rPr>
              <a:t>Text Generation</a:t>
            </a:r>
            <a:endParaRPr/>
          </a:p>
          <a:p>
            <a:pPr>
              <a:lnSpc>
                <a:spcPct val="100000"/>
              </a:lnSpc>
              <a:buSzPct val="45000"/>
              <a:buFont typeface="Wingdings" charset="2"/>
              <a:buChar char=""/>
            </a:pPr>
            <a:r>
              <a:rPr lang="en-IN" sz="3200">
                <a:solidFill>
                  <a:srgbClr val="000000"/>
                </a:solidFill>
                <a:latin typeface="Arial"/>
                <a:ea typeface="DejaVu Sans"/>
              </a:rPr>
              <a:t>Topic modeling</a:t>
            </a:r>
            <a:endParaRPr/>
          </a:p>
          <a:p>
            <a:pPr>
              <a:lnSpc>
                <a:spcPct val="100000"/>
              </a:lnSpc>
              <a:buSzPct val="45000"/>
              <a:buFont typeface="Wingdings" charset="2"/>
              <a:buChar char=""/>
            </a:pPr>
            <a:r>
              <a:rPr lang="en-IN" sz="3200">
                <a:solidFill>
                  <a:srgbClr val="000000"/>
                </a:solidFill>
                <a:latin typeface="Arial"/>
                <a:ea typeface="DejaVu Sans"/>
              </a:rPr>
              <a:t>Text Summarization</a:t>
            </a:r>
            <a:endParaRPr/>
          </a:p>
          <a:p>
            <a:pPr>
              <a:lnSpc>
                <a:spcPct val="100000"/>
              </a:lnSpc>
              <a:buSzPct val="45000"/>
              <a:buFont typeface="Wingdings" charset="2"/>
              <a:buChar char=""/>
            </a:pPr>
            <a:r>
              <a:rPr lang="en-IN" sz="3200">
                <a:solidFill>
                  <a:srgbClr val="000000"/>
                </a:solidFill>
                <a:latin typeface="Arial"/>
                <a:ea typeface="DejaVu Sans"/>
              </a:rPr>
              <a:t>Question Answering</a:t>
            </a:r>
            <a:endParaRPr/>
          </a:p>
          <a:p>
            <a:pPr>
              <a:lnSpc>
                <a:spcPct val="100000"/>
              </a:lnSpc>
              <a:buSzPct val="45000"/>
              <a:buFont typeface="Wingdings" charset="2"/>
              <a:buChar char=""/>
            </a:pPr>
            <a:r>
              <a:rPr lang="en-IN" sz="3200">
                <a:solidFill>
                  <a:srgbClr val="000000"/>
                </a:solidFill>
                <a:latin typeface="Arial"/>
                <a:ea typeface="DejaVu Sans"/>
              </a:rPr>
              <a:t>Information Retrival</a:t>
            </a:r>
            <a:endParaRPr/>
          </a:p>
          <a:p>
            <a:pPr>
              <a:lnSpc>
                <a:spcPct val="100000"/>
              </a:lnSpc>
              <a:buSzPct val="45000"/>
              <a:buFont typeface="Wingdings" charset="2"/>
              <a:buChar char=""/>
            </a:pPr>
            <a:r>
              <a:rPr lang="en-IN" sz="3200">
                <a:solidFill>
                  <a:srgbClr val="000000"/>
                </a:solidFill>
                <a:latin typeface="Arial"/>
                <a:ea typeface="DejaVu Sans"/>
              </a:rPr>
              <a:t>Machine translation</a:t>
            </a: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504000" y="301320"/>
            <a:ext cx="9068760" cy="1259280"/>
          </a:xfrm>
          <a:prstGeom prst="rect">
            <a:avLst/>
          </a:prstGeom>
          <a:noFill/>
          <a:ln>
            <a:noFill/>
          </a:ln>
        </p:spPr>
        <p:txBody>
          <a:bodyPr lIns="0" tIns="0" rIns="0" bIns="0" anchor="ctr"/>
          <a:lstStyle/>
          <a:p>
            <a:pPr algn="ctr">
              <a:lnSpc>
                <a:spcPct val="100000"/>
              </a:lnSpc>
            </a:pPr>
            <a:r>
              <a:rPr lang="en-IN" sz="4400">
                <a:solidFill>
                  <a:srgbClr val="000000"/>
                </a:solidFill>
                <a:latin typeface="Arial"/>
                <a:ea typeface="DejaVu Sans"/>
              </a:rPr>
              <a:t>A few terms you often hear in NLP</a:t>
            </a:r>
            <a:endParaRPr/>
          </a:p>
        </p:txBody>
      </p:sp>
      <p:sp>
        <p:nvSpPr>
          <p:cNvPr id="398" name="CustomShape 2"/>
          <p:cNvSpPr/>
          <p:nvPr/>
        </p:nvSpPr>
        <p:spPr>
          <a:xfrm>
            <a:off x="504000" y="1800000"/>
            <a:ext cx="9068760" cy="4381560"/>
          </a:xfrm>
          <a:prstGeom prst="rect">
            <a:avLst/>
          </a:prstGeom>
          <a:noFill/>
          <a:ln>
            <a:noFill/>
          </a:ln>
        </p:spPr>
        <p:txBody>
          <a:bodyPr lIns="0" tIns="0" rIns="0" bIns="0"/>
          <a:lstStyle/>
          <a:p>
            <a:pPr>
              <a:lnSpc>
                <a:spcPct val="100000"/>
              </a:lnSpc>
              <a:buSzPct val="45000"/>
              <a:buFont typeface="Wingdings" charset="2"/>
              <a:buChar char=""/>
            </a:pPr>
            <a:r>
              <a:rPr lang="en-IN" sz="3200">
                <a:solidFill>
                  <a:srgbClr val="000000"/>
                </a:solidFill>
                <a:latin typeface="Arial"/>
                <a:ea typeface="DejaVu Sans"/>
              </a:rPr>
              <a:t>Corpora-Plural, Corpus-singular</a:t>
            </a:r>
            <a:endParaRPr/>
          </a:p>
          <a:p>
            <a:pPr>
              <a:lnSpc>
                <a:spcPct val="100000"/>
              </a:lnSpc>
              <a:buSzPct val="45000"/>
              <a:buFont typeface="Wingdings" charset="2"/>
              <a:buChar char=""/>
            </a:pPr>
            <a:r>
              <a:rPr lang="en-IN" sz="3200">
                <a:solidFill>
                  <a:srgbClr val="000000"/>
                </a:solidFill>
                <a:latin typeface="Arial"/>
                <a:ea typeface="DejaVu Sans"/>
              </a:rPr>
              <a:t>Gram{unigram, bi-gram, trigram,N-gram}</a:t>
            </a:r>
            <a:endParaRPr/>
          </a:p>
          <a:p>
            <a:pPr>
              <a:lnSpc>
                <a:spcPct val="100000"/>
              </a:lnSpc>
              <a:buSzPct val="45000"/>
              <a:buFont typeface="Wingdings" charset="2"/>
              <a:buChar char=""/>
            </a:pPr>
            <a:r>
              <a:rPr lang="en-IN" sz="3200">
                <a:solidFill>
                  <a:srgbClr val="000000"/>
                </a:solidFill>
                <a:latin typeface="Arial"/>
                <a:ea typeface="DejaVu Sans"/>
              </a:rPr>
              <a:t>Token</a:t>
            </a:r>
            <a:endParaRPr/>
          </a:p>
          <a:p>
            <a:pPr>
              <a:lnSpc>
                <a:spcPct val="100000"/>
              </a:lnSpc>
              <a:buSzPct val="45000"/>
              <a:buFont typeface="Wingdings" charset="2"/>
              <a:buChar char=""/>
            </a:pPr>
            <a:r>
              <a:rPr lang="en-IN" sz="3200">
                <a:solidFill>
                  <a:srgbClr val="000000"/>
                </a:solidFill>
                <a:latin typeface="Arial"/>
                <a:ea typeface="DejaVu Sans"/>
              </a:rPr>
              <a:t>parsing</a:t>
            </a:r>
            <a:endParaRPr/>
          </a:p>
          <a:p>
            <a:pPr>
              <a:lnSpc>
                <a:spcPct val="100000"/>
              </a:lnSpc>
              <a:buSzPct val="45000"/>
              <a:buFont typeface="Wingdings" charset="2"/>
              <a:buChar char=""/>
            </a:pPr>
            <a:r>
              <a:rPr lang="en-IN" sz="3200">
                <a:solidFill>
                  <a:srgbClr val="000000"/>
                </a:solidFill>
                <a:latin typeface="Arial"/>
                <a:ea typeface="DejaVu Sans"/>
              </a:rPr>
              <a:t>Vocabulary </a:t>
            </a:r>
            <a:endParaRPr/>
          </a:p>
          <a:p>
            <a:pPr>
              <a:lnSpc>
                <a:spcPct val="100000"/>
              </a:lnSpc>
              <a:buSzPct val="45000"/>
              <a:buFont typeface="Wingdings" charset="2"/>
              <a:buChar char=""/>
            </a:pPr>
            <a:r>
              <a:rPr lang="en-IN" sz="3200">
                <a:solidFill>
                  <a:srgbClr val="000000"/>
                </a:solidFill>
                <a:latin typeface="Arial"/>
                <a:ea typeface="DejaVu Sans"/>
              </a:rPr>
              <a:t>Entropy</a:t>
            </a:r>
            <a:endParaRPr/>
          </a:p>
          <a:p>
            <a:pPr>
              <a:lnSpc>
                <a:spcPct val="100000"/>
              </a:lnSpc>
              <a:buSzPct val="45000"/>
              <a:buFont typeface="Wingdings" charset="2"/>
              <a:buChar char=""/>
            </a:pPr>
            <a:r>
              <a:rPr lang="en-IN" sz="3200">
                <a:solidFill>
                  <a:srgbClr val="000000"/>
                </a:solidFill>
                <a:latin typeface="Arial"/>
                <a:ea typeface="DejaVu Sans"/>
              </a:rPr>
              <a:t>Zipfs law</a:t>
            </a:r>
            <a:endParaRPr/>
          </a:p>
          <a:p>
            <a:pPr>
              <a:lnSpc>
                <a:spcPct val="100000"/>
              </a:lnSpc>
              <a:buSzPct val="45000"/>
              <a:buFont typeface="Wingdings" charset="2"/>
              <a:buChar char=""/>
            </a:pPr>
            <a:r>
              <a:rPr lang="en-IN" sz="3200">
                <a:solidFill>
                  <a:srgbClr val="000000"/>
                </a:solidFill>
                <a:latin typeface="Arial"/>
                <a:ea typeface="DejaVu Sans"/>
              </a:rPr>
              <a:t>Perplexity</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ustomShape 1"/>
          <p:cNvSpPr/>
          <p:nvPr/>
        </p:nvSpPr>
        <p:spPr>
          <a:xfrm>
            <a:off x="504000" y="301320"/>
            <a:ext cx="9070200" cy="1260000"/>
          </a:xfrm>
          <a:prstGeom prst="rect">
            <a:avLst/>
          </a:prstGeom>
          <a:noFill/>
          <a:ln>
            <a:noFill/>
          </a:ln>
        </p:spPr>
        <p:txBody>
          <a:bodyPr lIns="0" tIns="0" rIns="0" bIns="0" anchor="ctr"/>
          <a:lstStyle/>
          <a:p>
            <a:pPr algn="ctr">
              <a:lnSpc>
                <a:spcPct val="100000"/>
              </a:lnSpc>
            </a:pPr>
            <a:r>
              <a:rPr lang="en-IN" sz="4400">
                <a:solidFill>
                  <a:srgbClr val="000000"/>
                </a:solidFill>
                <a:latin typeface="Arial"/>
                <a:ea typeface="DejaVu Sans"/>
              </a:rPr>
              <a:t>How machine Recognize?</a:t>
            </a:r>
            <a:endParaRPr/>
          </a:p>
        </p:txBody>
      </p:sp>
      <p:sp>
        <p:nvSpPr>
          <p:cNvPr id="400" name="CustomShape 2"/>
          <p:cNvSpPr/>
          <p:nvPr/>
        </p:nvSpPr>
        <p:spPr>
          <a:xfrm>
            <a:off x="1368000" y="2808000"/>
            <a:ext cx="1396440" cy="344520"/>
          </a:xfrm>
          <a:prstGeom prst="rect">
            <a:avLst/>
          </a:prstGeom>
          <a:noFill/>
          <a:ln>
            <a:noFill/>
          </a:ln>
        </p:spPr>
      </p:sp>
      <p:sp>
        <p:nvSpPr>
          <p:cNvPr id="401" name="TextShape 3"/>
          <p:cNvSpPr txBox="1"/>
          <p:nvPr/>
        </p:nvSpPr>
        <p:spPr>
          <a:xfrm>
            <a:off x="504000" y="1768680"/>
            <a:ext cx="9072000" cy="4384080"/>
          </a:xfrm>
          <a:prstGeom prst="rect">
            <a:avLst/>
          </a:prstGeom>
        </p:spPr>
        <p:txBody>
          <a:bodyPr lIns="0" tIns="0" rIns="0" bIns="0"/>
          <a:lstStyle/>
          <a:p>
            <a:pPr>
              <a:buSzPct val="45000"/>
              <a:buFont typeface="StarSymbol"/>
              <a:buChar char=""/>
            </a:pPr>
            <a:r>
              <a:rPr lang="en-IN" sz="3200" b="1">
                <a:latin typeface="Arial"/>
              </a:rPr>
              <a:t>obama was the president of america </a:t>
            </a:r>
            <a:endParaRPr/>
          </a:p>
        </p:txBody>
      </p:sp>
      <p:sp>
        <p:nvSpPr>
          <p:cNvPr id="402" name="TextShape 4"/>
          <p:cNvSpPr txBox="1"/>
          <p:nvPr/>
        </p:nvSpPr>
        <p:spPr>
          <a:xfrm>
            <a:off x="864000" y="2589480"/>
            <a:ext cx="7953120" cy="4250520"/>
          </a:xfrm>
          <a:prstGeom prst="rect">
            <a:avLst/>
          </a:prstGeom>
        </p:spPr>
        <p:txBody>
          <a:bodyPr lIns="90000" tIns="45000" rIns="90000" bIns="45000"/>
          <a:lstStyle/>
          <a:p>
            <a:r>
              <a:rPr lang="en-IN" sz="4800">
                <a:latin typeface="Liberation Mono;Cumberland AMT;Cumberland;Courier New;Cousine;Nimbus Mono L;DejaVu Sans Mono;Courier;Lucida Sans Typewriter;Lucida Typewriter;Monaco;Monospaced"/>
              </a:rPr>
              <a:t>[('obama', 'NN'), ('was', 'VBD'), ('the', 'DT'), ('president', 'NN'), ('of', 'IN'), ('america', 'NN')]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432000" y="72000"/>
            <a:ext cx="9068760" cy="789120"/>
          </a:xfrm>
          <a:prstGeom prst="rect">
            <a:avLst/>
          </a:prstGeom>
          <a:noFill/>
          <a:ln>
            <a:noFill/>
          </a:ln>
        </p:spPr>
        <p:txBody>
          <a:bodyPr lIns="0" tIns="0" rIns="0" bIns="0" anchor="ctr"/>
          <a:lstStyle/>
          <a:p>
            <a:pPr algn="ctr">
              <a:lnSpc>
                <a:spcPct val="100000"/>
              </a:lnSpc>
            </a:pPr>
            <a:r>
              <a:rPr lang="en-IN" sz="4400">
                <a:solidFill>
                  <a:srgbClr val="000000"/>
                </a:solidFill>
                <a:latin typeface="Arial"/>
                <a:ea typeface="DejaVu Sans"/>
              </a:rPr>
              <a:t>Prerequisites</a:t>
            </a:r>
            <a:endParaRPr/>
          </a:p>
        </p:txBody>
      </p:sp>
      <p:sp>
        <p:nvSpPr>
          <p:cNvPr id="404" name="CustomShape 2"/>
          <p:cNvSpPr/>
          <p:nvPr/>
        </p:nvSpPr>
        <p:spPr>
          <a:xfrm>
            <a:off x="504000" y="1080000"/>
            <a:ext cx="9068760" cy="6117120"/>
          </a:xfrm>
          <a:prstGeom prst="rect">
            <a:avLst/>
          </a:prstGeom>
          <a:noFill/>
          <a:ln>
            <a:noFill/>
          </a:ln>
        </p:spPr>
        <p:txBody>
          <a:bodyPr lIns="0" tIns="0" rIns="0" bIns="0"/>
          <a:lstStyle/>
          <a:p>
            <a:pPr>
              <a:lnSpc>
                <a:spcPct val="100000"/>
              </a:lnSpc>
              <a:buSzPct val="45000"/>
              <a:buFont typeface="Wingdings" charset="2"/>
              <a:buChar char=""/>
            </a:pPr>
            <a:r>
              <a:rPr lang="en-IN" sz="3200">
                <a:solidFill>
                  <a:srgbClr val="000000"/>
                </a:solidFill>
                <a:latin typeface="Arial"/>
                <a:ea typeface="DejaVu Sans"/>
              </a:rPr>
              <a:t>NLTK toolkit in python</a:t>
            </a:r>
            <a:endParaRPr/>
          </a:p>
          <a:p>
            <a:pPr>
              <a:lnSpc>
                <a:spcPct val="100000"/>
              </a:lnSpc>
              <a:buSzPct val="45000"/>
              <a:buFont typeface="Wingdings" charset="2"/>
              <a:buChar char=""/>
            </a:pPr>
            <a:r>
              <a:rPr lang="en-IN" sz="3200">
                <a:solidFill>
                  <a:srgbClr val="000000"/>
                </a:solidFill>
                <a:latin typeface="Arial"/>
                <a:ea typeface="DejaVu Sans"/>
              </a:rPr>
              <a:t>OpenNLP, rJAVA in R</a:t>
            </a:r>
            <a:endParaRPr/>
          </a:p>
          <a:p>
            <a:pPr>
              <a:lnSpc>
                <a:spcPct val="100000"/>
              </a:lnSpc>
              <a:buSzPct val="45000"/>
              <a:buFont typeface="Wingdings" charset="2"/>
              <a:buChar char=""/>
            </a:pPr>
            <a:r>
              <a:rPr lang="en-IN" sz="3200">
                <a:solidFill>
                  <a:srgbClr val="000000"/>
                </a:solidFill>
                <a:latin typeface="Arial"/>
                <a:ea typeface="DejaVu Sans"/>
              </a:rPr>
              <a:t>Ipython/ Colaboratory(google) / Kaggle</a:t>
            </a:r>
            <a:endParaRPr/>
          </a:p>
          <a:p>
            <a:pPr>
              <a:lnSpc>
                <a:spcPct val="100000"/>
              </a:lnSpc>
              <a:buSzPct val="45000"/>
              <a:buFont typeface="Wingdings" charset="2"/>
              <a:buChar char=""/>
            </a:pPr>
            <a:r>
              <a:rPr lang="en-IN" sz="3200" b="1">
                <a:solidFill>
                  <a:srgbClr val="000000"/>
                </a:solidFill>
                <a:latin typeface="Arial"/>
                <a:ea typeface="DejaVu Sans"/>
              </a:rPr>
              <a:t>Installation</a:t>
            </a:r>
            <a:r>
              <a:rPr lang="en-IN" sz="3200">
                <a:solidFill>
                  <a:srgbClr val="000000"/>
                </a:solidFill>
                <a:latin typeface="Arial"/>
                <a:ea typeface="DejaVu Sans"/>
              </a:rPr>
              <a:t>:</a:t>
            </a:r>
            <a:endParaRPr/>
          </a:p>
          <a:p>
            <a:pPr>
              <a:lnSpc>
                <a:spcPct val="100000"/>
              </a:lnSpc>
              <a:buSzPct val="45000"/>
              <a:buFont typeface="Wingdings" charset="2"/>
              <a:buChar char=""/>
            </a:pPr>
            <a:r>
              <a:rPr lang="en-IN" sz="3200">
                <a:solidFill>
                  <a:srgbClr val="000000"/>
                </a:solidFill>
                <a:latin typeface="Arial"/>
                <a:ea typeface="DejaVu Sans"/>
              </a:rPr>
              <a:t>Pip install nltk</a:t>
            </a:r>
            <a:endParaRPr/>
          </a:p>
          <a:p>
            <a:pPr>
              <a:lnSpc>
                <a:spcPct val="100000"/>
              </a:lnSpc>
              <a:buSzPct val="45000"/>
              <a:buFont typeface="Wingdings" charset="2"/>
              <a:buChar char=""/>
            </a:pPr>
            <a:r>
              <a:rPr lang="en-IN" sz="3200">
                <a:solidFill>
                  <a:srgbClr val="000000"/>
                </a:solidFill>
                <a:latin typeface="Arial"/>
                <a:ea typeface="DejaVu Sans"/>
              </a:rPr>
              <a:t>!pip install nltk( *in colab)</a:t>
            </a:r>
            <a:endParaRPr/>
          </a:p>
          <a:p>
            <a:pPr>
              <a:lnSpc>
                <a:spcPct val="100000"/>
              </a:lnSpc>
              <a:buSzPct val="45000"/>
              <a:buFont typeface="Wingdings" charset="2"/>
              <a:buChar char=""/>
            </a:pPr>
            <a:r>
              <a:rPr lang="en-IN" sz="3200" b="1">
                <a:solidFill>
                  <a:srgbClr val="000000"/>
                </a:solidFill>
                <a:latin typeface="Arial"/>
                <a:ea typeface="DejaVu Sans"/>
              </a:rPr>
              <a:t>Download requirements for nltk</a:t>
            </a:r>
            <a:r>
              <a:rPr lang="en-IN" sz="3200">
                <a:solidFill>
                  <a:srgbClr val="000000"/>
                </a:solidFill>
                <a:latin typeface="Arial"/>
                <a:ea typeface="DejaVu Sans"/>
              </a:rPr>
              <a:t>:</a:t>
            </a:r>
            <a:endParaRPr/>
          </a:p>
          <a:p>
            <a:pPr>
              <a:lnSpc>
                <a:spcPct val="100000"/>
              </a:lnSpc>
              <a:buSzPct val="45000"/>
              <a:buFont typeface="Wingdings" charset="2"/>
              <a:buChar char=""/>
            </a:pPr>
            <a:r>
              <a:rPr lang="en-IN" sz="3200">
                <a:solidFill>
                  <a:srgbClr val="000000"/>
                </a:solidFill>
                <a:latin typeface="Arial"/>
                <a:ea typeface="DejaVu Sans"/>
              </a:rPr>
              <a:t>import nltk</a:t>
            </a:r>
            <a:endParaRPr/>
          </a:p>
          <a:p>
            <a:pPr>
              <a:lnSpc>
                <a:spcPct val="100000"/>
              </a:lnSpc>
              <a:buSzPct val="45000"/>
              <a:buFont typeface="Wingdings" charset="2"/>
              <a:buChar char=""/>
            </a:pPr>
            <a:r>
              <a:rPr lang="en-IN" sz="3200">
                <a:solidFill>
                  <a:srgbClr val="000000"/>
                </a:solidFill>
                <a:latin typeface="Arial"/>
                <a:ea typeface="DejaVu Sans"/>
              </a:rPr>
              <a:t>nltk.download(“all”) / choose all after running nltk.download() or </a:t>
            </a:r>
            <a:endParaRPr/>
          </a:p>
          <a:p>
            <a:pPr>
              <a:lnSpc>
                <a:spcPct val="100000"/>
              </a:lnSpc>
              <a:buSzPct val="45000"/>
              <a:buFont typeface="Wingdings" charset="2"/>
              <a:buChar char=""/>
            </a:pPr>
            <a:r>
              <a:rPr lang="en-IN" sz="3200">
                <a:solidFill>
                  <a:srgbClr val="000000"/>
                </a:solidFill>
                <a:latin typeface="Arial"/>
                <a:ea typeface="DejaVu Sans"/>
              </a:rPr>
              <a:t> nltk.download() then select all libraries (in Colab)</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2662</Words>
  <Application>Microsoft Office PowerPoint</Application>
  <PresentationFormat>Custom</PresentationFormat>
  <Paragraphs>691</Paragraphs>
  <Slides>59</Slides>
  <Notes>0</Notes>
  <HiddenSlides>0</HiddenSlides>
  <MMClips>0</MMClips>
  <ScaleCrop>false</ScaleCrop>
  <HeadingPairs>
    <vt:vector size="6" baseType="variant">
      <vt:variant>
        <vt:lpstr>Fonts Used</vt:lpstr>
      </vt:variant>
      <vt:variant>
        <vt:i4>6</vt:i4>
      </vt:variant>
      <vt:variant>
        <vt:lpstr>Theme</vt:lpstr>
      </vt:variant>
      <vt:variant>
        <vt:i4>10</vt:i4>
      </vt:variant>
      <vt:variant>
        <vt:lpstr>Slide Titles</vt:lpstr>
      </vt:variant>
      <vt:variant>
        <vt:i4>59</vt:i4>
      </vt:variant>
    </vt:vector>
  </HeadingPairs>
  <TitlesOfParts>
    <vt:vector size="75" baseType="lpstr">
      <vt:lpstr>Arial</vt:lpstr>
      <vt:lpstr>Courier New</vt:lpstr>
      <vt:lpstr>DejaVu Sans</vt:lpstr>
      <vt:lpstr>Liberation Mono;Cumberland AMT;Cumberland;Courier New;Cousine;Nimbus Mono L;DejaVu Sans Mono;Courier;Lucida Sans Typewriter;Lucida Typewriter;Monaco;Monospaced</vt:lpstr>
      <vt:lpstr>StarSymbol</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Peruri, Sai [CONTINGENT WORKER]</cp:lastModifiedBy>
  <cp:revision>1</cp:revision>
  <dcterms:modified xsi:type="dcterms:W3CDTF">2018-12-20T13:43:26Z</dcterms:modified>
</cp:coreProperties>
</file>