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51435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11" autoAdjust="0"/>
    <p:restoredTop sz="99500" autoAdjust="0"/>
  </p:normalViewPr>
  <p:slideViewPr>
    <p:cSldViewPr snapToGrid="0" snapToObjects="1">
      <p:cViewPr varScale="1">
        <p:scale>
          <a:sx n="75" d="100"/>
          <a:sy n="75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" name="Text box"/>
          <p:cNvSpPr>
            <a:spLocks noGrp="1"/>
          </p:cNvSpPr>
          <p:nvPr>
            <p:ph type="dt" idx="1"/>
          </p:nvPr>
        </p:nvSpPr>
        <p:spPr>
          <a:xfrm rot="0">
            <a:off x="3884613" y="0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9/24/2025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5" name="Text box"/>
          <p:cNvSpPr>
            <a:spLocks noGrp="1"/>
          </p:cNvSpPr>
          <p:nvPr>
            <p:ph type="body" idx="3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idx="4"/>
          </p:nvPr>
        </p:nvSpPr>
        <p:spPr>
          <a:xfrm rot="0">
            <a:off x="0" y="8685213"/>
            <a:ext cx="2971799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192003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515385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37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38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39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033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8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9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60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4058000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8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9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90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79420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1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2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3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48234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6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7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8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1598451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5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6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7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0982933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5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26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27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517720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"/>
          <p:cNvSpPr>
            <a:spLocks noGrp="1"/>
          </p:cNvSpPr>
          <p:nvPr>
            <p:ph type="sldNum" idx="5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2" name="Object"/>
          <p:cNvSpPr>
            <a:spLocks noGrp="1" noChangeAspect="1"/>
          </p:cNvSpPr>
          <p:nvPr>
            <p:ph type="sldImg"/>
          </p:nvPr>
        </p:nvSpPr>
        <p:spPr>
          <a:xfrm rot="0">
            <a:off x="685800" y="1143000"/>
            <a:ext cx="5486400" cy="308610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73" name="Text box"/>
          <p:cNvSpPr>
            <a:spLocks noGrp="1"/>
          </p:cNvSpPr>
          <p:nvPr>
            <p:ph type="body" idx="1"/>
          </p:nvPr>
        </p:nvSpPr>
        <p:spPr>
          <a:xfrm rot="0">
            <a:off x="685800" y="4400550"/>
            <a:ext cx="5486400" cy="36004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74" name="Text box"/>
          <p:cNvSpPr>
            <a:spLocks noGrp="1"/>
          </p:cNvSpPr>
          <p:nvPr>
            <p:ph type="sldNum" idx="10"/>
          </p:nvPr>
        </p:nvSpPr>
        <p:spPr>
          <a:xfrm rot="0">
            <a:off x="3884613" y="8685213"/>
            <a:ext cx="2971800" cy="4587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09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685800" y="1597818"/>
            <a:ext cx="7772400" cy="110251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371600" y="2914649"/>
            <a:ext cx="6400800" cy="1314449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456328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405889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1352845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3841818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533845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09656905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36356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848780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707303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849406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18218841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88691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50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ctr" defTabSz="914400" eaLnBrk="1" fontAlgn="auto" latinLnBrk="0" hangingPunct="1">
        <a:spcBef>
          <a:spcPts val="0"/>
        </a:spcBef>
        <a:buNone/>
        <a:defRPr sz="4400" kern="1200">
          <a:solidFill>
            <a:schemeClr val="tx1"/>
          </a:solidFill>
          <a:latin typeface="Calibri Light" pitchFamily="0" charset="0"/>
          <a:ea typeface="等线 Light" pitchFamily="0" charset="0"/>
          <a:cs typeface="Calibri Light" pitchFamily="0" charset="0"/>
        </a:defRPr>
      </a:lvl1pPr>
    </p:titleStyle>
    <p:bodyStyle>
      <a:lvl1pPr marL="342900" indent="-3429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1pPr>
      <a:lvl2pPr marL="742950" indent="-28575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2pPr>
      <a:lvl3pPr marL="1143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3pPr>
      <a:lvl4pPr marL="1600200" indent="-228600" algn="l" defTabSz="914400" eaLnBrk="1" fontAlgn="auto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4pPr>
      <a:lvl5pPr marL="2057400" indent="-228600" algn="l" defTabSz="914400" eaLnBrk="1" fontAlgn="auto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5pPr>
      <a:lvl6pPr marL="25146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6pPr>
      <a:lvl7pPr marL="29718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7pPr>
      <a:lvl8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8pPr>
      <a:lvl9pPr marL="3429000" indent="-228600" algn="l" defTabSz="914400" eaLnBrk="1" fontAlgn="auto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Calibri" pitchFamily="0" charset="0"/>
          <a:ea typeface="等线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4.png"/><Relationship Id="rId3" Type="http://schemas.openxmlformats.org/officeDocument/2006/relationships/image" Target="../media/5.png"/><Relationship Id="rId4" Type="http://schemas.openxmlformats.org/officeDocument/2006/relationships/image" Target="../media/6.png"/><Relationship Id="rId5" Type="http://schemas.openxmlformats.org/officeDocument/2006/relationships/image" Target="../media/7.png"/><Relationship Id="rId6" Type="http://schemas.openxmlformats.org/officeDocument/2006/relationships/image" Target="../media/8.png"/><Relationship Id="rId7" Type="http://schemas.openxmlformats.org/officeDocument/2006/relationships/image" Target="../media/9.png"/><Relationship Id="rId8" Type="http://schemas.openxmlformats.org/officeDocument/2006/relationships/image" Target="../media/10.png"/><Relationship Id="rId9" Type="http://schemas.openxmlformats.org/officeDocument/2006/relationships/image" Target="../media/11.png"/><Relationship Id="rId10" Type="http://schemas.openxmlformats.org/officeDocument/2006/relationships/image" Target="../media/12.png"/><Relationship Id="rId11" Type="http://schemas.openxmlformats.org/officeDocument/2006/relationships/slideLayout" Target="../slideLayouts/slideLayout12.xml"/><Relationship Id="rId1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13.png"/><Relationship Id="rId2" Type="http://schemas.openxmlformats.org/officeDocument/2006/relationships/image" Target="../media/14.png"/><Relationship Id="rId3" Type="http://schemas.openxmlformats.org/officeDocument/2006/relationships/image" Target="../media/15.png"/><Relationship Id="rId4" Type="http://schemas.openxmlformats.org/officeDocument/2006/relationships/image" Target="../media/16.png"/><Relationship Id="rId5" Type="http://schemas.openxmlformats.org/officeDocument/2006/relationships/image" Target="../media/17.png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8.png"/><Relationship Id="rId2" Type="http://schemas.openxmlformats.org/officeDocument/2006/relationships/image" Target="../media/19.png"/><Relationship Id="rId3" Type="http://schemas.openxmlformats.org/officeDocument/2006/relationships/image" Target="../media/20.png"/><Relationship Id="rId4" Type="http://schemas.openxmlformats.org/officeDocument/2006/relationships/image" Target="../media/21.png"/><Relationship Id="rId5" Type="http://schemas.openxmlformats.org/officeDocument/2006/relationships/image" Target="../media/22.png"/><Relationship Id="rId6" Type="http://schemas.openxmlformats.org/officeDocument/2006/relationships/image" Target="../media/23.png"/><Relationship Id="rId7" Type="http://schemas.openxmlformats.org/officeDocument/2006/relationships/image" Target="../media/24.png"/><Relationship Id="rId8" Type="http://schemas.openxmlformats.org/officeDocument/2006/relationships/image" Target="../media/25.png"/><Relationship Id="rId9" Type="http://schemas.openxmlformats.org/officeDocument/2006/relationships/image" Target="../media/26.png"/><Relationship Id="rId10" Type="http://schemas.openxmlformats.org/officeDocument/2006/relationships/image" Target="../media/27.png"/><Relationship Id="rId11" Type="http://schemas.openxmlformats.org/officeDocument/2006/relationships/image" Target="../media/28.png"/><Relationship Id="rId12" Type="http://schemas.openxmlformats.org/officeDocument/2006/relationships/slideLayout" Target="../slideLayouts/slideLayout12.xml"/><Relationship Id="rId1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29.png"/><Relationship Id="rId2" Type="http://schemas.openxmlformats.org/officeDocument/2006/relationships/image" Target="../media/30.png"/><Relationship Id="rId3" Type="http://schemas.openxmlformats.org/officeDocument/2006/relationships/image" Target="../media/31.png"/><Relationship Id="rId4" Type="http://schemas.openxmlformats.org/officeDocument/2006/relationships/image" Target="../media/32.png"/><Relationship Id="rId5" Type="http://schemas.openxmlformats.org/officeDocument/2006/relationships/image" Target="../media/33.png"/><Relationship Id="rId6" Type="http://schemas.openxmlformats.org/officeDocument/2006/relationships/image" Target="../media/34.png"/><Relationship Id="rId7" Type="http://schemas.openxmlformats.org/officeDocument/2006/relationships/image" Target="../media/35.png"/><Relationship Id="rId8" Type="http://schemas.openxmlformats.org/officeDocument/2006/relationships/slideLayout" Target="../slideLayouts/slideLayout12.xml"/><Relationship Id="rId9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36.png"/><Relationship Id="rId2" Type="http://schemas.openxmlformats.org/officeDocument/2006/relationships/image" Target="../media/37.png"/><Relationship Id="rId3" Type="http://schemas.openxmlformats.org/officeDocument/2006/relationships/image" Target="../media/38.png"/><Relationship Id="rId4" Type="http://schemas.openxmlformats.org/officeDocument/2006/relationships/image" Target="../media/39.png"/><Relationship Id="rId5" Type="http://schemas.openxmlformats.org/officeDocument/2006/relationships/image" Target="../media/40.png"/><Relationship Id="rId6" Type="http://schemas.openxmlformats.org/officeDocument/2006/relationships/image" Target="../media/41.png"/><Relationship Id="rId7" Type="http://schemas.openxmlformats.org/officeDocument/2006/relationships/image" Target="../media/42.png"/><Relationship Id="rId8" Type="http://schemas.openxmlformats.org/officeDocument/2006/relationships/image" Target="../media/43.png"/><Relationship Id="rId9" Type="http://schemas.openxmlformats.org/officeDocument/2006/relationships/image" Target="../media/44.png"/><Relationship Id="rId10" Type="http://schemas.openxmlformats.org/officeDocument/2006/relationships/slideLayout" Target="../slideLayouts/slideLayout12.xml"/><Relationship Id="rId11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45.png"/><Relationship Id="rId2" Type="http://schemas.openxmlformats.org/officeDocument/2006/relationships/image" Target="../media/46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47.png"/><Relationship Id="rId2" Type="http://schemas.openxmlformats.org/officeDocument/2006/relationships/image" Target="../media/48.png"/><Relationship Id="rId3" Type="http://schemas.openxmlformats.org/officeDocument/2006/relationships/image" Target="../media/49.png"/><Relationship Id="rId4" Type="http://schemas.openxmlformats.org/officeDocument/2006/relationships/image" Target="../media/50.png"/><Relationship Id="rId5" Type="http://schemas.openxmlformats.org/officeDocument/2006/relationships/image" Target="../media/51.png"/><Relationship Id="rId6" Type="http://schemas.openxmlformats.org/officeDocument/2006/relationships/slideLayout" Target="../slideLayouts/slideLayout12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52.png"/><Relationship Id="rId2" Type="http://schemas.openxmlformats.org/officeDocument/2006/relationships/image" Target="../media/53.png"/><Relationship Id="rId3" Type="http://schemas.openxmlformats.org/officeDocument/2006/relationships/image" Target="../media/54.png"/><Relationship Id="rId4" Type="http://schemas.openxmlformats.org/officeDocument/2006/relationships/image" Target="../media/55.png"/><Relationship Id="rId5" Type="http://schemas.openxmlformats.org/officeDocument/2006/relationships/image" Target="../media/56.png"/><Relationship Id="rId6" Type="http://schemas.openxmlformats.org/officeDocument/2006/relationships/image" Target="../media/57.png"/><Relationship Id="rId7" Type="http://schemas.openxmlformats.org/officeDocument/2006/relationships/image" Target="../media/58.png"/><Relationship Id="rId8" Type="http://schemas.openxmlformats.org/officeDocument/2006/relationships/image" Target="../media/59.png"/><Relationship Id="rId9" Type="http://schemas.openxmlformats.org/officeDocument/2006/relationships/image" Target="../media/60.png"/><Relationship Id="rId10" Type="http://schemas.openxmlformats.org/officeDocument/2006/relationships/image" Target="../media/61.png"/><Relationship Id="rId11" Type="http://schemas.openxmlformats.org/officeDocument/2006/relationships/image" Target="../media/62.png"/><Relationship Id="rId12" Type="http://schemas.openxmlformats.org/officeDocument/2006/relationships/image" Target="../media/63.png"/><Relationship Id="rId13" Type="http://schemas.openxmlformats.org/officeDocument/2006/relationships/image" Target="../media/64.png"/><Relationship Id="rId14" Type="http://schemas.openxmlformats.org/officeDocument/2006/relationships/image" Target="../media/65.png"/><Relationship Id="rId15" Type="http://schemas.openxmlformats.org/officeDocument/2006/relationships/image" Target="../media/66.png"/><Relationship Id="rId16" Type="http://schemas.openxmlformats.org/officeDocument/2006/relationships/image" Target="../media/67.png"/><Relationship Id="rId17" Type="http://schemas.openxmlformats.org/officeDocument/2006/relationships/slideLayout" Target="../slideLayouts/slideLayout12.xml"/><Relationship Id="rId18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9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5572125" y="2762258"/>
            <a:ext cx="3571875" cy="238124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" name="Rectangle"/>
          <p:cNvSpPr>
            <a:spLocks/>
          </p:cNvSpPr>
          <p:nvPr/>
        </p:nvSpPr>
        <p:spPr>
          <a:xfrm rot="0">
            <a:off x="457200" y="1726406"/>
            <a:ext cx="8229600" cy="619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50" b="1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Smart Hand Gesture Controlled Robot</a:t>
            </a:r>
            <a:endParaRPr lang="zh-CN" altLang="en-US" sz="40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Rectangle"/>
          <p:cNvSpPr>
            <a:spLocks/>
          </p:cNvSpPr>
          <p:nvPr/>
        </p:nvSpPr>
        <p:spPr>
          <a:xfrm rot="0">
            <a:off x="1900331" y="2841297"/>
            <a:ext cx="5343336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Using AI and ESP32 for Next-Gen Human-Robot Interaction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" name="Rectangle"/>
          <p:cNvSpPr>
            <a:spLocks/>
          </p:cNvSpPr>
          <p:nvPr/>
        </p:nvSpPr>
        <p:spPr>
          <a:xfrm rot="0">
            <a:off x="4003166" y="3491377"/>
            <a:ext cx="1137666" cy="209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September 11, 2025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5" name="Text box" descr="*#TXT_SIGN#*"/>
          <p:cNvSpPr txBox="1">
            <a:spLocks/>
          </p:cNvSpPr>
          <p:nvPr/>
        </p:nvSpPr>
        <p:spPr>
          <a:xfrm rot="0">
            <a:off x="1257280" y="3530546"/>
            <a:ext cx="2743158" cy="6858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76200" tIns="76200" rIns="76200" bIns="762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Droid Sans" pitchFamily="0" charset="0"/>
                <a:ea typeface="宋体" pitchFamily="0" charset="0"/>
                <a:cs typeface="Lucida Sans"/>
              </a:rPr>
              <a:t>Name : BOBBILI RAJESH </a:t>
            </a:r>
            <a:endParaRPr lang="en-US" altLang="zh-CN" sz="1800" b="0" i="0" u="none" strike="noStrike" kern="1200" cap="none" spc="0" baseline="0">
              <a:solidFill>
                <a:srgbClr val="FFFFFF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rgbClr val="FFFFFF"/>
                </a:solidFill>
                <a:latin typeface="Droid Sans" pitchFamily="0" charset="0"/>
                <a:ea typeface="宋体" pitchFamily="0" charset="0"/>
                <a:cs typeface="Lucida Sans"/>
              </a:rPr>
              <a:t>Reg.no. 323129512004</a:t>
            </a:r>
            <a:endParaRPr lang="zh-CN" altLang="en-US" sz="1800" b="0" i="0" u="none" strike="noStrike" kern="1200" cap="none" spc="0" baseline="0">
              <a:solidFill>
                <a:srgbClr val="FFFFFF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839732957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1435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" name="Rectangle"/>
          <p:cNvSpPr>
            <a:spLocks/>
          </p:cNvSpPr>
          <p:nvPr/>
        </p:nvSpPr>
        <p:spPr>
          <a:xfrm rot="0">
            <a:off x="285750" y="330994"/>
            <a:ext cx="1727454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Problem Statement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Rectangle"/>
          <p:cNvSpPr>
            <a:spLocks/>
          </p:cNvSpPr>
          <p:nvPr/>
        </p:nvSpPr>
        <p:spPr>
          <a:xfrm rot="0">
            <a:off x="285750" y="909637"/>
            <a:ext cx="2982467" cy="209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Limitations of Conventional Robot Control Systems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19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85750" y="1285875"/>
            <a:ext cx="142875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" name="Rectangle"/>
          <p:cNvSpPr>
            <a:spLocks/>
          </p:cNvSpPr>
          <p:nvPr/>
        </p:nvSpPr>
        <p:spPr>
          <a:xfrm rot="0">
            <a:off x="500063" y="1276350"/>
            <a:ext cx="3059577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Unintuitive for non-technical users, requiring specialized training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1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85750" y="1607344"/>
            <a:ext cx="142875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" name="Rectangle"/>
          <p:cNvSpPr>
            <a:spLocks/>
          </p:cNvSpPr>
          <p:nvPr/>
        </p:nvSpPr>
        <p:spPr>
          <a:xfrm rot="0">
            <a:off x="500063" y="1704974"/>
            <a:ext cx="4500562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Restricted operator mobility due to physical hardware dependencies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3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285750" y="2143125"/>
            <a:ext cx="142875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" name="Rectangle"/>
          <p:cNvSpPr>
            <a:spLocks/>
          </p:cNvSpPr>
          <p:nvPr/>
        </p:nvSpPr>
        <p:spPr>
          <a:xfrm rot="0">
            <a:off x="500063" y="2133600"/>
            <a:ext cx="3030352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Impractical in sterile environments like hospitals and cleanrooms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5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285750" y="2464594"/>
            <a:ext cx="142875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" name="Rectangle"/>
          <p:cNvSpPr>
            <a:spLocks/>
          </p:cNvSpPr>
          <p:nvPr/>
        </p:nvSpPr>
        <p:spPr>
          <a:xfrm rot="0">
            <a:off x="500063" y="2455068"/>
            <a:ext cx="3107401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Accessibility challenges for individuals with physical impairments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" name="Rectangle"/>
          <p:cNvSpPr>
            <a:spLocks/>
          </p:cNvSpPr>
          <p:nvPr/>
        </p:nvSpPr>
        <p:spPr>
          <a:xfrm rot="0">
            <a:off x="285750" y="2895600"/>
            <a:ext cx="1686306" cy="209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Need for Advanced Solution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8" name="Image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285750" y="3271838"/>
            <a:ext cx="142875" cy="1428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9" name="Rectangle"/>
          <p:cNvSpPr>
            <a:spLocks/>
          </p:cNvSpPr>
          <p:nvPr/>
        </p:nvSpPr>
        <p:spPr>
          <a:xfrm rot="0">
            <a:off x="500063" y="3262312"/>
            <a:ext cx="2350201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Touchless, natural interaction for intuitive control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30" name="Image" descr="preencod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285750" y="3593306"/>
            <a:ext cx="142875" cy="1428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1" name="Rectangle"/>
          <p:cNvSpPr>
            <a:spLocks/>
          </p:cNvSpPr>
          <p:nvPr/>
        </p:nvSpPr>
        <p:spPr>
          <a:xfrm rot="0">
            <a:off x="500063" y="3583781"/>
            <a:ext cx="1893224" cy="16192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Real-time response with minimal latency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32" name="Image" descr="preencode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0">
            <a:off x="285750" y="3914775"/>
            <a:ext cx="142875" cy="1428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3" name="Rectangle"/>
          <p:cNvSpPr>
            <a:spLocks/>
          </p:cNvSpPr>
          <p:nvPr/>
        </p:nvSpPr>
        <p:spPr>
          <a:xfrm rot="0">
            <a:off x="500063" y="3905250"/>
            <a:ext cx="2390053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Accessible to users with varying technical abilities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34" name="Image" descr="preencod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285750" y="4236244"/>
            <a:ext cx="142875" cy="1428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5" name="Rectangle"/>
          <p:cNvSpPr>
            <a:spLocks/>
          </p:cNvSpPr>
          <p:nvPr/>
        </p:nvSpPr>
        <p:spPr>
          <a:xfrm rot="0">
            <a:off x="500063" y="4226719"/>
            <a:ext cx="2421935" cy="1619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Adaptable to diverse environments and applications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36" name="Image" descr="preencode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0">
            <a:off x="5550694" y="932258"/>
            <a:ext cx="3186112" cy="35433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08265727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30777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1" name="Rectangle"/>
          <p:cNvSpPr>
            <a:spLocks/>
          </p:cNvSpPr>
          <p:nvPr/>
        </p:nvSpPr>
        <p:spPr>
          <a:xfrm rot="0">
            <a:off x="285750" y="330994"/>
            <a:ext cx="1881759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System Architecture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42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714500" y="885825"/>
            <a:ext cx="5715000" cy="250031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3" name="Rectangle"/>
          <p:cNvSpPr>
            <a:spLocks/>
          </p:cNvSpPr>
          <p:nvPr/>
        </p:nvSpPr>
        <p:spPr>
          <a:xfrm rot="0">
            <a:off x="285750" y="3600450"/>
            <a:ext cx="2571750" cy="1421578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4" name="Rectangle"/>
          <p:cNvSpPr>
            <a:spLocks/>
          </p:cNvSpPr>
          <p:nvPr/>
        </p:nvSpPr>
        <p:spPr>
          <a:xfrm rot="0">
            <a:off x="285750" y="3600450"/>
            <a:ext cx="28575" cy="1421578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45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92906" y="3746896"/>
            <a:ext cx="15716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6" name="Rectangle"/>
          <p:cNvSpPr>
            <a:spLocks/>
          </p:cNvSpPr>
          <p:nvPr/>
        </p:nvSpPr>
        <p:spPr>
          <a:xfrm rot="0">
            <a:off x="621506" y="3730228"/>
            <a:ext cx="1525183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Gesture Recognition System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/>
          </p:cNvSpPr>
          <p:nvPr/>
        </p:nvSpPr>
        <p:spPr>
          <a:xfrm rot="0">
            <a:off x="392906" y="4179080"/>
            <a:ext cx="2357438" cy="571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Python application using MediaPipe for real-time hand tracking and gesture classification. Processes video feed to identify 21 hand landmarks and interpret gestures.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Rectangle"/>
          <p:cNvSpPr>
            <a:spLocks/>
          </p:cNvSpPr>
          <p:nvPr/>
        </p:nvSpPr>
        <p:spPr>
          <a:xfrm rot="0">
            <a:off x="3286124" y="3600450"/>
            <a:ext cx="2571750" cy="1421578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49" name="Rectangle"/>
          <p:cNvSpPr>
            <a:spLocks/>
          </p:cNvSpPr>
          <p:nvPr/>
        </p:nvSpPr>
        <p:spPr>
          <a:xfrm rot="0">
            <a:off x="3286124" y="3600450"/>
            <a:ext cx="28575" cy="1421578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50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393281" y="3746896"/>
            <a:ext cx="19645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1" name="Rectangle"/>
          <p:cNvSpPr>
            <a:spLocks/>
          </p:cNvSpPr>
          <p:nvPr/>
        </p:nvSpPr>
        <p:spPr>
          <a:xfrm rot="0">
            <a:off x="3661172" y="3730228"/>
            <a:ext cx="1223309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Communication Module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2" name="Rectangle"/>
          <p:cNvSpPr>
            <a:spLocks/>
          </p:cNvSpPr>
          <p:nvPr/>
        </p:nvSpPr>
        <p:spPr>
          <a:xfrm rot="0">
            <a:off x="3393281" y="4179080"/>
            <a:ext cx="2357438" cy="571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WiFi-based communication system using TCP/IP sockets to transmit JSON command packets from the host computer to the ESP32 microcontroller with minimal latency.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3" name="Rectangle"/>
          <p:cNvSpPr>
            <a:spLocks/>
          </p:cNvSpPr>
          <p:nvPr/>
        </p:nvSpPr>
        <p:spPr>
          <a:xfrm rot="0">
            <a:off x="6286499" y="3600450"/>
            <a:ext cx="2571750" cy="1421578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54" name="Rectangle"/>
          <p:cNvSpPr>
            <a:spLocks/>
          </p:cNvSpPr>
          <p:nvPr/>
        </p:nvSpPr>
        <p:spPr>
          <a:xfrm rot="0">
            <a:off x="6286499" y="3600450"/>
            <a:ext cx="28575" cy="1421578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55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6393655" y="3746896"/>
            <a:ext cx="19645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6" name="Rectangle"/>
          <p:cNvSpPr>
            <a:spLocks/>
          </p:cNvSpPr>
          <p:nvPr/>
        </p:nvSpPr>
        <p:spPr>
          <a:xfrm rot="0">
            <a:off x="6661547" y="3730228"/>
            <a:ext cx="962314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Robotic Platform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7" name="Rectangle"/>
          <p:cNvSpPr>
            <a:spLocks/>
          </p:cNvSpPr>
          <p:nvPr/>
        </p:nvSpPr>
        <p:spPr>
          <a:xfrm rot="0">
            <a:off x="6393655" y="4179080"/>
            <a:ext cx="2357437" cy="571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ESP32-controlled wheeled robot with servo-operated gripper. Receives wireless commands and translates them into motor movements for navigation and manipulation.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38720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52781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2" name="Rectangle"/>
          <p:cNvSpPr>
            <a:spLocks/>
          </p:cNvSpPr>
          <p:nvPr/>
        </p:nvSpPr>
        <p:spPr>
          <a:xfrm rot="0">
            <a:off x="285750" y="330994"/>
            <a:ext cx="2915603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Gesture Recognition Technology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63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357313" y="885825"/>
            <a:ext cx="6429376" cy="2714625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64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92906" y="3961209"/>
            <a:ext cx="15716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5" name="Rectangle"/>
          <p:cNvSpPr>
            <a:spLocks/>
          </p:cNvSpPr>
          <p:nvPr/>
        </p:nvSpPr>
        <p:spPr>
          <a:xfrm rot="0">
            <a:off x="621506" y="3944541"/>
            <a:ext cx="1449715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MediaPipe Hand Tracking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6" name="Rectangle"/>
          <p:cNvSpPr>
            <a:spLocks/>
          </p:cNvSpPr>
          <p:nvPr/>
        </p:nvSpPr>
        <p:spPr>
          <a:xfrm rot="0">
            <a:off x="392906" y="4246959"/>
            <a:ext cx="1449918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Real-time detection of 21 3D hand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67" name="Rectangle"/>
          <p:cNvSpPr>
            <a:spLocks/>
          </p:cNvSpPr>
          <p:nvPr/>
        </p:nvSpPr>
        <p:spPr>
          <a:xfrm rot="0">
            <a:off x="392906" y="4426976"/>
            <a:ext cx="1301572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landmarks with high precision.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68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92906" y="4696290"/>
            <a:ext cx="128588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9" name="Rectangle"/>
          <p:cNvSpPr>
            <a:spLocks/>
          </p:cNvSpPr>
          <p:nvPr/>
        </p:nvSpPr>
        <p:spPr>
          <a:xfrm rot="0">
            <a:off x="578644" y="4679142"/>
            <a:ext cx="1294394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Palm and finger joint positions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70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392906" y="4933456"/>
            <a:ext cx="128588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1" name="Rectangle"/>
          <p:cNvSpPr>
            <a:spLocks/>
          </p:cNvSpPr>
          <p:nvPr/>
        </p:nvSpPr>
        <p:spPr>
          <a:xfrm rot="0">
            <a:off x="578644" y="4916309"/>
            <a:ext cx="949848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3D spatial coordinates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72" name="Image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3393281" y="3961209"/>
            <a:ext cx="19645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3" name="Rectangle"/>
          <p:cNvSpPr>
            <a:spLocks/>
          </p:cNvSpPr>
          <p:nvPr/>
        </p:nvSpPr>
        <p:spPr>
          <a:xfrm rot="0">
            <a:off x="3661172" y="3944541"/>
            <a:ext cx="1040927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Feature Extraction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4" name="Rectangle"/>
          <p:cNvSpPr>
            <a:spLocks/>
          </p:cNvSpPr>
          <p:nvPr/>
        </p:nvSpPr>
        <p:spPr>
          <a:xfrm rot="0">
            <a:off x="3393281" y="4246959"/>
            <a:ext cx="1581515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Processing landmark data to extract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5" name="Rectangle"/>
          <p:cNvSpPr>
            <a:spLocks/>
          </p:cNvSpPr>
          <p:nvPr/>
        </p:nvSpPr>
        <p:spPr>
          <a:xfrm rot="0">
            <a:off x="3393281" y="4426976"/>
            <a:ext cx="870889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meaningful features.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76" name="Image" descr="preencod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3393281" y="4696290"/>
            <a:ext cx="128587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7" name="Rectangle"/>
          <p:cNvSpPr>
            <a:spLocks/>
          </p:cNvSpPr>
          <p:nvPr/>
        </p:nvSpPr>
        <p:spPr>
          <a:xfrm rot="0">
            <a:off x="3579019" y="4679142"/>
            <a:ext cx="1160404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Finger angles and positions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78" name="Image" descr="preencode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0">
            <a:off x="3393281" y="4933456"/>
            <a:ext cx="128587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9" name="Rectangle"/>
          <p:cNvSpPr>
            <a:spLocks/>
          </p:cNvSpPr>
          <p:nvPr/>
        </p:nvSpPr>
        <p:spPr>
          <a:xfrm rot="0">
            <a:off x="3579019" y="4916309"/>
            <a:ext cx="961811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Hand openness metrics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80" name="Image" descr="preencod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6393655" y="3961209"/>
            <a:ext cx="15716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1" name="Rectangle"/>
          <p:cNvSpPr>
            <a:spLocks/>
          </p:cNvSpPr>
          <p:nvPr/>
        </p:nvSpPr>
        <p:spPr>
          <a:xfrm rot="0">
            <a:off x="6622256" y="3944541"/>
            <a:ext cx="1195008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Gesture Classification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2" name="Rectangle"/>
          <p:cNvSpPr>
            <a:spLocks/>
          </p:cNvSpPr>
          <p:nvPr/>
        </p:nvSpPr>
        <p:spPr>
          <a:xfrm rot="0">
            <a:off x="6393655" y="4246959"/>
            <a:ext cx="1531269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Dual approach for reliable gesture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Rectangle"/>
          <p:cNvSpPr>
            <a:spLocks/>
          </p:cNvSpPr>
          <p:nvPr/>
        </p:nvSpPr>
        <p:spPr>
          <a:xfrm rot="0">
            <a:off x="6393655" y="4426976"/>
            <a:ext cx="507202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recognition.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84" name="Image" descr="preencode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0">
            <a:off x="6393655" y="4696290"/>
            <a:ext cx="128587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5" name="Rectangle"/>
          <p:cNvSpPr>
            <a:spLocks/>
          </p:cNvSpPr>
          <p:nvPr/>
        </p:nvSpPr>
        <p:spPr>
          <a:xfrm rot="0">
            <a:off x="6579394" y="4679142"/>
            <a:ext cx="923529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Rule-based algorithm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86" name="Image" descr="preencode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0">
            <a:off x="6393655" y="4933456"/>
            <a:ext cx="128587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7" name="Rectangle"/>
          <p:cNvSpPr>
            <a:spLocks/>
          </p:cNvSpPr>
          <p:nvPr/>
        </p:nvSpPr>
        <p:spPr>
          <a:xfrm rot="0">
            <a:off x="6579394" y="4916309"/>
            <a:ext cx="1019235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Machine learning model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678830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653644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2" name="Rectangle"/>
          <p:cNvSpPr>
            <a:spLocks/>
          </p:cNvSpPr>
          <p:nvPr/>
        </p:nvSpPr>
        <p:spPr>
          <a:xfrm rot="0">
            <a:off x="285750" y="330994"/>
            <a:ext cx="2365248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Hardware Implementation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3" name="Rectangle"/>
          <p:cNvSpPr>
            <a:spLocks/>
          </p:cNvSpPr>
          <p:nvPr/>
        </p:nvSpPr>
        <p:spPr>
          <a:xfrm rot="0">
            <a:off x="285750" y="885825"/>
            <a:ext cx="3857625" cy="1077254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94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92906" y="1032272"/>
            <a:ext cx="15716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95" name="Rectangle"/>
          <p:cNvSpPr>
            <a:spLocks/>
          </p:cNvSpPr>
          <p:nvPr/>
        </p:nvSpPr>
        <p:spPr>
          <a:xfrm rot="0">
            <a:off x="621506" y="1015603"/>
            <a:ext cx="1449715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ESP32 Development Board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6" name="Rectangle"/>
          <p:cNvSpPr>
            <a:spLocks/>
          </p:cNvSpPr>
          <p:nvPr/>
        </p:nvSpPr>
        <p:spPr>
          <a:xfrm rot="0">
            <a:off x="392906" y="1318021"/>
            <a:ext cx="2249073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Dual-core microcontroller with integrated WiFi and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7" name="Rectangle"/>
          <p:cNvSpPr>
            <a:spLocks/>
          </p:cNvSpPr>
          <p:nvPr/>
        </p:nvSpPr>
        <p:spPr>
          <a:xfrm rot="0">
            <a:off x="392906" y="1498038"/>
            <a:ext cx="413887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Bluetooth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8" name="Rectangle"/>
          <p:cNvSpPr>
            <a:spLocks/>
          </p:cNvSpPr>
          <p:nvPr/>
        </p:nvSpPr>
        <p:spPr>
          <a:xfrm rot="0">
            <a:off x="392906" y="1718769"/>
            <a:ext cx="1257475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GPIO pins used: 2, 4, 5, 16, 17, 18, 19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9" name="Rectangle"/>
          <p:cNvSpPr>
            <a:spLocks/>
          </p:cNvSpPr>
          <p:nvPr/>
        </p:nvSpPr>
        <p:spPr>
          <a:xfrm rot="0">
            <a:off x="285750" y="2105955"/>
            <a:ext cx="3857625" cy="897238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00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92906" y="2252402"/>
            <a:ext cx="15716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1" name="Rectangle"/>
          <p:cNvSpPr>
            <a:spLocks/>
          </p:cNvSpPr>
          <p:nvPr/>
        </p:nvSpPr>
        <p:spPr>
          <a:xfrm rot="0">
            <a:off x="621506" y="2235732"/>
            <a:ext cx="1100673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L298N Motor Driver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2" name="Rectangle"/>
          <p:cNvSpPr>
            <a:spLocks/>
          </p:cNvSpPr>
          <p:nvPr/>
        </p:nvSpPr>
        <p:spPr>
          <a:xfrm rot="0">
            <a:off x="392906" y="2538152"/>
            <a:ext cx="2493127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Dual H-bridge motor driver for controlling two DC motors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3" name="Rectangle"/>
          <p:cNvSpPr>
            <a:spLocks/>
          </p:cNvSpPr>
          <p:nvPr/>
        </p:nvSpPr>
        <p:spPr>
          <a:xfrm rot="0">
            <a:off x="392906" y="2758882"/>
            <a:ext cx="1646529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Controls direction and speed of both motors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" name="Rectangle"/>
          <p:cNvSpPr>
            <a:spLocks/>
          </p:cNvSpPr>
          <p:nvPr/>
        </p:nvSpPr>
        <p:spPr>
          <a:xfrm rot="0">
            <a:off x="285750" y="3146067"/>
            <a:ext cx="3857625" cy="1077255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05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392906" y="3292515"/>
            <a:ext cx="157163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06" name="Rectangle"/>
          <p:cNvSpPr>
            <a:spLocks/>
          </p:cNvSpPr>
          <p:nvPr/>
        </p:nvSpPr>
        <p:spPr>
          <a:xfrm rot="0">
            <a:off x="621506" y="3275847"/>
            <a:ext cx="1125829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DC Motors &amp; Chassis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Rectangle"/>
          <p:cNvSpPr>
            <a:spLocks/>
          </p:cNvSpPr>
          <p:nvPr/>
        </p:nvSpPr>
        <p:spPr>
          <a:xfrm rot="0">
            <a:off x="392906" y="3578265"/>
            <a:ext cx="2301712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Two DC motors for wheel movement mounted on a 2WD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8" name="Rectangle"/>
          <p:cNvSpPr>
            <a:spLocks/>
          </p:cNvSpPr>
          <p:nvPr/>
        </p:nvSpPr>
        <p:spPr>
          <a:xfrm rot="0">
            <a:off x="392906" y="3758282"/>
            <a:ext cx="301431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chassis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9" name="Rectangle"/>
          <p:cNvSpPr>
            <a:spLocks/>
          </p:cNvSpPr>
          <p:nvPr/>
        </p:nvSpPr>
        <p:spPr>
          <a:xfrm rot="0">
            <a:off x="392906" y="3979013"/>
            <a:ext cx="1448813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Motor1: pins 2,4,5 | Motor2: pins 16,17,18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0" name="Rectangle"/>
          <p:cNvSpPr>
            <a:spLocks/>
          </p:cNvSpPr>
          <p:nvPr/>
        </p:nvSpPr>
        <p:spPr>
          <a:xfrm rot="0">
            <a:off x="285750" y="4366199"/>
            <a:ext cx="3857625" cy="897237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11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392906" y="4512645"/>
            <a:ext cx="137516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2" name="Rectangle"/>
          <p:cNvSpPr>
            <a:spLocks/>
          </p:cNvSpPr>
          <p:nvPr/>
        </p:nvSpPr>
        <p:spPr>
          <a:xfrm rot="0">
            <a:off x="601861" y="4495977"/>
            <a:ext cx="1371102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Servo Motor for Gripper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3" name="Rectangle"/>
          <p:cNvSpPr>
            <a:spLocks/>
          </p:cNvSpPr>
          <p:nvPr/>
        </p:nvSpPr>
        <p:spPr>
          <a:xfrm rot="0">
            <a:off x="392906" y="4798396"/>
            <a:ext cx="2473985" cy="1428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SG90 servo motor for gripper control with 180° rotation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4" name="Rectangle"/>
          <p:cNvSpPr>
            <a:spLocks/>
          </p:cNvSpPr>
          <p:nvPr/>
        </p:nvSpPr>
        <p:spPr>
          <a:xfrm rot="0">
            <a:off x="392906" y="5019126"/>
            <a:ext cx="719602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Connected to pin 19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5" name="Rectangle"/>
          <p:cNvSpPr>
            <a:spLocks/>
          </p:cNvSpPr>
          <p:nvPr/>
        </p:nvSpPr>
        <p:spPr>
          <a:xfrm rot="0">
            <a:off x="285750" y="5406312"/>
            <a:ext cx="3857625" cy="701511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16" name="Image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392906" y="5552759"/>
            <a:ext cx="176808" cy="15716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7" name="Rectangle"/>
          <p:cNvSpPr>
            <a:spLocks/>
          </p:cNvSpPr>
          <p:nvPr/>
        </p:nvSpPr>
        <p:spPr>
          <a:xfrm rot="0">
            <a:off x="641152" y="5536090"/>
            <a:ext cx="789365" cy="1905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38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Power Supply</a:t>
            </a:r>
            <a:endParaRPr lang="zh-CN" altLang="en-US" sz="1238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Rectangle"/>
          <p:cNvSpPr>
            <a:spLocks/>
          </p:cNvSpPr>
          <p:nvPr/>
        </p:nvSpPr>
        <p:spPr>
          <a:xfrm rot="0">
            <a:off x="392906" y="5839220"/>
            <a:ext cx="2450058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Battery pack providing 7.4V for motors and 5V for ESP32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9" name="Rectangle"/>
          <p:cNvSpPr>
            <a:spLocks/>
          </p:cNvSpPr>
          <p:nvPr/>
        </p:nvSpPr>
        <p:spPr>
          <a:xfrm rot="0">
            <a:off x="4750594" y="1603716"/>
            <a:ext cx="3929063" cy="3929063"/>
          </a:xfrm>
          <a:prstGeom prst="rect"/>
          <a:solidFill>
            <a:srgbClr val="FFFFFF"/>
          </a:solidFill>
          <a:ln w="198" cmpd="sng" cap="flat">
            <a:solidFill>
              <a:srgbClr val="3498DB"/>
            </a:solidFill>
            <a:prstDash val="solid"/>
            <a:round/>
          </a:ln>
        </p:spPr>
      </p:sp>
      <p:pic>
        <p:nvPicPr>
          <p:cNvPr id="120" name="Image" descr="preencod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4750594" y="1603716"/>
            <a:ext cx="3929063" cy="392906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543865411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660696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Rectangle"/>
          <p:cNvSpPr>
            <a:spLocks/>
          </p:cNvSpPr>
          <p:nvPr/>
        </p:nvSpPr>
        <p:spPr>
          <a:xfrm rot="0">
            <a:off x="285750" y="330994"/>
            <a:ext cx="2267521" cy="2952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Software Implementation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126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85750" y="857250"/>
            <a:ext cx="150019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Rectangle"/>
          <p:cNvSpPr>
            <a:spLocks/>
          </p:cNvSpPr>
          <p:nvPr/>
        </p:nvSpPr>
        <p:spPr>
          <a:xfrm rot="0">
            <a:off x="507205" y="838200"/>
            <a:ext cx="1679447" cy="209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Python Gesture Recognition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8" name="Rectangle"/>
          <p:cNvSpPr>
            <a:spLocks/>
          </p:cNvSpPr>
          <p:nvPr/>
        </p:nvSpPr>
        <p:spPr>
          <a:xfrm rot="0">
            <a:off x="285750" y="1161571"/>
            <a:ext cx="2624724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Core application for hand tracking and gesture classification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Rectangle"/>
          <p:cNvSpPr>
            <a:spLocks/>
          </p:cNvSpPr>
          <p:nvPr/>
        </p:nvSpPr>
        <p:spPr>
          <a:xfrm rot="0">
            <a:off x="285750" y="1394454"/>
            <a:ext cx="3857625" cy="1171574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30" name="Rectangle"/>
          <p:cNvSpPr>
            <a:spLocks/>
          </p:cNvSpPr>
          <p:nvPr/>
        </p:nvSpPr>
        <p:spPr>
          <a:xfrm rot="0">
            <a:off x="285750" y="1394454"/>
            <a:ext cx="28575" cy="1171574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sp>
        <p:nvSpPr>
          <p:cNvPr id="131" name="Rectangle"/>
          <p:cNvSpPr>
            <a:spLocks/>
          </p:cNvSpPr>
          <p:nvPr/>
        </p:nvSpPr>
        <p:spPr>
          <a:xfrm rot="0">
            <a:off x="357188" y="1493574"/>
            <a:ext cx="1548734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# Process frame for gesture recognition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2" name="Rectangle"/>
          <p:cNvSpPr>
            <a:spLocks/>
          </p:cNvSpPr>
          <p:nvPr/>
        </p:nvSpPr>
        <p:spPr>
          <a:xfrm rot="0">
            <a:off x="357188" y="1665024"/>
            <a:ext cx="1061885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def process_frame(frame):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Rectangle"/>
          <p:cNvSpPr>
            <a:spLocks/>
          </p:cNvSpPr>
          <p:nvPr/>
        </p:nvSpPr>
        <p:spPr>
          <a:xfrm rot="0">
            <a:off x="357188" y="1836474"/>
            <a:ext cx="859916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# Convert BGR to RGB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4" name="Rectangle"/>
          <p:cNvSpPr>
            <a:spLocks/>
          </p:cNvSpPr>
          <p:nvPr/>
        </p:nvSpPr>
        <p:spPr>
          <a:xfrm rot="0">
            <a:off x="357188" y="2007924"/>
            <a:ext cx="2124874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rgb_frame = cv2.cvtColor(frame, cv2.COLOR_BGR2RGB)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5" name="Rectangle"/>
          <p:cNvSpPr>
            <a:spLocks/>
          </p:cNvSpPr>
          <p:nvPr/>
        </p:nvSpPr>
        <p:spPr>
          <a:xfrm rot="0">
            <a:off x="357188" y="2179374"/>
            <a:ext cx="1008735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# Process with MediaPipe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6" name="Rectangle"/>
          <p:cNvSpPr>
            <a:spLocks/>
          </p:cNvSpPr>
          <p:nvPr/>
        </p:nvSpPr>
        <p:spPr>
          <a:xfrm rot="0">
            <a:off x="357188" y="2350824"/>
            <a:ext cx="1395663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results = hands.process(rgb_frame) 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7" name="Rectangle"/>
          <p:cNvSpPr>
            <a:spLocks/>
          </p:cNvSpPr>
          <p:nvPr/>
        </p:nvSpPr>
        <p:spPr>
          <a:xfrm rot="0">
            <a:off x="285750" y="2637467"/>
            <a:ext cx="686330" cy="242887"/>
          </a:xfrm>
          <a:prstGeom prst="rect"/>
          <a:solidFill>
            <a:srgbClr val="E74C3C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38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371474" y="2701760"/>
            <a:ext cx="100013" cy="114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9" name="Rectangle"/>
          <p:cNvSpPr>
            <a:spLocks/>
          </p:cNvSpPr>
          <p:nvPr/>
        </p:nvSpPr>
        <p:spPr>
          <a:xfrm rot="0">
            <a:off x="507205" y="2701760"/>
            <a:ext cx="307162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Python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0" name="Rectangle"/>
          <p:cNvSpPr>
            <a:spLocks/>
          </p:cNvSpPr>
          <p:nvPr/>
        </p:nvSpPr>
        <p:spPr>
          <a:xfrm rot="0">
            <a:off x="1043518" y="2637467"/>
            <a:ext cx="756958" cy="242887"/>
          </a:xfrm>
          <a:prstGeom prst="rect"/>
          <a:solidFill>
            <a:srgbClr val="E74C3C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41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1129243" y="2701760"/>
            <a:ext cx="114299" cy="114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2" name="Rectangle"/>
          <p:cNvSpPr>
            <a:spLocks/>
          </p:cNvSpPr>
          <p:nvPr/>
        </p:nvSpPr>
        <p:spPr>
          <a:xfrm rot="0">
            <a:off x="1279261" y="2701760"/>
            <a:ext cx="311413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OpenCV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3" name="Rectangle"/>
          <p:cNvSpPr>
            <a:spLocks/>
          </p:cNvSpPr>
          <p:nvPr/>
        </p:nvSpPr>
        <p:spPr>
          <a:xfrm rot="0">
            <a:off x="1871913" y="2637467"/>
            <a:ext cx="886912" cy="242887"/>
          </a:xfrm>
          <a:prstGeom prst="rect"/>
          <a:solidFill>
            <a:srgbClr val="E74C3C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44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1957638" y="2701760"/>
            <a:ext cx="114300" cy="114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Rectangle"/>
          <p:cNvSpPr>
            <a:spLocks/>
          </p:cNvSpPr>
          <p:nvPr/>
        </p:nvSpPr>
        <p:spPr>
          <a:xfrm rot="0">
            <a:off x="2107657" y="2701760"/>
            <a:ext cx="421965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MediaPipe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146" name="Image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285750" y="3137529"/>
            <a:ext cx="171450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Rectangle"/>
          <p:cNvSpPr>
            <a:spLocks/>
          </p:cNvSpPr>
          <p:nvPr/>
        </p:nvSpPr>
        <p:spPr>
          <a:xfrm rot="0">
            <a:off x="528638" y="3118479"/>
            <a:ext cx="1257680" cy="20955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ESP32 Robot Control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Rectangle"/>
          <p:cNvSpPr>
            <a:spLocks/>
          </p:cNvSpPr>
          <p:nvPr/>
        </p:nvSpPr>
        <p:spPr>
          <a:xfrm rot="0">
            <a:off x="285750" y="3441849"/>
            <a:ext cx="2588833" cy="1428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Arduino code for receiving commands and controlling motors 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Rectangle"/>
          <p:cNvSpPr>
            <a:spLocks/>
          </p:cNvSpPr>
          <p:nvPr/>
        </p:nvSpPr>
        <p:spPr>
          <a:xfrm rot="0">
            <a:off x="285750" y="3674734"/>
            <a:ext cx="3857625" cy="1171574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50" name="Rectangle"/>
          <p:cNvSpPr>
            <a:spLocks/>
          </p:cNvSpPr>
          <p:nvPr/>
        </p:nvSpPr>
        <p:spPr>
          <a:xfrm rot="0">
            <a:off x="285750" y="3674734"/>
            <a:ext cx="28575" cy="1171574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sp>
        <p:nvSpPr>
          <p:cNvPr id="151" name="Rectangle"/>
          <p:cNvSpPr>
            <a:spLocks/>
          </p:cNvSpPr>
          <p:nvPr/>
        </p:nvSpPr>
        <p:spPr>
          <a:xfrm rot="0">
            <a:off x="357188" y="3773853"/>
            <a:ext cx="1093774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// Process received command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Rectangle"/>
          <p:cNvSpPr>
            <a:spLocks/>
          </p:cNvSpPr>
          <p:nvPr/>
        </p:nvSpPr>
        <p:spPr>
          <a:xfrm rot="0">
            <a:off x="357188" y="3945303"/>
            <a:ext cx="1723064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bool processCommand(String jsonCommand) {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3" name="Rectangle"/>
          <p:cNvSpPr>
            <a:spLocks/>
          </p:cNvSpPr>
          <p:nvPr/>
        </p:nvSpPr>
        <p:spPr>
          <a:xfrm rot="0">
            <a:off x="357188" y="4116753"/>
            <a:ext cx="1287238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DynamicJsonDocument doc(1024);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4" name="Rectangle"/>
          <p:cNvSpPr>
            <a:spLocks/>
          </p:cNvSpPr>
          <p:nvPr/>
        </p:nvSpPr>
        <p:spPr>
          <a:xfrm rot="0">
            <a:off x="357188" y="4288203"/>
            <a:ext cx="1353144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deserializeJson(doc, jsonCommand);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5" name="Rectangle"/>
          <p:cNvSpPr>
            <a:spLocks/>
          </p:cNvSpPr>
          <p:nvPr/>
        </p:nvSpPr>
        <p:spPr>
          <a:xfrm rot="0">
            <a:off x="357188" y="4459653"/>
            <a:ext cx="1361648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String command = doc["command"];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 rot="0">
            <a:off x="357188" y="4631103"/>
            <a:ext cx="73304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} 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7" name="Rectangle"/>
          <p:cNvSpPr>
            <a:spLocks/>
          </p:cNvSpPr>
          <p:nvPr/>
        </p:nvSpPr>
        <p:spPr>
          <a:xfrm rot="0">
            <a:off x="285750" y="4917746"/>
            <a:ext cx="635347" cy="242887"/>
          </a:xfrm>
          <a:prstGeom prst="rect"/>
          <a:solidFill>
            <a:srgbClr val="E74C3C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58" name="Rectangle"/>
          <p:cNvSpPr>
            <a:spLocks/>
          </p:cNvSpPr>
          <p:nvPr/>
        </p:nvSpPr>
        <p:spPr>
          <a:xfrm rot="0">
            <a:off x="407194" y="4982040"/>
            <a:ext cx="328421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Arduino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Rectangle"/>
          <p:cNvSpPr>
            <a:spLocks/>
          </p:cNvSpPr>
          <p:nvPr/>
        </p:nvSpPr>
        <p:spPr>
          <a:xfrm rot="0">
            <a:off x="992535" y="4917746"/>
            <a:ext cx="930584" cy="242887"/>
          </a:xfrm>
          <a:prstGeom prst="rect"/>
          <a:solidFill>
            <a:srgbClr val="E74C3C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60" name="Image" descr="preencod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1078260" y="4982040"/>
            <a:ext cx="142875" cy="114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1" name="Rectangle"/>
          <p:cNvSpPr>
            <a:spLocks/>
          </p:cNvSpPr>
          <p:nvPr/>
        </p:nvSpPr>
        <p:spPr>
          <a:xfrm rot="0">
            <a:off x="1256854" y="4982040"/>
            <a:ext cx="466610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ESP32 WiFi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Rectangle"/>
          <p:cNvSpPr>
            <a:spLocks/>
          </p:cNvSpPr>
          <p:nvPr/>
        </p:nvSpPr>
        <p:spPr>
          <a:xfrm rot="0">
            <a:off x="1994556" y="4917746"/>
            <a:ext cx="674554" cy="242887"/>
          </a:xfrm>
          <a:prstGeom prst="rect"/>
          <a:solidFill>
            <a:srgbClr val="E74C3C">
              <a:alpha val="20000"/>
            </a:srgbClr>
          </a:solidFill>
          <a:ln w="12700" cmpd="sng" cap="flat">
            <a:noFill/>
            <a:prstDash val="solid"/>
            <a:miter/>
          </a:ln>
        </p:spPr>
      </p:sp>
      <p:pic>
        <p:nvPicPr>
          <p:cNvPr id="163" name="Image" descr="preencode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0">
            <a:off x="2080282" y="4982040"/>
            <a:ext cx="114300" cy="11430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4" name="Rectangle"/>
          <p:cNvSpPr>
            <a:spLocks/>
          </p:cNvSpPr>
          <p:nvPr/>
        </p:nvSpPr>
        <p:spPr>
          <a:xfrm rot="0">
            <a:off x="2230301" y="4982040"/>
            <a:ext cx="288028" cy="1143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TCP/IP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165" name="Image" descr="preencod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5122069" y="1323017"/>
            <a:ext cx="3186113" cy="354330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32886832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80786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0" name="Rectangle"/>
          <p:cNvSpPr>
            <a:spLocks/>
          </p:cNvSpPr>
          <p:nvPr/>
        </p:nvSpPr>
        <p:spPr>
          <a:xfrm rot="0">
            <a:off x="285750" y="285750"/>
            <a:ext cx="8572500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Gesture Command System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171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1714500" y="814388"/>
            <a:ext cx="5715000" cy="21431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2" name="Rectangle"/>
          <p:cNvSpPr>
            <a:spLocks/>
          </p:cNvSpPr>
          <p:nvPr/>
        </p:nvSpPr>
        <p:spPr>
          <a:xfrm rot="0">
            <a:off x="285750" y="3157538"/>
            <a:ext cx="171450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68072" rIns="127508" bIns="68072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Gesture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3" name="Rectangle"/>
          <p:cNvSpPr>
            <a:spLocks/>
          </p:cNvSpPr>
          <p:nvPr/>
        </p:nvSpPr>
        <p:spPr>
          <a:xfrm rot="0">
            <a:off x="2000249" y="3157538"/>
            <a:ext cx="171450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68072" rIns="127508" bIns="68072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Command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4" name="Rectangle"/>
          <p:cNvSpPr>
            <a:spLocks/>
          </p:cNvSpPr>
          <p:nvPr/>
        </p:nvSpPr>
        <p:spPr>
          <a:xfrm rot="0">
            <a:off x="3714750" y="3157538"/>
            <a:ext cx="514349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68072" rIns="127508" bIns="68072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Robot Action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5" name="Rectangle"/>
          <p:cNvSpPr>
            <a:spLocks/>
          </p:cNvSpPr>
          <p:nvPr/>
        </p:nvSpPr>
        <p:spPr>
          <a:xfrm rot="0">
            <a:off x="285750" y="3557588"/>
            <a:ext cx="1714500" cy="335756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76" name="Rectangle"/>
          <p:cNvSpPr>
            <a:spLocks/>
          </p:cNvSpPr>
          <p:nvPr/>
        </p:nvSpPr>
        <p:spPr>
          <a:xfrm rot="0">
            <a:off x="285750" y="3557588"/>
            <a:ext cx="1714500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1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Open Hand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Rectangle"/>
          <p:cNvSpPr>
            <a:spLocks/>
          </p:cNvSpPr>
          <p:nvPr/>
        </p:nvSpPr>
        <p:spPr>
          <a:xfrm rot="0">
            <a:off x="2000249" y="3557588"/>
            <a:ext cx="1714500" cy="335756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78" name="Rectangle"/>
          <p:cNvSpPr>
            <a:spLocks/>
          </p:cNvSpPr>
          <p:nvPr/>
        </p:nvSpPr>
        <p:spPr>
          <a:xfrm rot="0">
            <a:off x="2000249" y="3557588"/>
            <a:ext cx="1714500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OPEN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9" name="Rectangle"/>
          <p:cNvSpPr>
            <a:spLocks/>
          </p:cNvSpPr>
          <p:nvPr/>
        </p:nvSpPr>
        <p:spPr>
          <a:xfrm rot="0">
            <a:off x="3714750" y="3557588"/>
            <a:ext cx="5143499" cy="335756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0" name="Rectangle"/>
          <p:cNvSpPr>
            <a:spLocks/>
          </p:cNvSpPr>
          <p:nvPr/>
        </p:nvSpPr>
        <p:spPr>
          <a:xfrm rot="0">
            <a:off x="3714750" y="3557588"/>
            <a:ext cx="5143499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Opens the gripper (servo rotates to 90°)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1" name="Rectangle"/>
          <p:cNvSpPr>
            <a:spLocks/>
          </p:cNvSpPr>
          <p:nvPr/>
        </p:nvSpPr>
        <p:spPr>
          <a:xfrm rot="0">
            <a:off x="285750" y="3950494"/>
            <a:ext cx="1714500" cy="335756"/>
          </a:xfrm>
          <a:prstGeom prst="rect"/>
          <a:solidFill>
            <a:srgbClr val="3498DB">
              <a:alpha val="5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2" name="Rectangle"/>
          <p:cNvSpPr>
            <a:spLocks/>
          </p:cNvSpPr>
          <p:nvPr/>
        </p:nvSpPr>
        <p:spPr>
          <a:xfrm rot="0">
            <a:off x="285750" y="3950494"/>
            <a:ext cx="1714500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1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Closed Fist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3" name="Rectangle"/>
          <p:cNvSpPr>
            <a:spLocks/>
          </p:cNvSpPr>
          <p:nvPr/>
        </p:nvSpPr>
        <p:spPr>
          <a:xfrm rot="0">
            <a:off x="2000249" y="3950494"/>
            <a:ext cx="1714500" cy="335756"/>
          </a:xfrm>
          <a:prstGeom prst="rect"/>
          <a:solidFill>
            <a:srgbClr val="3498DB">
              <a:alpha val="5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4" name="Rectangle"/>
          <p:cNvSpPr>
            <a:spLocks/>
          </p:cNvSpPr>
          <p:nvPr/>
        </p:nvSpPr>
        <p:spPr>
          <a:xfrm rot="0">
            <a:off x="2000249" y="3950494"/>
            <a:ext cx="1714500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CLOSE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5" name="Rectangle"/>
          <p:cNvSpPr>
            <a:spLocks/>
          </p:cNvSpPr>
          <p:nvPr/>
        </p:nvSpPr>
        <p:spPr>
          <a:xfrm rot="0">
            <a:off x="3714750" y="3950494"/>
            <a:ext cx="5143499" cy="335756"/>
          </a:xfrm>
          <a:prstGeom prst="rect"/>
          <a:solidFill>
            <a:srgbClr val="3498DB">
              <a:alpha val="5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6" name="Rectangle"/>
          <p:cNvSpPr>
            <a:spLocks/>
          </p:cNvSpPr>
          <p:nvPr/>
        </p:nvSpPr>
        <p:spPr>
          <a:xfrm rot="0">
            <a:off x="3714750" y="3950494"/>
            <a:ext cx="5143499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Closes the gripper (servo rotates to 0°)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7" name="Rectangle"/>
          <p:cNvSpPr>
            <a:spLocks/>
          </p:cNvSpPr>
          <p:nvPr/>
        </p:nvSpPr>
        <p:spPr>
          <a:xfrm rot="0">
            <a:off x="285750" y="4343400"/>
            <a:ext cx="1714500" cy="335756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88" name="Rectangle"/>
          <p:cNvSpPr>
            <a:spLocks/>
          </p:cNvSpPr>
          <p:nvPr/>
        </p:nvSpPr>
        <p:spPr>
          <a:xfrm rot="0">
            <a:off x="285750" y="4343400"/>
            <a:ext cx="1714500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1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Index Finger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9" name="Rectangle"/>
          <p:cNvSpPr>
            <a:spLocks/>
          </p:cNvSpPr>
          <p:nvPr/>
        </p:nvSpPr>
        <p:spPr>
          <a:xfrm rot="0">
            <a:off x="2000249" y="4343400"/>
            <a:ext cx="1714500" cy="335756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90" name="Rectangle"/>
          <p:cNvSpPr>
            <a:spLocks/>
          </p:cNvSpPr>
          <p:nvPr/>
        </p:nvSpPr>
        <p:spPr>
          <a:xfrm rot="0">
            <a:off x="2000249" y="4343400"/>
            <a:ext cx="1714500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FORWARD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1" name="Rectangle"/>
          <p:cNvSpPr>
            <a:spLocks/>
          </p:cNvSpPr>
          <p:nvPr/>
        </p:nvSpPr>
        <p:spPr>
          <a:xfrm rot="0">
            <a:off x="3714750" y="4343400"/>
            <a:ext cx="5143499" cy="335756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92" name="Rectangle"/>
          <p:cNvSpPr>
            <a:spLocks/>
          </p:cNvSpPr>
          <p:nvPr/>
        </p:nvSpPr>
        <p:spPr>
          <a:xfrm rot="0">
            <a:off x="3714750" y="4343400"/>
            <a:ext cx="5143499" cy="3357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Robot moves forward (both motors rotate forward)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3" name="Rectangle"/>
          <p:cNvSpPr>
            <a:spLocks/>
          </p:cNvSpPr>
          <p:nvPr/>
        </p:nvSpPr>
        <p:spPr>
          <a:xfrm rot="0">
            <a:off x="285750" y="4736306"/>
            <a:ext cx="1714500" cy="335755"/>
          </a:xfrm>
          <a:prstGeom prst="rect"/>
          <a:solidFill>
            <a:srgbClr val="3498DB">
              <a:alpha val="5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94" name="Rectangle"/>
          <p:cNvSpPr>
            <a:spLocks/>
          </p:cNvSpPr>
          <p:nvPr/>
        </p:nvSpPr>
        <p:spPr>
          <a:xfrm rot="0">
            <a:off x="285750" y="4736306"/>
            <a:ext cx="1714500" cy="335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1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Peace Sign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5" name="Rectangle"/>
          <p:cNvSpPr>
            <a:spLocks/>
          </p:cNvSpPr>
          <p:nvPr/>
        </p:nvSpPr>
        <p:spPr>
          <a:xfrm rot="0">
            <a:off x="2000249" y="4736306"/>
            <a:ext cx="1714500" cy="335755"/>
          </a:xfrm>
          <a:prstGeom prst="rect"/>
          <a:solidFill>
            <a:srgbClr val="3498DB">
              <a:alpha val="5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96" name="Rectangle"/>
          <p:cNvSpPr>
            <a:spLocks/>
          </p:cNvSpPr>
          <p:nvPr/>
        </p:nvSpPr>
        <p:spPr>
          <a:xfrm rot="0">
            <a:off x="2000249" y="4736306"/>
            <a:ext cx="1714500" cy="335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DANCE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7" name="Rectangle"/>
          <p:cNvSpPr>
            <a:spLocks/>
          </p:cNvSpPr>
          <p:nvPr/>
        </p:nvSpPr>
        <p:spPr>
          <a:xfrm rot="0">
            <a:off x="3714750" y="4736306"/>
            <a:ext cx="5143499" cy="335755"/>
          </a:xfrm>
          <a:prstGeom prst="rect"/>
          <a:solidFill>
            <a:srgbClr val="3498DB">
              <a:alpha val="5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198" name="Rectangle"/>
          <p:cNvSpPr>
            <a:spLocks/>
          </p:cNvSpPr>
          <p:nvPr/>
        </p:nvSpPr>
        <p:spPr>
          <a:xfrm rot="0">
            <a:off x="3714750" y="4736306"/>
            <a:ext cx="5143499" cy="335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Robot performs pre-programmed dance sequence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9" name="Rectangle"/>
          <p:cNvSpPr>
            <a:spLocks/>
          </p:cNvSpPr>
          <p:nvPr/>
        </p:nvSpPr>
        <p:spPr>
          <a:xfrm rot="0">
            <a:off x="285750" y="5129213"/>
            <a:ext cx="1714500" cy="335755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00" name="Rectangle"/>
          <p:cNvSpPr>
            <a:spLocks/>
          </p:cNvSpPr>
          <p:nvPr/>
        </p:nvSpPr>
        <p:spPr>
          <a:xfrm rot="0">
            <a:off x="285750" y="5129213"/>
            <a:ext cx="1714500" cy="335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1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Thumbs Up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1" name="Rectangle"/>
          <p:cNvSpPr>
            <a:spLocks/>
          </p:cNvSpPr>
          <p:nvPr/>
        </p:nvSpPr>
        <p:spPr>
          <a:xfrm rot="0">
            <a:off x="2000249" y="5129213"/>
            <a:ext cx="1714500" cy="335755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02" name="Rectangle"/>
          <p:cNvSpPr>
            <a:spLocks/>
          </p:cNvSpPr>
          <p:nvPr/>
        </p:nvSpPr>
        <p:spPr>
          <a:xfrm rot="0">
            <a:off x="2000249" y="5129213"/>
            <a:ext cx="1714500" cy="335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SPEED_UP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3" name="Rectangle"/>
          <p:cNvSpPr>
            <a:spLocks/>
          </p:cNvSpPr>
          <p:nvPr/>
        </p:nvSpPr>
        <p:spPr>
          <a:xfrm rot="0">
            <a:off x="3714750" y="5129213"/>
            <a:ext cx="5143499" cy="335755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04" name="Rectangle"/>
          <p:cNvSpPr>
            <a:spLocks/>
          </p:cNvSpPr>
          <p:nvPr/>
        </p:nvSpPr>
        <p:spPr>
          <a:xfrm rot="0">
            <a:off x="3714750" y="5129213"/>
            <a:ext cx="5143499" cy="33575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127508" tIns="85090" rIns="127508" bIns="8509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Increases motor speed by 25 units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521302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625078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9" name="Rectangle"/>
          <p:cNvSpPr>
            <a:spLocks/>
          </p:cNvSpPr>
          <p:nvPr/>
        </p:nvSpPr>
        <p:spPr>
          <a:xfrm rot="0">
            <a:off x="285750" y="285750"/>
            <a:ext cx="8572500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Results and Performance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10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85750" y="857250"/>
            <a:ext cx="171450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11" name="Rectangle"/>
          <p:cNvSpPr>
            <a:spLocks/>
          </p:cNvSpPr>
          <p:nvPr/>
        </p:nvSpPr>
        <p:spPr>
          <a:xfrm rot="0">
            <a:off x="528638" y="814388"/>
            <a:ext cx="2311505" cy="257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System Performance Metrics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2" name="Rectangle"/>
          <p:cNvSpPr>
            <a:spLocks/>
          </p:cNvSpPr>
          <p:nvPr/>
        </p:nvSpPr>
        <p:spPr>
          <a:xfrm rot="0">
            <a:off x="285750" y="1178719"/>
            <a:ext cx="3857625" cy="700088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13" name="Rectangle"/>
          <p:cNvSpPr>
            <a:spLocks/>
          </p:cNvSpPr>
          <p:nvPr/>
        </p:nvSpPr>
        <p:spPr>
          <a:xfrm rot="0">
            <a:off x="392906" y="1285875"/>
            <a:ext cx="3643313" cy="1928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Gesture Recognition Accuracy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4" name="Rectangle"/>
          <p:cNvSpPr>
            <a:spLocks/>
          </p:cNvSpPr>
          <p:nvPr/>
        </p:nvSpPr>
        <p:spPr>
          <a:xfrm rot="0">
            <a:off x="392906" y="1514475"/>
            <a:ext cx="3643313" cy="257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95.2%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5" name="Rectangle"/>
          <p:cNvSpPr>
            <a:spLocks/>
          </p:cNvSpPr>
          <p:nvPr/>
        </p:nvSpPr>
        <p:spPr>
          <a:xfrm rot="0">
            <a:off x="285750" y="1985963"/>
            <a:ext cx="3857625" cy="700087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16" name="Rectangle"/>
          <p:cNvSpPr>
            <a:spLocks/>
          </p:cNvSpPr>
          <p:nvPr/>
        </p:nvSpPr>
        <p:spPr>
          <a:xfrm rot="0">
            <a:off x="392906" y="2093118"/>
            <a:ext cx="3643313" cy="19288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End-to-End Latency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7" name="Rectangle"/>
          <p:cNvSpPr>
            <a:spLocks/>
          </p:cNvSpPr>
          <p:nvPr/>
        </p:nvSpPr>
        <p:spPr>
          <a:xfrm rot="0">
            <a:off x="392906" y="2321719"/>
            <a:ext cx="3643313" cy="257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~180ms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8" name="Rectangle"/>
          <p:cNvSpPr>
            <a:spLocks/>
          </p:cNvSpPr>
          <p:nvPr/>
        </p:nvSpPr>
        <p:spPr>
          <a:xfrm rot="0">
            <a:off x="285750" y="2793206"/>
            <a:ext cx="3857625" cy="700087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19" name="Rectangle"/>
          <p:cNvSpPr>
            <a:spLocks/>
          </p:cNvSpPr>
          <p:nvPr/>
        </p:nvSpPr>
        <p:spPr>
          <a:xfrm rot="0">
            <a:off x="392906" y="2900363"/>
            <a:ext cx="3643313" cy="1928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Effective Control Range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20" name="Rectangle"/>
          <p:cNvSpPr>
            <a:spLocks/>
          </p:cNvSpPr>
          <p:nvPr/>
        </p:nvSpPr>
        <p:spPr>
          <a:xfrm rot="0">
            <a:off x="392906" y="3128963"/>
            <a:ext cx="3643313" cy="257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Up to 20 meters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21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85750" y="3679031"/>
            <a:ext cx="171450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2" name="Rectangle"/>
          <p:cNvSpPr>
            <a:spLocks/>
          </p:cNvSpPr>
          <p:nvPr/>
        </p:nvSpPr>
        <p:spPr>
          <a:xfrm rot="0">
            <a:off x="528638" y="3636168"/>
            <a:ext cx="1457520" cy="257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Key Achievements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23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285750" y="4036219"/>
            <a:ext cx="3857625" cy="1785937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224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4943475" y="2153841"/>
            <a:ext cx="3543300" cy="2471738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78844220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Image" descr="preencoded.pn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0"/>
            <a:ext cx="9144000" cy="5404861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29" name="Rectangle"/>
          <p:cNvSpPr>
            <a:spLocks/>
          </p:cNvSpPr>
          <p:nvPr/>
        </p:nvSpPr>
        <p:spPr>
          <a:xfrm rot="0">
            <a:off x="285750" y="285750"/>
            <a:ext cx="8572500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25" b="1" i="0" u="none" strike="noStrike" kern="1200" cap="none" spc="0" baseline="0">
                <a:solidFill>
                  <a:srgbClr val="3498DB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Conclusion and Future Work</a:t>
            </a:r>
            <a:endParaRPr lang="zh-CN" altLang="en-US" sz="2025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30" name="Image" descr="preencoded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85750" y="928688"/>
            <a:ext cx="192881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1" name="Rectangle"/>
          <p:cNvSpPr>
            <a:spLocks/>
          </p:cNvSpPr>
          <p:nvPr/>
        </p:nvSpPr>
        <p:spPr>
          <a:xfrm rot="0">
            <a:off x="550069" y="885825"/>
            <a:ext cx="1457520" cy="257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Key Achievements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32" name="Image" descr="preencod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285750" y="1285875"/>
            <a:ext cx="128588" cy="12858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3" name="Rectangle"/>
          <p:cNvSpPr>
            <a:spLocks/>
          </p:cNvSpPr>
          <p:nvPr/>
        </p:nvSpPr>
        <p:spPr>
          <a:xfrm rot="0">
            <a:off x="485775" y="1250156"/>
            <a:ext cx="4514850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Successfully implemented a touchless, intuitive robot control system using hand gestures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34" name="Image" descr="preencod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rot="0">
            <a:off x="285750" y="1757362"/>
            <a:ext cx="128588" cy="12858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5" name="Rectangle"/>
          <p:cNvSpPr>
            <a:spLocks/>
          </p:cNvSpPr>
          <p:nvPr/>
        </p:nvSpPr>
        <p:spPr>
          <a:xfrm rot="0">
            <a:off x="485775" y="1721644"/>
            <a:ext cx="3786411" cy="1928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Achieved high accuracy (95%+) in real-time gesture recognition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36" name="Image" descr="preencoded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rot="0">
            <a:off x="285750" y="2035969"/>
            <a:ext cx="128588" cy="128588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7" name="Rectangle"/>
          <p:cNvSpPr>
            <a:spLocks/>
          </p:cNvSpPr>
          <p:nvPr/>
        </p:nvSpPr>
        <p:spPr>
          <a:xfrm rot="0">
            <a:off x="485775" y="2000249"/>
            <a:ext cx="4514850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Established reliable wireless communication between host computer and ESP32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38" name="Image" descr="preencoded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 rot="0">
            <a:off x="285750" y="2507456"/>
            <a:ext cx="128588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39" name="Rectangle"/>
          <p:cNvSpPr>
            <a:spLocks/>
          </p:cNvSpPr>
          <p:nvPr/>
        </p:nvSpPr>
        <p:spPr>
          <a:xfrm rot="0">
            <a:off x="485775" y="2471738"/>
            <a:ext cx="4514850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Created a system that enhances accessibility and usability for diverse users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40" name="Image" descr="preencoded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 rot="0">
            <a:off x="285750" y="3114675"/>
            <a:ext cx="192881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1" name="Rectangle"/>
          <p:cNvSpPr>
            <a:spLocks/>
          </p:cNvSpPr>
          <p:nvPr/>
        </p:nvSpPr>
        <p:spPr>
          <a:xfrm rot="0">
            <a:off x="550069" y="3071813"/>
            <a:ext cx="993566" cy="2571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Future Work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42" name="Image" descr="preencoded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 rot="0">
            <a:off x="285750" y="3471863"/>
            <a:ext cx="112514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3" name="Rectangle"/>
          <p:cNvSpPr>
            <a:spLocks/>
          </p:cNvSpPr>
          <p:nvPr/>
        </p:nvSpPr>
        <p:spPr>
          <a:xfrm rot="0">
            <a:off x="469702" y="3436144"/>
            <a:ext cx="3569726" cy="1928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Expand gesture vocabulary for more complex robot control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44" name="Image" descr="preencoded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 rot="0">
            <a:off x="285750" y="3750469"/>
            <a:ext cx="112514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5" name="Rectangle"/>
          <p:cNvSpPr>
            <a:spLocks/>
          </p:cNvSpPr>
          <p:nvPr/>
        </p:nvSpPr>
        <p:spPr>
          <a:xfrm rot="0">
            <a:off x="469702" y="3714750"/>
            <a:ext cx="3991234" cy="1928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Implement machine learning for personalized gesture recognition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46" name="Image" descr="preencoded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 rot="0">
            <a:off x="285750" y="4029075"/>
            <a:ext cx="112514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7" name="Rectangle"/>
          <p:cNvSpPr>
            <a:spLocks/>
          </p:cNvSpPr>
          <p:nvPr/>
        </p:nvSpPr>
        <p:spPr>
          <a:xfrm rot="0">
            <a:off x="469702" y="3993356"/>
            <a:ext cx="4000751" cy="19288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Reduce latency through optimized algorithms and communication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48" name="Image" descr="preencoded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0">
            <a:off x="285750" y="4307681"/>
            <a:ext cx="112514" cy="128587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49" name="Rectangle"/>
          <p:cNvSpPr>
            <a:spLocks/>
          </p:cNvSpPr>
          <p:nvPr/>
        </p:nvSpPr>
        <p:spPr>
          <a:xfrm rot="0">
            <a:off x="469702" y="4271963"/>
            <a:ext cx="4530923" cy="3857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942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Integrate with other sensing modalities (voice, vision) for multimodal control</a:t>
            </a:r>
            <a:endParaRPr lang="zh-CN" altLang="en-US" sz="942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pic>
        <p:nvPicPr>
          <p:cNvPr id="250" name="Image" descr="preencoded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0">
            <a:off x="5429250" y="928688"/>
            <a:ext cx="128587" cy="171450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1" name="Rectangle"/>
          <p:cNvSpPr>
            <a:spLocks/>
          </p:cNvSpPr>
          <p:nvPr/>
        </p:nvSpPr>
        <p:spPr>
          <a:xfrm rot="0">
            <a:off x="5629275" y="885825"/>
            <a:ext cx="1748460" cy="2571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350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Potential Applications</a:t>
            </a:r>
            <a:endParaRPr lang="zh-CN" altLang="en-US" sz="135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2" name="Rectangle"/>
          <p:cNvSpPr>
            <a:spLocks/>
          </p:cNvSpPr>
          <p:nvPr/>
        </p:nvSpPr>
        <p:spPr>
          <a:xfrm rot="0">
            <a:off x="5429250" y="1250156"/>
            <a:ext cx="3429000" cy="980089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53" name="Rectangle"/>
          <p:cNvSpPr>
            <a:spLocks/>
          </p:cNvSpPr>
          <p:nvPr/>
        </p:nvSpPr>
        <p:spPr>
          <a:xfrm rot="0">
            <a:off x="5429250" y="1250156"/>
            <a:ext cx="28575" cy="980089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254" name="Image" descr="preencoded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 rot="0">
            <a:off x="5536405" y="1393031"/>
            <a:ext cx="178593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5" name="Rectangle"/>
          <p:cNvSpPr>
            <a:spLocks/>
          </p:cNvSpPr>
          <p:nvPr/>
        </p:nvSpPr>
        <p:spPr>
          <a:xfrm rot="0">
            <a:off x="5786438" y="1357313"/>
            <a:ext cx="728829" cy="2143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Healthcare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6" name="Rectangle"/>
          <p:cNvSpPr>
            <a:spLocks/>
          </p:cNvSpPr>
          <p:nvPr/>
        </p:nvSpPr>
        <p:spPr>
          <a:xfrm rot="0">
            <a:off x="5536405" y="1643063"/>
            <a:ext cx="3214688" cy="320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Touchless control of medical robots in sterile environments, assistive robots for patients with mobility limitations 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57" name="Rectangle"/>
          <p:cNvSpPr>
            <a:spLocks/>
          </p:cNvSpPr>
          <p:nvPr/>
        </p:nvSpPr>
        <p:spPr>
          <a:xfrm rot="0">
            <a:off x="5429250" y="2177393"/>
            <a:ext cx="3429000" cy="820080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58" name="Rectangle"/>
          <p:cNvSpPr>
            <a:spLocks/>
          </p:cNvSpPr>
          <p:nvPr/>
        </p:nvSpPr>
        <p:spPr>
          <a:xfrm rot="0">
            <a:off x="5429250" y="2177393"/>
            <a:ext cx="28575" cy="820080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259" name="Image" descr="preencoded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 rot="0">
            <a:off x="5536405" y="2320268"/>
            <a:ext cx="160734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0" name="Rectangle"/>
          <p:cNvSpPr>
            <a:spLocks/>
          </p:cNvSpPr>
          <p:nvPr/>
        </p:nvSpPr>
        <p:spPr>
          <a:xfrm rot="0">
            <a:off x="5768578" y="2284549"/>
            <a:ext cx="996135" cy="2143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Manufacturing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1" name="Rectangle"/>
          <p:cNvSpPr>
            <a:spLocks/>
          </p:cNvSpPr>
          <p:nvPr/>
        </p:nvSpPr>
        <p:spPr>
          <a:xfrm rot="0">
            <a:off x="5536405" y="2570299"/>
            <a:ext cx="3214688" cy="320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Hands-free control of industrial robots, enhanced safety in hazardous environments 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2" name="Rectangle"/>
          <p:cNvSpPr>
            <a:spLocks/>
          </p:cNvSpPr>
          <p:nvPr/>
        </p:nvSpPr>
        <p:spPr>
          <a:xfrm rot="0">
            <a:off x="5429250" y="3104629"/>
            <a:ext cx="3429000" cy="820079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63" name="Rectangle"/>
          <p:cNvSpPr>
            <a:spLocks/>
          </p:cNvSpPr>
          <p:nvPr/>
        </p:nvSpPr>
        <p:spPr>
          <a:xfrm rot="0">
            <a:off x="5429250" y="3104629"/>
            <a:ext cx="28575" cy="820079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264" name="Image" descr="preencoded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0">
            <a:off x="5536405" y="3247504"/>
            <a:ext cx="142875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65" name="Rectangle"/>
          <p:cNvSpPr>
            <a:spLocks/>
          </p:cNvSpPr>
          <p:nvPr/>
        </p:nvSpPr>
        <p:spPr>
          <a:xfrm rot="0">
            <a:off x="5750719" y="3211784"/>
            <a:ext cx="1377907" cy="2143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Assistive Technology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6" name="Rectangle"/>
          <p:cNvSpPr>
            <a:spLocks/>
          </p:cNvSpPr>
          <p:nvPr/>
        </p:nvSpPr>
        <p:spPr>
          <a:xfrm rot="0">
            <a:off x="5536405" y="3497535"/>
            <a:ext cx="3214688" cy="320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Accessible control systems for people with physical impairments, smart home automation 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67" name="Rectangle"/>
          <p:cNvSpPr>
            <a:spLocks/>
          </p:cNvSpPr>
          <p:nvPr/>
        </p:nvSpPr>
        <p:spPr>
          <a:xfrm rot="0">
            <a:off x="5429250" y="4031865"/>
            <a:ext cx="3429000" cy="820079"/>
          </a:xfrm>
          <a:prstGeom prst="rect"/>
          <a:solidFill>
            <a:srgbClr val="3498DB">
              <a:alpha val="10000"/>
            </a:srgbClr>
          </a:solidFill>
          <a:ln w="12700" cmpd="sng" cap="flat">
            <a:noFill/>
            <a:prstDash val="solid"/>
            <a:miter/>
          </a:ln>
        </p:spPr>
      </p:sp>
      <p:sp>
        <p:nvSpPr>
          <p:cNvPr id="268" name="Rectangle"/>
          <p:cNvSpPr>
            <a:spLocks/>
          </p:cNvSpPr>
          <p:nvPr/>
        </p:nvSpPr>
        <p:spPr>
          <a:xfrm rot="0">
            <a:off x="5429250" y="4031865"/>
            <a:ext cx="28575" cy="820079"/>
          </a:xfrm>
          <a:prstGeom prst="rect"/>
          <a:solidFill>
            <a:srgbClr val="3498DB"/>
          </a:solidFill>
          <a:ln w="12700" cmpd="sng" cap="flat">
            <a:noFill/>
            <a:prstDash val="solid"/>
            <a:miter/>
          </a:ln>
        </p:spPr>
      </p:sp>
      <p:pic>
        <p:nvPicPr>
          <p:cNvPr id="269" name="Image" descr="preencoded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0">
            <a:off x="5536405" y="4174741"/>
            <a:ext cx="178593" cy="1428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70" name="Rectangle"/>
          <p:cNvSpPr>
            <a:spLocks/>
          </p:cNvSpPr>
          <p:nvPr/>
        </p:nvSpPr>
        <p:spPr>
          <a:xfrm rot="0">
            <a:off x="5786438" y="4139022"/>
            <a:ext cx="667521" cy="21431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046" b="0" i="0" u="none" strike="noStrike" kern="1200" cap="none" spc="0" baseline="0">
                <a:solidFill>
                  <a:srgbClr val="E74C3C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Education</a:t>
            </a:r>
            <a:endParaRPr lang="zh-CN" altLang="en-US" sz="1046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1" name="Rectangle"/>
          <p:cNvSpPr>
            <a:spLocks/>
          </p:cNvSpPr>
          <p:nvPr/>
        </p:nvSpPr>
        <p:spPr>
          <a:xfrm rot="0">
            <a:off x="5536405" y="4424772"/>
            <a:ext cx="3214688" cy="320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37" b="0" i="0" u="none" strike="noStrike" kern="1200" cap="none" spc="0" baseline="0">
                <a:solidFill>
                  <a:srgbClr val="ECF0F1"/>
                </a:solidFill>
                <a:latin typeface="Noto Sans" pitchFamily="34" charset="0"/>
                <a:ea typeface="Noto Sans" pitchFamily="34" charset="0"/>
                <a:cs typeface="Noto Sans" pitchFamily="34" charset="0"/>
              </a:rPr>
              <a:t> Interactive learning tools, STEM education platforms, robotics training </a:t>
            </a:r>
            <a:endParaRPr lang="zh-CN" altLang="en-US" sz="837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59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1</TotalTime>
  <Application>Office</Application>
  <Company>PptxGenJS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PptxGenJS Presentation</dc:title>
  <dc:subject>PptxGenJS Presentation</dc:subject>
  <dc:creator>PptxGenJS</dc:creator>
  <cp:lastModifiedBy>Mobile phone user</cp:lastModifiedBy>
  <cp:revision>1</cp:revision>
  <dcterms:created xsi:type="dcterms:W3CDTF">2025-09-24T06:39:40Z</dcterms:created>
  <dcterms:modified xsi:type="dcterms:W3CDTF">2025-09-24T04:25:07Z</dcterms:modified>
</cp:coreProperties>
</file>