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27"/>
  </p:notesMasterIdLst>
  <p:sldIdLst>
    <p:sldId id="256" r:id="rId3"/>
    <p:sldId id="257" r:id="rId4"/>
    <p:sldId id="258" r:id="rId5"/>
    <p:sldId id="273" r:id="rId6"/>
    <p:sldId id="274" r:id="rId7"/>
    <p:sldId id="276" r:id="rId8"/>
    <p:sldId id="275" r:id="rId9"/>
    <p:sldId id="290" r:id="rId10"/>
    <p:sldId id="288" r:id="rId11"/>
    <p:sldId id="289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91" r:id="rId23"/>
    <p:sldId id="292" r:id="rId24"/>
    <p:sldId id="271" r:id="rId25"/>
    <p:sldId id="293" r:id="rId26"/>
  </p:sldIdLst>
  <p:sldSz cx="12192000" cy="6858000"/>
  <p:notesSz cx="7559675" cy="10691813"/>
  <p:embeddedFontLst>
    <p:embeddedFont>
      <p:font typeface="EB Garamond" panose="00000500000000000000" pitchFamily="2" charset="0"/>
      <p:regular r:id="rId28"/>
      <p:bold r:id="rId29"/>
      <p:italic r:id="rId30"/>
      <p:boldItalic r:id="rId31"/>
    </p:embeddedFont>
    <p:embeddedFont>
      <p:font typeface="EB Garamond SemiBold" panose="00000700000000000000" pitchFamily="2" charset="0"/>
      <p:bold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g3T+r3CWKRDfqf9tqJ4PS76G8p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6F0977-2BE6-4D42-A5AB-FFFBBAD0A07A}">
  <a:tblStyle styleId="{B86F0977-2BE6-4D42-A5AB-FFFBBAD0A0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6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5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1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>
          <a:extLst>
            <a:ext uri="{FF2B5EF4-FFF2-40B4-BE49-F238E27FC236}">
              <a16:creationId xmlns:a16="http://schemas.microsoft.com/office/drawing/2014/main" id="{F59CB931-32B0-F922-8434-35EC70313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3423f3d988_0_0:notes">
            <a:extLst>
              <a:ext uri="{FF2B5EF4-FFF2-40B4-BE49-F238E27FC236}">
                <a16:creationId xmlns:a16="http://schemas.microsoft.com/office/drawing/2014/main" id="{EE2B2162-4B52-73BD-F413-315BF911AC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g33423f3d988_0_0:notes">
            <a:extLst>
              <a:ext uri="{FF2B5EF4-FFF2-40B4-BE49-F238E27FC236}">
                <a16:creationId xmlns:a16="http://schemas.microsoft.com/office/drawing/2014/main" id="{35BA8FD9-9D25-90F4-F3C7-77EF66548B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6225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>
          <a:extLst>
            <a:ext uri="{FF2B5EF4-FFF2-40B4-BE49-F238E27FC236}">
              <a16:creationId xmlns:a16="http://schemas.microsoft.com/office/drawing/2014/main" id="{EDEFBC0F-8E98-9221-7B13-2FEBE4B19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3423f3d988_0_0:notes">
            <a:extLst>
              <a:ext uri="{FF2B5EF4-FFF2-40B4-BE49-F238E27FC236}">
                <a16:creationId xmlns:a16="http://schemas.microsoft.com/office/drawing/2014/main" id="{83A7992B-45E4-CA97-96CD-36BE13B478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g33423f3d988_0_0:notes">
            <a:extLst>
              <a:ext uri="{FF2B5EF4-FFF2-40B4-BE49-F238E27FC236}">
                <a16:creationId xmlns:a16="http://schemas.microsoft.com/office/drawing/2014/main" id="{0B37D3D8-3C61-0BC7-20EA-413BB06810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9670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>
          <a:extLst>
            <a:ext uri="{FF2B5EF4-FFF2-40B4-BE49-F238E27FC236}">
              <a16:creationId xmlns:a16="http://schemas.microsoft.com/office/drawing/2014/main" id="{13E67785-6625-3193-26BD-473973204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3423f3d988_0_0:notes">
            <a:extLst>
              <a:ext uri="{FF2B5EF4-FFF2-40B4-BE49-F238E27FC236}">
                <a16:creationId xmlns:a16="http://schemas.microsoft.com/office/drawing/2014/main" id="{C585B3E8-660E-B67E-1916-2D5BEDA28B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g33423f3d988_0_0:notes">
            <a:extLst>
              <a:ext uri="{FF2B5EF4-FFF2-40B4-BE49-F238E27FC236}">
                <a16:creationId xmlns:a16="http://schemas.microsoft.com/office/drawing/2014/main" id="{B1293A20-A9DA-6476-ABA3-6B4152A2D2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75815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>
          <a:extLst>
            <a:ext uri="{FF2B5EF4-FFF2-40B4-BE49-F238E27FC236}">
              <a16:creationId xmlns:a16="http://schemas.microsoft.com/office/drawing/2014/main" id="{1D591AA7-975A-8FD9-CBC1-78F4D707F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3423f3d988_0_0:notes">
            <a:extLst>
              <a:ext uri="{FF2B5EF4-FFF2-40B4-BE49-F238E27FC236}">
                <a16:creationId xmlns:a16="http://schemas.microsoft.com/office/drawing/2014/main" id="{B7F70529-0ADA-3741-5632-8B9601B91C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g33423f3d988_0_0:notes">
            <a:extLst>
              <a:ext uri="{FF2B5EF4-FFF2-40B4-BE49-F238E27FC236}">
                <a16:creationId xmlns:a16="http://schemas.microsoft.com/office/drawing/2014/main" id="{EBCD3156-787F-F776-16D5-D0D439B669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8331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>
          <a:extLst>
            <a:ext uri="{FF2B5EF4-FFF2-40B4-BE49-F238E27FC236}">
              <a16:creationId xmlns:a16="http://schemas.microsoft.com/office/drawing/2014/main" id="{9E234ED0-7F16-DBA6-14F1-1F8E72A79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3423f3d988_0_0:notes">
            <a:extLst>
              <a:ext uri="{FF2B5EF4-FFF2-40B4-BE49-F238E27FC236}">
                <a16:creationId xmlns:a16="http://schemas.microsoft.com/office/drawing/2014/main" id="{36F1C848-F4F2-355A-7901-C25FA657AF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g33423f3d988_0_0:notes">
            <a:extLst>
              <a:ext uri="{FF2B5EF4-FFF2-40B4-BE49-F238E27FC236}">
                <a16:creationId xmlns:a16="http://schemas.microsoft.com/office/drawing/2014/main" id="{47350F4D-27E9-DBCE-BFDA-3E1B142453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42738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>
          <a:extLst>
            <a:ext uri="{FF2B5EF4-FFF2-40B4-BE49-F238E27FC236}">
              <a16:creationId xmlns:a16="http://schemas.microsoft.com/office/drawing/2014/main" id="{E04726A8-F241-E007-3FD1-102561FC1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3423f3d988_0_0:notes">
            <a:extLst>
              <a:ext uri="{FF2B5EF4-FFF2-40B4-BE49-F238E27FC236}">
                <a16:creationId xmlns:a16="http://schemas.microsoft.com/office/drawing/2014/main" id="{207C6EDF-1FFA-D347-DD09-FB553C6141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g33423f3d988_0_0:notes">
            <a:extLst>
              <a:ext uri="{FF2B5EF4-FFF2-40B4-BE49-F238E27FC236}">
                <a16:creationId xmlns:a16="http://schemas.microsoft.com/office/drawing/2014/main" id="{C1EC2D8B-CD58-09EF-8ECB-238E719488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26207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>
          <a:extLst>
            <a:ext uri="{FF2B5EF4-FFF2-40B4-BE49-F238E27FC236}">
              <a16:creationId xmlns:a16="http://schemas.microsoft.com/office/drawing/2014/main" id="{25E18A6D-E499-51AA-DF87-AB2A2C02E6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3423f3d988_0_0:notes">
            <a:extLst>
              <a:ext uri="{FF2B5EF4-FFF2-40B4-BE49-F238E27FC236}">
                <a16:creationId xmlns:a16="http://schemas.microsoft.com/office/drawing/2014/main" id="{A9915073-6FD0-9741-7F81-5BB2779A6F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g33423f3d988_0_0:notes">
            <a:extLst>
              <a:ext uri="{FF2B5EF4-FFF2-40B4-BE49-F238E27FC236}">
                <a16:creationId xmlns:a16="http://schemas.microsoft.com/office/drawing/2014/main" id="{E1AAB783-DF04-DC7C-9B2A-398B81D111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96349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>
          <a:extLst>
            <a:ext uri="{FF2B5EF4-FFF2-40B4-BE49-F238E27FC236}">
              <a16:creationId xmlns:a16="http://schemas.microsoft.com/office/drawing/2014/main" id="{0849BE77-D3D2-63DE-3299-0B21572CF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3423f3d988_0_0:notes">
            <a:extLst>
              <a:ext uri="{FF2B5EF4-FFF2-40B4-BE49-F238E27FC236}">
                <a16:creationId xmlns:a16="http://schemas.microsoft.com/office/drawing/2014/main" id="{8CE94F11-9549-D0C0-CE9B-384399F647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g33423f3d988_0_0:notes">
            <a:extLst>
              <a:ext uri="{FF2B5EF4-FFF2-40B4-BE49-F238E27FC236}">
                <a16:creationId xmlns:a16="http://schemas.microsoft.com/office/drawing/2014/main" id="{14A17C8E-576E-5FAF-78E6-60532FC0D8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35031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>
          <a:extLst>
            <a:ext uri="{FF2B5EF4-FFF2-40B4-BE49-F238E27FC236}">
              <a16:creationId xmlns:a16="http://schemas.microsoft.com/office/drawing/2014/main" id="{62FFB488-05CB-BC17-2589-D05B1BCF8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3423f3d988_0_0:notes">
            <a:extLst>
              <a:ext uri="{FF2B5EF4-FFF2-40B4-BE49-F238E27FC236}">
                <a16:creationId xmlns:a16="http://schemas.microsoft.com/office/drawing/2014/main" id="{043EB7A4-087A-B18F-E71B-591826B8BF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g33423f3d988_0_0:notes">
            <a:extLst>
              <a:ext uri="{FF2B5EF4-FFF2-40B4-BE49-F238E27FC236}">
                <a16:creationId xmlns:a16="http://schemas.microsoft.com/office/drawing/2014/main" id="{26575C57-7C7F-393D-BF4B-4FC509CC62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38031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>
          <a:extLst>
            <a:ext uri="{FF2B5EF4-FFF2-40B4-BE49-F238E27FC236}">
              <a16:creationId xmlns:a16="http://schemas.microsoft.com/office/drawing/2014/main" id="{C03A74D1-DBB3-9CA5-E429-98D325583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3423f3d988_0_0:notes">
            <a:extLst>
              <a:ext uri="{FF2B5EF4-FFF2-40B4-BE49-F238E27FC236}">
                <a16:creationId xmlns:a16="http://schemas.microsoft.com/office/drawing/2014/main" id="{2A16C086-E667-13E4-808A-B33C06909D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g33423f3d988_0_0:notes">
            <a:extLst>
              <a:ext uri="{FF2B5EF4-FFF2-40B4-BE49-F238E27FC236}">
                <a16:creationId xmlns:a16="http://schemas.microsoft.com/office/drawing/2014/main" id="{B2455149-1ECC-0ECE-E634-56C903AB18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5914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282abe09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3282abe09a0_0_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>
          <a:extLst>
            <a:ext uri="{FF2B5EF4-FFF2-40B4-BE49-F238E27FC236}">
              <a16:creationId xmlns:a16="http://schemas.microsoft.com/office/drawing/2014/main" id="{C303A3DE-D947-81B9-6F8F-E8E900CCB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3423f3d988_0_0:notes">
            <a:extLst>
              <a:ext uri="{FF2B5EF4-FFF2-40B4-BE49-F238E27FC236}">
                <a16:creationId xmlns:a16="http://schemas.microsoft.com/office/drawing/2014/main" id="{FBB9FAFC-AE81-2172-B9DC-C052C533D1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g33423f3d988_0_0:notes">
            <a:extLst>
              <a:ext uri="{FF2B5EF4-FFF2-40B4-BE49-F238E27FC236}">
                <a16:creationId xmlns:a16="http://schemas.microsoft.com/office/drawing/2014/main" id="{1B4DFF46-4236-D22D-754A-DD2D34065F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48644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>
          <a:extLst>
            <a:ext uri="{FF2B5EF4-FFF2-40B4-BE49-F238E27FC236}">
              <a16:creationId xmlns:a16="http://schemas.microsoft.com/office/drawing/2014/main" id="{B0C0CCB9-F3B0-EB3D-CE7B-4B3DAD4329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3423f3d988_0_0:notes">
            <a:extLst>
              <a:ext uri="{FF2B5EF4-FFF2-40B4-BE49-F238E27FC236}">
                <a16:creationId xmlns:a16="http://schemas.microsoft.com/office/drawing/2014/main" id="{120C16F8-EAD7-3133-6087-CF5D91D1DC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g33423f3d988_0_0:notes">
            <a:extLst>
              <a:ext uri="{FF2B5EF4-FFF2-40B4-BE49-F238E27FC236}">
                <a16:creationId xmlns:a16="http://schemas.microsoft.com/office/drawing/2014/main" id="{20F3C8B3-5B80-5CD1-A5A2-AAEC8D7F16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77274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>
          <a:extLst>
            <a:ext uri="{FF2B5EF4-FFF2-40B4-BE49-F238E27FC236}">
              <a16:creationId xmlns:a16="http://schemas.microsoft.com/office/drawing/2014/main" id="{41D8E0CD-3A1A-D89E-BDE8-685383F74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3423f3d988_0_0:notes">
            <a:extLst>
              <a:ext uri="{FF2B5EF4-FFF2-40B4-BE49-F238E27FC236}">
                <a16:creationId xmlns:a16="http://schemas.microsoft.com/office/drawing/2014/main" id="{11C739DA-F414-49A8-8155-CB0CAD032B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g33423f3d988_0_0:notes">
            <a:extLst>
              <a:ext uri="{FF2B5EF4-FFF2-40B4-BE49-F238E27FC236}">
                <a16:creationId xmlns:a16="http://schemas.microsoft.com/office/drawing/2014/main" id="{B833BAC2-AF23-033C-FA0D-69DC4E3696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92704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315971da00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2" name="Google Shape;332;g3315971da00_0_18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>
          <a:extLst>
            <a:ext uri="{FF2B5EF4-FFF2-40B4-BE49-F238E27FC236}">
              <a16:creationId xmlns:a16="http://schemas.microsoft.com/office/drawing/2014/main" id="{4A684CE3-BB8F-7A42-4592-55E08DF0F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315971da00_0_188:notes">
            <a:extLst>
              <a:ext uri="{FF2B5EF4-FFF2-40B4-BE49-F238E27FC236}">
                <a16:creationId xmlns:a16="http://schemas.microsoft.com/office/drawing/2014/main" id="{4768EF20-2B41-CD29-9F85-4C1DCB0499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2" name="Google Shape;332;g3315971da00_0_188:notes">
            <a:extLst>
              <a:ext uri="{FF2B5EF4-FFF2-40B4-BE49-F238E27FC236}">
                <a16:creationId xmlns:a16="http://schemas.microsoft.com/office/drawing/2014/main" id="{C9AE7145-0BB0-9F55-A876-C4DEA2FC90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45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3" name="Google Shape;1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>
          <a:extLst>
            <a:ext uri="{FF2B5EF4-FFF2-40B4-BE49-F238E27FC236}">
              <a16:creationId xmlns:a16="http://schemas.microsoft.com/office/drawing/2014/main" id="{E5C8F66D-F529-A48E-72A7-C40DF9F12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:notes">
            <a:extLst>
              <a:ext uri="{FF2B5EF4-FFF2-40B4-BE49-F238E27FC236}">
                <a16:creationId xmlns:a16="http://schemas.microsoft.com/office/drawing/2014/main" id="{33C6AA9C-9E6E-FD2E-14CC-CF1D07C28B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3" name="Google Shape;163;p2:notes">
            <a:extLst>
              <a:ext uri="{FF2B5EF4-FFF2-40B4-BE49-F238E27FC236}">
                <a16:creationId xmlns:a16="http://schemas.microsoft.com/office/drawing/2014/main" id="{FC8B5487-38E5-F9F8-CCEB-F2D2B90DBC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13736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>
          <a:extLst>
            <a:ext uri="{FF2B5EF4-FFF2-40B4-BE49-F238E27FC236}">
              <a16:creationId xmlns:a16="http://schemas.microsoft.com/office/drawing/2014/main" id="{9087AD03-E4E9-0626-2F12-55B8A0DD6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315971da00_0_0:notes">
            <a:extLst>
              <a:ext uri="{FF2B5EF4-FFF2-40B4-BE49-F238E27FC236}">
                <a16:creationId xmlns:a16="http://schemas.microsoft.com/office/drawing/2014/main" id="{BC0BBBB2-B3D7-FB84-DF7E-97D73639A6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g3315971da00_0_0:notes">
            <a:extLst>
              <a:ext uri="{FF2B5EF4-FFF2-40B4-BE49-F238E27FC236}">
                <a16:creationId xmlns:a16="http://schemas.microsoft.com/office/drawing/2014/main" id="{E835AD3E-FEFC-776D-6F84-657F33F87A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9555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>
          <a:extLst>
            <a:ext uri="{FF2B5EF4-FFF2-40B4-BE49-F238E27FC236}">
              <a16:creationId xmlns:a16="http://schemas.microsoft.com/office/drawing/2014/main" id="{26570382-196C-D3FF-80D6-AB69355AA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315971da00_0_0:notes">
            <a:extLst>
              <a:ext uri="{FF2B5EF4-FFF2-40B4-BE49-F238E27FC236}">
                <a16:creationId xmlns:a16="http://schemas.microsoft.com/office/drawing/2014/main" id="{EBDF0187-A793-252B-36E9-1EC475E5CE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g3315971da00_0_0:notes">
            <a:extLst>
              <a:ext uri="{FF2B5EF4-FFF2-40B4-BE49-F238E27FC236}">
                <a16:creationId xmlns:a16="http://schemas.microsoft.com/office/drawing/2014/main" id="{EAF0CD5D-E45F-82BC-391C-29F02C1055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7352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>
          <a:extLst>
            <a:ext uri="{FF2B5EF4-FFF2-40B4-BE49-F238E27FC236}">
              <a16:creationId xmlns:a16="http://schemas.microsoft.com/office/drawing/2014/main" id="{3FCF0F05-BBF5-68CC-3A48-7F8D81AC4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315971da00_0_0:notes">
            <a:extLst>
              <a:ext uri="{FF2B5EF4-FFF2-40B4-BE49-F238E27FC236}">
                <a16:creationId xmlns:a16="http://schemas.microsoft.com/office/drawing/2014/main" id="{AB82BA8F-AE1D-B724-FE06-FE95A5B82B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g3315971da00_0_0:notes">
            <a:extLst>
              <a:ext uri="{FF2B5EF4-FFF2-40B4-BE49-F238E27FC236}">
                <a16:creationId xmlns:a16="http://schemas.microsoft.com/office/drawing/2014/main" id="{8D85ACCC-349C-2D07-2493-5F2CC061FA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7552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>
          <a:extLst>
            <a:ext uri="{FF2B5EF4-FFF2-40B4-BE49-F238E27FC236}">
              <a16:creationId xmlns:a16="http://schemas.microsoft.com/office/drawing/2014/main" id="{E7245858-4030-184B-C827-F5E4E0C09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3423f3d988_0_0:notes">
            <a:extLst>
              <a:ext uri="{FF2B5EF4-FFF2-40B4-BE49-F238E27FC236}">
                <a16:creationId xmlns:a16="http://schemas.microsoft.com/office/drawing/2014/main" id="{07730151-A96C-D68A-24E5-F1377B94B7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g33423f3d988_0_0:notes">
            <a:extLst>
              <a:ext uri="{FF2B5EF4-FFF2-40B4-BE49-F238E27FC236}">
                <a16:creationId xmlns:a16="http://schemas.microsoft.com/office/drawing/2014/main" id="{36F7EB2C-57C7-55C7-9CD7-DE47B8C344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0368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>
          <a:extLst>
            <a:ext uri="{FF2B5EF4-FFF2-40B4-BE49-F238E27FC236}">
              <a16:creationId xmlns:a16="http://schemas.microsoft.com/office/drawing/2014/main" id="{28F1C005-3275-067C-F03A-95A2F5D2E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3423f3d988_0_0:notes">
            <a:extLst>
              <a:ext uri="{FF2B5EF4-FFF2-40B4-BE49-F238E27FC236}">
                <a16:creationId xmlns:a16="http://schemas.microsoft.com/office/drawing/2014/main" id="{92076670-5A60-8B57-2C86-5E4C619583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g33423f3d988_0_0:notes">
            <a:extLst>
              <a:ext uri="{FF2B5EF4-FFF2-40B4-BE49-F238E27FC236}">
                <a16:creationId xmlns:a16="http://schemas.microsoft.com/office/drawing/2014/main" id="{65ED94F1-5140-77C3-4CA5-688E86671C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0970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sldNum" idx="12"/>
          </p:nvPr>
        </p:nvSpPr>
        <p:spPr>
          <a:xfrm>
            <a:off x="11296440" y="6217560"/>
            <a:ext cx="731160" cy="52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025" tIns="122025" rIns="122025" bIns="122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sldNum" idx="12"/>
          </p:nvPr>
        </p:nvSpPr>
        <p:spPr>
          <a:xfrm>
            <a:off x="11296440" y="6217560"/>
            <a:ext cx="731160" cy="52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025" tIns="122025" rIns="122025" bIns="122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11296440" y="6217560"/>
            <a:ext cx="731160" cy="52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025" tIns="122025" rIns="122025" bIns="122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sldNum" idx="12"/>
          </p:nvPr>
        </p:nvSpPr>
        <p:spPr>
          <a:xfrm>
            <a:off x="11296440" y="6217560"/>
            <a:ext cx="731160" cy="52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025" tIns="122025" rIns="122025" bIns="122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6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sldNum" idx="12"/>
          </p:nvPr>
        </p:nvSpPr>
        <p:spPr>
          <a:xfrm>
            <a:off x="11296440" y="6217560"/>
            <a:ext cx="731160" cy="52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025" tIns="122025" rIns="122025" bIns="122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sldNum" idx="12"/>
          </p:nvPr>
        </p:nvSpPr>
        <p:spPr>
          <a:xfrm>
            <a:off x="11296440" y="6217560"/>
            <a:ext cx="731160" cy="52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025" tIns="122025" rIns="122025" bIns="122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sldNum" idx="12"/>
          </p:nvPr>
        </p:nvSpPr>
        <p:spPr>
          <a:xfrm>
            <a:off x="11296440" y="6217560"/>
            <a:ext cx="731160" cy="52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025" tIns="122025" rIns="122025" bIns="122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sldNum" idx="12"/>
          </p:nvPr>
        </p:nvSpPr>
        <p:spPr>
          <a:xfrm>
            <a:off x="11296440" y="6217560"/>
            <a:ext cx="731160" cy="52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025" tIns="122025" rIns="122025" bIns="122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sldNum" idx="12"/>
          </p:nvPr>
        </p:nvSpPr>
        <p:spPr>
          <a:xfrm>
            <a:off x="11296440" y="6217560"/>
            <a:ext cx="731160" cy="52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025" tIns="122025" rIns="122025" bIns="122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sldNum" idx="12"/>
          </p:nvPr>
        </p:nvSpPr>
        <p:spPr>
          <a:xfrm>
            <a:off x="11296440" y="6217560"/>
            <a:ext cx="731160" cy="52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025" tIns="122025" rIns="122025" bIns="122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sldNum" idx="12"/>
          </p:nvPr>
        </p:nvSpPr>
        <p:spPr>
          <a:xfrm>
            <a:off x="11296440" y="6217560"/>
            <a:ext cx="731160" cy="52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025" tIns="122025" rIns="122025" bIns="122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488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sldNum" idx="12"/>
          </p:nvPr>
        </p:nvSpPr>
        <p:spPr>
          <a:xfrm>
            <a:off x="11296440" y="6217560"/>
            <a:ext cx="731160" cy="52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025" tIns="122025" rIns="122025" bIns="122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8;p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6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9408578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"/>
          <p:cNvSpPr txBox="1">
            <a:spLocks noGrp="1"/>
          </p:cNvSpPr>
          <p:nvPr>
            <p:ph type="title"/>
          </p:nvPr>
        </p:nvSpPr>
        <p:spPr>
          <a:xfrm>
            <a:off x="832920" y="2531840"/>
            <a:ext cx="10525200" cy="22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CS6611 – </a:t>
            </a:r>
            <a:r>
              <a:rPr lang="en-US" sz="24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Creative and Innovative Project</a:t>
            </a:r>
            <a:b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"/>
                <a:cs typeface="Times New Roman" panose="02020603050405020304" pitchFamily="18" charset="0"/>
                <a:sym typeface="Times"/>
              </a:rPr>
            </a:br>
            <a:endParaRPr sz="3600" b="1" dirty="0"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EB Garamond"/>
              <a:buNone/>
            </a:pPr>
            <a:r>
              <a:rPr lang="en-US" sz="3600" b="1" dirty="0">
                <a:latin typeface="Times New Roman"/>
                <a:ea typeface="Times New Roman"/>
                <a:cs typeface="Times New Roman"/>
                <a:sym typeface="Times New Roman"/>
              </a:rPr>
              <a:t>Real-Time Threat Identification and Alert System using CCTV Footage</a:t>
            </a:r>
            <a:endParaRPr sz="3600" b="1" dirty="0"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EB Garamond"/>
              <a:buNone/>
            </a:pPr>
            <a:endParaRPr sz="3600" b="1" dirty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50" name="Google Shape;150;p1"/>
          <p:cNvSpPr/>
          <p:nvPr/>
        </p:nvSpPr>
        <p:spPr>
          <a:xfrm>
            <a:off x="1523880" y="225000"/>
            <a:ext cx="9143280" cy="92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DEPARTMENT OF COMPUTER SCIENCE AND ENGINEERING</a:t>
            </a:r>
            <a:endParaRPr lang="en-US" sz="20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COLLEGE OF ENGINEERING, GUINDY</a:t>
            </a:r>
            <a:endParaRPr lang="en-US" sz="20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ANNA UNIVERSITY, CHENNAI – 25.</a:t>
            </a:r>
            <a:endParaRPr lang="en-US" sz="20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Times"/>
              <a:cs typeface="Times New Roman" panose="02020603050405020304" pitchFamily="18" charset="0"/>
              <a:sym typeface="Time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20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151" name="Google Shape;15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5911" y="225000"/>
            <a:ext cx="868680" cy="8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77017" y="214365"/>
            <a:ext cx="911860" cy="87185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"/>
          <p:cNvSpPr txBox="1">
            <a:spLocks noGrp="1"/>
          </p:cNvSpPr>
          <p:nvPr>
            <p:ph type="sldNum" idx="12"/>
          </p:nvPr>
        </p:nvSpPr>
        <p:spPr>
          <a:xfrm>
            <a:off x="10667160" y="6333900"/>
            <a:ext cx="731100" cy="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025" tIns="122025" rIns="122025" bIns="122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/>
              <a:buNone/>
            </a:pPr>
            <a:fld id="{00000000-1234-1234-1234-123412341234}" type="slidenum">
              <a:rPr lang="en-US" sz="1200"/>
              <a:t>1</a:t>
            </a:fld>
            <a:endParaRPr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>
          <a:extLst>
            <a:ext uri="{FF2B5EF4-FFF2-40B4-BE49-F238E27FC236}">
              <a16:creationId xmlns:a16="http://schemas.microsoft.com/office/drawing/2014/main" id="{91349E6E-5139-76CF-73AA-AB05454BA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3423f3d988_0_0">
            <a:extLst>
              <a:ext uri="{FF2B5EF4-FFF2-40B4-BE49-F238E27FC236}">
                <a16:creationId xmlns:a16="http://schemas.microsoft.com/office/drawing/2014/main" id="{ED981657-FD11-C96E-684C-82E11C9BA82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6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56" name="Google Shape;256;g33423f3d988_0_0">
            <a:extLst>
              <a:ext uri="{FF2B5EF4-FFF2-40B4-BE49-F238E27FC236}">
                <a16:creationId xmlns:a16="http://schemas.microsoft.com/office/drawing/2014/main" id="{E629CEFF-1DE7-25E1-FB0E-F9D6D661251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38560" y="15081"/>
            <a:ext cx="10515000" cy="12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EB Garamond SemiBold"/>
              <a:buNone/>
            </a:pPr>
            <a:r>
              <a:rPr lang="en-US" sz="3600" b="1" u="sng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NEW CONTRIBUTION</a:t>
            </a:r>
            <a:endParaRPr sz="3600" b="1" i="0" u="sng" strike="noStrike" cap="none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257" name="Google Shape;257;g33423f3d988_0_0">
            <a:extLst>
              <a:ext uri="{FF2B5EF4-FFF2-40B4-BE49-F238E27FC236}">
                <a16:creationId xmlns:a16="http://schemas.microsoft.com/office/drawing/2014/main" id="{740A1EFA-3986-374D-B09D-2FB1A367C825}"/>
              </a:ext>
            </a:extLst>
          </p:cNvPr>
          <p:cNvSpPr txBox="1"/>
          <p:nvPr/>
        </p:nvSpPr>
        <p:spPr>
          <a:xfrm>
            <a:off x="838500" y="996106"/>
            <a:ext cx="10514999" cy="572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 Improvement:</a:t>
            </a:r>
            <a:endParaRPr 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Replacing CNN with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BiLSTM (Bidirectional Long Short-Term Memory)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better capture temporal dependencies in human actions.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Integrating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Vision Transformer (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layers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BiLSTM for improved feature extraction and classification.</a:t>
            </a:r>
          </a:p>
          <a:p>
            <a:pPr marL="457200" lvl="1" algn="just"/>
            <a:endParaRPr 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 and Threshold-Based Classification Enhancement:</a:t>
            </a:r>
            <a:endParaRPr 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the base paper only detects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violence through weapons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integrate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pose-based behavior recognition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identify violent actions.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classifying each frame individually, we accumulate classifications over a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of frames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apply a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voting mechanism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minimize false positives.</a:t>
            </a:r>
          </a:p>
          <a:p>
            <a:pPr marL="457200" lvl="1"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Alert System:</a:t>
            </a:r>
            <a:endParaRPr 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a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violent activity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confirmed, we send an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 to the nearest police control room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alert includes:</a:t>
            </a:r>
          </a:p>
          <a:p>
            <a:pPr marL="1371600" lvl="2" indent="-457200" algn="just">
              <a:buFont typeface="+mj-lt"/>
              <a:buAutoNum type="arabicParenR"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incident.</a:t>
            </a:r>
          </a:p>
          <a:p>
            <a:pPr marL="1371600" lvl="2" indent="-457200" algn="just">
              <a:buFont typeface="+mj-lt"/>
              <a:buAutoNum type="arabicParenR"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Timestamp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event.</a:t>
            </a:r>
          </a:p>
          <a:p>
            <a:pPr marL="1371600" lvl="2" indent="-457200" algn="just">
              <a:buFont typeface="+mj-lt"/>
              <a:buAutoNum type="arabicParenR"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location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extracted from the surveillance system.</a:t>
            </a:r>
          </a:p>
        </p:txBody>
      </p:sp>
    </p:spTree>
    <p:extLst>
      <p:ext uri="{BB962C8B-B14F-4D97-AF65-F5344CB8AC3E}">
        <p14:creationId xmlns:p14="http://schemas.microsoft.com/office/powerpoint/2010/main" val="4167335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>
          <a:extLst>
            <a:ext uri="{FF2B5EF4-FFF2-40B4-BE49-F238E27FC236}">
              <a16:creationId xmlns:a16="http://schemas.microsoft.com/office/drawing/2014/main" id="{EB3C13DC-6083-8001-2A63-AB5115185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3423f3d988_0_0">
            <a:extLst>
              <a:ext uri="{FF2B5EF4-FFF2-40B4-BE49-F238E27FC236}">
                <a16:creationId xmlns:a16="http://schemas.microsoft.com/office/drawing/2014/main" id="{EE806CB8-F4AD-7280-D93A-3AB1E789858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6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56" name="Google Shape;256;g33423f3d988_0_0">
            <a:extLst>
              <a:ext uri="{FF2B5EF4-FFF2-40B4-BE49-F238E27FC236}">
                <a16:creationId xmlns:a16="http://schemas.microsoft.com/office/drawing/2014/main" id="{FE2F2261-FA1C-D8A4-379A-DCC953E4D59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38560" y="15081"/>
            <a:ext cx="10515000" cy="12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EB Garamond SemiBold"/>
              <a:buNone/>
            </a:pPr>
            <a:r>
              <a:rPr lang="en-US" sz="3600" b="1" u="sng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MODULE SEGMENTATION</a:t>
            </a:r>
            <a:endParaRPr sz="3600" b="1" i="0" u="sng" strike="noStrike" cap="none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257" name="Google Shape;257;g33423f3d988_0_0">
            <a:extLst>
              <a:ext uri="{FF2B5EF4-FFF2-40B4-BE49-F238E27FC236}">
                <a16:creationId xmlns:a16="http://schemas.microsoft.com/office/drawing/2014/main" id="{4BF2610B-2A87-33B5-0FDF-A4270DDA1516}"/>
              </a:ext>
            </a:extLst>
          </p:cNvPr>
          <p:cNvSpPr txBox="1"/>
          <p:nvPr/>
        </p:nvSpPr>
        <p:spPr>
          <a:xfrm>
            <a:off x="838081" y="1143221"/>
            <a:ext cx="10514999" cy="5170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Data Preprocessing</a:t>
            </a:r>
          </a:p>
          <a:p>
            <a:pPr marL="514350" indent="-514350" algn="ctr">
              <a:buAutoNum type="arabicPeriod"/>
            </a:pPr>
            <a:endParaRPr 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  <a:p>
            <a:pPr algn="just">
              <a:buNone/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the raw video frames by extracting relevant features to make them suitable for training the violence detection model.</a:t>
            </a:r>
          </a:p>
          <a:p>
            <a:pPr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Used:</a:t>
            </a:r>
          </a:p>
          <a:p>
            <a:pPr algn="just">
              <a:buNone/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OpenCV (Frame extraction &amp; image processing)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Ultralytics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YOLO Pose Model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Keypoint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detection)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 (Feature computation &amp; normalization)</a:t>
            </a:r>
          </a:p>
        </p:txBody>
      </p:sp>
    </p:spTree>
    <p:extLst>
      <p:ext uri="{BB962C8B-B14F-4D97-AF65-F5344CB8AC3E}">
        <p14:creationId xmlns:p14="http://schemas.microsoft.com/office/powerpoint/2010/main" val="3313080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>
          <a:extLst>
            <a:ext uri="{FF2B5EF4-FFF2-40B4-BE49-F238E27FC236}">
              <a16:creationId xmlns:a16="http://schemas.microsoft.com/office/drawing/2014/main" id="{CD1CF457-8579-ADB4-E46A-362268CEE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3423f3d988_0_0">
            <a:extLst>
              <a:ext uri="{FF2B5EF4-FFF2-40B4-BE49-F238E27FC236}">
                <a16:creationId xmlns:a16="http://schemas.microsoft.com/office/drawing/2014/main" id="{B1676B09-0CE2-09C0-0C4B-D38E2433B35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6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56" name="Google Shape;256;g33423f3d988_0_0">
            <a:extLst>
              <a:ext uri="{FF2B5EF4-FFF2-40B4-BE49-F238E27FC236}">
                <a16:creationId xmlns:a16="http://schemas.microsoft.com/office/drawing/2014/main" id="{BFBBD5F7-D8AB-2FA3-EBEA-8CC65B085E4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38560" y="15081"/>
            <a:ext cx="10515000" cy="12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algn="ctr">
              <a:lnSpc>
                <a:spcPct val="90000"/>
              </a:lnSpc>
              <a:buSzPts val="3600"/>
            </a:pP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Data Preprocessing (</a:t>
            </a:r>
            <a:r>
              <a:rPr lang="en-US" sz="2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2800" b="1" i="0" u="sng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33423f3d988_0_0">
            <a:extLst>
              <a:ext uri="{FF2B5EF4-FFF2-40B4-BE49-F238E27FC236}">
                <a16:creationId xmlns:a16="http://schemas.microsoft.com/office/drawing/2014/main" id="{B09194C0-BB73-4D01-44C6-572F0E659B2E}"/>
              </a:ext>
            </a:extLst>
          </p:cNvPr>
          <p:cNvSpPr txBox="1"/>
          <p:nvPr/>
        </p:nvSpPr>
        <p:spPr>
          <a:xfrm>
            <a:off x="838440" y="1032016"/>
            <a:ext cx="10244730" cy="5324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</a:t>
            </a:r>
          </a:p>
          <a:p>
            <a:pPr algn="just">
              <a:buNone/>
            </a:pP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Labeling: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annotating data as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Violent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</a:t>
            </a:r>
            <a:endParaRPr lang="en-US" sz="2200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 Extraction: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Extract frames from CCTV footage using OpenCV.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Pose Estimation: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the YOLO pose model to detect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each person in the frame.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Compute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velocity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the movement of key points.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Normalize key points and velocity features to maintain consistency.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Preparation: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Store labeled frames (Violent/Normal) for training and testing.</a:t>
            </a:r>
          </a:p>
        </p:txBody>
      </p:sp>
    </p:spTree>
    <p:extLst>
      <p:ext uri="{BB962C8B-B14F-4D97-AF65-F5344CB8AC3E}">
        <p14:creationId xmlns:p14="http://schemas.microsoft.com/office/powerpoint/2010/main" val="3961097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>
          <a:extLst>
            <a:ext uri="{FF2B5EF4-FFF2-40B4-BE49-F238E27FC236}">
              <a16:creationId xmlns:a16="http://schemas.microsoft.com/office/drawing/2014/main" id="{E24A382B-41BA-6825-BC90-E5A07C2552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3423f3d988_0_0">
            <a:extLst>
              <a:ext uri="{FF2B5EF4-FFF2-40B4-BE49-F238E27FC236}">
                <a16:creationId xmlns:a16="http://schemas.microsoft.com/office/drawing/2014/main" id="{FDF371B2-6799-2CB1-9851-9BF5070ABBB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6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56" name="Google Shape;256;g33423f3d988_0_0">
            <a:extLst>
              <a:ext uri="{FF2B5EF4-FFF2-40B4-BE49-F238E27FC236}">
                <a16:creationId xmlns:a16="http://schemas.microsoft.com/office/drawing/2014/main" id="{C65B4D57-8ECD-1AF8-CEEA-778BBC778F1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38560" y="15081"/>
            <a:ext cx="10515000" cy="12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EB Garamond SemiBold"/>
              <a:buNone/>
            </a:pPr>
            <a:r>
              <a:rPr lang="en-US" sz="3600" b="1" u="sng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MODULE SEGMENTATION</a:t>
            </a:r>
            <a:endParaRPr sz="3600" b="1" i="0" u="sng" strike="noStrike" cap="none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257" name="Google Shape;257;g33423f3d988_0_0">
            <a:extLst>
              <a:ext uri="{FF2B5EF4-FFF2-40B4-BE49-F238E27FC236}">
                <a16:creationId xmlns:a16="http://schemas.microsoft.com/office/drawing/2014/main" id="{8B17B166-FF0B-F51F-978A-6EF148DF40AF}"/>
              </a:ext>
            </a:extLst>
          </p:cNvPr>
          <p:cNvSpPr txBox="1"/>
          <p:nvPr/>
        </p:nvSpPr>
        <p:spPr>
          <a:xfrm>
            <a:off x="838081" y="1143221"/>
            <a:ext cx="10514999" cy="5416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Model Training</a:t>
            </a:r>
          </a:p>
          <a:p>
            <a:pPr algn="just"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  <a:p>
            <a:pPr algn="just">
              <a:buNone/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a deep learning model that can classify video sequences as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Violent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Normal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extracted pose features.</a:t>
            </a:r>
          </a:p>
          <a:p>
            <a:pPr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Used:</a:t>
            </a:r>
          </a:p>
          <a:p>
            <a:pPr algn="just">
              <a:buNone/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TensorFlow/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(Model Development)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ViT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(Vision Transformer) for feature extraction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BiLSTM (Bidirectional LSTM) for sequential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AdamW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Optimizer for efficient training</a:t>
            </a:r>
          </a:p>
        </p:txBody>
      </p:sp>
    </p:spTree>
    <p:extLst>
      <p:ext uri="{BB962C8B-B14F-4D97-AF65-F5344CB8AC3E}">
        <p14:creationId xmlns:p14="http://schemas.microsoft.com/office/powerpoint/2010/main" val="4125123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>
          <a:extLst>
            <a:ext uri="{FF2B5EF4-FFF2-40B4-BE49-F238E27FC236}">
              <a16:creationId xmlns:a16="http://schemas.microsoft.com/office/drawing/2014/main" id="{F5A2C65C-86E3-D693-E10C-207EEDC91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3423f3d988_0_0">
            <a:extLst>
              <a:ext uri="{FF2B5EF4-FFF2-40B4-BE49-F238E27FC236}">
                <a16:creationId xmlns:a16="http://schemas.microsoft.com/office/drawing/2014/main" id="{99FBF116-501F-8F34-9797-183E323F0A3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6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56" name="Google Shape;256;g33423f3d988_0_0">
            <a:extLst>
              <a:ext uri="{FF2B5EF4-FFF2-40B4-BE49-F238E27FC236}">
                <a16:creationId xmlns:a16="http://schemas.microsoft.com/office/drawing/2014/main" id="{0B68D12C-A1E4-8ECC-E91C-8D7F987DB4D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38560" y="15081"/>
            <a:ext cx="10515000" cy="12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algn="ctr">
              <a:lnSpc>
                <a:spcPct val="90000"/>
              </a:lnSpc>
              <a:buSzPts val="3600"/>
            </a:pP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Model Training (</a:t>
            </a:r>
            <a:r>
              <a:rPr lang="en-US" sz="2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2800" b="1" i="0" u="sng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33423f3d988_0_0">
            <a:extLst>
              <a:ext uri="{FF2B5EF4-FFF2-40B4-BE49-F238E27FC236}">
                <a16:creationId xmlns:a16="http://schemas.microsoft.com/office/drawing/2014/main" id="{ED589EA6-421C-97B4-FC79-7CA2A479A73A}"/>
              </a:ext>
            </a:extLst>
          </p:cNvPr>
          <p:cNvSpPr txBox="1"/>
          <p:nvPr/>
        </p:nvSpPr>
        <p:spPr>
          <a:xfrm>
            <a:off x="838440" y="1032016"/>
            <a:ext cx="10244730" cy="5324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</a:t>
            </a:r>
          </a:p>
          <a:p>
            <a:pPr algn="just">
              <a:buNone/>
            </a:pP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4" indent="-3429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sz="22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ViT</a:t>
            </a:r>
            <a:r>
              <a:rPr kumimoji="0" lang="en-US" altLang="en-US" sz="22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(Vision Transformer)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extracts spatial features.</a:t>
            </a:r>
          </a:p>
          <a:p>
            <a:pPr marL="342900" lvl="4" indent="-3429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sz="22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BiLSTM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learns temporal relationships in sequences.</a:t>
            </a:r>
          </a:p>
          <a:p>
            <a:pPr marL="342900" lvl="4" indent="-3429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sz="22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Dense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classifies the frame sequence as </a:t>
            </a:r>
            <a:r>
              <a:rPr kumimoji="0" lang="en-US" altLang="en-US" sz="22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Violent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Normal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2" indent="-4572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 startAt="2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 &amp; Optimization: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-4572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sz="22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Cross-Entropy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classification.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AdamW</a:t>
            </a:r>
            <a:r>
              <a:rPr kumimoji="0" lang="en-US" altLang="en-US" sz="22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Optimizer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efficient weight updates.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 startAt="3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 Process: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-4572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Input: </a:t>
            </a: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Sequences of </a:t>
            </a:r>
            <a:r>
              <a:rPr kumimoji="0" lang="en-US" altLang="en-US" sz="22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pose key points &amp; velocity features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-4572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 on preprocessed dataset using </a:t>
            </a:r>
            <a:r>
              <a:rPr kumimoji="0" lang="en-US" altLang="en-US" sz="22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epochs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mini-batches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-4572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Save trained weights for deployment.</a:t>
            </a:r>
          </a:p>
        </p:txBody>
      </p:sp>
    </p:spTree>
    <p:extLst>
      <p:ext uri="{BB962C8B-B14F-4D97-AF65-F5344CB8AC3E}">
        <p14:creationId xmlns:p14="http://schemas.microsoft.com/office/powerpoint/2010/main" val="2798566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>
          <a:extLst>
            <a:ext uri="{FF2B5EF4-FFF2-40B4-BE49-F238E27FC236}">
              <a16:creationId xmlns:a16="http://schemas.microsoft.com/office/drawing/2014/main" id="{434F4C7A-0E4B-AC67-FF85-AFAD7DA3EB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3423f3d988_0_0">
            <a:extLst>
              <a:ext uri="{FF2B5EF4-FFF2-40B4-BE49-F238E27FC236}">
                <a16:creationId xmlns:a16="http://schemas.microsoft.com/office/drawing/2014/main" id="{97B27DD7-4274-1AC4-D249-471F49CC0CA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480" y="6366352"/>
            <a:ext cx="27426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56" name="Google Shape;256;g33423f3d988_0_0">
            <a:extLst>
              <a:ext uri="{FF2B5EF4-FFF2-40B4-BE49-F238E27FC236}">
                <a16:creationId xmlns:a16="http://schemas.microsoft.com/office/drawing/2014/main" id="{737B6643-18D1-F1A2-33F3-596EAFBAAAC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38560" y="15081"/>
            <a:ext cx="10515000" cy="12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EB Garamond SemiBold"/>
              <a:buNone/>
            </a:pPr>
            <a:r>
              <a:rPr lang="en-US" sz="3600" b="1" u="sng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MODULE SEGMENTATION</a:t>
            </a:r>
            <a:endParaRPr sz="3600" b="1" i="0" u="sng" strike="noStrike" cap="none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257" name="Google Shape;257;g33423f3d988_0_0">
            <a:extLst>
              <a:ext uri="{FF2B5EF4-FFF2-40B4-BE49-F238E27FC236}">
                <a16:creationId xmlns:a16="http://schemas.microsoft.com/office/drawing/2014/main" id="{DE1A695C-9DF2-7D4C-263A-FAC2582908E2}"/>
              </a:ext>
            </a:extLst>
          </p:cNvPr>
          <p:cNvSpPr txBox="1"/>
          <p:nvPr/>
        </p:nvSpPr>
        <p:spPr>
          <a:xfrm>
            <a:off x="838081" y="1143221"/>
            <a:ext cx="10514999" cy="4862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Model Testing</a:t>
            </a:r>
          </a:p>
          <a:p>
            <a:pPr algn="ctr"/>
            <a:endParaRPr 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  <a:p>
            <a:pPr algn="just">
              <a:buNone/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trained model on test data to measure accuracy, detect errors, and fine-tune performance.</a:t>
            </a:r>
          </a:p>
          <a:p>
            <a:pPr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Used:</a:t>
            </a:r>
          </a:p>
          <a:p>
            <a:pPr algn="just">
              <a:buNone/>
            </a:pP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Trained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+ BiLSTM Model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 (Accuracy, Precision, Recall, F1-Score, False Alarm Rate)</a:t>
            </a:r>
          </a:p>
          <a:p>
            <a:pPr algn="just">
              <a:buNone/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820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>
          <a:extLst>
            <a:ext uri="{FF2B5EF4-FFF2-40B4-BE49-F238E27FC236}">
              <a16:creationId xmlns:a16="http://schemas.microsoft.com/office/drawing/2014/main" id="{4232D434-2722-DFFA-0D8B-CB851FF24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3423f3d988_0_0">
            <a:extLst>
              <a:ext uri="{FF2B5EF4-FFF2-40B4-BE49-F238E27FC236}">
                <a16:creationId xmlns:a16="http://schemas.microsoft.com/office/drawing/2014/main" id="{70958AE9-B10B-56D2-9E6D-5385F83B349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6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56" name="Google Shape;256;g33423f3d988_0_0">
            <a:extLst>
              <a:ext uri="{FF2B5EF4-FFF2-40B4-BE49-F238E27FC236}">
                <a16:creationId xmlns:a16="http://schemas.microsoft.com/office/drawing/2014/main" id="{D9E2D6ED-562E-5D34-9850-40289312B18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38560" y="15081"/>
            <a:ext cx="10515000" cy="12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algn="ctr">
              <a:lnSpc>
                <a:spcPct val="90000"/>
              </a:lnSpc>
              <a:buSzPts val="3600"/>
            </a:pP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Model Testing (</a:t>
            </a:r>
            <a:r>
              <a:rPr lang="en-US" sz="2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2800" b="1" i="0" u="sng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33423f3d988_0_0">
            <a:extLst>
              <a:ext uri="{FF2B5EF4-FFF2-40B4-BE49-F238E27FC236}">
                <a16:creationId xmlns:a16="http://schemas.microsoft.com/office/drawing/2014/main" id="{CBF48F68-BAC1-6257-D7CF-B32CC4A4FDCF}"/>
              </a:ext>
            </a:extLst>
          </p:cNvPr>
          <p:cNvSpPr txBox="1"/>
          <p:nvPr/>
        </p:nvSpPr>
        <p:spPr>
          <a:xfrm>
            <a:off x="838440" y="1032016"/>
            <a:ext cx="10244730" cy="566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</a:t>
            </a:r>
          </a:p>
          <a:p>
            <a:pPr algn="just">
              <a:buNone/>
            </a:pPr>
            <a:endParaRPr lang="en-US" sz="2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Load Trained Model: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 the trained model for predictions on test data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 startAt="2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Compute: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Measures overall correctness.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Precision &amp; Recall: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Determines detection performance.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F1-Score: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Balance between precision and recall.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Alarm Rate (FAR):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proportion of normal frames misclassified as violent.</a:t>
            </a: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 Error Analysis: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Identify misclassified frames and adjust thresholds if needed.</a:t>
            </a:r>
          </a:p>
          <a:p>
            <a:pPr algn="just">
              <a:buNone/>
            </a:pP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397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>
          <a:extLst>
            <a:ext uri="{FF2B5EF4-FFF2-40B4-BE49-F238E27FC236}">
              <a16:creationId xmlns:a16="http://schemas.microsoft.com/office/drawing/2014/main" id="{3E78BAE4-11E5-B21F-5369-634612D9C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3423f3d988_0_0">
            <a:extLst>
              <a:ext uri="{FF2B5EF4-FFF2-40B4-BE49-F238E27FC236}">
                <a16:creationId xmlns:a16="http://schemas.microsoft.com/office/drawing/2014/main" id="{BCC91FB9-FA50-9E0C-ACD8-77763BB6E63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6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256" name="Google Shape;256;g33423f3d988_0_0">
            <a:extLst>
              <a:ext uri="{FF2B5EF4-FFF2-40B4-BE49-F238E27FC236}">
                <a16:creationId xmlns:a16="http://schemas.microsoft.com/office/drawing/2014/main" id="{7188FF50-FC36-774B-ACFC-E8E6433A8F2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38560" y="15081"/>
            <a:ext cx="10515000" cy="12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EB Garamond SemiBold"/>
              <a:buNone/>
            </a:pPr>
            <a:r>
              <a:rPr lang="en-US" sz="3600" b="1" u="sng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MODULE SEGMENTATION</a:t>
            </a:r>
            <a:endParaRPr sz="3600" b="1" i="0" u="sng" strike="noStrike" cap="none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257" name="Google Shape;257;g33423f3d988_0_0">
            <a:extLst>
              <a:ext uri="{FF2B5EF4-FFF2-40B4-BE49-F238E27FC236}">
                <a16:creationId xmlns:a16="http://schemas.microsoft.com/office/drawing/2014/main" id="{3EAD54B0-CCB4-3358-1DFB-B6C0A592CD40}"/>
              </a:ext>
            </a:extLst>
          </p:cNvPr>
          <p:cNvSpPr txBox="1"/>
          <p:nvPr/>
        </p:nvSpPr>
        <p:spPr>
          <a:xfrm>
            <a:off x="838500" y="1113844"/>
            <a:ext cx="10514999" cy="5447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Real-Time Detection </a:t>
            </a:r>
          </a:p>
          <a:p>
            <a:pPr algn="just"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  <a:p>
            <a:pPr algn="just">
              <a:buNone/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Continuously analyze live CCTV footage and classify frames as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Violent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real time.</a:t>
            </a:r>
          </a:p>
          <a:p>
            <a:pPr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Used:</a:t>
            </a:r>
          </a:p>
          <a:p>
            <a:pPr algn="just">
              <a:buNone/>
            </a:pP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OpenCV (Live Video Capture)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YOLO Pose Model (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Keypoint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Extraction)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Trained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ViT+BiLSTM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 (Classification)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Threshold-based Aggregation for Sequence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83974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>
          <a:extLst>
            <a:ext uri="{FF2B5EF4-FFF2-40B4-BE49-F238E27FC236}">
              <a16:creationId xmlns:a16="http://schemas.microsoft.com/office/drawing/2014/main" id="{4395E6EB-FF37-5063-C7DC-AD39A5EC1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3423f3d988_0_0">
            <a:extLst>
              <a:ext uri="{FF2B5EF4-FFF2-40B4-BE49-F238E27FC236}">
                <a16:creationId xmlns:a16="http://schemas.microsoft.com/office/drawing/2014/main" id="{8872CDAD-64DE-5714-3EE5-AB018F12304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6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256" name="Google Shape;256;g33423f3d988_0_0">
            <a:extLst>
              <a:ext uri="{FF2B5EF4-FFF2-40B4-BE49-F238E27FC236}">
                <a16:creationId xmlns:a16="http://schemas.microsoft.com/office/drawing/2014/main" id="{C99E53CB-9972-3451-7D7F-F5A17DB5C45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38560" y="15081"/>
            <a:ext cx="10515000" cy="12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algn="ctr">
              <a:lnSpc>
                <a:spcPct val="90000"/>
              </a:lnSpc>
              <a:buSzPts val="3600"/>
            </a:pP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Real-Time Detection (</a:t>
            </a:r>
            <a:r>
              <a:rPr lang="en-US" sz="2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2800" b="1" i="0" u="sng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33423f3d988_0_0">
            <a:extLst>
              <a:ext uri="{FF2B5EF4-FFF2-40B4-BE49-F238E27FC236}">
                <a16:creationId xmlns:a16="http://schemas.microsoft.com/office/drawing/2014/main" id="{70EFA8DF-A07A-A4A0-B11E-717D41ABC326}"/>
              </a:ext>
            </a:extLst>
          </p:cNvPr>
          <p:cNvSpPr txBox="1"/>
          <p:nvPr/>
        </p:nvSpPr>
        <p:spPr>
          <a:xfrm>
            <a:off x="838440" y="1032016"/>
            <a:ext cx="10244730" cy="5324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</a:t>
            </a:r>
          </a:p>
          <a:p>
            <a:pPr algn="just">
              <a:buNone/>
            </a:pP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Video Feed: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Capture live footage using OpenCV.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Pose Estimation: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Extract </a:t>
            </a:r>
            <a:r>
              <a:rPr kumimoji="0" lang="en-US" altLang="en-US" sz="22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17 key points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 person using YOLO Pose Model.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Compute </a:t>
            </a:r>
            <a:r>
              <a:rPr kumimoji="0" lang="en-US" altLang="en-US" sz="22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point velocities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motion analysis.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Frame Classification: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Feed extracted features into </a:t>
            </a:r>
            <a:r>
              <a:rPr kumimoji="0" lang="en-US" altLang="en-US" sz="22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ViT</a:t>
            </a:r>
            <a:r>
              <a:rPr kumimoji="0" lang="en-US" altLang="en-US" sz="22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+ BiLSTM Model.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Classify each frame as </a:t>
            </a:r>
            <a:r>
              <a:rPr kumimoji="0" lang="en-US" altLang="en-US" sz="22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Violent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Normal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  Threshold-Based Sequence Classification: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a threshold of </a:t>
            </a:r>
            <a:r>
              <a:rPr kumimoji="0" lang="en-US" altLang="en-US" sz="22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consecutive violent frames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exceeded → </a:t>
            </a: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Classify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Violence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Else → Classify as </a:t>
            </a:r>
            <a:r>
              <a:rPr kumimoji="0" lang="en-US" altLang="en-US" sz="22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Normal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7163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>
          <a:extLst>
            <a:ext uri="{FF2B5EF4-FFF2-40B4-BE49-F238E27FC236}">
              <a16:creationId xmlns:a16="http://schemas.microsoft.com/office/drawing/2014/main" id="{676B689F-8BAB-781A-FC2B-83E2E8509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3423f3d988_0_0">
            <a:extLst>
              <a:ext uri="{FF2B5EF4-FFF2-40B4-BE49-F238E27FC236}">
                <a16:creationId xmlns:a16="http://schemas.microsoft.com/office/drawing/2014/main" id="{ADA127EF-84A5-BF23-38DA-866AB0B30A6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6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256" name="Google Shape;256;g33423f3d988_0_0">
            <a:extLst>
              <a:ext uri="{FF2B5EF4-FFF2-40B4-BE49-F238E27FC236}">
                <a16:creationId xmlns:a16="http://schemas.microsoft.com/office/drawing/2014/main" id="{646CE46A-2A9A-E566-17D2-9273F0C176C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38560" y="15081"/>
            <a:ext cx="10515000" cy="12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EB Garamond SemiBold"/>
              <a:buNone/>
            </a:pPr>
            <a:r>
              <a:rPr lang="en-US" sz="3600" b="1" u="sng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MODULE SEGMENTATION</a:t>
            </a:r>
            <a:endParaRPr sz="3600" b="1" i="0" u="sng" strike="noStrike" cap="none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257" name="Google Shape;257;g33423f3d988_0_0">
            <a:extLst>
              <a:ext uri="{FF2B5EF4-FFF2-40B4-BE49-F238E27FC236}">
                <a16:creationId xmlns:a16="http://schemas.microsoft.com/office/drawing/2014/main" id="{88088C0B-6A5B-D134-77F5-2FB86FFCA49D}"/>
              </a:ext>
            </a:extLst>
          </p:cNvPr>
          <p:cNvSpPr txBox="1"/>
          <p:nvPr/>
        </p:nvSpPr>
        <p:spPr>
          <a:xfrm>
            <a:off x="838500" y="1113844"/>
            <a:ext cx="10514999" cy="4862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Alert System </a:t>
            </a:r>
          </a:p>
          <a:p>
            <a:pPr algn="ctr"/>
            <a:endParaRPr 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  <a:p>
            <a:pPr algn="just">
              <a:buNone/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violence is detected, alert the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nearest police control room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incident details.</a:t>
            </a:r>
          </a:p>
          <a:p>
            <a:pPr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Used:</a:t>
            </a:r>
          </a:p>
          <a:p>
            <a:pPr algn="just">
              <a:buNone/>
            </a:pP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SQLite (Database for storing control room locations)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Geolocation API (Retrieve current location)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Email SMTP (Send alert email)</a:t>
            </a:r>
          </a:p>
        </p:txBody>
      </p:sp>
    </p:spTree>
    <p:extLst>
      <p:ext uri="{BB962C8B-B14F-4D97-AF65-F5344CB8AC3E}">
        <p14:creationId xmlns:p14="http://schemas.microsoft.com/office/powerpoint/2010/main" val="1937791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282abe09a0_0_0"/>
          <p:cNvSpPr txBox="1"/>
          <p:nvPr/>
        </p:nvSpPr>
        <p:spPr>
          <a:xfrm>
            <a:off x="3142422" y="2136353"/>
            <a:ext cx="5907156" cy="2585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SHARUKESH K		    2022103017</a:t>
            </a:r>
            <a:endParaRPr sz="26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RAJESH KUMAR C	    2022103513</a:t>
            </a:r>
            <a:endParaRPr sz="26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DAKSHINESH M		    2022103514</a:t>
            </a:r>
            <a:endParaRPr sz="26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RAGUL KAILASH M          2022103536</a:t>
            </a:r>
            <a:endParaRPr sz="26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g3282abe09a0_0_0"/>
          <p:cNvSpPr txBox="1"/>
          <p:nvPr/>
        </p:nvSpPr>
        <p:spPr>
          <a:xfrm>
            <a:off x="838080" y="137280"/>
            <a:ext cx="10515000" cy="12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EB Garamond SemiBold"/>
              <a:buNone/>
            </a:pPr>
            <a:r>
              <a:rPr lang="en-US" sz="3600" b="1" i="0" u="sng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TEAM MEMBERS</a:t>
            </a:r>
            <a:endParaRPr sz="3600" b="1" i="0" u="sng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60" name="Google Shape;160;g3282abe09a0_0_0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6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>
          <a:extLst>
            <a:ext uri="{FF2B5EF4-FFF2-40B4-BE49-F238E27FC236}">
              <a16:creationId xmlns:a16="http://schemas.microsoft.com/office/drawing/2014/main" id="{67EE945E-FB7C-6AD1-56D7-46CEB1DE1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3423f3d988_0_0">
            <a:extLst>
              <a:ext uri="{FF2B5EF4-FFF2-40B4-BE49-F238E27FC236}">
                <a16:creationId xmlns:a16="http://schemas.microsoft.com/office/drawing/2014/main" id="{F42B29C2-7707-2DC7-AF84-8C966C3D8EF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6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256" name="Google Shape;256;g33423f3d988_0_0">
            <a:extLst>
              <a:ext uri="{FF2B5EF4-FFF2-40B4-BE49-F238E27FC236}">
                <a16:creationId xmlns:a16="http://schemas.microsoft.com/office/drawing/2014/main" id="{AD34905B-C633-CA53-04CA-EE03689B558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38560" y="15081"/>
            <a:ext cx="10515000" cy="12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algn="ctr">
              <a:lnSpc>
                <a:spcPct val="90000"/>
              </a:lnSpc>
              <a:buSzPts val="3600"/>
            </a:pP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Alert System (</a:t>
            </a:r>
            <a:r>
              <a:rPr lang="en-US" sz="2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2800" b="1" i="0" u="sng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33423f3d988_0_0">
            <a:extLst>
              <a:ext uri="{FF2B5EF4-FFF2-40B4-BE49-F238E27FC236}">
                <a16:creationId xmlns:a16="http://schemas.microsoft.com/office/drawing/2014/main" id="{ECF08EC1-61E3-8CBB-1409-86A2DB27E55B}"/>
              </a:ext>
            </a:extLst>
          </p:cNvPr>
          <p:cNvSpPr txBox="1"/>
          <p:nvPr/>
        </p:nvSpPr>
        <p:spPr>
          <a:xfrm>
            <a:off x="838440" y="1032016"/>
            <a:ext cx="10514640" cy="566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</a:t>
            </a:r>
          </a:p>
          <a:p>
            <a:pPr algn="just">
              <a:buNone/>
            </a:pP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Trigger Alert: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kumimoji="0" lang="en-US" altLang="en-US" sz="22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threshold-based classification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confirms violence, initiate an alert.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 Current Location: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Retrieve the GPS location of the CCTV camera.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 Nearest Police Control Room: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Query </a:t>
            </a:r>
            <a:r>
              <a:rPr kumimoji="0" lang="en-US" altLang="en-US" sz="22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SQLite database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find the closest station.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Prepare Alert Data: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Snapshot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 the incident frame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Timestamp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 detection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CCTV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20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  Send Alert: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Format alert details and send via </a:t>
            </a:r>
            <a:r>
              <a:rPr kumimoji="0" lang="en-US" altLang="en-US" sz="22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SMTP email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Notify police for immediate response.</a:t>
            </a:r>
          </a:p>
        </p:txBody>
      </p:sp>
    </p:spTree>
    <p:extLst>
      <p:ext uri="{BB962C8B-B14F-4D97-AF65-F5344CB8AC3E}">
        <p14:creationId xmlns:p14="http://schemas.microsoft.com/office/powerpoint/2010/main" val="3421965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>
          <a:extLst>
            <a:ext uri="{FF2B5EF4-FFF2-40B4-BE49-F238E27FC236}">
              <a16:creationId xmlns:a16="http://schemas.microsoft.com/office/drawing/2014/main" id="{754435FE-696A-938A-D444-1AEB5B188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3423f3d988_0_0">
            <a:extLst>
              <a:ext uri="{FF2B5EF4-FFF2-40B4-BE49-F238E27FC236}">
                <a16:creationId xmlns:a16="http://schemas.microsoft.com/office/drawing/2014/main" id="{C3E72EFE-111A-68F4-620D-C0BA33DE072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6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256" name="Google Shape;256;g33423f3d988_0_0">
            <a:extLst>
              <a:ext uri="{FF2B5EF4-FFF2-40B4-BE49-F238E27FC236}">
                <a16:creationId xmlns:a16="http://schemas.microsoft.com/office/drawing/2014/main" id="{D2A465E7-086B-ECD7-9446-3A910609B24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38560" y="15081"/>
            <a:ext cx="10515000" cy="12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EB Garamond SemiBold"/>
              <a:buNone/>
            </a:pPr>
            <a:r>
              <a:rPr lang="en-US" sz="3600" b="1" i="0" u="sng" strike="noStrike" cap="none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PER</a:t>
            </a:r>
            <a:r>
              <a:rPr lang="en-US" sz="3600" b="1" u="sng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FORMANCE METRICS</a:t>
            </a:r>
            <a:endParaRPr sz="3600" b="1" i="0" u="sng" strike="noStrike" cap="none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49E879-2EF3-9AB0-BDC6-25FF859FDF38}"/>
              </a:ext>
            </a:extLst>
          </p:cNvPr>
          <p:cNvSpPr txBox="1"/>
          <p:nvPr/>
        </p:nvSpPr>
        <p:spPr>
          <a:xfrm>
            <a:off x="838080" y="1251381"/>
            <a:ext cx="105150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Measures overall correctness but may be misleading for imbalanced data.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Precision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Proportion of correctly classified violent frames out of all classified as violent. High precision reduces false alarms</a:t>
            </a:r>
            <a:r>
              <a:rPr lang="en-US" sz="2800" dirty="0"/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Proportion of actual violent frames correctly detected. High recall ensures fewer violent incidents are missed.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F1-Score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Harmonic mean of precision and recall.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Balances false positives and false negatives.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Google Shape;305;g32a5d895370_0_40">
            <a:extLst>
              <a:ext uri="{FF2B5EF4-FFF2-40B4-BE49-F238E27FC236}">
                <a16:creationId xmlns:a16="http://schemas.microsoft.com/office/drawing/2014/main" id="{0A0966B7-CB20-2432-545E-9058EDB631A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28655" y="1674160"/>
            <a:ext cx="4133850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302;g32a5d895370_0_40">
            <a:extLst>
              <a:ext uri="{FF2B5EF4-FFF2-40B4-BE49-F238E27FC236}">
                <a16:creationId xmlns:a16="http://schemas.microsoft.com/office/drawing/2014/main" id="{A1006F40-9DE8-A5FA-AE5C-85D28E56927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52975" y="2992271"/>
            <a:ext cx="268605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303;g32a5d895370_0_40">
            <a:extLst>
              <a:ext uri="{FF2B5EF4-FFF2-40B4-BE49-F238E27FC236}">
                <a16:creationId xmlns:a16="http://schemas.microsoft.com/office/drawing/2014/main" id="{DBCC8257-0039-69BD-987B-A2309416700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62105" y="4262757"/>
            <a:ext cx="2266950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304;g32a5d895370_0_40">
            <a:extLst>
              <a:ext uri="{FF2B5EF4-FFF2-40B4-BE49-F238E27FC236}">
                <a16:creationId xmlns:a16="http://schemas.microsoft.com/office/drawing/2014/main" id="{D920C138-FCA3-2EFE-D8E6-F5F2A0F55417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57280" y="5464725"/>
            <a:ext cx="3276600" cy="695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2561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>
          <a:extLst>
            <a:ext uri="{FF2B5EF4-FFF2-40B4-BE49-F238E27FC236}">
              <a16:creationId xmlns:a16="http://schemas.microsoft.com/office/drawing/2014/main" id="{8ACE2B61-2FD3-1BD7-9500-9B49A3904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3423f3d988_0_0">
            <a:extLst>
              <a:ext uri="{FF2B5EF4-FFF2-40B4-BE49-F238E27FC236}">
                <a16:creationId xmlns:a16="http://schemas.microsoft.com/office/drawing/2014/main" id="{075DD591-063E-D3D9-FA17-947836FB006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6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256" name="Google Shape;256;g33423f3d988_0_0">
            <a:extLst>
              <a:ext uri="{FF2B5EF4-FFF2-40B4-BE49-F238E27FC236}">
                <a16:creationId xmlns:a16="http://schemas.microsoft.com/office/drawing/2014/main" id="{6F5D4AB8-73E9-ADB9-9244-FEECDF11CAB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38560" y="15081"/>
            <a:ext cx="10515000" cy="12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EB Garamond SemiBold"/>
              <a:buNone/>
            </a:pPr>
            <a:r>
              <a:rPr lang="en-US" sz="3600" b="1" i="0" u="sng" strike="noStrike" cap="none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PER</a:t>
            </a:r>
            <a:r>
              <a:rPr lang="en-US" sz="3600" b="1" u="sng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FORMANCE METRICS (</a:t>
            </a:r>
            <a:r>
              <a:rPr lang="en-US" sz="3600" b="1" u="sng" dirty="0" err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contd</a:t>
            </a:r>
            <a:r>
              <a:rPr lang="en-US" sz="3600" b="1" u="sng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)</a:t>
            </a:r>
            <a:endParaRPr sz="3600" b="1" i="0" u="sng" strike="noStrike" cap="none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7D5AA6-24A6-2F97-2960-5C660514CAE7}"/>
              </a:ext>
            </a:extLst>
          </p:cNvPr>
          <p:cNvSpPr txBox="1"/>
          <p:nvPr/>
        </p:nvSpPr>
        <p:spPr>
          <a:xfrm>
            <a:off x="838080" y="1546349"/>
            <a:ext cx="105150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False Alarm Rate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Proportion of normal frames misclassified as violent. Lower FAR means fewer unnecessary alerts.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(TP, FP, FN, TN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obtained from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matrix.)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 Curve &amp; AUC Score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ROC Curve plots True Positive Rate vs. False Positive Rate.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AUC quantifies overall model performance.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Higher AUC indicates better discrimination between violent and normal frames.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Google Shape;307;g32a5d895370_0_40">
            <a:extLst>
              <a:ext uri="{FF2B5EF4-FFF2-40B4-BE49-F238E27FC236}">
                <a16:creationId xmlns:a16="http://schemas.microsoft.com/office/drawing/2014/main" id="{2C3EABA8-F915-DA21-2F62-8249C0D1BD8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00130" y="2136275"/>
            <a:ext cx="3390900" cy="771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0935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315971da00_0_188"/>
          <p:cNvSpPr txBox="1">
            <a:spLocks noGrp="1"/>
          </p:cNvSpPr>
          <p:nvPr>
            <p:ph type="title" idx="4294967295"/>
          </p:nvPr>
        </p:nvSpPr>
        <p:spPr>
          <a:xfrm>
            <a:off x="838487" y="3798"/>
            <a:ext cx="10515000" cy="12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EB Garamond SemiBold"/>
              <a:buNone/>
            </a:pPr>
            <a:r>
              <a:rPr lang="en-US" sz="3600" b="1" u="sng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TEST CASES</a:t>
            </a:r>
            <a:endParaRPr sz="3600" b="1" i="0" u="sng" strike="noStrike" cap="none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graphicFrame>
        <p:nvGraphicFramePr>
          <p:cNvPr id="335" name="Google Shape;335;g3315971da00_0_188"/>
          <p:cNvGraphicFramePr/>
          <p:nvPr>
            <p:extLst>
              <p:ext uri="{D42A27DB-BD31-4B8C-83A1-F6EECF244321}">
                <p14:modId xmlns:p14="http://schemas.microsoft.com/office/powerpoint/2010/main" val="4194305486"/>
              </p:ext>
            </p:extLst>
          </p:nvPr>
        </p:nvGraphicFramePr>
        <p:xfrm>
          <a:off x="952500" y="1240098"/>
          <a:ext cx="10287000" cy="5170534"/>
        </p:xfrm>
        <a:graphic>
          <a:graphicData uri="http://schemas.openxmlformats.org/drawingml/2006/table">
            <a:tbl>
              <a:tblPr>
                <a:noFill/>
                <a:tableStyleId>{B86F0977-2BE6-4D42-A5AB-FFFBBAD0A07A}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766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Case Description</a:t>
                      </a:r>
                      <a:endParaRPr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  <a:endParaRPr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Expected Output</a:t>
                      </a:r>
                      <a:endParaRPr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697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Two People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fighting in the street</a:t>
                      </a:r>
                      <a:endParaRPr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Classified as threat and an alert is sent.</a:t>
                      </a:r>
                      <a:endParaRPr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687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guy abusing a girl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Classified as threat and an alert is sent.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37" name="Google Shape;337;g3315971da00_0_188"/>
          <p:cNvPicPr preferRelativeResize="0"/>
          <p:nvPr/>
        </p:nvPicPr>
        <p:blipFill rotWithShape="1">
          <a:blip r:embed="rId3">
            <a:alphaModFix/>
          </a:blip>
          <a:srcRect l="-3920" t="-9460" r="3919" b="9459"/>
          <a:stretch/>
        </p:blipFill>
        <p:spPr>
          <a:xfrm>
            <a:off x="4514674" y="4488975"/>
            <a:ext cx="3052925" cy="177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328;g3315971da00_0_133">
            <a:extLst>
              <a:ext uri="{FF2B5EF4-FFF2-40B4-BE49-F238E27FC236}">
                <a16:creationId xmlns:a16="http://schemas.microsoft.com/office/drawing/2014/main" id="{46FDF608-3515-E8F9-CC8D-BA09872FDF4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5324" y="2540437"/>
            <a:ext cx="2981325" cy="177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329;g3315971da00_0_133">
            <a:extLst>
              <a:ext uri="{FF2B5EF4-FFF2-40B4-BE49-F238E27FC236}">
                <a16:creationId xmlns:a16="http://schemas.microsoft.com/office/drawing/2014/main" id="{C01E0465-312C-F4B4-9ABC-D85AF8AE4BAF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3267" y="4520396"/>
            <a:ext cx="2981325" cy="17771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6E726D-B078-4315-6C78-F72193704E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>
          <a:extLst>
            <a:ext uri="{FF2B5EF4-FFF2-40B4-BE49-F238E27FC236}">
              <a16:creationId xmlns:a16="http://schemas.microsoft.com/office/drawing/2014/main" id="{C4D5973F-286B-43DF-1509-3823F86DF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315971da00_0_188">
            <a:extLst>
              <a:ext uri="{FF2B5EF4-FFF2-40B4-BE49-F238E27FC236}">
                <a16:creationId xmlns:a16="http://schemas.microsoft.com/office/drawing/2014/main" id="{D5D07DFB-E981-94E6-7684-A6301D4F131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38487" y="3798"/>
            <a:ext cx="10515000" cy="12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EB Garamond SemiBold"/>
              <a:buNone/>
            </a:pPr>
            <a:r>
              <a:rPr lang="en-US" sz="3600" b="1" u="sng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TEST CASES (</a:t>
            </a:r>
            <a:r>
              <a:rPr lang="en-US" sz="3600" b="1" u="sng" dirty="0" err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contd</a:t>
            </a:r>
            <a:r>
              <a:rPr lang="en-US" sz="3600" b="1" u="sng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)</a:t>
            </a:r>
            <a:endParaRPr sz="3600" b="1" i="0" u="sng" strike="noStrike" cap="none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graphicFrame>
        <p:nvGraphicFramePr>
          <p:cNvPr id="335" name="Google Shape;335;g3315971da00_0_188">
            <a:extLst>
              <a:ext uri="{FF2B5EF4-FFF2-40B4-BE49-F238E27FC236}">
                <a16:creationId xmlns:a16="http://schemas.microsoft.com/office/drawing/2014/main" id="{3D968803-BC70-11BB-3DEC-FCFD815F9B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4549070"/>
              </p:ext>
            </p:extLst>
          </p:nvPr>
        </p:nvGraphicFramePr>
        <p:xfrm>
          <a:off x="952500" y="1240098"/>
          <a:ext cx="10287000" cy="5170534"/>
        </p:xfrm>
        <a:graphic>
          <a:graphicData uri="http://schemas.openxmlformats.org/drawingml/2006/table">
            <a:tbl>
              <a:tblPr>
                <a:noFill/>
                <a:tableStyleId>{B86F0977-2BE6-4D42-A5AB-FFFBBAD0A07A}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766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Case Description</a:t>
                      </a:r>
                      <a:endParaRPr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  <a:endParaRPr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Expected Output</a:t>
                      </a:r>
                      <a:endParaRPr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697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People walking </a:t>
                      </a:r>
                      <a:endParaRPr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the street</a:t>
                      </a:r>
                      <a:endParaRPr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Classified as normal</a:t>
                      </a:r>
                      <a:endParaRPr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 no alert is sent.</a:t>
                      </a:r>
                      <a:endParaRPr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687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People crossing the road </a:t>
                      </a:r>
                      <a:endParaRPr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 zebra crossing</a:t>
                      </a:r>
                      <a:endParaRPr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Classified as normal</a:t>
                      </a:r>
                      <a:endParaRPr sz="20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 no alert is sent.</a:t>
                      </a:r>
                      <a:endParaRPr sz="20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36" name="Google Shape;336;g3315971da00_0_188">
            <a:extLst>
              <a:ext uri="{FF2B5EF4-FFF2-40B4-BE49-F238E27FC236}">
                <a16:creationId xmlns:a16="http://schemas.microsoft.com/office/drawing/2014/main" id="{904CF5D2-800B-3F84-FCA6-E9E403CAA68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-14468"/>
          <a:stretch/>
        </p:blipFill>
        <p:spPr>
          <a:xfrm>
            <a:off x="4624374" y="2634425"/>
            <a:ext cx="2943225" cy="177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g3315971da00_0_188">
            <a:extLst>
              <a:ext uri="{FF2B5EF4-FFF2-40B4-BE49-F238E27FC236}">
                <a16:creationId xmlns:a16="http://schemas.microsoft.com/office/drawing/2014/main" id="{235A8820-7117-75EE-58A5-1EFB74349E1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-3920" t="-9460" r="3919" b="9459"/>
          <a:stretch/>
        </p:blipFill>
        <p:spPr>
          <a:xfrm>
            <a:off x="4514674" y="4411550"/>
            <a:ext cx="3052925" cy="17771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3DEBBE-9EBC-1F1A-FB89-7C25CFC36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53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"/>
          <p:cNvSpPr txBox="1">
            <a:spLocks noGrp="1"/>
          </p:cNvSpPr>
          <p:nvPr>
            <p:ph type="title" idx="4294967295"/>
          </p:nvPr>
        </p:nvSpPr>
        <p:spPr>
          <a:xfrm>
            <a:off x="838560" y="137280"/>
            <a:ext cx="10514880" cy="123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EB Garamond SemiBold"/>
              <a:buNone/>
            </a:pPr>
            <a:r>
              <a:rPr lang="en-US" sz="3600" b="1" u="sng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PROBLEM STATEMENT</a:t>
            </a:r>
            <a:endParaRPr sz="3600" b="1" i="0" u="sng" strike="noStrike" cap="none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67" name="Google Shape;167;p2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6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FD5D7D-F846-54A9-FCA7-67F701C47B4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91229" y="1737713"/>
            <a:ext cx="10409542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increasing need for public safety and security, real-time threat detection in surveillance systems is crucial.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 human surveillance of CCTV footage is prone to fatigue, oversight, and delayed response times, making it unreliable for real-time threat detection.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inability to detect violent activities promptly can lead to escalated conflicts, injuries, and safety hazards in public and private spaces.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scalable and intelligent system is required to automatically detect violent behaviors, reducing reliance on manual monitoring and ensuring faster intervention.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>
          <a:extLst>
            <a:ext uri="{FF2B5EF4-FFF2-40B4-BE49-F238E27FC236}">
              <a16:creationId xmlns:a16="http://schemas.microsoft.com/office/drawing/2014/main" id="{314496F4-3A35-B797-67B2-9FD9EE0FE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">
            <a:extLst>
              <a:ext uri="{FF2B5EF4-FFF2-40B4-BE49-F238E27FC236}">
                <a16:creationId xmlns:a16="http://schemas.microsoft.com/office/drawing/2014/main" id="{249A2843-E494-C23B-613B-C0CA610CD08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38560" y="137280"/>
            <a:ext cx="10514880" cy="123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EB Garamond SemiBold"/>
              <a:buNone/>
            </a:pPr>
            <a:r>
              <a:rPr lang="en-US" sz="3600" b="1" u="sng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OBJECTIVES</a:t>
            </a:r>
            <a:endParaRPr sz="3600" b="1" i="0" u="sng" strike="noStrike" cap="none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67" name="Google Shape;167;p2">
            <a:extLst>
              <a:ext uri="{FF2B5EF4-FFF2-40B4-BE49-F238E27FC236}">
                <a16:creationId xmlns:a16="http://schemas.microsoft.com/office/drawing/2014/main" id="{57CEA21B-D899-B35B-E40A-E5BE5245808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6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4</a:t>
            </a:fld>
            <a:endParaRPr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B820B93-9643-3184-75DB-ED94260DE7C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90588" y="1737481"/>
            <a:ext cx="10363566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Analysis of CCTV Feeds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Continuously monitor live surveillance footage to identify potential threats.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Automated Detection of Violent Activities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Accurately recognize aggressive behaviors and physical altercations using machine learning.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a Real-Time Alert System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Instantly notify the nearest police control room upon detecting a violent incident.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Critical Incident Details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Include key information such as the type of incident, a snapshot, location, and timestamp to ensure a swift response.</a:t>
            </a:r>
          </a:p>
        </p:txBody>
      </p:sp>
    </p:spTree>
    <p:extLst>
      <p:ext uri="{BB962C8B-B14F-4D97-AF65-F5344CB8AC3E}">
        <p14:creationId xmlns:p14="http://schemas.microsoft.com/office/powerpoint/2010/main" val="588258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>
          <a:extLst>
            <a:ext uri="{FF2B5EF4-FFF2-40B4-BE49-F238E27FC236}">
              <a16:creationId xmlns:a16="http://schemas.microsoft.com/office/drawing/2014/main" id="{A46CB579-E24E-FE38-91FA-309AD3BA1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ctangle: Rounded Corners 252">
            <a:extLst>
              <a:ext uri="{FF2B5EF4-FFF2-40B4-BE49-F238E27FC236}">
                <a16:creationId xmlns:a16="http://schemas.microsoft.com/office/drawing/2014/main" id="{CA5F2821-B3B5-D8D7-28B1-CE6DC7289765}"/>
              </a:ext>
            </a:extLst>
          </p:cNvPr>
          <p:cNvSpPr/>
          <p:nvPr/>
        </p:nvSpPr>
        <p:spPr>
          <a:xfrm>
            <a:off x="7255061" y="4475492"/>
            <a:ext cx="4609897" cy="19731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Labelling</a:t>
            </a:r>
            <a:endParaRPr lang="en-IN" dirty="0"/>
          </a:p>
        </p:txBody>
      </p:sp>
      <p:sp>
        <p:nvSpPr>
          <p:cNvPr id="209" name="Google Shape;209;g3315971da00_0_0">
            <a:extLst>
              <a:ext uri="{FF2B5EF4-FFF2-40B4-BE49-F238E27FC236}">
                <a16:creationId xmlns:a16="http://schemas.microsoft.com/office/drawing/2014/main" id="{EC423CEE-D5FC-4EC5-7ACE-EC232ED481B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23893" y="78406"/>
            <a:ext cx="10515000" cy="12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EB Garamond SemiBold"/>
              <a:buNone/>
            </a:pPr>
            <a:r>
              <a:rPr lang="en-US" sz="3600" b="1" u="sng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BLOCK DIAGRAM</a:t>
            </a:r>
            <a:endParaRPr sz="3600" b="1" i="0" u="sng" strike="noStrike" cap="none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8AF5A2-8ED2-B0A8-9F79-7BCC83FCC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822" y="1109948"/>
            <a:ext cx="800351" cy="5575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F1CFE0-CA5E-59AD-A07D-2C0CA9BD3385}"/>
              </a:ext>
            </a:extLst>
          </p:cNvPr>
          <p:cNvSpPr txBox="1"/>
          <p:nvPr/>
        </p:nvSpPr>
        <p:spPr>
          <a:xfrm>
            <a:off x="6340797" y="1402508"/>
            <a:ext cx="2160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CCTV video dataset</a:t>
            </a:r>
            <a:endParaRPr lang="en-IN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54EE72-8952-C537-31D1-E8731BE8CA26}"/>
              </a:ext>
            </a:extLst>
          </p:cNvPr>
          <p:cNvSpPr/>
          <p:nvPr/>
        </p:nvSpPr>
        <p:spPr>
          <a:xfrm>
            <a:off x="625640" y="2047816"/>
            <a:ext cx="10940716" cy="19731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Labelling</a:t>
            </a:r>
            <a:endParaRPr lang="en-IN" dirty="0"/>
          </a:p>
        </p:txBody>
      </p:sp>
      <p:pic>
        <p:nvPicPr>
          <p:cNvPr id="3078" name="Picture 6" descr="Labels - Free commerce and shopping icons">
            <a:extLst>
              <a:ext uri="{FF2B5EF4-FFF2-40B4-BE49-F238E27FC236}">
                <a16:creationId xmlns:a16="http://schemas.microsoft.com/office/drawing/2014/main" id="{7199D136-8423-A1E0-0C88-64AD6BC3C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48" y="2392933"/>
            <a:ext cx="962159" cy="96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B6D2CB-A725-A846-E095-193AE0E06E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5615" y="2488655"/>
            <a:ext cx="1314633" cy="962159"/>
          </a:xfrm>
          <a:prstGeom prst="rect">
            <a:avLst/>
          </a:prstGeom>
        </p:spPr>
      </p:pic>
      <p:pic>
        <p:nvPicPr>
          <p:cNvPr id="3084" name="Picture 12" descr="Human keypoints detection by YOLOv7-pose. | Download Scientific Diagram">
            <a:extLst>
              <a:ext uri="{FF2B5EF4-FFF2-40B4-BE49-F238E27FC236}">
                <a16:creationId xmlns:a16="http://schemas.microsoft.com/office/drawing/2014/main" id="{785B911C-6DAD-3D66-664E-3D638B34D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403" y="2194162"/>
            <a:ext cx="1145132" cy="144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27 Normalization Icons, Logos, Symbols ...">
            <a:extLst>
              <a:ext uri="{FF2B5EF4-FFF2-40B4-BE49-F238E27FC236}">
                <a16:creationId xmlns:a16="http://schemas.microsoft.com/office/drawing/2014/main" id="{2971D402-CC9A-E787-E84A-9595D7E30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151" y="2238279"/>
            <a:ext cx="1280109" cy="128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B4D22F-1A1D-25DE-F374-97C9230EFA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04024" y="2109216"/>
            <a:ext cx="1890116" cy="16102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608C315-BDF8-7236-24DD-72FF54A8655E}"/>
              </a:ext>
            </a:extLst>
          </p:cNvPr>
          <p:cNvSpPr txBox="1"/>
          <p:nvPr/>
        </p:nvSpPr>
        <p:spPr>
          <a:xfrm>
            <a:off x="914628" y="3621510"/>
            <a:ext cx="904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Labelling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04B749-BC9D-4594-3971-FAB9497B0B01}"/>
              </a:ext>
            </a:extLst>
          </p:cNvPr>
          <p:cNvSpPr txBox="1"/>
          <p:nvPr/>
        </p:nvSpPr>
        <p:spPr>
          <a:xfrm>
            <a:off x="1972565" y="3615327"/>
            <a:ext cx="1663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Frame Extraction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14BD22-4CB1-CB19-CC87-B3BD3819F6F5}"/>
              </a:ext>
            </a:extLst>
          </p:cNvPr>
          <p:cNvSpPr txBox="1"/>
          <p:nvPr/>
        </p:nvSpPr>
        <p:spPr>
          <a:xfrm>
            <a:off x="3642959" y="3626952"/>
            <a:ext cx="2273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Pose Key points Detection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EFC53F-483B-CFEC-72D5-DBA5BAA7559D}"/>
              </a:ext>
            </a:extLst>
          </p:cNvPr>
          <p:cNvSpPr txBox="1"/>
          <p:nvPr/>
        </p:nvSpPr>
        <p:spPr>
          <a:xfrm>
            <a:off x="5972686" y="3526692"/>
            <a:ext cx="1670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Velocity Features Computation </a:t>
            </a:r>
            <a:endParaRPr lang="en-IN" dirty="0"/>
          </a:p>
        </p:txBody>
      </p:sp>
      <p:pic>
        <p:nvPicPr>
          <p:cNvPr id="3092" name="Picture 20" descr="123,000+ Human Speed Stock Illustrations, Royalty-Free Vector Graphics &amp;  Clip Art - iStock | Human speed vector">
            <a:extLst>
              <a:ext uri="{FF2B5EF4-FFF2-40B4-BE49-F238E27FC236}">
                <a16:creationId xmlns:a16="http://schemas.microsoft.com/office/drawing/2014/main" id="{50D77D2E-503B-9AA1-4E1C-25C6F217B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690" y="2261467"/>
            <a:ext cx="1486580" cy="128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3440E5D-A7E0-842C-952C-566D58635B61}"/>
              </a:ext>
            </a:extLst>
          </p:cNvPr>
          <p:cNvSpPr txBox="1"/>
          <p:nvPr/>
        </p:nvSpPr>
        <p:spPr>
          <a:xfrm>
            <a:off x="7789934" y="3526692"/>
            <a:ext cx="1431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 Sequence Normalization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AB11D4-91E0-1F54-A9D3-0189364E594A}"/>
              </a:ext>
            </a:extLst>
          </p:cNvPr>
          <p:cNvSpPr txBox="1"/>
          <p:nvPr/>
        </p:nvSpPr>
        <p:spPr>
          <a:xfrm>
            <a:off x="9735208" y="3615327"/>
            <a:ext cx="1427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 Test Split</a:t>
            </a:r>
            <a:endParaRPr lang="en-IN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B241EC9-1165-CA28-8F9E-ABCF531A7BA5}"/>
              </a:ext>
            </a:extLst>
          </p:cNvPr>
          <p:cNvCxnSpPr>
            <a:cxnSpLocks/>
          </p:cNvCxnSpPr>
          <p:nvPr/>
        </p:nvCxnSpPr>
        <p:spPr>
          <a:xfrm flipV="1">
            <a:off x="1798977" y="2871723"/>
            <a:ext cx="480158" cy="2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9FC8A05-B9F6-0CD3-B63E-54F14B5E90CE}"/>
              </a:ext>
            </a:extLst>
          </p:cNvPr>
          <p:cNvCxnSpPr/>
          <p:nvPr/>
        </p:nvCxnSpPr>
        <p:spPr>
          <a:xfrm flipV="1">
            <a:off x="3595626" y="2877190"/>
            <a:ext cx="480158" cy="2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0DEEFBE-726B-00DD-D8F6-956E090653B6}"/>
              </a:ext>
            </a:extLst>
          </p:cNvPr>
          <p:cNvCxnSpPr/>
          <p:nvPr/>
        </p:nvCxnSpPr>
        <p:spPr>
          <a:xfrm flipV="1">
            <a:off x="5568460" y="2878334"/>
            <a:ext cx="480158" cy="2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5E551B4-DCEC-6A72-D372-2292D92356D8}"/>
              </a:ext>
            </a:extLst>
          </p:cNvPr>
          <p:cNvCxnSpPr/>
          <p:nvPr/>
        </p:nvCxnSpPr>
        <p:spPr>
          <a:xfrm flipV="1">
            <a:off x="7421291" y="2894068"/>
            <a:ext cx="480158" cy="2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12188FD-1347-DB15-1687-30E671B30150}"/>
              </a:ext>
            </a:extLst>
          </p:cNvPr>
          <p:cNvCxnSpPr/>
          <p:nvPr/>
        </p:nvCxnSpPr>
        <p:spPr>
          <a:xfrm flipV="1">
            <a:off x="9255050" y="2869434"/>
            <a:ext cx="480158" cy="2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5103C58-B775-3106-06CF-71BC8F049E68}"/>
              </a:ext>
            </a:extLst>
          </p:cNvPr>
          <p:cNvSpPr txBox="1"/>
          <p:nvPr/>
        </p:nvSpPr>
        <p:spPr>
          <a:xfrm>
            <a:off x="9573348" y="4006861"/>
            <a:ext cx="2160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Preprocessing</a:t>
            </a:r>
            <a:endParaRPr lang="en-IN" b="1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E38BC82-3CC3-BB88-0C46-B8E7BAF450C7}"/>
              </a:ext>
            </a:extLst>
          </p:cNvPr>
          <p:cNvSpPr/>
          <p:nvPr/>
        </p:nvSpPr>
        <p:spPr>
          <a:xfrm>
            <a:off x="327041" y="4475492"/>
            <a:ext cx="6537169" cy="19731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Labelling</a:t>
            </a:r>
            <a:endParaRPr lang="en-IN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DF9D04-4F57-ED3A-57C4-B23D0A24AAE5}"/>
              </a:ext>
            </a:extLst>
          </p:cNvPr>
          <p:cNvSpPr txBox="1"/>
          <p:nvPr/>
        </p:nvSpPr>
        <p:spPr>
          <a:xfrm>
            <a:off x="1690623" y="5718112"/>
            <a:ext cx="19934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Untrained Model + Optimiser + Loss fn. + Eval. Metrics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E5CEDE-57D3-D4A2-9B3C-00455B30DDA9}"/>
              </a:ext>
            </a:extLst>
          </p:cNvPr>
          <p:cNvSpPr txBox="1"/>
          <p:nvPr/>
        </p:nvSpPr>
        <p:spPr>
          <a:xfrm>
            <a:off x="3720504" y="5765684"/>
            <a:ext cx="1785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Trainable Model + Pre-processed Data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064C8B6-7400-3D08-8384-12B4843FE448}"/>
              </a:ext>
            </a:extLst>
          </p:cNvPr>
          <p:cNvSpPr txBox="1"/>
          <p:nvPr/>
        </p:nvSpPr>
        <p:spPr>
          <a:xfrm>
            <a:off x="5094074" y="6464017"/>
            <a:ext cx="2160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Model Training</a:t>
            </a:r>
            <a:endParaRPr lang="en-IN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892AAAE-46D2-35CF-047D-B8F226A6C3D6}"/>
              </a:ext>
            </a:extLst>
          </p:cNvPr>
          <p:cNvSpPr txBox="1"/>
          <p:nvPr/>
        </p:nvSpPr>
        <p:spPr>
          <a:xfrm>
            <a:off x="327041" y="5765684"/>
            <a:ext cx="1166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 Architecture</a:t>
            </a:r>
            <a:endParaRPr lang="en-IN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A245284-3F39-3E04-F640-5B28C16DEEE9}"/>
              </a:ext>
            </a:extLst>
          </p:cNvPr>
          <p:cNvSpPr txBox="1"/>
          <p:nvPr/>
        </p:nvSpPr>
        <p:spPr>
          <a:xfrm>
            <a:off x="10674128" y="5767427"/>
            <a:ext cx="1091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Metrics and Scores</a:t>
            </a:r>
            <a:endParaRPr lang="en-IN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91DF9A5-C0E7-E14B-45FC-F705193375FD}"/>
              </a:ext>
            </a:extLst>
          </p:cNvPr>
          <p:cNvCxnSpPr>
            <a:cxnSpLocks/>
          </p:cNvCxnSpPr>
          <p:nvPr/>
        </p:nvCxnSpPr>
        <p:spPr>
          <a:xfrm flipV="1">
            <a:off x="2430161" y="5236575"/>
            <a:ext cx="480158" cy="2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97C43A96-122F-34CF-1EEF-D48285BDCB60}"/>
              </a:ext>
            </a:extLst>
          </p:cNvPr>
          <p:cNvCxnSpPr>
            <a:cxnSpLocks/>
          </p:cNvCxnSpPr>
          <p:nvPr/>
        </p:nvCxnSpPr>
        <p:spPr>
          <a:xfrm flipV="1">
            <a:off x="4307076" y="5253560"/>
            <a:ext cx="480158" cy="2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0ADB509E-EB6D-9F3E-91A2-17A41E582A1B}"/>
              </a:ext>
            </a:extLst>
          </p:cNvPr>
          <p:cNvCxnSpPr>
            <a:cxnSpLocks/>
          </p:cNvCxnSpPr>
          <p:nvPr/>
        </p:nvCxnSpPr>
        <p:spPr>
          <a:xfrm flipV="1">
            <a:off x="6251313" y="5253560"/>
            <a:ext cx="480158" cy="2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4984FF65-089E-95DB-4721-6E40CE744A7A}"/>
              </a:ext>
            </a:extLst>
          </p:cNvPr>
          <p:cNvCxnSpPr>
            <a:cxnSpLocks/>
          </p:cNvCxnSpPr>
          <p:nvPr/>
        </p:nvCxnSpPr>
        <p:spPr>
          <a:xfrm flipV="1">
            <a:off x="9333269" y="5267875"/>
            <a:ext cx="480158" cy="2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E5E2A5D9-CCD1-2810-4060-9139096B3CEF}"/>
              </a:ext>
            </a:extLst>
          </p:cNvPr>
          <p:cNvCxnSpPr>
            <a:cxnSpLocks/>
          </p:cNvCxnSpPr>
          <p:nvPr/>
        </p:nvCxnSpPr>
        <p:spPr>
          <a:xfrm flipV="1">
            <a:off x="553078" y="5251271"/>
            <a:ext cx="480158" cy="2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5FD861C3-A55A-2F9C-0DA5-B2BFDD80512A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6095998" y="1667516"/>
            <a:ext cx="0" cy="38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44B7FD94-2D6E-2A1D-70CA-E676E07244E1}"/>
              </a:ext>
            </a:extLst>
          </p:cNvPr>
          <p:cNvCxnSpPr>
            <a:cxnSpLocks/>
          </p:cNvCxnSpPr>
          <p:nvPr/>
        </p:nvCxnSpPr>
        <p:spPr>
          <a:xfrm>
            <a:off x="3544203" y="4006861"/>
            <a:ext cx="0" cy="432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58B07C01-D8F7-AC70-107D-BFBFDBB5F0DA}"/>
              </a:ext>
            </a:extLst>
          </p:cNvPr>
          <p:cNvSpPr txBox="1"/>
          <p:nvPr/>
        </p:nvSpPr>
        <p:spPr>
          <a:xfrm>
            <a:off x="4263086" y="2739953"/>
            <a:ext cx="1091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Yolo v11</a:t>
            </a:r>
            <a:endParaRPr lang="en-IN" dirty="0"/>
          </a:p>
        </p:txBody>
      </p:sp>
      <p:sp>
        <p:nvSpPr>
          <p:cNvPr id="208" name="Rectangle: Rounded Corners 207">
            <a:extLst>
              <a:ext uri="{FF2B5EF4-FFF2-40B4-BE49-F238E27FC236}">
                <a16:creationId xmlns:a16="http://schemas.microsoft.com/office/drawing/2014/main" id="{B2F5CAF1-2CD9-D019-72E0-66577EF86EB0}"/>
              </a:ext>
            </a:extLst>
          </p:cNvPr>
          <p:cNvSpPr/>
          <p:nvPr/>
        </p:nvSpPr>
        <p:spPr>
          <a:xfrm>
            <a:off x="1208884" y="4870865"/>
            <a:ext cx="1075513" cy="8143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9028BFE-C033-B122-9DF9-1CBF1220227B}"/>
              </a:ext>
            </a:extLst>
          </p:cNvPr>
          <p:cNvSpPr txBox="1"/>
          <p:nvPr/>
        </p:nvSpPr>
        <p:spPr>
          <a:xfrm>
            <a:off x="1179850" y="5029940"/>
            <a:ext cx="1141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 Initialization</a:t>
            </a:r>
            <a:endParaRPr lang="en-IN" dirty="0"/>
          </a:p>
        </p:txBody>
      </p:sp>
      <p:sp>
        <p:nvSpPr>
          <p:cNvPr id="220" name="Rectangle: Rounded Corners 219">
            <a:extLst>
              <a:ext uri="{FF2B5EF4-FFF2-40B4-BE49-F238E27FC236}">
                <a16:creationId xmlns:a16="http://schemas.microsoft.com/office/drawing/2014/main" id="{C4FC04CC-7AC4-83F1-2780-433689678ACC}"/>
              </a:ext>
            </a:extLst>
          </p:cNvPr>
          <p:cNvSpPr/>
          <p:nvPr/>
        </p:nvSpPr>
        <p:spPr>
          <a:xfrm>
            <a:off x="3040907" y="4866829"/>
            <a:ext cx="1075513" cy="8143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8CABCB2-C9FB-C093-ADF8-86C36E775820}"/>
              </a:ext>
            </a:extLst>
          </p:cNvPr>
          <p:cNvSpPr txBox="1"/>
          <p:nvPr/>
        </p:nvSpPr>
        <p:spPr>
          <a:xfrm>
            <a:off x="3026537" y="5018324"/>
            <a:ext cx="1157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Model</a:t>
            </a:r>
          </a:p>
          <a:p>
            <a:pPr algn="ctr"/>
            <a:r>
              <a:rPr lang="en-IN" dirty="0"/>
              <a:t>Compilation</a:t>
            </a:r>
          </a:p>
        </p:txBody>
      </p:sp>
      <p:sp>
        <p:nvSpPr>
          <p:cNvPr id="251" name="Rectangle: Rounded Corners 250">
            <a:extLst>
              <a:ext uri="{FF2B5EF4-FFF2-40B4-BE49-F238E27FC236}">
                <a16:creationId xmlns:a16="http://schemas.microsoft.com/office/drawing/2014/main" id="{4C219E7B-655E-AEDB-23A1-BFDFBBB21865}"/>
              </a:ext>
            </a:extLst>
          </p:cNvPr>
          <p:cNvSpPr/>
          <p:nvPr/>
        </p:nvSpPr>
        <p:spPr>
          <a:xfrm>
            <a:off x="5059064" y="4864246"/>
            <a:ext cx="1075513" cy="8143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C03AE12-28FA-C723-0EDF-1830F21029BE}"/>
              </a:ext>
            </a:extLst>
          </p:cNvPr>
          <p:cNvSpPr txBox="1"/>
          <p:nvPr/>
        </p:nvSpPr>
        <p:spPr>
          <a:xfrm>
            <a:off x="4989692" y="5024609"/>
            <a:ext cx="1226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Model Training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3F115E91-A636-F7AF-5175-E82E61F68349}"/>
              </a:ext>
            </a:extLst>
          </p:cNvPr>
          <p:cNvSpPr txBox="1"/>
          <p:nvPr/>
        </p:nvSpPr>
        <p:spPr>
          <a:xfrm>
            <a:off x="5668782" y="5765684"/>
            <a:ext cx="1261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Trained Model</a:t>
            </a:r>
          </a:p>
        </p:txBody>
      </p:sp>
      <p:cxnSp>
        <p:nvCxnSpPr>
          <p:cNvPr id="3081" name="Straight Arrow Connector 3080">
            <a:extLst>
              <a:ext uri="{FF2B5EF4-FFF2-40B4-BE49-F238E27FC236}">
                <a16:creationId xmlns:a16="http://schemas.microsoft.com/office/drawing/2014/main" id="{B7D01091-927E-F1A2-FAEA-8E5AA2D14E23}"/>
              </a:ext>
            </a:extLst>
          </p:cNvPr>
          <p:cNvCxnSpPr>
            <a:cxnSpLocks/>
          </p:cNvCxnSpPr>
          <p:nvPr/>
        </p:nvCxnSpPr>
        <p:spPr>
          <a:xfrm>
            <a:off x="6864210" y="5432156"/>
            <a:ext cx="4229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83" name="Rectangle: Rounded Corners 3082">
            <a:extLst>
              <a:ext uri="{FF2B5EF4-FFF2-40B4-BE49-F238E27FC236}">
                <a16:creationId xmlns:a16="http://schemas.microsoft.com/office/drawing/2014/main" id="{432290BE-3F35-7E64-4009-250D6F7847E6}"/>
              </a:ext>
            </a:extLst>
          </p:cNvPr>
          <p:cNvSpPr/>
          <p:nvPr/>
        </p:nvSpPr>
        <p:spPr>
          <a:xfrm>
            <a:off x="8089950" y="4870865"/>
            <a:ext cx="1075513" cy="8143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85" name="Rectangle: Rounded Corners 3084">
            <a:extLst>
              <a:ext uri="{FF2B5EF4-FFF2-40B4-BE49-F238E27FC236}">
                <a16:creationId xmlns:a16="http://schemas.microsoft.com/office/drawing/2014/main" id="{722005E1-E45C-559E-1D83-88155D55B8C4}"/>
              </a:ext>
            </a:extLst>
          </p:cNvPr>
          <p:cNvSpPr/>
          <p:nvPr/>
        </p:nvSpPr>
        <p:spPr>
          <a:xfrm>
            <a:off x="10025339" y="4861824"/>
            <a:ext cx="1075513" cy="8143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089" name="Straight Arrow Connector 3088">
            <a:extLst>
              <a:ext uri="{FF2B5EF4-FFF2-40B4-BE49-F238E27FC236}">
                <a16:creationId xmlns:a16="http://schemas.microsoft.com/office/drawing/2014/main" id="{E5A99AFC-B5FC-599F-3909-123E21E23EFD}"/>
              </a:ext>
            </a:extLst>
          </p:cNvPr>
          <p:cNvCxnSpPr>
            <a:cxnSpLocks/>
          </p:cNvCxnSpPr>
          <p:nvPr/>
        </p:nvCxnSpPr>
        <p:spPr>
          <a:xfrm flipV="1">
            <a:off x="7417702" y="5234286"/>
            <a:ext cx="480158" cy="2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1" name="Straight Arrow Connector 3090">
            <a:extLst>
              <a:ext uri="{FF2B5EF4-FFF2-40B4-BE49-F238E27FC236}">
                <a16:creationId xmlns:a16="http://schemas.microsoft.com/office/drawing/2014/main" id="{240B72E2-19A8-8F29-9EAC-EF3EA73AC301}"/>
              </a:ext>
            </a:extLst>
          </p:cNvPr>
          <p:cNvCxnSpPr>
            <a:cxnSpLocks/>
          </p:cNvCxnSpPr>
          <p:nvPr/>
        </p:nvCxnSpPr>
        <p:spPr>
          <a:xfrm flipV="1">
            <a:off x="11166574" y="5226009"/>
            <a:ext cx="480158" cy="2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4" name="TextBox 3093">
            <a:extLst>
              <a:ext uri="{FF2B5EF4-FFF2-40B4-BE49-F238E27FC236}">
                <a16:creationId xmlns:a16="http://schemas.microsoft.com/office/drawing/2014/main" id="{E3D42EF5-777F-07BD-5139-08CAF214DEF0}"/>
              </a:ext>
            </a:extLst>
          </p:cNvPr>
          <p:cNvSpPr txBox="1"/>
          <p:nvPr/>
        </p:nvSpPr>
        <p:spPr>
          <a:xfrm>
            <a:off x="8057007" y="5020032"/>
            <a:ext cx="1141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 Evaluation</a:t>
            </a:r>
            <a:endParaRPr lang="en-IN" dirty="0"/>
          </a:p>
        </p:txBody>
      </p:sp>
      <p:sp>
        <p:nvSpPr>
          <p:cNvPr id="3095" name="TextBox 3094">
            <a:extLst>
              <a:ext uri="{FF2B5EF4-FFF2-40B4-BE49-F238E27FC236}">
                <a16:creationId xmlns:a16="http://schemas.microsoft.com/office/drawing/2014/main" id="{B72B7878-B352-3D79-1FF1-2183C5016C69}"/>
              </a:ext>
            </a:extLst>
          </p:cNvPr>
          <p:cNvSpPr txBox="1"/>
          <p:nvPr/>
        </p:nvSpPr>
        <p:spPr>
          <a:xfrm>
            <a:off x="10001837" y="5001358"/>
            <a:ext cx="1141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Metrics Calculation</a:t>
            </a:r>
            <a:endParaRPr lang="en-IN" dirty="0"/>
          </a:p>
        </p:txBody>
      </p:sp>
      <p:sp>
        <p:nvSpPr>
          <p:cNvPr id="3097" name="TextBox 3096">
            <a:extLst>
              <a:ext uri="{FF2B5EF4-FFF2-40B4-BE49-F238E27FC236}">
                <a16:creationId xmlns:a16="http://schemas.microsoft.com/office/drawing/2014/main" id="{18E7E179-09AC-6393-D22E-6A6C0049D508}"/>
              </a:ext>
            </a:extLst>
          </p:cNvPr>
          <p:cNvSpPr txBox="1"/>
          <p:nvPr/>
        </p:nvSpPr>
        <p:spPr>
          <a:xfrm>
            <a:off x="9072363" y="5765684"/>
            <a:ext cx="1091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 Predictions</a:t>
            </a:r>
            <a:endParaRPr lang="en-IN" dirty="0"/>
          </a:p>
        </p:txBody>
      </p:sp>
      <p:sp>
        <p:nvSpPr>
          <p:cNvPr id="3098" name="TextBox 3097">
            <a:extLst>
              <a:ext uri="{FF2B5EF4-FFF2-40B4-BE49-F238E27FC236}">
                <a16:creationId xmlns:a16="http://schemas.microsoft.com/office/drawing/2014/main" id="{5F61BACD-6239-44EF-AF79-6155F336CE74}"/>
              </a:ext>
            </a:extLst>
          </p:cNvPr>
          <p:cNvSpPr txBox="1"/>
          <p:nvPr/>
        </p:nvSpPr>
        <p:spPr>
          <a:xfrm>
            <a:off x="7371527" y="5765684"/>
            <a:ext cx="1383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Dataset + Trained Model</a:t>
            </a:r>
            <a:endParaRPr lang="en-IN" dirty="0"/>
          </a:p>
        </p:txBody>
      </p:sp>
      <p:sp>
        <p:nvSpPr>
          <p:cNvPr id="3099" name="TextBox 3098">
            <a:extLst>
              <a:ext uri="{FF2B5EF4-FFF2-40B4-BE49-F238E27FC236}">
                <a16:creationId xmlns:a16="http://schemas.microsoft.com/office/drawing/2014/main" id="{73CD1B08-AFD1-24BB-F64A-34FC70F2A4D0}"/>
              </a:ext>
            </a:extLst>
          </p:cNvPr>
          <p:cNvSpPr txBox="1"/>
          <p:nvPr/>
        </p:nvSpPr>
        <p:spPr>
          <a:xfrm>
            <a:off x="10062740" y="6455636"/>
            <a:ext cx="2160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Model Testing</a:t>
            </a:r>
            <a:endParaRPr lang="en-IN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F2BFF-8AEF-8783-64C5-957EDD1B09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07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>
          <a:extLst>
            <a:ext uri="{FF2B5EF4-FFF2-40B4-BE49-F238E27FC236}">
              <a16:creationId xmlns:a16="http://schemas.microsoft.com/office/drawing/2014/main" id="{C9674712-ADC2-89ED-2D5A-CB988F7270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315971da00_0_0">
            <a:extLst>
              <a:ext uri="{FF2B5EF4-FFF2-40B4-BE49-F238E27FC236}">
                <a16:creationId xmlns:a16="http://schemas.microsoft.com/office/drawing/2014/main" id="{BE69ACCB-AF9C-6C69-9557-2E64C8E24BD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23893" y="78406"/>
            <a:ext cx="10515000" cy="12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EB Garamond SemiBold"/>
              <a:buNone/>
            </a:pPr>
            <a:r>
              <a:rPr lang="en-US" sz="3600" b="1" u="sng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MODEL ARCHITECTURE</a:t>
            </a:r>
            <a:endParaRPr sz="3600" b="1" i="0" u="sng" strike="noStrike" cap="none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7D3E194-C769-3725-14EF-23FD0F518561}"/>
              </a:ext>
            </a:extLst>
          </p:cNvPr>
          <p:cNvSpPr/>
          <p:nvPr/>
        </p:nvSpPr>
        <p:spPr>
          <a:xfrm>
            <a:off x="625642" y="2558202"/>
            <a:ext cx="10940716" cy="19731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Labelling</a:t>
            </a:r>
            <a:endParaRPr lang="en-IN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69611F-AE70-8EE4-F1A7-0D5ECD9BFFB9}"/>
              </a:ext>
            </a:extLst>
          </p:cNvPr>
          <p:cNvSpPr txBox="1"/>
          <p:nvPr/>
        </p:nvSpPr>
        <p:spPr>
          <a:xfrm>
            <a:off x="2128045" y="3848394"/>
            <a:ext cx="1663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Embedded </a:t>
            </a:r>
          </a:p>
          <a:p>
            <a:pPr algn="ctr"/>
            <a:r>
              <a:rPr lang="en-IN" dirty="0"/>
              <a:t>key Points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D4A943-FE37-1127-68FA-B8CB21965903}"/>
              </a:ext>
            </a:extLst>
          </p:cNvPr>
          <p:cNvSpPr txBox="1"/>
          <p:nvPr/>
        </p:nvSpPr>
        <p:spPr>
          <a:xfrm>
            <a:off x="4286276" y="3692092"/>
            <a:ext cx="12262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Position-enhanced Key Points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69F1B3D-AEB8-D2BF-D00C-C96E5D7F19C2}"/>
              </a:ext>
            </a:extLst>
          </p:cNvPr>
          <p:cNvSpPr txBox="1"/>
          <p:nvPr/>
        </p:nvSpPr>
        <p:spPr>
          <a:xfrm>
            <a:off x="6214423" y="3848394"/>
            <a:ext cx="1670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Context-aware </a:t>
            </a:r>
          </a:p>
          <a:p>
            <a:pPr algn="ctr"/>
            <a:r>
              <a:rPr lang="en-IN" dirty="0"/>
              <a:t>Motion Features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8ECB6A-0228-2B2B-3118-BFA5E4CCE81B}"/>
              </a:ext>
            </a:extLst>
          </p:cNvPr>
          <p:cNvSpPr txBox="1"/>
          <p:nvPr/>
        </p:nvSpPr>
        <p:spPr>
          <a:xfrm>
            <a:off x="8163135" y="3740672"/>
            <a:ext cx="18957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Temporal Dependencies Captured Features</a:t>
            </a:r>
            <a:endParaRPr lang="en-IN" dirty="0"/>
          </a:p>
        </p:txBody>
      </p:sp>
      <p:sp>
        <p:nvSpPr>
          <p:cNvPr id="52" name="Flowchart: Manual Operation 51">
            <a:extLst>
              <a:ext uri="{FF2B5EF4-FFF2-40B4-BE49-F238E27FC236}">
                <a16:creationId xmlns:a16="http://schemas.microsoft.com/office/drawing/2014/main" id="{8C31512D-3C48-21B0-AF8D-FB115F3A196E}"/>
              </a:ext>
            </a:extLst>
          </p:cNvPr>
          <p:cNvSpPr/>
          <p:nvPr/>
        </p:nvSpPr>
        <p:spPr>
          <a:xfrm rot="16200000">
            <a:off x="1517670" y="3088451"/>
            <a:ext cx="1219200" cy="775874"/>
          </a:xfrm>
          <a:prstGeom prst="flowChartManualOpera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4697E5D-C29D-857D-8CB1-D0483A438C4C}"/>
              </a:ext>
            </a:extLst>
          </p:cNvPr>
          <p:cNvSpPr txBox="1"/>
          <p:nvPr/>
        </p:nvSpPr>
        <p:spPr>
          <a:xfrm>
            <a:off x="1674970" y="3224706"/>
            <a:ext cx="904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Layer</a:t>
            </a:r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26EC659-1F38-015B-C50B-B2E609F96564}"/>
              </a:ext>
            </a:extLst>
          </p:cNvPr>
          <p:cNvSpPr txBox="1"/>
          <p:nvPr/>
        </p:nvSpPr>
        <p:spPr>
          <a:xfrm>
            <a:off x="681234" y="3848394"/>
            <a:ext cx="1087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Key Point</a:t>
            </a:r>
          </a:p>
          <a:p>
            <a:pPr algn="ctr"/>
            <a:r>
              <a:rPr lang="en-US" dirty="0"/>
              <a:t>Sequences</a:t>
            </a:r>
            <a:endParaRPr lang="en-IN" dirty="0"/>
          </a:p>
        </p:txBody>
      </p:sp>
      <p:sp>
        <p:nvSpPr>
          <p:cNvPr id="54" name="Flowchart: Manual Operation 53">
            <a:extLst>
              <a:ext uri="{FF2B5EF4-FFF2-40B4-BE49-F238E27FC236}">
                <a16:creationId xmlns:a16="http://schemas.microsoft.com/office/drawing/2014/main" id="{CB835E6B-4C9F-D026-BDA5-C4E386EA240F}"/>
              </a:ext>
            </a:extLst>
          </p:cNvPr>
          <p:cNvSpPr/>
          <p:nvPr/>
        </p:nvSpPr>
        <p:spPr>
          <a:xfrm rot="16200000">
            <a:off x="3340171" y="3020491"/>
            <a:ext cx="1219200" cy="904597"/>
          </a:xfrm>
          <a:prstGeom prst="flowChartManualOpera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0FE5741-CD83-A44B-509C-0F85AC354C8D}"/>
              </a:ext>
            </a:extLst>
          </p:cNvPr>
          <p:cNvSpPr txBox="1"/>
          <p:nvPr/>
        </p:nvSpPr>
        <p:spPr>
          <a:xfrm>
            <a:off x="3460411" y="3211555"/>
            <a:ext cx="978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Positional Encoding</a:t>
            </a:r>
          </a:p>
        </p:txBody>
      </p:sp>
      <p:sp>
        <p:nvSpPr>
          <p:cNvPr id="57" name="Flowchart: Manual Operation 56">
            <a:extLst>
              <a:ext uri="{FF2B5EF4-FFF2-40B4-BE49-F238E27FC236}">
                <a16:creationId xmlns:a16="http://schemas.microsoft.com/office/drawing/2014/main" id="{9F1DCE96-92B2-19A3-E921-9EB22FF1EECD}"/>
              </a:ext>
            </a:extLst>
          </p:cNvPr>
          <p:cNvSpPr/>
          <p:nvPr/>
        </p:nvSpPr>
        <p:spPr>
          <a:xfrm rot="16200000">
            <a:off x="5346788" y="2954073"/>
            <a:ext cx="1219200" cy="1050369"/>
          </a:xfrm>
          <a:prstGeom prst="flowChartManualOpera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955DF58-D5AF-E246-C114-31E5490B63D4}"/>
              </a:ext>
            </a:extLst>
          </p:cNvPr>
          <p:cNvSpPr txBox="1"/>
          <p:nvPr/>
        </p:nvSpPr>
        <p:spPr>
          <a:xfrm>
            <a:off x="5343250" y="3217647"/>
            <a:ext cx="1226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Vision Transformer</a:t>
            </a:r>
          </a:p>
        </p:txBody>
      </p:sp>
      <p:sp>
        <p:nvSpPr>
          <p:cNvPr id="59" name="Flowchart: Manual Operation 58">
            <a:extLst>
              <a:ext uri="{FF2B5EF4-FFF2-40B4-BE49-F238E27FC236}">
                <a16:creationId xmlns:a16="http://schemas.microsoft.com/office/drawing/2014/main" id="{A15F9569-23BB-1680-A0D4-86B271BA5821}"/>
              </a:ext>
            </a:extLst>
          </p:cNvPr>
          <p:cNvSpPr/>
          <p:nvPr/>
        </p:nvSpPr>
        <p:spPr>
          <a:xfrm rot="16200000">
            <a:off x="7557154" y="3003573"/>
            <a:ext cx="1219200" cy="904598"/>
          </a:xfrm>
          <a:prstGeom prst="flowChartManualOpera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DB92BB1-0159-D8F6-260D-C562DFC8031F}"/>
              </a:ext>
            </a:extLst>
          </p:cNvPr>
          <p:cNvSpPr txBox="1"/>
          <p:nvPr/>
        </p:nvSpPr>
        <p:spPr>
          <a:xfrm>
            <a:off x="7549997" y="3224706"/>
            <a:ext cx="1226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BiLSTM</a:t>
            </a:r>
          </a:p>
          <a:p>
            <a:pPr algn="ctr"/>
            <a:r>
              <a:rPr lang="en-IN" dirty="0"/>
              <a:t>layer</a:t>
            </a:r>
          </a:p>
        </p:txBody>
      </p:sp>
      <p:sp>
        <p:nvSpPr>
          <p:cNvPr id="61" name="Flowchart: Manual Operation 60">
            <a:extLst>
              <a:ext uri="{FF2B5EF4-FFF2-40B4-BE49-F238E27FC236}">
                <a16:creationId xmlns:a16="http://schemas.microsoft.com/office/drawing/2014/main" id="{468E101E-BBAB-4718-73DC-3A41DBA12E3C}"/>
              </a:ext>
            </a:extLst>
          </p:cNvPr>
          <p:cNvSpPr/>
          <p:nvPr/>
        </p:nvSpPr>
        <p:spPr>
          <a:xfrm rot="16200000">
            <a:off x="9683525" y="3011769"/>
            <a:ext cx="1219200" cy="904598"/>
          </a:xfrm>
          <a:prstGeom prst="flowChartManualOpera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519D4D8-463D-2DB5-D2CC-E93BBB00B716}"/>
              </a:ext>
            </a:extLst>
          </p:cNvPr>
          <p:cNvSpPr txBox="1"/>
          <p:nvPr/>
        </p:nvSpPr>
        <p:spPr>
          <a:xfrm>
            <a:off x="9745280" y="3109925"/>
            <a:ext cx="10917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Fully Connected Layer</a:t>
            </a:r>
            <a:endParaRPr lang="en-IN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79844C6-0801-FB56-83BC-69AFB7DD485A}"/>
              </a:ext>
            </a:extLst>
          </p:cNvPr>
          <p:cNvSpPr txBox="1"/>
          <p:nvPr/>
        </p:nvSpPr>
        <p:spPr>
          <a:xfrm>
            <a:off x="10554975" y="3919779"/>
            <a:ext cx="1091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Score</a:t>
            </a:r>
            <a:endParaRPr lang="en-IN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CF7F6E8-36D0-49CD-94D8-C4F912C173F8}"/>
              </a:ext>
            </a:extLst>
          </p:cNvPr>
          <p:cNvCxnSpPr>
            <a:cxnSpLocks/>
          </p:cNvCxnSpPr>
          <p:nvPr/>
        </p:nvCxnSpPr>
        <p:spPr>
          <a:xfrm flipV="1">
            <a:off x="2750483" y="3464398"/>
            <a:ext cx="480158" cy="2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391F5B51-34DE-3E30-51B7-5A716C5D4A56}"/>
              </a:ext>
            </a:extLst>
          </p:cNvPr>
          <p:cNvCxnSpPr>
            <a:cxnSpLocks/>
          </p:cNvCxnSpPr>
          <p:nvPr/>
        </p:nvCxnSpPr>
        <p:spPr>
          <a:xfrm flipV="1">
            <a:off x="4646754" y="3449083"/>
            <a:ext cx="480158" cy="2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54079F24-3914-BFB8-D4B1-872D5C4FCE4D}"/>
              </a:ext>
            </a:extLst>
          </p:cNvPr>
          <p:cNvCxnSpPr>
            <a:cxnSpLocks/>
          </p:cNvCxnSpPr>
          <p:nvPr/>
        </p:nvCxnSpPr>
        <p:spPr>
          <a:xfrm flipV="1">
            <a:off x="6809834" y="3449083"/>
            <a:ext cx="480158" cy="2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EDC974F4-BFE1-951D-CA04-16E4A41E1C69}"/>
              </a:ext>
            </a:extLst>
          </p:cNvPr>
          <p:cNvCxnSpPr>
            <a:cxnSpLocks/>
          </p:cNvCxnSpPr>
          <p:nvPr/>
        </p:nvCxnSpPr>
        <p:spPr>
          <a:xfrm flipV="1">
            <a:off x="8944057" y="3446439"/>
            <a:ext cx="480158" cy="2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97C277EC-B322-B923-B575-1AF8BB7E7675}"/>
              </a:ext>
            </a:extLst>
          </p:cNvPr>
          <p:cNvCxnSpPr>
            <a:cxnSpLocks/>
          </p:cNvCxnSpPr>
          <p:nvPr/>
        </p:nvCxnSpPr>
        <p:spPr>
          <a:xfrm flipV="1">
            <a:off x="938964" y="3443707"/>
            <a:ext cx="480158" cy="2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14130146-C2FA-9AA8-1C7B-D32F46B37641}"/>
              </a:ext>
            </a:extLst>
          </p:cNvPr>
          <p:cNvCxnSpPr>
            <a:cxnSpLocks/>
          </p:cNvCxnSpPr>
          <p:nvPr/>
        </p:nvCxnSpPr>
        <p:spPr>
          <a:xfrm flipV="1">
            <a:off x="10915812" y="3441418"/>
            <a:ext cx="480158" cy="2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5B1768-6BAD-87C8-F609-1ED55EC067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3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>
          <a:extLst>
            <a:ext uri="{FF2B5EF4-FFF2-40B4-BE49-F238E27FC236}">
              <a16:creationId xmlns:a16="http://schemas.microsoft.com/office/drawing/2014/main" id="{51E0AE78-790B-8B56-FFC5-1F4C4600E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315971da00_0_0">
            <a:extLst>
              <a:ext uri="{FF2B5EF4-FFF2-40B4-BE49-F238E27FC236}">
                <a16:creationId xmlns:a16="http://schemas.microsoft.com/office/drawing/2014/main" id="{E6F3A776-87E4-AEDE-8AAA-B71C7415E6D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23893" y="78406"/>
            <a:ext cx="10515000" cy="12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EB Garamond SemiBold"/>
              <a:buNone/>
            </a:pPr>
            <a:r>
              <a:rPr lang="en-US" sz="3600" b="1" u="sng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BLOCK DIAGRAM (</a:t>
            </a:r>
            <a:r>
              <a:rPr lang="en-US" sz="3600" b="1" u="sng" dirty="0" err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contd</a:t>
            </a:r>
            <a:r>
              <a:rPr lang="en-US" sz="3600" b="1" u="sng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)</a:t>
            </a:r>
            <a:endParaRPr sz="3600" b="1" i="0" u="sng" strike="noStrike" cap="none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A2CA05-E52D-87E0-6A3F-142CE69F7EAF}"/>
              </a:ext>
            </a:extLst>
          </p:cNvPr>
          <p:cNvSpPr/>
          <p:nvPr/>
        </p:nvSpPr>
        <p:spPr>
          <a:xfrm>
            <a:off x="244797" y="1314706"/>
            <a:ext cx="11702405" cy="190161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Labelling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5E1389-0E65-2717-738D-C2745B5D540C}"/>
              </a:ext>
            </a:extLst>
          </p:cNvPr>
          <p:cNvSpPr txBox="1"/>
          <p:nvPr/>
        </p:nvSpPr>
        <p:spPr>
          <a:xfrm>
            <a:off x="2771054" y="2622123"/>
            <a:ext cx="2145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Extracted Video Frames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4F7DEA-F043-7F19-D0C5-A86F93C49D83}"/>
              </a:ext>
            </a:extLst>
          </p:cNvPr>
          <p:cNvSpPr txBox="1"/>
          <p:nvPr/>
        </p:nvSpPr>
        <p:spPr>
          <a:xfrm>
            <a:off x="4909473" y="2622124"/>
            <a:ext cx="1785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Key Points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E4E4DB-18F8-5735-1C1F-C8B61D2861DC}"/>
              </a:ext>
            </a:extLst>
          </p:cNvPr>
          <p:cNvSpPr txBox="1"/>
          <p:nvPr/>
        </p:nvSpPr>
        <p:spPr>
          <a:xfrm>
            <a:off x="9965918" y="3240502"/>
            <a:ext cx="2160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Real-Time Detection</a:t>
            </a:r>
            <a:endParaRPr lang="en-IN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B8FE17-DC4E-2979-143D-BEE632673607}"/>
              </a:ext>
            </a:extLst>
          </p:cNvPr>
          <p:cNvSpPr txBox="1"/>
          <p:nvPr/>
        </p:nvSpPr>
        <p:spPr>
          <a:xfrm>
            <a:off x="244797" y="2627588"/>
            <a:ext cx="2145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CCTV Stream/ Webcam</a:t>
            </a:r>
            <a:endParaRPr lang="en-IN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EA01633-929C-A33D-05D4-7BD9BC0BC9A5}"/>
              </a:ext>
            </a:extLst>
          </p:cNvPr>
          <p:cNvCxnSpPr>
            <a:cxnSpLocks/>
          </p:cNvCxnSpPr>
          <p:nvPr/>
        </p:nvCxnSpPr>
        <p:spPr>
          <a:xfrm flipV="1">
            <a:off x="3598556" y="2107221"/>
            <a:ext cx="480158" cy="2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5DE80DC-4A28-F30F-A4A2-038DAE171A34}"/>
              </a:ext>
            </a:extLst>
          </p:cNvPr>
          <p:cNvCxnSpPr>
            <a:cxnSpLocks/>
          </p:cNvCxnSpPr>
          <p:nvPr/>
        </p:nvCxnSpPr>
        <p:spPr>
          <a:xfrm flipV="1">
            <a:off x="5538743" y="2108365"/>
            <a:ext cx="480158" cy="2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D55E597-AB5C-61F6-A37E-AECCE447149E}"/>
              </a:ext>
            </a:extLst>
          </p:cNvPr>
          <p:cNvCxnSpPr>
            <a:cxnSpLocks/>
          </p:cNvCxnSpPr>
          <p:nvPr/>
        </p:nvCxnSpPr>
        <p:spPr>
          <a:xfrm flipV="1">
            <a:off x="7667933" y="2107221"/>
            <a:ext cx="480158" cy="2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9764C2C-B190-600C-18FF-92D022180303}"/>
              </a:ext>
            </a:extLst>
          </p:cNvPr>
          <p:cNvCxnSpPr>
            <a:cxnSpLocks/>
          </p:cNvCxnSpPr>
          <p:nvPr/>
        </p:nvCxnSpPr>
        <p:spPr>
          <a:xfrm flipV="1">
            <a:off x="1559423" y="2108366"/>
            <a:ext cx="480158" cy="2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0DADE0A-89B8-0CEA-91E5-B5183737D7F6}"/>
              </a:ext>
            </a:extLst>
          </p:cNvPr>
          <p:cNvSpPr/>
          <p:nvPr/>
        </p:nvSpPr>
        <p:spPr>
          <a:xfrm>
            <a:off x="2307081" y="1710078"/>
            <a:ext cx="1075513" cy="8143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FF3134-1CD1-FCEC-DDF4-6C5524D3B6CC}"/>
              </a:ext>
            </a:extLst>
          </p:cNvPr>
          <p:cNvSpPr txBox="1"/>
          <p:nvPr/>
        </p:nvSpPr>
        <p:spPr>
          <a:xfrm>
            <a:off x="2238381" y="1859474"/>
            <a:ext cx="1226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Capture Live Video Feed</a:t>
            </a:r>
            <a:endParaRPr lang="en-IN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2EA1A98-60A1-0068-0A8B-4102D54F7107}"/>
              </a:ext>
            </a:extLst>
          </p:cNvPr>
          <p:cNvSpPr/>
          <p:nvPr/>
        </p:nvSpPr>
        <p:spPr>
          <a:xfrm>
            <a:off x="4303174" y="1705848"/>
            <a:ext cx="1075513" cy="8143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69E491-7F2A-24CC-08AF-60655F9896F5}"/>
              </a:ext>
            </a:extLst>
          </p:cNvPr>
          <p:cNvSpPr txBox="1"/>
          <p:nvPr/>
        </p:nvSpPr>
        <p:spPr>
          <a:xfrm>
            <a:off x="4295038" y="1859474"/>
            <a:ext cx="1157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Pose Estimation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2F4DDE2-5BFE-4A3E-E066-FAD36FD5648E}"/>
              </a:ext>
            </a:extLst>
          </p:cNvPr>
          <p:cNvSpPr/>
          <p:nvPr/>
        </p:nvSpPr>
        <p:spPr>
          <a:xfrm>
            <a:off x="6246641" y="1702314"/>
            <a:ext cx="1192249" cy="8143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D83BBE3-916F-3768-6901-7CD5AE8EB558}"/>
              </a:ext>
            </a:extLst>
          </p:cNvPr>
          <p:cNvSpPr txBox="1"/>
          <p:nvPr/>
        </p:nvSpPr>
        <p:spPr>
          <a:xfrm>
            <a:off x="6082173" y="1747942"/>
            <a:ext cx="15012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Trained</a:t>
            </a:r>
          </a:p>
          <a:p>
            <a:pPr algn="ctr"/>
            <a:r>
              <a:rPr lang="en-IN" dirty="0"/>
              <a:t> </a:t>
            </a:r>
            <a:r>
              <a:rPr lang="en-IN" dirty="0" err="1"/>
              <a:t>ViT+BiLSTM</a:t>
            </a:r>
            <a:r>
              <a:rPr lang="en-IN" dirty="0"/>
              <a:t> Model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7786B8-663F-5AD6-7790-0B9259DF007F}"/>
              </a:ext>
            </a:extLst>
          </p:cNvPr>
          <p:cNvSpPr txBox="1"/>
          <p:nvPr/>
        </p:nvSpPr>
        <p:spPr>
          <a:xfrm>
            <a:off x="6754302" y="2619824"/>
            <a:ext cx="2307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Frame-wise Classification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1963CC4-5A9B-C88F-E510-57351D11BD15}"/>
              </a:ext>
            </a:extLst>
          </p:cNvPr>
          <p:cNvSpPr/>
          <p:nvPr/>
        </p:nvSpPr>
        <p:spPr>
          <a:xfrm>
            <a:off x="8377135" y="1710078"/>
            <a:ext cx="1192249" cy="8143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480E93D-8263-6F4F-26FF-BB07261F74FF}"/>
              </a:ext>
            </a:extLst>
          </p:cNvPr>
          <p:cNvSpPr txBox="1"/>
          <p:nvPr/>
        </p:nvSpPr>
        <p:spPr>
          <a:xfrm>
            <a:off x="8324875" y="1747942"/>
            <a:ext cx="12967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Threshold Based Classification</a:t>
            </a:r>
            <a:endParaRPr lang="en-IN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65BDD902-7745-AD66-9B23-98F760C249FC}"/>
              </a:ext>
            </a:extLst>
          </p:cNvPr>
          <p:cNvSpPr txBox="1"/>
          <p:nvPr/>
        </p:nvSpPr>
        <p:spPr>
          <a:xfrm>
            <a:off x="9429867" y="2631000"/>
            <a:ext cx="2546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Sequence-wise Classification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DF2B100F-8C86-153E-D960-87564781B2A2}"/>
              </a:ext>
            </a:extLst>
          </p:cNvPr>
          <p:cNvCxnSpPr>
            <a:cxnSpLocks/>
          </p:cNvCxnSpPr>
          <p:nvPr/>
        </p:nvCxnSpPr>
        <p:spPr>
          <a:xfrm flipV="1">
            <a:off x="9792988" y="2094444"/>
            <a:ext cx="480158" cy="2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Oval 203">
            <a:extLst>
              <a:ext uri="{FF2B5EF4-FFF2-40B4-BE49-F238E27FC236}">
                <a16:creationId xmlns:a16="http://schemas.microsoft.com/office/drawing/2014/main" id="{7DB0C93E-B446-95D8-2BEB-6F32C5895055}"/>
              </a:ext>
            </a:extLst>
          </p:cNvPr>
          <p:cNvSpPr/>
          <p:nvPr/>
        </p:nvSpPr>
        <p:spPr>
          <a:xfrm>
            <a:off x="10415341" y="1743398"/>
            <a:ext cx="1309213" cy="7667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0C22272-4218-7837-0657-4EAD9E1A5851}"/>
              </a:ext>
            </a:extLst>
          </p:cNvPr>
          <p:cNvSpPr txBox="1"/>
          <p:nvPr/>
        </p:nvSpPr>
        <p:spPr>
          <a:xfrm>
            <a:off x="10582716" y="1760300"/>
            <a:ext cx="9824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Violence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or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Normal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08" name="Rectangle: Rounded Corners 207">
            <a:extLst>
              <a:ext uri="{FF2B5EF4-FFF2-40B4-BE49-F238E27FC236}">
                <a16:creationId xmlns:a16="http://schemas.microsoft.com/office/drawing/2014/main" id="{90CF1624-D5A9-0C05-9778-C27D41C82828}"/>
              </a:ext>
            </a:extLst>
          </p:cNvPr>
          <p:cNvSpPr/>
          <p:nvPr/>
        </p:nvSpPr>
        <p:spPr>
          <a:xfrm>
            <a:off x="2771054" y="3761084"/>
            <a:ext cx="6699906" cy="22840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Labelling</a:t>
            </a:r>
            <a:endParaRPr lang="en-IN" dirty="0"/>
          </a:p>
        </p:txBody>
      </p:sp>
      <p:pic>
        <p:nvPicPr>
          <p:cNvPr id="210" name="Google Shape;224;g3315971da00_0_0">
            <a:extLst>
              <a:ext uri="{FF2B5EF4-FFF2-40B4-BE49-F238E27FC236}">
                <a16:creationId xmlns:a16="http://schemas.microsoft.com/office/drawing/2014/main" id="{3256457B-90D7-1469-C61A-F255312A05A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6790" y="1618390"/>
            <a:ext cx="1060798" cy="1016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2" name="Picture 2" descr="Alert Icon Vector Art, Icons, and Graphics for Free Download">
            <a:extLst>
              <a:ext uri="{FF2B5EF4-FFF2-40B4-BE49-F238E27FC236}">
                <a16:creationId xmlns:a16="http://schemas.microsoft.com/office/drawing/2014/main" id="{316E67AF-752C-38F7-C069-DDAD2AD7B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753" y="4432764"/>
            <a:ext cx="1155136" cy="88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1" name="TextBox 210">
            <a:extLst>
              <a:ext uri="{FF2B5EF4-FFF2-40B4-BE49-F238E27FC236}">
                <a16:creationId xmlns:a16="http://schemas.microsoft.com/office/drawing/2014/main" id="{75D8A6E2-F424-F38C-67EC-74E28E5A29F2}"/>
              </a:ext>
            </a:extLst>
          </p:cNvPr>
          <p:cNvSpPr txBox="1"/>
          <p:nvPr/>
        </p:nvSpPr>
        <p:spPr>
          <a:xfrm>
            <a:off x="2825462" y="5229134"/>
            <a:ext cx="1785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Alert Trigger</a:t>
            </a:r>
            <a:endParaRPr lang="en-IN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07ED6A41-4B46-3813-C649-F1DA1919D43F}"/>
              </a:ext>
            </a:extLst>
          </p:cNvPr>
          <p:cNvSpPr txBox="1"/>
          <p:nvPr/>
        </p:nvSpPr>
        <p:spPr>
          <a:xfrm>
            <a:off x="3095995" y="5737380"/>
            <a:ext cx="1506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Current Location</a:t>
            </a:r>
            <a:endParaRPr lang="en-IN" dirty="0"/>
          </a:p>
        </p:txBody>
      </p:sp>
      <p:sp>
        <p:nvSpPr>
          <p:cNvPr id="215" name="Rectangle: Rounded Corners 214">
            <a:extLst>
              <a:ext uri="{FF2B5EF4-FFF2-40B4-BE49-F238E27FC236}">
                <a16:creationId xmlns:a16="http://schemas.microsoft.com/office/drawing/2014/main" id="{D8863C99-5561-08D3-31F0-B501C33E3D83}"/>
              </a:ext>
            </a:extLst>
          </p:cNvPr>
          <p:cNvSpPr/>
          <p:nvPr/>
        </p:nvSpPr>
        <p:spPr>
          <a:xfrm>
            <a:off x="4852533" y="3953565"/>
            <a:ext cx="1964283" cy="8143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1AD7B29C-3673-D4AE-5C7D-74A8EBEAE04E}"/>
              </a:ext>
            </a:extLst>
          </p:cNvPr>
          <p:cNvSpPr txBox="1"/>
          <p:nvPr/>
        </p:nvSpPr>
        <p:spPr>
          <a:xfrm>
            <a:off x="4875473" y="4107577"/>
            <a:ext cx="1983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Capture Incident Details</a:t>
            </a:r>
            <a:endParaRPr lang="en-IN" dirty="0"/>
          </a:p>
        </p:txBody>
      </p:sp>
      <p:sp>
        <p:nvSpPr>
          <p:cNvPr id="217" name="Rectangle: Rounded Corners 216">
            <a:extLst>
              <a:ext uri="{FF2B5EF4-FFF2-40B4-BE49-F238E27FC236}">
                <a16:creationId xmlns:a16="http://schemas.microsoft.com/office/drawing/2014/main" id="{ADBEEE65-FB6B-7F7E-DE5F-34C865E894A5}"/>
              </a:ext>
            </a:extLst>
          </p:cNvPr>
          <p:cNvSpPr/>
          <p:nvPr/>
        </p:nvSpPr>
        <p:spPr>
          <a:xfrm>
            <a:off x="4833625" y="5028666"/>
            <a:ext cx="1983192" cy="8143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948801A-4FC0-C88E-1DBE-9386095D4421}"/>
              </a:ext>
            </a:extLst>
          </p:cNvPr>
          <p:cNvSpPr txBox="1"/>
          <p:nvPr/>
        </p:nvSpPr>
        <p:spPr>
          <a:xfrm>
            <a:off x="4875473" y="5163343"/>
            <a:ext cx="1899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Find Nearest Police Control Room</a:t>
            </a:r>
            <a:endParaRPr lang="en-IN" dirty="0"/>
          </a:p>
        </p:txBody>
      </p: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F1A5F153-47C4-B512-2FE0-AE6D28553F51}"/>
              </a:ext>
            </a:extLst>
          </p:cNvPr>
          <p:cNvCxnSpPr>
            <a:cxnSpLocks/>
          </p:cNvCxnSpPr>
          <p:nvPr/>
        </p:nvCxnSpPr>
        <p:spPr>
          <a:xfrm>
            <a:off x="4255564" y="4867882"/>
            <a:ext cx="576278" cy="5400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Connector: Elbow 222">
            <a:extLst>
              <a:ext uri="{FF2B5EF4-FFF2-40B4-BE49-F238E27FC236}">
                <a16:creationId xmlns:a16="http://schemas.microsoft.com/office/drawing/2014/main" id="{0C3D8DFB-F814-8D30-7FF3-4AA840BE70FD}"/>
              </a:ext>
            </a:extLst>
          </p:cNvPr>
          <p:cNvCxnSpPr>
            <a:cxnSpLocks/>
            <a:endCxn id="215" idx="1"/>
          </p:cNvCxnSpPr>
          <p:nvPr/>
        </p:nvCxnSpPr>
        <p:spPr>
          <a:xfrm flipV="1">
            <a:off x="4262811" y="4360761"/>
            <a:ext cx="589722" cy="507121"/>
          </a:xfrm>
          <a:prstGeom prst="bentConnector3">
            <a:avLst>
              <a:gd name="adj1" fmla="val 4666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24" name="Picture 4" descr="Location pointer - Free icons">
            <a:extLst>
              <a:ext uri="{FF2B5EF4-FFF2-40B4-BE49-F238E27FC236}">
                <a16:creationId xmlns:a16="http://schemas.microsoft.com/office/drawing/2014/main" id="{9156C523-64A5-A0E3-476D-F714583F2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486" y="5665883"/>
            <a:ext cx="313247" cy="30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Premium Vector | Email notification icon">
            <a:extLst>
              <a:ext uri="{FF2B5EF4-FFF2-40B4-BE49-F238E27FC236}">
                <a16:creationId xmlns:a16="http://schemas.microsoft.com/office/drawing/2014/main" id="{AF42D146-F333-C5C1-704C-3320676AC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436" y="4156191"/>
            <a:ext cx="1514475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3" name="TextBox 212">
            <a:extLst>
              <a:ext uri="{FF2B5EF4-FFF2-40B4-BE49-F238E27FC236}">
                <a16:creationId xmlns:a16="http://schemas.microsoft.com/office/drawing/2014/main" id="{9A64AE54-FB82-6672-6ADC-B83D7F5059C8}"/>
              </a:ext>
            </a:extLst>
          </p:cNvPr>
          <p:cNvSpPr txBox="1"/>
          <p:nvPr/>
        </p:nvSpPr>
        <p:spPr>
          <a:xfrm>
            <a:off x="6726935" y="3871854"/>
            <a:ext cx="2118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Snapshot, Timestamp </a:t>
            </a:r>
            <a:endParaRPr lang="en-IN" dirty="0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4634CEB5-37E9-D42A-7303-7C5C1399556B}"/>
              </a:ext>
            </a:extLst>
          </p:cNvPr>
          <p:cNvSpPr txBox="1"/>
          <p:nvPr/>
        </p:nvSpPr>
        <p:spPr>
          <a:xfrm>
            <a:off x="6445071" y="5737379"/>
            <a:ext cx="2118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Mail Address</a:t>
            </a:r>
            <a:endParaRPr lang="en-IN" dirty="0"/>
          </a:p>
        </p:txBody>
      </p: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9D9F81B9-B53D-498D-4066-780D4B057918}"/>
              </a:ext>
            </a:extLst>
          </p:cNvPr>
          <p:cNvCxnSpPr>
            <a:cxnSpLocks/>
            <a:stCxn id="212" idx="3"/>
            <a:endCxn id="5126" idx="1"/>
          </p:cNvCxnSpPr>
          <p:nvPr/>
        </p:nvCxnSpPr>
        <p:spPr>
          <a:xfrm>
            <a:off x="6858664" y="4369187"/>
            <a:ext cx="780772" cy="491854"/>
          </a:xfrm>
          <a:prstGeom prst="bentConnector3">
            <a:avLst>
              <a:gd name="adj1" fmla="val 4622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Connector: Elbow 234">
            <a:extLst>
              <a:ext uri="{FF2B5EF4-FFF2-40B4-BE49-F238E27FC236}">
                <a16:creationId xmlns:a16="http://schemas.microsoft.com/office/drawing/2014/main" id="{D3628723-1062-3A63-F582-A3141456510E}"/>
              </a:ext>
            </a:extLst>
          </p:cNvPr>
          <p:cNvCxnSpPr>
            <a:cxnSpLocks/>
            <a:endCxn id="5126" idx="1"/>
          </p:cNvCxnSpPr>
          <p:nvPr/>
        </p:nvCxnSpPr>
        <p:spPr>
          <a:xfrm flipV="1">
            <a:off x="6807426" y="4861041"/>
            <a:ext cx="832010" cy="5842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A979B694-19EE-6280-A109-D761421A0EFE}"/>
              </a:ext>
            </a:extLst>
          </p:cNvPr>
          <p:cNvSpPr txBox="1"/>
          <p:nvPr/>
        </p:nvSpPr>
        <p:spPr>
          <a:xfrm>
            <a:off x="7352673" y="5213362"/>
            <a:ext cx="2118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Send Alert via Mail</a:t>
            </a:r>
            <a:endParaRPr lang="en-IN" dirty="0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08D7F798-6A0F-850D-B34A-0C887BB09ED3}"/>
              </a:ext>
            </a:extLst>
          </p:cNvPr>
          <p:cNvSpPr txBox="1"/>
          <p:nvPr/>
        </p:nvSpPr>
        <p:spPr>
          <a:xfrm>
            <a:off x="7804931" y="6045156"/>
            <a:ext cx="2160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Alert System</a:t>
            </a:r>
            <a:endParaRPr lang="en-IN" b="1" dirty="0"/>
          </a:p>
        </p:txBody>
      </p: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ED3450E4-64CD-FD43-4576-77D4992A639F}"/>
              </a:ext>
            </a:extLst>
          </p:cNvPr>
          <p:cNvCxnSpPr>
            <a:cxnSpLocks/>
          </p:cNvCxnSpPr>
          <p:nvPr/>
        </p:nvCxnSpPr>
        <p:spPr>
          <a:xfrm flipH="1">
            <a:off x="6095999" y="3266525"/>
            <a:ext cx="1" cy="460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E3FE99-729B-C9C0-FDBF-F50E3DE762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8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>
          <a:extLst>
            <a:ext uri="{FF2B5EF4-FFF2-40B4-BE49-F238E27FC236}">
              <a16:creationId xmlns:a16="http://schemas.microsoft.com/office/drawing/2014/main" id="{892217F9-542B-0769-8522-4C2A2C935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3423f3d988_0_0">
            <a:extLst>
              <a:ext uri="{FF2B5EF4-FFF2-40B4-BE49-F238E27FC236}">
                <a16:creationId xmlns:a16="http://schemas.microsoft.com/office/drawing/2014/main" id="{07511936-9ED6-1DF7-BFEC-DB2BEF76F67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6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56" name="Google Shape;256;g33423f3d988_0_0">
            <a:extLst>
              <a:ext uri="{FF2B5EF4-FFF2-40B4-BE49-F238E27FC236}">
                <a16:creationId xmlns:a16="http://schemas.microsoft.com/office/drawing/2014/main" id="{D003B463-7A5D-B156-83C3-7EDA7117A81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38560" y="15081"/>
            <a:ext cx="10515000" cy="12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EB Garamond SemiBold"/>
              <a:buNone/>
            </a:pPr>
            <a:r>
              <a:rPr lang="en-US" sz="3600" b="1" i="0" u="sng" strike="noStrike" cap="none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BASE PAPER</a:t>
            </a:r>
            <a:endParaRPr sz="3600" b="1" i="0" u="sng" strike="noStrike" cap="none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257" name="Google Shape;257;g33423f3d988_0_0">
            <a:extLst>
              <a:ext uri="{FF2B5EF4-FFF2-40B4-BE49-F238E27FC236}">
                <a16:creationId xmlns:a16="http://schemas.microsoft.com/office/drawing/2014/main" id="{EAF86B68-D4AA-44E4-BF06-11BD67E7DB87}"/>
              </a:ext>
            </a:extLst>
          </p:cNvPr>
          <p:cNvSpPr txBox="1"/>
          <p:nvPr/>
        </p:nvSpPr>
        <p:spPr>
          <a:xfrm>
            <a:off x="838499" y="858455"/>
            <a:ext cx="10514999" cy="424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base paper proposes an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AI-powered threat detection system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identifies violent activities using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weapon detection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(guns, knives, etc.) via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YOLOv5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employs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 tracking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with ST-GCN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action recognition, focusing primarily on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weapon-based violence detection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Alerts are triggered when weapons are detected, and incidents are monitored through a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web-based dashboard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effective, it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detect violence without visible weapons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EED176-B91B-16F7-2493-17F0FA013C51}"/>
              </a:ext>
            </a:extLst>
          </p:cNvPr>
          <p:cNvSpPr txBox="1"/>
          <p:nvPr/>
        </p:nvSpPr>
        <p:spPr>
          <a:xfrm>
            <a:off x="624348" y="5307896"/>
            <a:ext cx="1094330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u="sng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“Hawk-Eye: An AI-Powered Threat Detector for Intelligent Surveillance Cameras”</a:t>
            </a:r>
            <a:r>
              <a:rPr 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IEEE ACCESS,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Ahmed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Abdelmoamen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Ahmed , (Member, IEEE), and Mathias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Echi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Department of Computer Science, Prairie View A&amp;M University, Prairie View, TX 77446, USA</a:t>
            </a:r>
          </a:p>
        </p:txBody>
      </p:sp>
    </p:spTree>
    <p:extLst>
      <p:ext uri="{BB962C8B-B14F-4D97-AF65-F5344CB8AC3E}">
        <p14:creationId xmlns:p14="http://schemas.microsoft.com/office/powerpoint/2010/main" val="2496120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>
          <a:extLst>
            <a:ext uri="{FF2B5EF4-FFF2-40B4-BE49-F238E27FC236}">
              <a16:creationId xmlns:a16="http://schemas.microsoft.com/office/drawing/2014/main" id="{75DBBD3E-BCBD-3E88-E2CC-86D6417C9D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3423f3d988_0_0">
            <a:extLst>
              <a:ext uri="{FF2B5EF4-FFF2-40B4-BE49-F238E27FC236}">
                <a16:creationId xmlns:a16="http://schemas.microsoft.com/office/drawing/2014/main" id="{AD033006-C043-4BE5-D046-3BBA97A6046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6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56" name="Google Shape;256;g33423f3d988_0_0">
            <a:extLst>
              <a:ext uri="{FF2B5EF4-FFF2-40B4-BE49-F238E27FC236}">
                <a16:creationId xmlns:a16="http://schemas.microsoft.com/office/drawing/2014/main" id="{37CD37AD-78EA-40F5-D149-E31516FFBEE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38560" y="15081"/>
            <a:ext cx="10515000" cy="12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EB Garamond SemiBold"/>
              <a:buNone/>
            </a:pPr>
            <a:r>
              <a:rPr lang="en-US" sz="3600" b="1" i="0" u="sng" strike="noStrike" cap="none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DATASET</a:t>
            </a:r>
            <a:endParaRPr sz="3600" b="1" i="0" u="sng" strike="noStrike" cap="none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2" name="Google Shape;289;g32ee4b9adc8_5_0">
            <a:extLst>
              <a:ext uri="{FF2B5EF4-FFF2-40B4-BE49-F238E27FC236}">
                <a16:creationId xmlns:a16="http://schemas.microsoft.com/office/drawing/2014/main" id="{7803BC9B-E0DF-1E5E-2875-E5A93451771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560" y="1522318"/>
            <a:ext cx="5836447" cy="44073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0226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1612</Words>
  <Application>Microsoft Office PowerPoint</Application>
  <PresentationFormat>Widescreen</PresentationFormat>
  <Paragraphs>343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EB Garamond</vt:lpstr>
      <vt:lpstr>EB Garamond SemiBold</vt:lpstr>
      <vt:lpstr>Times New Roman</vt:lpstr>
      <vt:lpstr>Arial</vt:lpstr>
      <vt:lpstr>Calibri</vt:lpstr>
      <vt:lpstr>Office Theme</vt:lpstr>
      <vt:lpstr>Office Theme</vt:lpstr>
      <vt:lpstr>CS6611 – Creative and Innovative Project  Real-Time Threat Identification and Alert System using CCTV Footage </vt:lpstr>
      <vt:lpstr>PowerPoint Presentation</vt:lpstr>
      <vt:lpstr>PROBLEM STATEMENT</vt:lpstr>
      <vt:lpstr>OBJECTIVES</vt:lpstr>
      <vt:lpstr>BLOCK DIAGRAM</vt:lpstr>
      <vt:lpstr>MODEL ARCHITECTURE</vt:lpstr>
      <vt:lpstr>BLOCK DIAGRAM (contd)</vt:lpstr>
      <vt:lpstr>BASE PAPER</vt:lpstr>
      <vt:lpstr>DATASET</vt:lpstr>
      <vt:lpstr>NEW CONTRIBUTION</vt:lpstr>
      <vt:lpstr>MODULE SEGMENTATION</vt:lpstr>
      <vt:lpstr>1. Data Preprocessing (contd)</vt:lpstr>
      <vt:lpstr>MODULE SEGMENTATION</vt:lpstr>
      <vt:lpstr>2. Model Training (contd)</vt:lpstr>
      <vt:lpstr>MODULE SEGMENTATION</vt:lpstr>
      <vt:lpstr>3. Model Testing (contd)</vt:lpstr>
      <vt:lpstr>MODULE SEGMENTATION</vt:lpstr>
      <vt:lpstr>4. Real-Time Detection (contd)</vt:lpstr>
      <vt:lpstr>MODULE SEGMENTATION</vt:lpstr>
      <vt:lpstr>5. Alert System (contd)</vt:lpstr>
      <vt:lpstr>PERFORMANCE METRICS</vt:lpstr>
      <vt:lpstr>PERFORMANCE METRICS (contd)</vt:lpstr>
      <vt:lpstr>TEST CASES</vt:lpstr>
      <vt:lpstr>TEST CASES (contd)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Ragul Kailash M</dc:creator>
  <cp:lastModifiedBy>Rajesh Kumar C</cp:lastModifiedBy>
  <cp:revision>4</cp:revision>
  <dcterms:modified xsi:type="dcterms:W3CDTF">2025-03-31T14:47:39Z</dcterms:modified>
</cp:coreProperties>
</file>