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41"/>
  </p:notesMasterIdLst>
  <p:handoutMasterIdLst>
    <p:handoutMasterId r:id="rId42"/>
  </p:handoutMasterIdLst>
  <p:sldIdLst>
    <p:sldId id="256" r:id="rId2"/>
    <p:sldId id="257" r:id="rId3"/>
    <p:sldId id="258" r:id="rId4"/>
    <p:sldId id="259" r:id="rId5"/>
    <p:sldId id="289" r:id="rId6"/>
    <p:sldId id="284" r:id="rId7"/>
    <p:sldId id="262" r:id="rId8"/>
    <p:sldId id="263" r:id="rId9"/>
    <p:sldId id="264" r:id="rId10"/>
    <p:sldId id="265" r:id="rId11"/>
    <p:sldId id="266" r:id="rId12"/>
    <p:sldId id="267" r:id="rId13"/>
    <p:sldId id="270" r:id="rId14"/>
    <p:sldId id="268" r:id="rId15"/>
    <p:sldId id="269" r:id="rId16"/>
    <p:sldId id="271" r:id="rId17"/>
    <p:sldId id="272" r:id="rId18"/>
    <p:sldId id="294" r:id="rId19"/>
    <p:sldId id="291" r:id="rId20"/>
    <p:sldId id="273" r:id="rId21"/>
    <p:sldId id="274" r:id="rId22"/>
    <p:sldId id="285" r:id="rId23"/>
    <p:sldId id="275" r:id="rId24"/>
    <p:sldId id="286" r:id="rId25"/>
    <p:sldId id="287" r:id="rId26"/>
    <p:sldId id="288" r:id="rId27"/>
    <p:sldId id="277" r:id="rId28"/>
    <p:sldId id="295" r:id="rId29"/>
    <p:sldId id="292" r:id="rId30"/>
    <p:sldId id="276" r:id="rId31"/>
    <p:sldId id="260" r:id="rId32"/>
    <p:sldId id="261" r:id="rId33"/>
    <p:sldId id="293" r:id="rId34"/>
    <p:sldId id="278" r:id="rId35"/>
    <p:sldId id="282" r:id="rId36"/>
    <p:sldId id="279" r:id="rId37"/>
    <p:sldId id="281" r:id="rId38"/>
    <p:sldId id="280" r:id="rId39"/>
    <p:sldId id="28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89954" autoAdjust="0"/>
  </p:normalViewPr>
  <p:slideViewPr>
    <p:cSldViewPr snapToGrid="0" snapToObjects="1">
      <p:cViewPr>
        <p:scale>
          <a:sx n="125" d="100"/>
          <a:sy n="125" d="100"/>
        </p:scale>
        <p:origin x="-2784" y="-4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B9CAC4-E010-D44B-A59D-F7D85070295F}" type="datetimeFigureOut">
              <a:rPr lang="en-US" smtClean="0"/>
              <a:t>10/19/14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5F4F9F-90D6-5244-A05D-40FD83D51DC3}" type="slidenum">
              <a:rPr lang="en-US" smtClean="0"/>
              <a:t>‹#›</a:t>
            </a:fld>
            <a:endParaRPr lang="en-US"/>
          </a:p>
        </p:txBody>
      </p:sp>
    </p:spTree>
    <p:extLst>
      <p:ext uri="{BB962C8B-B14F-4D97-AF65-F5344CB8AC3E}">
        <p14:creationId xmlns:p14="http://schemas.microsoft.com/office/powerpoint/2010/main" val="12703635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2260C3-8739-944D-9E2A-5310CB64FC3F}" type="datetimeFigureOut">
              <a:rPr lang="en-US" smtClean="0"/>
              <a:t>10/19/14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113EA-54FE-5C46-9D5A-E3717047D860}" type="slidenum">
              <a:rPr lang="en-US" smtClean="0"/>
              <a:t>‹#›</a:t>
            </a:fld>
            <a:endParaRPr lang="en-US"/>
          </a:p>
        </p:txBody>
      </p:sp>
    </p:spTree>
    <p:extLst>
      <p:ext uri="{BB962C8B-B14F-4D97-AF65-F5344CB8AC3E}">
        <p14:creationId xmlns:p14="http://schemas.microsoft.com/office/powerpoint/2010/main" val="1077606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 I am Rajesh Kumar, a software engineer at </a:t>
            </a:r>
            <a:r>
              <a:rPr lang="en-US" dirty="0" err="1" smtClean="0"/>
              <a:t>Uber</a:t>
            </a:r>
            <a:r>
              <a:rPr lang="en-US" dirty="0" smtClean="0"/>
              <a:t>. Today I am going to talk about using data structures with </a:t>
            </a:r>
            <a:r>
              <a:rPr lang="en-US" dirty="0" err="1" smtClean="0"/>
              <a:t>Javascript</a:t>
            </a:r>
            <a:r>
              <a:rPr lang="en-US" dirty="0" smtClean="0"/>
              <a:t>.</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a:t>
            </a:fld>
            <a:endParaRPr lang="en-US"/>
          </a:p>
        </p:txBody>
      </p:sp>
    </p:spTree>
    <p:extLst>
      <p:ext uri="{BB962C8B-B14F-4D97-AF65-F5344CB8AC3E}">
        <p14:creationId xmlns:p14="http://schemas.microsoft.com/office/powerpoint/2010/main" val="13894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key=</a:t>
            </a:r>
            <a:r>
              <a:rPr lang="en-US" sz="1200" kern="1200" dirty="0" err="1" smtClean="0">
                <a:solidFill>
                  <a:schemeClr val="tx1"/>
                </a:solidFill>
                <a:latin typeface="+mn-lt"/>
                <a:ea typeface="+mn-ea"/>
                <a:cs typeface="+mn-cs"/>
              </a:rPr>
              <a:t>san_francisco</a:t>
            </a:r>
            <a:r>
              <a:rPr lang="en-US" sz="1200" kern="1200" dirty="0" smtClean="0">
                <a:solidFill>
                  <a:schemeClr val="tx1"/>
                </a:solidFill>
                <a:latin typeface="+mn-lt"/>
                <a:ea typeface="+mn-ea"/>
                <a:cs typeface="+mn-cs"/>
              </a:rPr>
              <a:t> value=CA</a:t>
            </a:r>
          </a:p>
          <a:p>
            <a:r>
              <a:rPr lang="en-US" sz="1200" kern="1200" dirty="0" smtClean="0">
                <a:solidFill>
                  <a:schemeClr val="tx1"/>
                </a:solidFill>
                <a:latin typeface="+mn-lt"/>
                <a:ea typeface="+mn-ea"/>
                <a:cs typeface="+mn-cs"/>
              </a:rPr>
              <a:t>key=</a:t>
            </a:r>
            <a:r>
              <a:rPr lang="en-US" sz="1200" kern="1200" dirty="0" err="1" smtClean="0">
                <a:solidFill>
                  <a:schemeClr val="tx1"/>
                </a:solidFill>
                <a:latin typeface="+mn-lt"/>
                <a:ea typeface="+mn-ea"/>
                <a:cs typeface="+mn-cs"/>
              </a:rPr>
              <a:t>seattle</a:t>
            </a:r>
            <a:r>
              <a:rPr lang="en-US" sz="1200" kern="1200" dirty="0" smtClean="0">
                <a:solidFill>
                  <a:schemeClr val="tx1"/>
                </a:solidFill>
                <a:latin typeface="+mn-lt"/>
                <a:ea typeface="+mn-ea"/>
                <a:cs typeface="+mn-cs"/>
              </a:rPr>
              <a:t> value=WA</a:t>
            </a:r>
          </a:p>
          <a:p>
            <a:r>
              <a:rPr lang="en-US" sz="1200" kern="1200" dirty="0" smtClean="0">
                <a:solidFill>
                  <a:schemeClr val="tx1"/>
                </a:solidFill>
                <a:latin typeface="+mn-lt"/>
                <a:ea typeface="+mn-ea"/>
                <a:cs typeface="+mn-cs"/>
              </a:rPr>
              <a:t>key=</a:t>
            </a:r>
            <a:r>
              <a:rPr lang="en-US" sz="1200" kern="1200" dirty="0" err="1" smtClean="0">
                <a:solidFill>
                  <a:schemeClr val="tx1"/>
                </a:solidFill>
                <a:latin typeface="+mn-lt"/>
                <a:ea typeface="+mn-ea"/>
                <a:cs typeface="+mn-cs"/>
              </a:rPr>
              <a:t>portland</a:t>
            </a:r>
            <a:r>
              <a:rPr lang="en-US" sz="1200" kern="1200" smtClean="0">
                <a:solidFill>
                  <a:schemeClr val="tx1"/>
                </a:solidFill>
                <a:latin typeface="+mn-lt"/>
                <a:ea typeface="+mn-ea"/>
                <a:cs typeface="+mn-cs"/>
              </a:rPr>
              <a:t> value=OR</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12</a:t>
            </a:fld>
            <a:endParaRPr lang="en-US"/>
          </a:p>
        </p:txBody>
      </p:sp>
    </p:spTree>
    <p:extLst>
      <p:ext uri="{BB962C8B-B14F-4D97-AF65-F5344CB8AC3E}">
        <p14:creationId xmlns:p14="http://schemas.microsoft.com/office/powerpoint/2010/main" val="3082535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t>
            </a:r>
          </a:p>
          <a:p>
            <a:r>
              <a:rPr lang="en-US" dirty="0" smtClean="0"/>
              <a:t>3</a:t>
            </a:r>
          </a:p>
          <a:p>
            <a:r>
              <a:rPr lang="en-US" dirty="0" smtClean="0"/>
              <a:t>2</a:t>
            </a:r>
          </a:p>
          <a:p>
            <a:r>
              <a:rPr lang="en-US" dirty="0" smtClean="0"/>
              <a:t>1</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14</a:t>
            </a:fld>
            <a:endParaRPr lang="en-US"/>
          </a:p>
        </p:txBody>
      </p:sp>
    </p:spTree>
    <p:extLst>
      <p:ext uri="{BB962C8B-B14F-4D97-AF65-F5344CB8AC3E}">
        <p14:creationId xmlns:p14="http://schemas.microsoft.com/office/powerpoint/2010/main" val="347306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p>
          <a:p>
            <a:r>
              <a:rPr lang="en-US" dirty="0" smtClean="0"/>
              <a:t>2</a:t>
            </a:r>
          </a:p>
          <a:p>
            <a:r>
              <a:rPr lang="en-US" dirty="0" smtClean="0"/>
              <a:t>3</a:t>
            </a:r>
          </a:p>
          <a:p>
            <a:r>
              <a:rPr lang="en-US" smtClean="0"/>
              <a:t>4</a:t>
            </a:r>
            <a:endParaRPr lang="en-US"/>
          </a:p>
        </p:txBody>
      </p:sp>
      <p:sp>
        <p:nvSpPr>
          <p:cNvPr id="4" name="Slide Number Placeholder 3"/>
          <p:cNvSpPr>
            <a:spLocks noGrp="1"/>
          </p:cNvSpPr>
          <p:nvPr>
            <p:ph type="sldNum" sz="quarter" idx="10"/>
          </p:nvPr>
        </p:nvSpPr>
        <p:spPr/>
        <p:txBody>
          <a:bodyPr/>
          <a:lstStyle/>
          <a:p>
            <a:fld id="{DDD113EA-54FE-5C46-9D5A-E3717047D860}" type="slidenum">
              <a:rPr lang="en-US" smtClean="0"/>
              <a:t>15</a:t>
            </a:fld>
            <a:endParaRPr lang="en-US"/>
          </a:p>
        </p:txBody>
      </p:sp>
    </p:spTree>
    <p:extLst>
      <p:ext uri="{BB962C8B-B14F-4D97-AF65-F5344CB8AC3E}">
        <p14:creationId xmlns:p14="http://schemas.microsoft.com/office/powerpoint/2010/main" val="9162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p>
          <a:p>
            <a:r>
              <a:rPr lang="en-US" dirty="0" smtClean="0"/>
              <a:t>2</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16</a:t>
            </a:fld>
            <a:endParaRPr lang="en-US"/>
          </a:p>
        </p:txBody>
      </p:sp>
    </p:spTree>
    <p:extLst>
      <p:ext uri="{BB962C8B-B14F-4D97-AF65-F5344CB8AC3E}">
        <p14:creationId xmlns:p14="http://schemas.microsoft.com/office/powerpoint/2010/main" val="1322472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Binary tree has a simple structure</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20</a:t>
            </a:fld>
            <a:endParaRPr lang="en-US"/>
          </a:p>
        </p:txBody>
      </p:sp>
    </p:spTree>
    <p:extLst>
      <p:ext uri="{BB962C8B-B14F-4D97-AF65-F5344CB8AC3E}">
        <p14:creationId xmlns:p14="http://schemas.microsoft.com/office/powerpoint/2010/main" val="2540723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Binary</a:t>
            </a:r>
            <a:r>
              <a:rPr lang="en-US" baseline="0" dirty="0" smtClean="0"/>
              <a:t> search</a:t>
            </a:r>
          </a:p>
          <a:p>
            <a:r>
              <a:rPr lang="en-US" baseline="0" dirty="0" smtClean="0"/>
              <a:t>Time complexity</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21</a:t>
            </a:fld>
            <a:endParaRPr lang="en-US"/>
          </a:p>
        </p:txBody>
      </p:sp>
    </p:spTree>
    <p:extLst>
      <p:ext uri="{BB962C8B-B14F-4D97-AF65-F5344CB8AC3E}">
        <p14:creationId xmlns:p14="http://schemas.microsoft.com/office/powerpoint/2010/main" val="702740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Inorder</a:t>
            </a:r>
            <a:r>
              <a:rPr lang="en-US" dirty="0" smtClean="0"/>
              <a:t> traversal</a:t>
            </a:r>
          </a:p>
          <a:p>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22</a:t>
            </a:fld>
            <a:endParaRPr lang="en-US"/>
          </a:p>
        </p:txBody>
      </p:sp>
    </p:spTree>
    <p:extLst>
      <p:ext uri="{BB962C8B-B14F-4D97-AF65-F5344CB8AC3E}">
        <p14:creationId xmlns:p14="http://schemas.microsoft.com/office/powerpoint/2010/main" val="3050249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Heap Property</a:t>
            </a:r>
          </a:p>
          <a:p>
            <a:r>
              <a:rPr lang="en-US" dirty="0" smtClean="0"/>
              <a:t>Finding</a:t>
            </a:r>
            <a:r>
              <a:rPr lang="en-US" baseline="0" dirty="0" smtClean="0"/>
              <a:t> smallest element</a:t>
            </a:r>
          </a:p>
          <a:p>
            <a:r>
              <a:rPr lang="en-US" baseline="0" dirty="0" smtClean="0"/>
              <a:t>Removing smallest element – </a:t>
            </a:r>
            <a:r>
              <a:rPr lang="en-US" baseline="0" dirty="0" err="1" smtClean="0"/>
              <a:t>reheapify</a:t>
            </a:r>
            <a:endParaRPr lang="en-US" baseline="0" dirty="0" smtClean="0"/>
          </a:p>
          <a:p>
            <a:r>
              <a:rPr lang="en-US" baseline="0" dirty="0" smtClean="0"/>
              <a:t>Time complexity</a:t>
            </a:r>
          </a:p>
          <a:p>
            <a:r>
              <a:rPr lang="en-US" baseline="0" dirty="0" smtClean="0"/>
              <a:t>Inserting</a:t>
            </a:r>
          </a:p>
          <a:p>
            <a:r>
              <a:rPr lang="en-US" baseline="0" dirty="0" smtClean="0"/>
              <a:t>Priority Queue – implemented as binary heap</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23</a:t>
            </a:fld>
            <a:endParaRPr lang="en-US"/>
          </a:p>
        </p:txBody>
      </p:sp>
    </p:spTree>
    <p:extLst>
      <p:ext uri="{BB962C8B-B14F-4D97-AF65-F5344CB8AC3E}">
        <p14:creationId xmlns:p14="http://schemas.microsoft.com/office/powerpoint/2010/main" val="3996612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data structure can I apply – Map, Set, BST, Heap, Stack.</a:t>
            </a:r>
            <a:r>
              <a:rPr lang="en-US" baseline="0" dirty="0" smtClean="0"/>
              <a:t> Queue</a:t>
            </a:r>
            <a:r>
              <a:rPr lang="en-US" dirty="0" smtClean="0"/>
              <a:t>?</a:t>
            </a:r>
          </a:p>
          <a:p>
            <a:r>
              <a:rPr lang="en-US" dirty="0" smtClean="0"/>
              <a:t>Set</a:t>
            </a:r>
          </a:p>
          <a:p>
            <a:r>
              <a:rPr lang="en-US" dirty="0" smtClean="0"/>
              <a:t>Space Complexity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Time Complexity</a:t>
            </a:r>
            <a:r>
              <a:rPr lang="en-US" baseline="0" dirty="0" smtClean="0"/>
              <a:t> - </a:t>
            </a:r>
            <a:r>
              <a:rPr lang="en-US" dirty="0" smtClean="0"/>
              <a:t>Array – will sorting help?</a:t>
            </a:r>
          </a:p>
        </p:txBody>
      </p:sp>
      <p:sp>
        <p:nvSpPr>
          <p:cNvPr id="4" name="Slide Number Placeholder 3"/>
          <p:cNvSpPr>
            <a:spLocks noGrp="1"/>
          </p:cNvSpPr>
          <p:nvPr>
            <p:ph type="sldNum" sz="quarter" idx="10"/>
          </p:nvPr>
        </p:nvSpPr>
        <p:spPr/>
        <p:txBody>
          <a:bodyPr/>
          <a:lstStyle/>
          <a:p>
            <a:fld id="{DDD113EA-54FE-5C46-9D5A-E3717047D860}" type="slidenum">
              <a:rPr lang="en-US" smtClean="0"/>
              <a:t>34</a:t>
            </a:fld>
            <a:endParaRPr lang="en-US"/>
          </a:p>
        </p:txBody>
      </p:sp>
    </p:spTree>
    <p:extLst>
      <p:ext uri="{BB962C8B-B14F-4D97-AF65-F5344CB8AC3E}">
        <p14:creationId xmlns:p14="http://schemas.microsoft.com/office/powerpoint/2010/main" val="3426923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Stack</a:t>
            </a:r>
            <a:r>
              <a:rPr lang="en-US" baseline="0" dirty="0" smtClean="0"/>
              <a:t> </a:t>
            </a:r>
          </a:p>
          <a:p>
            <a:r>
              <a:rPr lang="en-US" baseline="0" dirty="0" smtClean="0"/>
              <a:t>Time complexity</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36</a:t>
            </a:fld>
            <a:endParaRPr lang="en-US"/>
          </a:p>
        </p:txBody>
      </p:sp>
    </p:spTree>
    <p:extLst>
      <p:ext uri="{BB962C8B-B14F-4D97-AF65-F5344CB8AC3E}">
        <p14:creationId xmlns:p14="http://schemas.microsoft.com/office/powerpoint/2010/main" val="3269834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talked to lot of front end engineers, and many of them have asked do we really need Data Structure knowledge for the front end development. </a:t>
            </a:r>
            <a:r>
              <a:rPr lang="en-US" dirty="0" err="1" smtClean="0"/>
              <a:t>Javascript</a:t>
            </a:r>
            <a:r>
              <a:rPr lang="en-US" dirty="0" smtClean="0"/>
              <a:t> is now used as</a:t>
            </a:r>
            <a:r>
              <a:rPr lang="en-US" baseline="0" dirty="0" smtClean="0"/>
              <a:t> backend language(Node), and for visualization (D3). Understanding of data structures is necessary to write efficient programs. And making sure that your applications are efficient and very responsive.</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2</a:t>
            </a:fld>
            <a:endParaRPr lang="en-US"/>
          </a:p>
        </p:txBody>
      </p:sp>
    </p:spTree>
    <p:extLst>
      <p:ext uri="{BB962C8B-B14F-4D97-AF65-F5344CB8AC3E}">
        <p14:creationId xmlns:p14="http://schemas.microsoft.com/office/powerpoint/2010/main" val="1328562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a:t>
            </a:r>
          </a:p>
          <a:p>
            <a:r>
              <a:rPr lang="en-US" dirty="0" smtClean="0"/>
              <a:t>Then sort by value</a:t>
            </a:r>
          </a:p>
          <a:p>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37</a:t>
            </a:fld>
            <a:endParaRPr lang="en-US"/>
          </a:p>
        </p:txBody>
      </p:sp>
    </p:spTree>
    <p:extLst>
      <p:ext uri="{BB962C8B-B14F-4D97-AF65-F5344CB8AC3E}">
        <p14:creationId xmlns:p14="http://schemas.microsoft.com/office/powerpoint/2010/main" val="2167082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Heap</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38</a:t>
            </a:fld>
            <a:endParaRPr lang="en-US"/>
          </a:p>
        </p:txBody>
      </p:sp>
    </p:spTree>
    <p:extLst>
      <p:ext uri="{BB962C8B-B14F-4D97-AF65-F5344CB8AC3E}">
        <p14:creationId xmlns:p14="http://schemas.microsoft.com/office/powerpoint/2010/main" val="1401787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there</a:t>
            </a:r>
            <a:r>
              <a:rPr lang="en-US" baseline="0" dirty="0" smtClean="0"/>
              <a:t> is one thing which you could take from this talk is this slide, if you understand this I would be satisfied that I have done my job today.</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3</a:t>
            </a:fld>
            <a:endParaRPr lang="en-US"/>
          </a:p>
        </p:txBody>
      </p:sp>
    </p:spTree>
    <p:extLst>
      <p:ext uri="{BB962C8B-B14F-4D97-AF65-F5344CB8AC3E}">
        <p14:creationId xmlns:p14="http://schemas.microsoft.com/office/powerpoint/2010/main" val="85832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start with Array, Array is most simple and widely used data structure. It is very simple to use as well, We can initialize the array in two ways as shown here. </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6</a:t>
            </a:fld>
            <a:endParaRPr lang="en-US"/>
          </a:p>
        </p:txBody>
      </p:sp>
    </p:spTree>
    <p:extLst>
      <p:ext uri="{BB962C8B-B14F-4D97-AF65-F5344CB8AC3E}">
        <p14:creationId xmlns:p14="http://schemas.microsoft.com/office/powerpoint/2010/main" val="1354416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0</a:t>
            </a:r>
          </a:p>
          <a:p>
            <a:r>
              <a:rPr lang="en-US" sz="1200" kern="1200" dirty="0" smtClean="0">
                <a:solidFill>
                  <a:schemeClr val="tx1"/>
                </a:solidFill>
                <a:latin typeface="+mn-lt"/>
                <a:ea typeface="+mn-ea"/>
                <a:cs typeface="+mn-cs"/>
              </a:rPr>
              <a:t>101</a:t>
            </a:r>
          </a:p>
          <a:p>
            <a:r>
              <a:rPr lang="en-US" dirty="0" smtClean="0"/>
              <a:t>    </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7</a:t>
            </a:fld>
            <a:endParaRPr lang="en-US"/>
          </a:p>
        </p:txBody>
      </p:sp>
    </p:spTree>
    <p:extLst>
      <p:ext uri="{BB962C8B-B14F-4D97-AF65-F5344CB8AC3E}">
        <p14:creationId xmlns:p14="http://schemas.microsoft.com/office/powerpoint/2010/main" val="32249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latin typeface="+mn-lt"/>
                <a:ea typeface="+mn-ea"/>
                <a:cs typeface="+mn-cs"/>
              </a:rPr>
              <a:t>index 0=0</a:t>
            </a:r>
          </a:p>
          <a:p>
            <a:r>
              <a:rPr lang="fr-FR" sz="1200" kern="1200" dirty="0" smtClean="0">
                <a:solidFill>
                  <a:schemeClr val="tx1"/>
                </a:solidFill>
                <a:latin typeface="+mn-lt"/>
                <a:ea typeface="+mn-ea"/>
                <a:cs typeface="+mn-cs"/>
              </a:rPr>
              <a:t>index 1000=1000, </a:t>
            </a:r>
            <a:r>
              <a:rPr lang="fr-FR" sz="1200" kern="1200" dirty="0" err="1" smtClean="0">
                <a:solidFill>
                  <a:schemeClr val="tx1"/>
                </a:solidFill>
                <a:latin typeface="+mn-lt"/>
                <a:ea typeface="+mn-ea"/>
                <a:cs typeface="+mn-cs"/>
              </a:rPr>
              <a:t>can</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print</a:t>
            </a:r>
            <a:r>
              <a:rPr lang="fr-FR" sz="1200" kern="1200" dirty="0" smtClean="0">
                <a:solidFill>
                  <a:schemeClr val="tx1"/>
                </a:solidFill>
                <a:latin typeface="+mn-lt"/>
                <a:ea typeface="+mn-ea"/>
                <a:cs typeface="+mn-cs"/>
              </a:rPr>
              <a:t> in </a:t>
            </a:r>
            <a:r>
              <a:rPr lang="fr-FR" sz="1200" kern="1200" dirty="0" err="1" smtClean="0">
                <a:solidFill>
                  <a:schemeClr val="tx1"/>
                </a:solidFill>
                <a:latin typeface="+mn-lt"/>
                <a:ea typeface="+mn-ea"/>
                <a:cs typeface="+mn-cs"/>
              </a:rPr>
              <a:t>order</a:t>
            </a:r>
            <a:r>
              <a:rPr lang="fr-FR" sz="1200" kern="1200" dirty="0" smtClean="0">
                <a:solidFill>
                  <a:schemeClr val="tx1"/>
                </a:solidFill>
                <a:latin typeface="+mn-lt"/>
                <a:ea typeface="+mn-ea"/>
                <a:cs typeface="+mn-cs"/>
              </a:rPr>
              <a:t> of insertion</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8</a:t>
            </a:fld>
            <a:endParaRPr lang="en-US"/>
          </a:p>
        </p:txBody>
      </p:sp>
    </p:spTree>
    <p:extLst>
      <p:ext uri="{BB962C8B-B14F-4D97-AF65-F5344CB8AC3E}">
        <p14:creationId xmlns:p14="http://schemas.microsoft.com/office/powerpoint/2010/main" val="1478316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Iterates till the index last inserted + 1</a:t>
            </a:r>
          </a:p>
          <a:p>
            <a:r>
              <a:rPr lang="en-US" sz="1200" kern="1200" dirty="0" smtClean="0">
                <a:solidFill>
                  <a:schemeClr val="tx1"/>
                </a:solidFill>
                <a:latin typeface="+mn-lt"/>
                <a:ea typeface="+mn-ea"/>
                <a:cs typeface="+mn-cs"/>
              </a:rPr>
              <a:t>0</a:t>
            </a:r>
          </a:p>
          <a:p>
            <a:r>
              <a:rPr lang="en-US" sz="1200" kern="1200" dirty="0" smtClean="0">
                <a:solidFill>
                  <a:schemeClr val="tx1"/>
                </a:solidFill>
                <a:latin typeface="+mn-lt"/>
                <a:ea typeface="+mn-ea"/>
                <a:cs typeface="+mn-cs"/>
              </a:rPr>
              <a:t>undefined</a:t>
            </a:r>
          </a:p>
          <a:p>
            <a:r>
              <a:rPr lang="en-US" sz="1200" kern="1200" dirty="0" smtClean="0">
                <a:solidFill>
                  <a:schemeClr val="tx1"/>
                </a:solidFill>
                <a:latin typeface="+mn-lt"/>
                <a:ea typeface="+mn-ea"/>
                <a:cs typeface="+mn-cs"/>
              </a:rPr>
              <a:t>undefined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1000</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9</a:t>
            </a:fld>
            <a:endParaRPr lang="en-US"/>
          </a:p>
        </p:txBody>
      </p:sp>
    </p:spTree>
    <p:extLst>
      <p:ext uri="{BB962C8B-B14F-4D97-AF65-F5344CB8AC3E}">
        <p14:creationId xmlns:p14="http://schemas.microsoft.com/office/powerpoint/2010/main" val="700577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10</a:t>
            </a:fld>
            <a:endParaRPr lang="en-US"/>
          </a:p>
        </p:txBody>
      </p:sp>
    </p:spTree>
    <p:extLst>
      <p:ext uri="{BB962C8B-B14F-4D97-AF65-F5344CB8AC3E}">
        <p14:creationId xmlns:p14="http://schemas.microsoft.com/office/powerpoint/2010/main" val="1521856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0,0,0,</a:t>
            </a:r>
          </a:p>
          <a:p>
            <a:r>
              <a:rPr lang="en-US" sz="1200" kern="1200" dirty="0" smtClean="0">
                <a:solidFill>
                  <a:schemeClr val="tx1"/>
                </a:solidFill>
                <a:latin typeface="+mn-lt"/>
                <a:ea typeface="+mn-ea"/>
                <a:cs typeface="+mn-cs"/>
              </a:rPr>
              <a:t>0,0,0,</a:t>
            </a:r>
          </a:p>
          <a:p>
            <a:r>
              <a:rPr lang="en-US" sz="1200" kern="1200" dirty="0" smtClean="0">
                <a:solidFill>
                  <a:schemeClr val="tx1"/>
                </a:solidFill>
                <a:latin typeface="+mn-lt"/>
                <a:ea typeface="+mn-ea"/>
                <a:cs typeface="+mn-cs"/>
              </a:rPr>
              <a:t>0,4,0,</a:t>
            </a:r>
          </a:p>
          <a:p>
            <a:r>
              <a:rPr lang="en-US" sz="1200" kern="1200" dirty="0" smtClean="0">
                <a:solidFill>
                  <a:schemeClr val="tx1"/>
                </a:solidFill>
                <a:latin typeface="+mn-lt"/>
                <a:ea typeface="+mn-ea"/>
                <a:cs typeface="+mn-cs"/>
              </a:rPr>
              <a:t>0,0,0</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11</a:t>
            </a:fld>
            <a:endParaRPr lang="en-US"/>
          </a:p>
        </p:txBody>
      </p:sp>
    </p:spTree>
    <p:extLst>
      <p:ext uri="{BB962C8B-B14F-4D97-AF65-F5344CB8AC3E}">
        <p14:creationId xmlns:p14="http://schemas.microsoft.com/office/powerpoint/2010/main" val="3075865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6"/>
          <p:cNvSpPr>
            <a:spLocks noGrp="1"/>
          </p:cNvSpPr>
          <p:nvPr>
            <p:ph type="dt" sz="half" idx="10"/>
          </p:nvPr>
        </p:nvSpPr>
        <p:spPr/>
        <p:txBody>
          <a:bodyPr/>
          <a:lstStyle/>
          <a:p>
            <a:r>
              <a:rPr lang="en-US" smtClean="0"/>
              <a:t>rajesh@uber.com</a:t>
            </a:r>
            <a:endParaRPr lang="en-US" dirty="0"/>
          </a:p>
        </p:txBody>
      </p:sp>
      <p:sp>
        <p:nvSpPr>
          <p:cNvPr id="8" name="Footer Placeholder 7"/>
          <p:cNvSpPr>
            <a:spLocks noGrp="1"/>
          </p:cNvSpPr>
          <p:nvPr>
            <p:ph type="ftr" sz="quarter" idx="11"/>
          </p:nvPr>
        </p:nvSpPr>
        <p:spPr/>
        <p:txBody>
          <a:bodyPr/>
          <a:lstStyle/>
          <a:p>
            <a:r>
              <a:rPr lang="en-US"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929115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rajesh@uber.com</a:t>
            </a:r>
            <a:endParaRPr lang="en-US" dirty="0"/>
          </a:p>
        </p:txBody>
      </p:sp>
      <p:sp>
        <p:nvSpPr>
          <p:cNvPr id="8" name="Footer Placeholder 7"/>
          <p:cNvSpPr>
            <a:spLocks noGrp="1"/>
          </p:cNvSpPr>
          <p:nvPr>
            <p:ph type="ftr" sz="quarter" idx="11"/>
          </p:nvPr>
        </p:nvSpPr>
        <p:spPr/>
        <p:txBody>
          <a:bodyPr/>
          <a:lstStyle/>
          <a:p>
            <a:r>
              <a:rPr lang="en-US"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81944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rajesh@uber.com</a:t>
            </a:r>
            <a:endParaRPr lang="en-US" dirty="0"/>
          </a:p>
        </p:txBody>
      </p:sp>
      <p:sp>
        <p:nvSpPr>
          <p:cNvPr id="8" name="Footer Placeholder 7"/>
          <p:cNvSpPr>
            <a:spLocks noGrp="1"/>
          </p:cNvSpPr>
          <p:nvPr>
            <p:ph type="ftr" sz="quarter" idx="11"/>
          </p:nvPr>
        </p:nvSpPr>
        <p:spPr/>
        <p:txBody>
          <a:bodyPr/>
          <a:lstStyle/>
          <a:p>
            <a:r>
              <a:rPr lang="en-US"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41402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rajesh@uber.com</a:t>
            </a:r>
            <a:endParaRPr lang="en-US" dirty="0"/>
          </a:p>
        </p:txBody>
      </p:sp>
      <p:sp>
        <p:nvSpPr>
          <p:cNvPr id="8" name="Footer Placeholder 7"/>
          <p:cNvSpPr>
            <a:spLocks noGrp="1"/>
          </p:cNvSpPr>
          <p:nvPr>
            <p:ph type="ftr" sz="quarter" idx="11"/>
          </p:nvPr>
        </p:nvSpPr>
        <p:spPr/>
        <p:txBody>
          <a:bodyPr/>
          <a:lstStyle/>
          <a:p>
            <a:r>
              <a:rPr lang="en-US"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87835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r>
              <a:rPr lang="en-US" smtClean="0"/>
              <a:t>rajesh@uber.com</a:t>
            </a:r>
            <a:endParaRPr lang="en-US" dirty="0"/>
          </a:p>
        </p:txBody>
      </p:sp>
      <p:sp>
        <p:nvSpPr>
          <p:cNvPr id="8" name="Footer Placeholder 7"/>
          <p:cNvSpPr>
            <a:spLocks noGrp="1"/>
          </p:cNvSpPr>
          <p:nvPr>
            <p:ph type="ftr" sz="quarter" idx="11"/>
          </p:nvPr>
        </p:nvSpPr>
        <p:spPr/>
        <p:txBody>
          <a:bodyPr/>
          <a:lstStyle/>
          <a:p>
            <a:r>
              <a:rPr lang="en-US"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38548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7"/>
          <p:cNvSpPr>
            <a:spLocks noGrp="1"/>
          </p:cNvSpPr>
          <p:nvPr>
            <p:ph type="dt" sz="half" idx="10"/>
          </p:nvPr>
        </p:nvSpPr>
        <p:spPr/>
        <p:txBody>
          <a:bodyPr/>
          <a:lstStyle/>
          <a:p>
            <a:r>
              <a:rPr lang="en-US" smtClean="0"/>
              <a:t>rajesh@uber.com</a:t>
            </a:r>
            <a:endParaRPr lang="en-US" dirty="0"/>
          </a:p>
        </p:txBody>
      </p:sp>
      <p:sp>
        <p:nvSpPr>
          <p:cNvPr id="9" name="Footer Placeholder 8"/>
          <p:cNvSpPr>
            <a:spLocks noGrp="1"/>
          </p:cNvSpPr>
          <p:nvPr>
            <p:ph type="ftr" sz="quarter" idx="11"/>
          </p:nvPr>
        </p:nvSpPr>
        <p:spPr/>
        <p:txBody>
          <a:bodyPr/>
          <a:lstStyle/>
          <a:p>
            <a:r>
              <a:rPr lang="en-US" smtClean="0"/>
              <a:t>Footer Text</a:t>
            </a:r>
            <a:endParaRPr lang="en-US" dirty="0"/>
          </a:p>
        </p:txBody>
      </p:sp>
      <p:sp>
        <p:nvSpPr>
          <p:cNvPr id="10" name="Slide Number Placeholder 9"/>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2922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9"/>
          <p:cNvSpPr>
            <a:spLocks noGrp="1"/>
          </p:cNvSpPr>
          <p:nvPr>
            <p:ph type="dt" sz="half" idx="10"/>
          </p:nvPr>
        </p:nvSpPr>
        <p:spPr/>
        <p:txBody>
          <a:bodyPr/>
          <a:lstStyle/>
          <a:p>
            <a:r>
              <a:rPr lang="en-US" smtClean="0"/>
              <a:t>rajesh@uber.com</a:t>
            </a:r>
            <a:endParaRPr lang="en-US" dirty="0"/>
          </a:p>
        </p:txBody>
      </p:sp>
      <p:sp>
        <p:nvSpPr>
          <p:cNvPr id="11" name="Footer Placeholder 10"/>
          <p:cNvSpPr>
            <a:spLocks noGrp="1"/>
          </p:cNvSpPr>
          <p:nvPr>
            <p:ph type="ftr" sz="quarter" idx="11"/>
          </p:nvPr>
        </p:nvSpPr>
        <p:spPr/>
        <p:txBody>
          <a:bodyPr/>
          <a:lstStyle/>
          <a:p>
            <a:r>
              <a:rPr lang="en-US" smtClean="0"/>
              <a:t>Footer Text</a:t>
            </a:r>
            <a:endParaRPr lang="en-US" dirty="0"/>
          </a:p>
        </p:txBody>
      </p:sp>
      <p:sp>
        <p:nvSpPr>
          <p:cNvPr id="12" name="Slide Number Placeholder 11"/>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31638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r>
              <a:rPr lang="en-US" smtClean="0"/>
              <a:t>rajesh@uber.com</a:t>
            </a:r>
            <a:endParaRPr lang="en-US" dirty="0"/>
          </a:p>
        </p:txBody>
      </p:sp>
      <p:sp>
        <p:nvSpPr>
          <p:cNvPr id="7" name="Footer Placeholder 6"/>
          <p:cNvSpPr>
            <a:spLocks noGrp="1"/>
          </p:cNvSpPr>
          <p:nvPr>
            <p:ph type="ftr" sz="quarter" idx="11"/>
          </p:nvPr>
        </p:nvSpPr>
        <p:spPr/>
        <p:txBody>
          <a:bodyPr/>
          <a:lstStyle/>
          <a:p>
            <a:r>
              <a:rPr lang="en-US" smtClean="0"/>
              <a:t>Footer Text</a:t>
            </a:r>
            <a:endParaRPr lang="en-US" dirty="0"/>
          </a:p>
        </p:txBody>
      </p:sp>
      <p:sp>
        <p:nvSpPr>
          <p:cNvPr id="8" name="Slide Number Placeholder 7"/>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25076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rajesh@uber.com</a:t>
            </a:r>
            <a:endParaRPr lang="en-US" dirty="0"/>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141368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rajesh@uber.com</a:t>
            </a:r>
            <a:endParaRPr lang="en-US" dirty="0"/>
          </a:p>
        </p:txBody>
      </p:sp>
      <p:sp>
        <p:nvSpPr>
          <p:cNvPr id="9" name="Footer Placeholder 8"/>
          <p:cNvSpPr>
            <a:spLocks noGrp="1"/>
          </p:cNvSpPr>
          <p:nvPr>
            <p:ph type="ftr" sz="quarter" idx="11"/>
          </p:nvPr>
        </p:nvSpPr>
        <p:spPr/>
        <p:txBody>
          <a:bodyPr/>
          <a:lstStyle/>
          <a:p>
            <a:r>
              <a:rPr lang="en-US" smtClean="0"/>
              <a:t>Footer Text</a:t>
            </a:r>
            <a:endParaRPr lang="en-US" dirty="0"/>
          </a:p>
        </p:txBody>
      </p:sp>
      <p:sp>
        <p:nvSpPr>
          <p:cNvPr id="10" name="Slide Number Placeholder 9"/>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95161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rajesh@uber.com</a:t>
            </a:r>
            <a:endParaRPr lang="en-US" dirty="0"/>
          </a:p>
        </p:txBody>
      </p:sp>
      <p:sp>
        <p:nvSpPr>
          <p:cNvPr id="9" name="Footer Placeholder 8"/>
          <p:cNvSpPr>
            <a:spLocks noGrp="1"/>
          </p:cNvSpPr>
          <p:nvPr>
            <p:ph type="ftr" sz="quarter" idx="11"/>
          </p:nvPr>
        </p:nvSpPr>
        <p:spPr/>
        <p:txBody>
          <a:bodyPr/>
          <a:lstStyle/>
          <a:p>
            <a:r>
              <a:rPr lang="en-US" smtClean="0"/>
              <a:t>Footer Text</a:t>
            </a:r>
            <a:endParaRPr lang="en-US" dirty="0"/>
          </a:p>
        </p:txBody>
      </p:sp>
      <p:sp>
        <p:nvSpPr>
          <p:cNvPr id="10" name="Slide Number Placeholder 9"/>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9646284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rajesh@uber.com</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Footer Text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24226901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Web/JavaScript/Reference/Global_Objects/Ma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Web/JavaScript/Reference/Global_Objects/S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felipernb/algorithms.js" TargetMode="External"/><Relationship Id="rId4" Type="http://schemas.openxmlformats.org/officeDocument/2006/relationships/hyperlink" Target="https://github.com/montagejs/collections" TargetMode="External"/><Relationship Id="rId5" Type="http://schemas.openxmlformats.org/officeDocument/2006/relationships/hyperlink" Target="https://github.com/monmohan/dsjslib" TargetMode="External"/><Relationship Id="rId1" Type="http://schemas.openxmlformats.org/officeDocument/2006/relationships/slideLayout" Target="../slideLayouts/slideLayout2.xml"/><Relationship Id="rId2" Type="http://schemas.openxmlformats.org/officeDocument/2006/relationships/hyperlink" Target="https://github.com/mauriciosantos/bucket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comjnl.oxfordjournals.org/content/51/2/216/F1.large.jpg" TargetMode="External"/><Relationship Id="rId4" Type="http://schemas.openxmlformats.org/officeDocument/2006/relationships/hyperlink" Target="http://en.wikipedia.org/wiki/Bloom_filter%23mediaviewer/File:Bloom_filter.svg" TargetMode="External"/><Relationship Id="rId1" Type="http://schemas.openxmlformats.org/officeDocument/2006/relationships/slideLayout" Target="../slideLayouts/slideLayout2.xml"/><Relationship Id="rId2" Type="http://schemas.openxmlformats.org/officeDocument/2006/relationships/hyperlink" Target="http://cs.anu.edu.au/~bdm/tree.png"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udemy.com/computer-sc-data-structures-and-algorithms/%23/" TargetMode="External"/><Relationship Id="rId4" Type="http://schemas.openxmlformats.org/officeDocument/2006/relationships/hyperlink" Target="http://www.comp.nus.edu.sg/~stevenha/visualization/index.html" TargetMode="External"/><Relationship Id="rId5" Type="http://schemas.openxmlformats.org/officeDocument/2006/relationships/hyperlink" Target="https://github.com/mauriciosantos/buckets/" TargetMode="External"/><Relationship Id="rId6" Type="http://schemas.openxmlformats.org/officeDocument/2006/relationships/hyperlink" Target="https://developer.mozilla.org/en-US/docs/Web/JavaScript/Reference/Global_Objects/Set" TargetMode="External"/><Relationship Id="rId7" Type="http://schemas.openxmlformats.org/officeDocument/2006/relationships/hyperlink" Target="http://kangax.github.io/compat-table/es6/" TargetMode="External"/><Relationship Id="rId1" Type="http://schemas.openxmlformats.org/officeDocument/2006/relationships/slideLayout" Target="../slideLayouts/slideLayout2.xml"/><Relationship Id="rId2" Type="http://schemas.openxmlformats.org/officeDocument/2006/relationships/hyperlink" Target="http://blog.caplin.com/2012/01/13/javascript-is-hard-part-1-you-cant-trust-array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lumni.cs.ucsb.edu/~rajesh/js_talk.pptx" TargetMode="External"/><Relationship Id="rId3" Type="http://schemas.openxmlformats.org/officeDocument/2006/relationships/hyperlink" Target="mailto:rajesh@uber.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 with </a:t>
            </a:r>
            <a:r>
              <a:rPr lang="en-US" dirty="0" err="1" smtClean="0"/>
              <a:t>Javascript</a:t>
            </a:r>
            <a:endParaRPr lang="en-US" dirty="0"/>
          </a:p>
        </p:txBody>
      </p:sp>
      <p:sp>
        <p:nvSpPr>
          <p:cNvPr id="3" name="Subtitle 2"/>
          <p:cNvSpPr>
            <a:spLocks noGrp="1"/>
          </p:cNvSpPr>
          <p:nvPr>
            <p:ph type="subTitle" idx="1"/>
          </p:nvPr>
        </p:nvSpPr>
        <p:spPr/>
        <p:txBody>
          <a:bodyPr/>
          <a:lstStyle/>
          <a:p>
            <a:r>
              <a:rPr lang="en-US" dirty="0" smtClean="0"/>
              <a:t>Rajesh Kumar</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a:t>
            </a:fld>
            <a:endParaRPr lang="en-US" dirty="0"/>
          </a:p>
        </p:txBody>
      </p:sp>
    </p:spTree>
    <p:extLst>
      <p:ext uri="{BB962C8B-B14F-4D97-AF65-F5344CB8AC3E}">
        <p14:creationId xmlns:p14="http://schemas.microsoft.com/office/powerpoint/2010/main" val="87968306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16000"/>
          </a:xfrm>
        </p:spPr>
        <p:txBody>
          <a:bodyPr/>
          <a:lstStyle/>
          <a:p>
            <a:r>
              <a:rPr lang="en-US" dirty="0" smtClean="0"/>
              <a:t>Multi Dimensional Arrays</a:t>
            </a:r>
            <a:endParaRPr lang="en-US" dirty="0"/>
          </a:p>
        </p:txBody>
      </p:sp>
      <p:sp>
        <p:nvSpPr>
          <p:cNvPr id="3" name="Content Placeholder 2"/>
          <p:cNvSpPr>
            <a:spLocks noGrp="1"/>
          </p:cNvSpPr>
          <p:nvPr>
            <p:ph idx="1"/>
          </p:nvPr>
        </p:nvSpPr>
        <p:spPr>
          <a:xfrm>
            <a:off x="457200" y="1016000"/>
            <a:ext cx="8229600" cy="5435600"/>
          </a:xfrm>
          <a:solidFill>
            <a:schemeClr val="tx1"/>
          </a:solidFill>
        </p:spPr>
        <p:txBody>
          <a:bodyPr>
            <a:noAutofit/>
          </a:bodyPr>
          <a:lstStyle/>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9EE98"/>
                </a:solidFill>
                <a:latin typeface="Menlo Regular"/>
                <a:ea typeface="Times New Roman"/>
              </a:rPr>
              <a:t>function</a:t>
            </a:r>
            <a:r>
              <a:rPr lang="en-US" dirty="0">
                <a:solidFill>
                  <a:srgbClr val="F8F8F8"/>
                </a:solidFill>
                <a:latin typeface="Menlo Regular"/>
                <a:ea typeface="Times New Roman"/>
              </a:rPr>
              <a:t> </a:t>
            </a:r>
            <a:r>
              <a:rPr lang="en-US" dirty="0">
                <a:solidFill>
                  <a:srgbClr val="9B703F"/>
                </a:solidFill>
                <a:latin typeface="Menlo Regular"/>
                <a:ea typeface="Times New Roman"/>
              </a:rPr>
              <a:t>matrix</a:t>
            </a:r>
            <a:r>
              <a:rPr lang="en-US" dirty="0">
                <a:solidFill>
                  <a:srgbClr val="F8F8F8"/>
                </a:solidFill>
                <a:latin typeface="Menlo Regular"/>
                <a:ea typeface="Times New Roman"/>
              </a:rPr>
              <a:t>(</a:t>
            </a:r>
            <a:r>
              <a:rPr lang="en-US" dirty="0">
                <a:solidFill>
                  <a:srgbClr val="7587A6"/>
                </a:solidFill>
                <a:latin typeface="Menlo Regular"/>
                <a:ea typeface="Times New Roman"/>
              </a:rPr>
              <a:t>m</a:t>
            </a:r>
            <a:r>
              <a:rPr lang="en-US" dirty="0">
                <a:solidFill>
                  <a:srgbClr val="F8F8F8"/>
                </a:solidFill>
                <a:latin typeface="Menlo Regular"/>
                <a:ea typeface="Times New Roman"/>
              </a:rPr>
              <a:t>, </a:t>
            </a:r>
            <a:r>
              <a:rPr lang="en-US" dirty="0">
                <a:solidFill>
                  <a:srgbClr val="7587A6"/>
                </a:solidFill>
                <a:latin typeface="Menlo Regular"/>
                <a:ea typeface="Times New Roman"/>
              </a:rPr>
              <a:t>n</a:t>
            </a:r>
            <a:r>
              <a:rPr lang="en-US" dirty="0">
                <a:solidFill>
                  <a:srgbClr val="F8F8F8"/>
                </a:solidFill>
                <a:latin typeface="Menlo Regular"/>
                <a:ea typeface="Times New Roman"/>
              </a:rPr>
              <a:t>, </a:t>
            </a:r>
            <a:r>
              <a:rPr lang="en-US" dirty="0">
                <a:solidFill>
                  <a:srgbClr val="7587A6"/>
                </a:solidFill>
                <a:latin typeface="Menlo Regular"/>
                <a:ea typeface="Times New Roman"/>
              </a:rPr>
              <a:t>initial</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j, a, mat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CDA869"/>
                </a:solidFill>
                <a:latin typeface="Menlo Regular"/>
                <a:ea typeface="Times New Roman"/>
              </a:rPr>
              <a:t>for</a:t>
            </a:r>
            <a:r>
              <a:rPr lang="en-US" dirty="0">
                <a:solidFill>
                  <a:srgbClr val="F8F8F8"/>
                </a:solidFill>
                <a:latin typeface="Menlo Regular"/>
                <a:ea typeface="Times New Roman"/>
              </a:rPr>
              <a:t>(</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&lt;</a:t>
            </a:r>
            <a:r>
              <a:rPr lang="en-US" dirty="0">
                <a:solidFill>
                  <a:srgbClr val="F8F8F8"/>
                </a:solidFill>
                <a:latin typeface="Menlo Regular"/>
                <a:ea typeface="Times New Roman"/>
              </a:rPr>
              <a:t> m;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CDA869"/>
                </a:solidFill>
                <a:latin typeface="Menlo Regular"/>
                <a:ea typeface="Times New Roman"/>
              </a:rPr>
              <a:t>for</a:t>
            </a:r>
            <a:r>
              <a:rPr lang="en-US" dirty="0">
                <a:solidFill>
                  <a:srgbClr val="F8F8F8"/>
                </a:solidFill>
                <a:latin typeface="Menlo Regular"/>
                <a:ea typeface="Times New Roman"/>
              </a:rPr>
              <a:t>(j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j </a:t>
            </a:r>
            <a:r>
              <a:rPr lang="en-US" dirty="0">
                <a:solidFill>
                  <a:srgbClr val="CDA869"/>
                </a:solidFill>
                <a:latin typeface="Menlo Regular"/>
                <a:ea typeface="Times New Roman"/>
              </a:rPr>
              <a:t>&lt;</a:t>
            </a:r>
            <a:r>
              <a:rPr lang="en-US" dirty="0">
                <a:solidFill>
                  <a:srgbClr val="F8F8F8"/>
                </a:solidFill>
                <a:latin typeface="Menlo Regular"/>
                <a:ea typeface="Times New Roman"/>
              </a:rPr>
              <a:t> n; j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a[j] </a:t>
            </a:r>
            <a:r>
              <a:rPr lang="en-US" dirty="0">
                <a:solidFill>
                  <a:srgbClr val="CDA869"/>
                </a:solidFill>
                <a:latin typeface="Menlo Regular"/>
                <a:ea typeface="Times New Roman"/>
              </a:rPr>
              <a:t>=</a:t>
            </a:r>
            <a:r>
              <a:rPr lang="en-US" dirty="0">
                <a:solidFill>
                  <a:srgbClr val="F8F8F8"/>
                </a:solidFill>
                <a:latin typeface="Menlo Regular"/>
                <a:ea typeface="Times New Roman"/>
              </a:rPr>
              <a:t> initial;</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mat[</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CDA869"/>
                </a:solidFill>
                <a:latin typeface="Menlo Regular"/>
                <a:ea typeface="Times New Roman"/>
              </a:rPr>
              <a:t>return</a:t>
            </a:r>
            <a:r>
              <a:rPr lang="en-US" dirty="0">
                <a:solidFill>
                  <a:srgbClr val="F8F8F8"/>
                </a:solidFill>
                <a:latin typeface="Menlo Regular"/>
                <a:ea typeface="Times New Roman"/>
              </a:rPr>
              <a:t> mat;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a:t>
            </a:r>
            <a:endParaRPr lang="en-US" sz="1600" dirty="0">
              <a:latin typeface="Times New Roman"/>
              <a:ea typeface="Times New Roman"/>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10</a:t>
            </a:fld>
            <a:endParaRPr lang="en-US" dirty="0"/>
          </a:p>
        </p:txBody>
      </p:sp>
    </p:spTree>
    <p:extLst>
      <p:ext uri="{BB962C8B-B14F-4D97-AF65-F5344CB8AC3E}">
        <p14:creationId xmlns:p14="http://schemas.microsoft.com/office/powerpoint/2010/main" val="32649946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92160" cy="1600200"/>
          </a:xfrm>
        </p:spPr>
        <p:txBody>
          <a:bodyPr/>
          <a:lstStyle/>
          <a:p>
            <a:r>
              <a:rPr lang="en-US" dirty="0" smtClean="0"/>
              <a:t>Multi Dimensional </a:t>
            </a:r>
            <a:r>
              <a:rPr lang="en-US" dirty="0" smtClean="0"/>
              <a:t>Array</a:t>
            </a:r>
            <a:endParaRPr lang="en-US" dirty="0"/>
          </a:p>
        </p:txBody>
      </p:sp>
      <p:sp>
        <p:nvSpPr>
          <p:cNvPr id="3" name="Content Placeholder 2"/>
          <p:cNvSpPr>
            <a:spLocks noGrp="1"/>
          </p:cNvSpPr>
          <p:nvPr>
            <p:ph idx="1"/>
          </p:nvPr>
        </p:nvSpPr>
        <p:spPr>
          <a:xfrm>
            <a:off x="457200" y="2768601"/>
            <a:ext cx="8229600" cy="1386839"/>
          </a:xfrm>
          <a:solidFill>
            <a:schemeClr val="tx1"/>
          </a:solidFill>
        </p:spPr>
        <p:txBody>
          <a:bodyPr>
            <a:normAutofit fontScale="92500" lnSpcReduction="10000"/>
          </a:bodyPr>
          <a:lstStyle/>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9EE98"/>
                </a:solidFill>
                <a:latin typeface="Menlo Regular"/>
                <a:ea typeface="Times New Roman"/>
              </a:rPr>
              <a:t>var</a:t>
            </a:r>
            <a:r>
              <a:rPr lang="en-US" dirty="0">
                <a:solidFill>
                  <a:srgbClr val="F8F8F8"/>
                </a:solidFill>
                <a:latin typeface="Menlo Regular"/>
                <a:ea typeface="Times New Roman"/>
              </a:rPr>
              <a:t> mat4_3 </a:t>
            </a:r>
            <a:r>
              <a:rPr lang="en-US" dirty="0">
                <a:solidFill>
                  <a:srgbClr val="CDA869"/>
                </a:solidFill>
                <a:latin typeface="Menlo Regular"/>
                <a:ea typeface="Times New Roman"/>
              </a:rPr>
              <a:t>=</a:t>
            </a:r>
            <a:r>
              <a:rPr lang="en-US" dirty="0">
                <a:solidFill>
                  <a:srgbClr val="F8F8F8"/>
                </a:solidFill>
                <a:latin typeface="Menlo Regular"/>
                <a:ea typeface="Times New Roman"/>
              </a:rPr>
              <a:t> matrix(</a:t>
            </a:r>
            <a:r>
              <a:rPr lang="en-US" dirty="0">
                <a:solidFill>
                  <a:srgbClr val="CF6A4C"/>
                </a:solidFill>
                <a:latin typeface="Menlo Regular"/>
                <a:ea typeface="Times New Roman"/>
              </a:rPr>
              <a:t>4</a:t>
            </a:r>
            <a:r>
              <a:rPr lang="en-US" dirty="0">
                <a:solidFill>
                  <a:srgbClr val="F8F8F8"/>
                </a:solidFill>
                <a:latin typeface="Menlo Regular"/>
                <a:ea typeface="Times New Roman"/>
              </a:rPr>
              <a:t>, </a:t>
            </a:r>
            <a:r>
              <a:rPr lang="en-US" dirty="0">
                <a:solidFill>
                  <a:srgbClr val="CF6A4C"/>
                </a:solidFill>
                <a:latin typeface="Menlo Regular"/>
                <a:ea typeface="Times New Roman"/>
              </a:rPr>
              <a:t>3</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mat4_3[</a:t>
            </a:r>
            <a:r>
              <a:rPr lang="en-US" dirty="0">
                <a:solidFill>
                  <a:srgbClr val="CF6A4C"/>
                </a:solidFill>
                <a:latin typeface="Menlo Regular"/>
                <a:ea typeface="Times New Roman"/>
              </a:rPr>
              <a:t>2</a:t>
            </a:r>
            <a:r>
              <a:rPr lang="en-US" dirty="0">
                <a:solidFill>
                  <a:srgbClr val="F8F8F8"/>
                </a:solidFill>
                <a:latin typeface="Menlo Regular"/>
                <a:ea typeface="Times New Roman"/>
              </a:rPr>
              <a:t>][</a:t>
            </a:r>
            <a:r>
              <a:rPr lang="en-US" dirty="0">
                <a:solidFill>
                  <a:srgbClr val="CF6A4C"/>
                </a:solidFill>
                <a:latin typeface="Menlo Regular"/>
                <a:ea typeface="Times New Roman"/>
              </a:rPr>
              <a:t>1</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4</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(mat4_3);</a:t>
            </a:r>
            <a:endParaRPr lang="en-US" sz="1600" dirty="0">
              <a:latin typeface="Times New Roman"/>
              <a:ea typeface="Times New Roman"/>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11</a:t>
            </a:fld>
            <a:endParaRPr lang="en-US" dirty="0"/>
          </a:p>
        </p:txBody>
      </p:sp>
    </p:spTree>
    <p:extLst>
      <p:ext uri="{BB962C8B-B14F-4D97-AF65-F5344CB8AC3E}">
        <p14:creationId xmlns:p14="http://schemas.microsoft.com/office/powerpoint/2010/main" val="14541294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4" name="Content Placeholder 3"/>
          <p:cNvSpPr>
            <a:spLocks noGrp="1"/>
          </p:cNvSpPr>
          <p:nvPr>
            <p:ph idx="1"/>
          </p:nvPr>
        </p:nvSpPr>
        <p:spPr/>
        <p:txBody>
          <a:bodyPr/>
          <a:lstStyle/>
          <a:p>
            <a:r>
              <a:rPr lang="en-US" dirty="0" smtClean="0"/>
              <a:t>Which state is a city in</a:t>
            </a:r>
          </a:p>
          <a:p>
            <a:r>
              <a:rPr lang="en-US" dirty="0" smtClean="0"/>
              <a:t>Array </a:t>
            </a:r>
            <a:r>
              <a:rPr lang="en-US" dirty="0" err="1" smtClean="0"/>
              <a:t>vs</a:t>
            </a:r>
            <a:r>
              <a:rPr lang="en-US" dirty="0" smtClean="0"/>
              <a:t> Map</a:t>
            </a:r>
          </a:p>
          <a:p>
            <a:pPr lvl="1"/>
            <a:r>
              <a:rPr lang="en-US" dirty="0" smtClean="0"/>
              <a:t>Constant time lookup</a:t>
            </a:r>
          </a:p>
          <a:p>
            <a:endParaRPr lang="en-US" dirty="0"/>
          </a:p>
        </p:txBody>
      </p:sp>
      <p:sp>
        <p:nvSpPr>
          <p:cNvPr id="6" name="Content Placeholder 2"/>
          <p:cNvSpPr txBox="1">
            <a:spLocks/>
          </p:cNvSpPr>
          <p:nvPr/>
        </p:nvSpPr>
        <p:spPr>
          <a:xfrm>
            <a:off x="538480" y="3175001"/>
            <a:ext cx="8229600" cy="3032760"/>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9EE98"/>
                </a:solidFill>
                <a:latin typeface="Menlo Regular"/>
                <a:ea typeface="Times New Roman"/>
              </a:rPr>
              <a:t>var</a:t>
            </a:r>
            <a:r>
              <a:rPr lang="en-US" dirty="0" smtClean="0">
                <a:solidFill>
                  <a:srgbClr val="F8F8F8"/>
                </a:solidFill>
                <a:latin typeface="Menlo Regular"/>
                <a:ea typeface="Times New Roman"/>
              </a:rPr>
              <a:t> map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map[</a:t>
            </a:r>
            <a:r>
              <a:rPr lang="en-US" dirty="0" smtClean="0">
                <a:solidFill>
                  <a:srgbClr val="8F9D6A"/>
                </a:solidFill>
                <a:latin typeface="Menlo Regular"/>
                <a:ea typeface="Times New Roman"/>
              </a:rPr>
              <a:t>"</a:t>
            </a:r>
            <a:r>
              <a:rPr lang="en-US" dirty="0" err="1" smtClean="0">
                <a:solidFill>
                  <a:srgbClr val="8F9D6A"/>
                </a:solidFill>
                <a:latin typeface="Menlo Regular"/>
                <a:ea typeface="Times New Roman"/>
              </a:rPr>
              <a:t>san_francisco</a:t>
            </a:r>
            <a:r>
              <a:rPr lang="en-US" dirty="0" smtClean="0">
                <a:solidFill>
                  <a:srgbClr val="8F9D6A"/>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"CA"</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map[</a:t>
            </a:r>
            <a:r>
              <a:rPr lang="en-US" dirty="0" smtClean="0">
                <a:solidFill>
                  <a:srgbClr val="8F9D6A"/>
                </a:solidFill>
                <a:latin typeface="Menlo Regular"/>
                <a:ea typeface="Times New Roman"/>
              </a:rPr>
              <a:t>"</a:t>
            </a:r>
            <a:r>
              <a:rPr lang="en-US" dirty="0" err="1" smtClean="0">
                <a:solidFill>
                  <a:srgbClr val="8F9D6A"/>
                </a:solidFill>
                <a:latin typeface="Menlo Regular"/>
                <a:ea typeface="Times New Roman"/>
              </a:rPr>
              <a:t>seattle</a:t>
            </a:r>
            <a:r>
              <a:rPr lang="en-US" dirty="0" smtClean="0">
                <a:solidFill>
                  <a:srgbClr val="8F9D6A"/>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"WA"</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map[</a:t>
            </a:r>
            <a:r>
              <a:rPr lang="en-US" dirty="0" smtClean="0">
                <a:solidFill>
                  <a:srgbClr val="8F9D6A"/>
                </a:solidFill>
                <a:latin typeface="Menlo Regular"/>
                <a:ea typeface="Times New Roman"/>
              </a:rPr>
              <a:t>"</a:t>
            </a:r>
            <a:r>
              <a:rPr lang="en-US" dirty="0" err="1" smtClean="0">
                <a:solidFill>
                  <a:srgbClr val="8F9D6A"/>
                </a:solidFill>
                <a:latin typeface="Menlo Regular"/>
                <a:ea typeface="Times New Roman"/>
              </a:rPr>
              <a:t>portland</a:t>
            </a:r>
            <a:r>
              <a:rPr lang="en-US" dirty="0" smtClean="0">
                <a:solidFill>
                  <a:srgbClr val="8F9D6A"/>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"OR"</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CDA869"/>
                </a:solidFill>
                <a:latin typeface="Menlo Regular"/>
                <a:ea typeface="Times New Roman"/>
              </a:rPr>
              <a:t>for</a:t>
            </a:r>
            <a:r>
              <a:rPr lang="en-US" dirty="0" smtClean="0">
                <a:solidFill>
                  <a:srgbClr val="F8F8F8"/>
                </a:solidFill>
                <a:latin typeface="Menlo Regular"/>
                <a:ea typeface="Times New Roman"/>
              </a:rPr>
              <a:t>(</a:t>
            </a:r>
            <a:r>
              <a:rPr lang="en-US" dirty="0" smtClean="0">
                <a:solidFill>
                  <a:srgbClr val="F9EE98"/>
                </a:solidFill>
                <a:latin typeface="Menlo Regular"/>
                <a:ea typeface="Times New Roman"/>
              </a:rPr>
              <a:t>var</a:t>
            </a:r>
            <a:r>
              <a:rPr lang="en-US" dirty="0" smtClean="0">
                <a:solidFill>
                  <a:srgbClr val="F8F8F8"/>
                </a:solidFill>
                <a:latin typeface="Menlo Regular"/>
                <a:ea typeface="Times New Roman"/>
              </a:rPr>
              <a:t> key </a:t>
            </a:r>
            <a:r>
              <a:rPr lang="en-US" dirty="0" smtClean="0">
                <a:solidFill>
                  <a:srgbClr val="CDA869"/>
                </a:solidFill>
                <a:latin typeface="Menlo Regular"/>
                <a:ea typeface="Times New Roman"/>
              </a:rPr>
              <a:t>in</a:t>
            </a:r>
            <a:r>
              <a:rPr lang="en-US" dirty="0" smtClean="0">
                <a:solidFill>
                  <a:srgbClr val="F8F8F8"/>
                </a:solidFill>
                <a:latin typeface="Menlo Regular"/>
                <a:ea typeface="Times New Roman"/>
              </a:rPr>
              <a:t> map)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  </a:t>
            </a:r>
            <a:r>
              <a:rPr lang="en-US" dirty="0" smtClean="0">
                <a:solidFill>
                  <a:srgbClr val="DAD085"/>
                </a:solidFill>
                <a:latin typeface="Menlo Regular"/>
                <a:ea typeface="Times New Roman"/>
              </a:rPr>
              <a:t>print</a:t>
            </a:r>
            <a:r>
              <a:rPr lang="en-US" dirty="0" smtClean="0">
                <a:solidFill>
                  <a:srgbClr val="F8F8F8"/>
                </a:solidFill>
                <a:latin typeface="Menlo Regular"/>
                <a:ea typeface="Times New Roman"/>
              </a:rPr>
              <a:t>(</a:t>
            </a:r>
            <a:r>
              <a:rPr lang="en-US" dirty="0" smtClean="0">
                <a:solidFill>
                  <a:srgbClr val="8F9D6A"/>
                </a:solidFill>
                <a:latin typeface="Menlo Regular"/>
                <a:ea typeface="Times New Roman"/>
              </a:rPr>
              <a:t>"key="</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key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 value="</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map[key])</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a:t>
            </a:r>
            <a:endParaRPr lang="en-US" sz="1600" dirty="0">
              <a:latin typeface="Times New Roman"/>
              <a:ea typeface="Times New Roman"/>
            </a:endParaRPr>
          </a:p>
        </p:txBody>
      </p:sp>
      <p:sp>
        <p:nvSpPr>
          <p:cNvPr id="3" name="Rectangle 2"/>
          <p:cNvSpPr/>
          <p:nvPr/>
        </p:nvSpPr>
        <p:spPr>
          <a:xfrm>
            <a:off x="5669280" y="1767840"/>
            <a:ext cx="1117600" cy="32512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seattle</a:t>
            </a:r>
            <a:endParaRPr lang="en-US" dirty="0"/>
          </a:p>
        </p:txBody>
      </p:sp>
      <p:sp>
        <p:nvSpPr>
          <p:cNvPr id="7" name="Rectangle 6"/>
          <p:cNvSpPr/>
          <p:nvPr/>
        </p:nvSpPr>
        <p:spPr>
          <a:xfrm>
            <a:off x="5669280" y="2346960"/>
            <a:ext cx="1117600" cy="32512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portland</a:t>
            </a:r>
            <a:endParaRPr lang="en-US" dirty="0"/>
          </a:p>
        </p:txBody>
      </p:sp>
      <p:cxnSp>
        <p:nvCxnSpPr>
          <p:cNvPr id="8" name="Curved Connector 7"/>
          <p:cNvCxnSpPr>
            <a:stCxn id="3" idx="3"/>
          </p:cNvCxnSpPr>
          <p:nvPr/>
        </p:nvCxnSpPr>
        <p:spPr>
          <a:xfrm flipV="1">
            <a:off x="6786880" y="1767840"/>
            <a:ext cx="1188720" cy="16256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975600" y="1600200"/>
            <a:ext cx="579120" cy="33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a:t>
            </a:r>
            <a:endParaRPr lang="en-US" dirty="0"/>
          </a:p>
        </p:txBody>
      </p:sp>
      <p:sp>
        <p:nvSpPr>
          <p:cNvPr id="10" name="Rectangle 9"/>
          <p:cNvSpPr/>
          <p:nvPr/>
        </p:nvSpPr>
        <p:spPr>
          <a:xfrm>
            <a:off x="7975600" y="2672080"/>
            <a:ext cx="579120" cy="33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OR</a:t>
            </a:r>
            <a:endParaRPr lang="en-US" dirty="0"/>
          </a:p>
        </p:txBody>
      </p:sp>
      <p:cxnSp>
        <p:nvCxnSpPr>
          <p:cNvPr id="12" name="Curved Connector 11"/>
          <p:cNvCxnSpPr>
            <a:stCxn id="7" idx="3"/>
            <a:endCxn id="10" idx="1"/>
          </p:cNvCxnSpPr>
          <p:nvPr/>
        </p:nvCxnSpPr>
        <p:spPr>
          <a:xfrm>
            <a:off x="6786880" y="2509520"/>
            <a:ext cx="1188720" cy="32766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5" name="Date Placeholder 4"/>
          <p:cNvSpPr>
            <a:spLocks noGrp="1"/>
          </p:cNvSpPr>
          <p:nvPr>
            <p:ph type="dt" sz="half" idx="10"/>
          </p:nvPr>
        </p:nvSpPr>
        <p:spPr/>
        <p:txBody>
          <a:bodyPr/>
          <a:lstStyle/>
          <a:p>
            <a:r>
              <a:rPr lang="en-US" smtClean="0"/>
              <a:t>rajesh@uber.com</a:t>
            </a:r>
            <a:endParaRPr lang="en-US" dirty="0"/>
          </a:p>
        </p:txBody>
      </p:sp>
      <p:sp>
        <p:nvSpPr>
          <p:cNvPr id="11" name="Slide Number Placeholder 10"/>
          <p:cNvSpPr>
            <a:spLocks noGrp="1"/>
          </p:cNvSpPr>
          <p:nvPr>
            <p:ph type="sldNum" sz="quarter" idx="12"/>
          </p:nvPr>
        </p:nvSpPr>
        <p:spPr/>
        <p:txBody>
          <a:bodyPr/>
          <a:lstStyle/>
          <a:p>
            <a:fld id="{BA9B540C-44DA-4F69-89C9-7C84606640D3}" type="slidenum">
              <a:rPr lang="en-US" smtClean="0"/>
              <a:pPr/>
              <a:t>12</a:t>
            </a:fld>
            <a:endParaRPr lang="en-US" dirty="0"/>
          </a:p>
        </p:txBody>
      </p:sp>
    </p:spTree>
    <p:extLst>
      <p:ext uri="{BB962C8B-B14F-4D97-AF65-F5344CB8AC3E}">
        <p14:creationId xmlns:p14="http://schemas.microsoft.com/office/powerpoint/2010/main" val="518791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lstStyle/>
          <a:p>
            <a:r>
              <a:rPr lang="en-US" dirty="0" smtClean="0"/>
              <a:t>Limitation</a:t>
            </a:r>
          </a:p>
          <a:p>
            <a:pPr lvl="1"/>
            <a:r>
              <a:rPr lang="en-US" dirty="0" smtClean="0"/>
              <a:t>Keys are strings</a:t>
            </a:r>
          </a:p>
          <a:p>
            <a:r>
              <a:rPr lang="en-US" dirty="0" smtClean="0"/>
              <a:t>ECMAScript6 has native support</a:t>
            </a:r>
          </a:p>
          <a:p>
            <a:pPr lvl="1"/>
            <a:r>
              <a:rPr lang="en-US" dirty="0" smtClean="0"/>
              <a:t>Not supported by all browsers</a:t>
            </a:r>
          </a:p>
          <a:p>
            <a:pPr lvl="1"/>
            <a:r>
              <a:rPr lang="en-US" dirty="0">
                <a:hlinkClick r:id="rId2"/>
              </a:rPr>
              <a:t>https://developer.mozilla.org/en-US/docs/Web/JavaScript/Reference/Global_Objects/</a:t>
            </a:r>
            <a:r>
              <a:rPr lang="en-US" dirty="0" smtClean="0">
                <a:hlinkClick r:id="rId2"/>
              </a:rPr>
              <a:t>Map</a:t>
            </a:r>
            <a:endParaRPr lang="en-US" dirty="0" smtClean="0"/>
          </a:p>
          <a:p>
            <a:pPr lvl="1"/>
            <a:r>
              <a:rPr lang="en-US" dirty="0" err="1" smtClean="0"/>
              <a:t>WeakMap</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13</a:t>
            </a:fld>
            <a:endParaRPr lang="en-US" dirty="0"/>
          </a:p>
        </p:txBody>
      </p:sp>
    </p:spTree>
    <p:extLst>
      <p:ext uri="{BB962C8B-B14F-4D97-AF65-F5344CB8AC3E}">
        <p14:creationId xmlns:p14="http://schemas.microsoft.com/office/powerpoint/2010/main" val="3927394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600201"/>
            <a:ext cx="8229600" cy="584200"/>
          </a:xfrm>
        </p:spPr>
        <p:txBody>
          <a:bodyPr/>
          <a:lstStyle/>
          <a:p>
            <a:r>
              <a:rPr lang="en-US" dirty="0" smtClean="0"/>
              <a:t>Last in first out</a:t>
            </a:r>
            <a:endParaRPr lang="en-US" dirty="0"/>
          </a:p>
        </p:txBody>
      </p:sp>
      <p:sp>
        <p:nvSpPr>
          <p:cNvPr id="4" name="Content Placeholder 2"/>
          <p:cNvSpPr txBox="1">
            <a:spLocks/>
          </p:cNvSpPr>
          <p:nvPr/>
        </p:nvSpPr>
        <p:spPr>
          <a:xfrm>
            <a:off x="457200" y="2443480"/>
            <a:ext cx="8229600" cy="323595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dirty="0"/>
          </a:p>
        </p:txBody>
      </p:sp>
      <p:sp>
        <p:nvSpPr>
          <p:cNvPr id="6" name="Rectangle 5"/>
          <p:cNvSpPr/>
          <p:nvPr/>
        </p:nvSpPr>
        <p:spPr>
          <a:xfrm>
            <a:off x="731520" y="2443480"/>
            <a:ext cx="5405120" cy="2862323"/>
          </a:xfrm>
          <a:prstGeom prst="rect">
            <a:avLst/>
          </a:prstGeom>
          <a:solidFill>
            <a:schemeClr val="tx1"/>
          </a:solidFill>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stack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stack.push</a:t>
            </a:r>
            <a:r>
              <a:rPr lang="en-US" dirty="0">
                <a:solidFill>
                  <a:srgbClr val="F8F8F8"/>
                </a:solidFill>
                <a:latin typeface="Menlo Regular"/>
                <a:ea typeface="Times New Roman"/>
              </a:rPr>
              <a:t>(</a:t>
            </a:r>
            <a:r>
              <a:rPr lang="en-US" dirty="0">
                <a:solidFill>
                  <a:srgbClr val="CF6A4C"/>
                </a:solidFill>
                <a:latin typeface="Menlo Regular"/>
                <a:ea typeface="Times New Roman"/>
              </a:rPr>
              <a:t>1</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stack.push</a:t>
            </a:r>
            <a:r>
              <a:rPr lang="en-US" dirty="0">
                <a:solidFill>
                  <a:srgbClr val="F8F8F8"/>
                </a:solidFill>
                <a:latin typeface="Menlo Regular"/>
                <a:ea typeface="Times New Roman"/>
              </a:rPr>
              <a:t>(</a:t>
            </a:r>
            <a:r>
              <a:rPr lang="en-US" dirty="0">
                <a:solidFill>
                  <a:srgbClr val="CF6A4C"/>
                </a:solidFill>
                <a:latin typeface="Menlo Regular"/>
                <a:ea typeface="Times New Roman"/>
              </a:rPr>
              <a:t>2</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stack.push</a:t>
            </a:r>
            <a:r>
              <a:rPr lang="en-US" dirty="0">
                <a:solidFill>
                  <a:srgbClr val="F8F8F8"/>
                </a:solidFill>
                <a:latin typeface="Menlo Regular"/>
                <a:ea typeface="Times New Roman"/>
              </a:rPr>
              <a:t>(</a:t>
            </a:r>
            <a:r>
              <a:rPr lang="en-US" dirty="0">
                <a:solidFill>
                  <a:srgbClr val="CF6A4C"/>
                </a:solidFill>
                <a:latin typeface="Menlo Regular"/>
                <a:ea typeface="Times New Roman"/>
              </a:rPr>
              <a:t>3</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stack.push</a:t>
            </a:r>
            <a:r>
              <a:rPr lang="en-US" dirty="0">
                <a:solidFill>
                  <a:srgbClr val="F8F8F8"/>
                </a:solidFill>
                <a:latin typeface="Menlo Regular"/>
                <a:ea typeface="Times New Roman"/>
              </a:rPr>
              <a:t>(</a:t>
            </a:r>
            <a:r>
              <a:rPr lang="en-US" dirty="0">
                <a:solidFill>
                  <a:srgbClr val="CF6A4C"/>
                </a:solidFill>
                <a:latin typeface="Menlo Regular"/>
                <a:ea typeface="Times New Roman"/>
              </a:rPr>
              <a:t>4</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CDA869"/>
                </a:solidFill>
                <a:latin typeface="Menlo Regular"/>
                <a:ea typeface="Times New Roman"/>
              </a:rPr>
              <a:t>for</a:t>
            </a:r>
            <a:r>
              <a:rPr lang="en-US" dirty="0">
                <a:solidFill>
                  <a:srgbClr val="F8F8F8"/>
                </a:solidFill>
                <a:latin typeface="Menlo Regular"/>
                <a:ea typeface="Times New Roman"/>
              </a:rPr>
              <a:t>(</a:t>
            </a:r>
            <a:r>
              <a:rPr lang="en-US" dirty="0" err="1">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&lt;</a:t>
            </a:r>
            <a:r>
              <a:rPr lang="en-US" dirty="0">
                <a:solidFill>
                  <a:srgbClr val="F8F8F8"/>
                </a:solidFill>
                <a:latin typeface="Menlo Regular"/>
                <a:ea typeface="Times New Roman"/>
              </a:rPr>
              <a:t> </a:t>
            </a:r>
            <a:r>
              <a:rPr lang="en-US" dirty="0">
                <a:solidFill>
                  <a:srgbClr val="CF6A4C"/>
                </a:solidFill>
                <a:latin typeface="Menlo Regular"/>
                <a:ea typeface="Times New Roman"/>
              </a:rPr>
              <a:t>4</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F8F8F8"/>
                </a:solidFill>
                <a:latin typeface="Menlo Regular"/>
                <a:ea typeface="Times New Roman"/>
              </a:rPr>
              <a:t>stack.pop</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a:t>
            </a:r>
            <a:endParaRPr lang="en-US" sz="1200" dirty="0">
              <a:effectLst/>
              <a:latin typeface="Times New Roman"/>
              <a:ea typeface="Times New Roman"/>
            </a:endParaRPr>
          </a:p>
        </p:txBody>
      </p:sp>
      <p:sp>
        <p:nvSpPr>
          <p:cNvPr id="8" name="Rectangle 7"/>
          <p:cNvSpPr/>
          <p:nvPr/>
        </p:nvSpPr>
        <p:spPr>
          <a:xfrm>
            <a:off x="7183120" y="4947920"/>
            <a:ext cx="1503680" cy="35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1</a:t>
            </a:r>
            <a:endParaRPr lang="en-US" dirty="0"/>
          </a:p>
        </p:txBody>
      </p:sp>
      <p:sp>
        <p:nvSpPr>
          <p:cNvPr id="9" name="Rectangle 8"/>
          <p:cNvSpPr/>
          <p:nvPr/>
        </p:nvSpPr>
        <p:spPr>
          <a:xfrm>
            <a:off x="7183120" y="4590038"/>
            <a:ext cx="1503680" cy="35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0" name="Rectangle 9"/>
          <p:cNvSpPr/>
          <p:nvPr/>
        </p:nvSpPr>
        <p:spPr>
          <a:xfrm>
            <a:off x="7183120" y="4209554"/>
            <a:ext cx="1503680" cy="35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3</a:t>
            </a:r>
            <a:endParaRPr lang="en-US" dirty="0"/>
          </a:p>
        </p:txBody>
      </p:sp>
      <p:sp>
        <p:nvSpPr>
          <p:cNvPr id="11" name="Rectangle 10"/>
          <p:cNvSpPr/>
          <p:nvPr/>
        </p:nvSpPr>
        <p:spPr>
          <a:xfrm>
            <a:off x="7183120" y="3844826"/>
            <a:ext cx="1503680" cy="35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4</a:t>
            </a:r>
            <a:endParaRPr lang="en-US" dirty="0"/>
          </a:p>
        </p:txBody>
      </p:sp>
      <p:cxnSp>
        <p:nvCxnSpPr>
          <p:cNvPr id="13" name="Curved Connector 12"/>
          <p:cNvCxnSpPr>
            <a:stCxn id="11" idx="0"/>
          </p:cNvCxnSpPr>
          <p:nvPr/>
        </p:nvCxnSpPr>
        <p:spPr>
          <a:xfrm rot="16200000" flipV="1">
            <a:off x="7089507" y="2999373"/>
            <a:ext cx="552986" cy="113792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 name="Date Placeholder 4"/>
          <p:cNvSpPr>
            <a:spLocks noGrp="1"/>
          </p:cNvSpPr>
          <p:nvPr>
            <p:ph type="dt" sz="half" idx="10"/>
          </p:nvPr>
        </p:nvSpPr>
        <p:spPr/>
        <p:txBody>
          <a:bodyPr/>
          <a:lstStyle/>
          <a:p>
            <a:r>
              <a:rPr lang="en-US" smtClean="0"/>
              <a:t>rajesh@uber.com</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14</a:t>
            </a:fld>
            <a:endParaRPr lang="en-US" dirty="0"/>
          </a:p>
        </p:txBody>
      </p:sp>
    </p:spTree>
    <p:extLst>
      <p:ext uri="{BB962C8B-B14F-4D97-AF65-F5344CB8AC3E}">
        <p14:creationId xmlns:p14="http://schemas.microsoft.com/office/powerpoint/2010/main" val="38489155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a:xfrm>
            <a:off x="457200" y="1600201"/>
            <a:ext cx="8229600" cy="695959"/>
          </a:xfrm>
        </p:spPr>
        <p:txBody>
          <a:bodyPr/>
          <a:lstStyle/>
          <a:p>
            <a:r>
              <a:rPr lang="en-US" dirty="0" smtClean="0"/>
              <a:t>First In First Out</a:t>
            </a:r>
            <a:endParaRPr lang="en-US" dirty="0"/>
          </a:p>
        </p:txBody>
      </p:sp>
      <p:sp>
        <p:nvSpPr>
          <p:cNvPr id="4" name="Rectangle 3"/>
          <p:cNvSpPr/>
          <p:nvPr/>
        </p:nvSpPr>
        <p:spPr>
          <a:xfrm>
            <a:off x="1676400" y="3196719"/>
            <a:ext cx="5364480" cy="2862323"/>
          </a:xfrm>
          <a:prstGeom prst="rect">
            <a:avLst/>
          </a:prstGeom>
          <a:solidFill>
            <a:schemeClr val="tx1"/>
          </a:solidFill>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queue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queue.push</a:t>
            </a:r>
            <a:r>
              <a:rPr lang="en-US" dirty="0">
                <a:solidFill>
                  <a:srgbClr val="F8F8F8"/>
                </a:solidFill>
                <a:latin typeface="Menlo Regular"/>
                <a:ea typeface="Times New Roman"/>
              </a:rPr>
              <a:t>(</a:t>
            </a:r>
            <a:r>
              <a:rPr lang="en-US" dirty="0">
                <a:solidFill>
                  <a:srgbClr val="CF6A4C"/>
                </a:solidFill>
                <a:latin typeface="Menlo Regular"/>
                <a:ea typeface="Times New Roman"/>
              </a:rPr>
              <a:t>1</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queue.push</a:t>
            </a:r>
            <a:r>
              <a:rPr lang="en-US" dirty="0">
                <a:solidFill>
                  <a:srgbClr val="F8F8F8"/>
                </a:solidFill>
                <a:latin typeface="Menlo Regular"/>
                <a:ea typeface="Times New Roman"/>
              </a:rPr>
              <a:t>(</a:t>
            </a:r>
            <a:r>
              <a:rPr lang="en-US" dirty="0">
                <a:solidFill>
                  <a:srgbClr val="CF6A4C"/>
                </a:solidFill>
                <a:latin typeface="Menlo Regular"/>
                <a:ea typeface="Times New Roman"/>
              </a:rPr>
              <a:t>2</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queue.push</a:t>
            </a:r>
            <a:r>
              <a:rPr lang="en-US" dirty="0">
                <a:solidFill>
                  <a:srgbClr val="F8F8F8"/>
                </a:solidFill>
                <a:latin typeface="Menlo Regular"/>
                <a:ea typeface="Times New Roman"/>
              </a:rPr>
              <a:t>(</a:t>
            </a:r>
            <a:r>
              <a:rPr lang="en-US" dirty="0">
                <a:solidFill>
                  <a:srgbClr val="CF6A4C"/>
                </a:solidFill>
                <a:latin typeface="Menlo Regular"/>
                <a:ea typeface="Times New Roman"/>
              </a:rPr>
              <a:t>3</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queue.push</a:t>
            </a:r>
            <a:r>
              <a:rPr lang="en-US" dirty="0">
                <a:solidFill>
                  <a:srgbClr val="F8F8F8"/>
                </a:solidFill>
                <a:latin typeface="Menlo Regular"/>
                <a:ea typeface="Times New Roman"/>
              </a:rPr>
              <a:t>(</a:t>
            </a:r>
            <a:r>
              <a:rPr lang="en-US" dirty="0">
                <a:solidFill>
                  <a:srgbClr val="CF6A4C"/>
                </a:solidFill>
                <a:latin typeface="Menlo Regular"/>
                <a:ea typeface="Times New Roman"/>
              </a:rPr>
              <a:t>4</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CDA869"/>
                </a:solidFill>
                <a:latin typeface="Menlo Regular"/>
                <a:ea typeface="Times New Roman"/>
              </a:rPr>
              <a:t>for</a:t>
            </a:r>
            <a:r>
              <a:rPr lang="en-US" dirty="0">
                <a:solidFill>
                  <a:srgbClr val="F8F8F8"/>
                </a:solidFill>
                <a:latin typeface="Menlo Regular"/>
                <a:ea typeface="Times New Roman"/>
              </a:rPr>
              <a:t>(</a:t>
            </a:r>
            <a:r>
              <a:rPr lang="en-US" dirty="0" err="1">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&lt;</a:t>
            </a:r>
            <a:r>
              <a:rPr lang="en-US" dirty="0">
                <a:solidFill>
                  <a:srgbClr val="F8F8F8"/>
                </a:solidFill>
                <a:latin typeface="Menlo Regular"/>
                <a:ea typeface="Times New Roman"/>
              </a:rPr>
              <a:t> </a:t>
            </a:r>
            <a:r>
              <a:rPr lang="en-US" dirty="0">
                <a:solidFill>
                  <a:srgbClr val="CF6A4C"/>
                </a:solidFill>
                <a:latin typeface="Menlo Regular"/>
                <a:ea typeface="Times New Roman"/>
              </a:rPr>
              <a:t>4</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F8F8F8"/>
                </a:solidFill>
                <a:latin typeface="Menlo Regular"/>
                <a:ea typeface="Times New Roman"/>
              </a:rPr>
              <a:t>queue.shift</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a:t>
            </a:r>
            <a:endParaRPr lang="en-US" sz="1200" dirty="0">
              <a:effectLst/>
              <a:latin typeface="Times New Roman"/>
              <a:ea typeface="Times New Roman"/>
            </a:endParaRPr>
          </a:p>
        </p:txBody>
      </p:sp>
      <p:sp>
        <p:nvSpPr>
          <p:cNvPr id="5" name="Rectangle 4"/>
          <p:cNvSpPr/>
          <p:nvPr/>
        </p:nvSpPr>
        <p:spPr>
          <a:xfrm>
            <a:off x="904240" y="2499360"/>
            <a:ext cx="660400" cy="294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1</a:t>
            </a:r>
            <a:endParaRPr lang="en-US" dirty="0"/>
          </a:p>
        </p:txBody>
      </p:sp>
      <p:sp>
        <p:nvSpPr>
          <p:cNvPr id="6" name="Rectangle 5"/>
          <p:cNvSpPr/>
          <p:nvPr/>
        </p:nvSpPr>
        <p:spPr>
          <a:xfrm>
            <a:off x="1564640" y="2499360"/>
            <a:ext cx="660400" cy="294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7" name="Rectangle 6"/>
          <p:cNvSpPr/>
          <p:nvPr/>
        </p:nvSpPr>
        <p:spPr>
          <a:xfrm>
            <a:off x="2225040" y="2499360"/>
            <a:ext cx="660400" cy="294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3</a:t>
            </a:r>
            <a:endParaRPr lang="en-US" dirty="0"/>
          </a:p>
        </p:txBody>
      </p:sp>
      <p:sp>
        <p:nvSpPr>
          <p:cNvPr id="8" name="Rectangle 7"/>
          <p:cNvSpPr/>
          <p:nvPr/>
        </p:nvSpPr>
        <p:spPr>
          <a:xfrm>
            <a:off x="2885440" y="2499360"/>
            <a:ext cx="660400" cy="294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4</a:t>
            </a:r>
            <a:endParaRPr lang="en-US" dirty="0"/>
          </a:p>
        </p:txBody>
      </p:sp>
      <p:cxnSp>
        <p:nvCxnSpPr>
          <p:cNvPr id="10" name="Curved Connector 9"/>
          <p:cNvCxnSpPr>
            <a:stCxn id="5" idx="1"/>
          </p:cNvCxnSpPr>
          <p:nvPr/>
        </p:nvCxnSpPr>
        <p:spPr>
          <a:xfrm rot="10800000" flipV="1">
            <a:off x="457200" y="2646680"/>
            <a:ext cx="447040" cy="72644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9" name="Date Placeholder 8"/>
          <p:cNvSpPr>
            <a:spLocks noGrp="1"/>
          </p:cNvSpPr>
          <p:nvPr>
            <p:ph type="dt" sz="half" idx="10"/>
          </p:nvPr>
        </p:nvSpPr>
        <p:spPr/>
        <p:txBody>
          <a:bodyPr/>
          <a:lstStyle/>
          <a:p>
            <a:r>
              <a:rPr lang="en-US" smtClean="0"/>
              <a:t>rajesh@uber.com</a:t>
            </a:r>
            <a:endParaRPr lang="en-US" dirty="0"/>
          </a:p>
        </p:txBody>
      </p:sp>
      <p:sp>
        <p:nvSpPr>
          <p:cNvPr id="11" name="Slide Number Placeholder 10"/>
          <p:cNvSpPr>
            <a:spLocks noGrp="1"/>
          </p:cNvSpPr>
          <p:nvPr>
            <p:ph type="sldNum" sz="quarter" idx="12"/>
          </p:nvPr>
        </p:nvSpPr>
        <p:spPr/>
        <p:txBody>
          <a:bodyPr/>
          <a:lstStyle/>
          <a:p>
            <a:fld id="{BA9B540C-44DA-4F69-89C9-7C84606640D3}" type="slidenum">
              <a:rPr lang="en-US" smtClean="0"/>
              <a:pPr/>
              <a:t>15</a:t>
            </a:fld>
            <a:endParaRPr lang="en-US" dirty="0"/>
          </a:p>
        </p:txBody>
      </p:sp>
    </p:spTree>
    <p:extLst>
      <p:ext uri="{BB962C8B-B14F-4D97-AF65-F5344CB8AC3E}">
        <p14:creationId xmlns:p14="http://schemas.microsoft.com/office/powerpoint/2010/main" val="3303807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US" dirty="0"/>
          </a:p>
        </p:txBody>
      </p:sp>
      <p:sp>
        <p:nvSpPr>
          <p:cNvPr id="3" name="Content Placeholder 2"/>
          <p:cNvSpPr>
            <a:spLocks noGrp="1"/>
          </p:cNvSpPr>
          <p:nvPr>
            <p:ph idx="1"/>
          </p:nvPr>
        </p:nvSpPr>
        <p:spPr>
          <a:xfrm>
            <a:off x="568960" y="2707641"/>
            <a:ext cx="8331200" cy="3327400"/>
          </a:xfrm>
          <a:solidFill>
            <a:schemeClr val="tx1"/>
          </a:solidFill>
        </p:spPr>
        <p:txBody>
          <a:bodyPr>
            <a:normAutofit fontScale="77500" lnSpcReduction="20000"/>
          </a:bodyPr>
          <a:lstStyle/>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smtClean="0">
                <a:solidFill>
                  <a:srgbClr val="F8F8F8"/>
                </a:solidFill>
                <a:latin typeface="Menlo Regular"/>
                <a:ea typeface="Times New Roman"/>
              </a:rPr>
              <a:t>westCoastCities</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8F9D6A"/>
                </a:solidFill>
                <a:latin typeface="Menlo Regular"/>
                <a:ea typeface="Times New Roman"/>
              </a:rPr>
              <a:t>"</a:t>
            </a:r>
            <a:r>
              <a:rPr lang="en-US" dirty="0" err="1">
                <a:solidFill>
                  <a:srgbClr val="8F9D6A"/>
                </a:solidFill>
                <a:latin typeface="Menlo Regular"/>
                <a:ea typeface="Times New Roman"/>
              </a:rPr>
              <a:t>san_francisco</a:t>
            </a:r>
            <a:r>
              <a:rPr lang="en-US" dirty="0">
                <a:solidFill>
                  <a:srgbClr val="8F9D6A"/>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true</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8F9D6A"/>
                </a:solidFill>
                <a:latin typeface="Menlo Regular"/>
                <a:ea typeface="Times New Roman"/>
              </a:rPr>
              <a:t>"</a:t>
            </a:r>
            <a:r>
              <a:rPr lang="en-US" dirty="0" err="1">
                <a:solidFill>
                  <a:srgbClr val="8F9D6A"/>
                </a:solidFill>
                <a:latin typeface="Menlo Regular"/>
                <a:ea typeface="Times New Roman"/>
              </a:rPr>
              <a:t>seattle</a:t>
            </a:r>
            <a:r>
              <a:rPr lang="en-US" dirty="0">
                <a:solidFill>
                  <a:srgbClr val="8F9D6A"/>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true</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8F9D6A"/>
                </a:solidFill>
                <a:latin typeface="Menlo Regular"/>
                <a:ea typeface="Times New Roman"/>
              </a:rPr>
              <a:t>"</a:t>
            </a:r>
            <a:r>
              <a:rPr lang="en-US" dirty="0" err="1">
                <a:solidFill>
                  <a:srgbClr val="8F9D6A"/>
                </a:solidFill>
                <a:latin typeface="Menlo Regular"/>
                <a:ea typeface="Times New Roman"/>
              </a:rPr>
              <a:t>portland</a:t>
            </a:r>
            <a:r>
              <a:rPr lang="en-US" dirty="0">
                <a:solidFill>
                  <a:srgbClr val="8F9D6A"/>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smtClean="0">
                <a:solidFill>
                  <a:srgbClr val="CF6A4C"/>
                </a:solidFill>
                <a:latin typeface="Menlo Regular"/>
                <a:ea typeface="Times New Roman"/>
              </a:rPr>
              <a:t>true</a:t>
            </a: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9B859D"/>
                </a:solidFill>
                <a:latin typeface="Menlo Regular"/>
                <a:ea typeface="Times New Roman"/>
              </a:rPr>
              <a:t>Object</a:t>
            </a:r>
            <a:r>
              <a:rPr lang="en-US" dirty="0" err="1">
                <a:solidFill>
                  <a:srgbClr val="F8F8F8"/>
                </a:solidFill>
                <a:latin typeface="Menlo Regular"/>
                <a:ea typeface="Times New Roman"/>
              </a:rPr>
              <a:t>.keys</a:t>
            </a:r>
            <a:r>
              <a:rPr lang="en-US" dirty="0" smtClean="0">
                <a:solidFill>
                  <a:srgbClr val="F8F8F8"/>
                </a:solidFill>
                <a:latin typeface="Menlo Regular"/>
                <a:ea typeface="Times New Roman"/>
              </a:rPr>
              <a:t>(</a:t>
            </a: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F8F8F8"/>
                </a:solidFill>
                <a:latin typeface="Menlo Regular"/>
                <a:ea typeface="Times New Roman"/>
              </a:rPr>
              <a:t>.length)</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dirty="0" smtClean="0">
              <a:solidFill>
                <a:srgbClr val="CDA869"/>
              </a:solidFill>
              <a:latin typeface="Menlo Regular"/>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CDA869"/>
                </a:solidFill>
                <a:latin typeface="Menlo Regular"/>
                <a:ea typeface="Times New Roman"/>
              </a:rPr>
              <a:t>delete</a:t>
            </a:r>
            <a:r>
              <a:rPr lang="en-US" dirty="0" smtClean="0">
                <a:solidFill>
                  <a:srgbClr val="F8F8F8"/>
                </a:solidFill>
                <a:latin typeface="Menlo Regular"/>
                <a:ea typeface="Times New Roman"/>
              </a:rPr>
              <a:t> </a:t>
            </a:r>
            <a:r>
              <a:rPr lang="en-US" dirty="0" err="1">
                <a:solidFill>
                  <a:srgbClr val="F8F8F8"/>
                </a:solidFill>
                <a:latin typeface="Menlo Regular"/>
                <a:ea typeface="Times New Roman"/>
              </a:rPr>
              <a:t>westCoastCities</a:t>
            </a:r>
            <a:r>
              <a:rPr lang="en-US" dirty="0">
                <a:solidFill>
                  <a:srgbClr val="F8F8F8"/>
                </a:solidFill>
                <a:latin typeface="Menlo Regular"/>
                <a:ea typeface="Times New Roman"/>
              </a:rPr>
              <a:t> </a:t>
            </a:r>
            <a:r>
              <a:rPr lang="en-US" dirty="0" smtClean="0">
                <a:solidFill>
                  <a:srgbClr val="F8F8F8"/>
                </a:solidFill>
                <a:latin typeface="Menlo Regular"/>
                <a:ea typeface="Times New Roman"/>
              </a:rPr>
              <a:t>[</a:t>
            </a:r>
            <a:r>
              <a:rPr lang="en-US" dirty="0">
                <a:solidFill>
                  <a:srgbClr val="8F9D6A"/>
                </a:solidFill>
                <a:latin typeface="Menlo Regular"/>
                <a:ea typeface="Times New Roman"/>
              </a:rPr>
              <a:t>"</a:t>
            </a:r>
            <a:r>
              <a:rPr lang="en-US" dirty="0" err="1">
                <a:solidFill>
                  <a:srgbClr val="8F9D6A"/>
                </a:solidFill>
                <a:latin typeface="Menlo Regular"/>
                <a:ea typeface="Times New Roman"/>
              </a:rPr>
              <a:t>san_francisco</a:t>
            </a:r>
            <a:r>
              <a:rPr lang="en-US" dirty="0">
                <a:solidFill>
                  <a:srgbClr val="8F9D6A"/>
                </a:solidFill>
                <a:latin typeface="Menlo Regular"/>
                <a:ea typeface="Times New Roman"/>
              </a:rPr>
              <a:t>"</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9B859D"/>
                </a:solidFill>
                <a:latin typeface="Menlo Regular"/>
                <a:ea typeface="Times New Roman"/>
              </a:rPr>
              <a:t>Object</a:t>
            </a:r>
            <a:r>
              <a:rPr lang="en-US" dirty="0" err="1">
                <a:solidFill>
                  <a:srgbClr val="F8F8F8"/>
                </a:solidFill>
                <a:latin typeface="Menlo Regular"/>
                <a:ea typeface="Times New Roman"/>
              </a:rPr>
              <a:t>.keys</a:t>
            </a:r>
            <a:r>
              <a:rPr lang="en-US" dirty="0" smtClean="0">
                <a:solidFill>
                  <a:srgbClr val="F8F8F8"/>
                </a:solidFill>
                <a:latin typeface="Menlo Regular"/>
                <a:ea typeface="Times New Roman"/>
              </a:rPr>
              <a:t>(</a:t>
            </a: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F8F8F8"/>
                </a:solidFill>
                <a:latin typeface="Menlo Regular"/>
                <a:ea typeface="Times New Roman"/>
              </a:rPr>
              <a:t>.length)</a:t>
            </a:r>
            <a:endParaRPr lang="en-US" sz="1600" dirty="0">
              <a:latin typeface="Times New Roman"/>
              <a:ea typeface="Times New Roman"/>
            </a:endParaRPr>
          </a:p>
          <a:p>
            <a:pPr marL="0" indent="0">
              <a:buNone/>
            </a:pPr>
            <a:endParaRPr lang="en-US" dirty="0"/>
          </a:p>
        </p:txBody>
      </p:sp>
      <p:sp>
        <p:nvSpPr>
          <p:cNvPr id="4" name="Oval 3"/>
          <p:cNvSpPr/>
          <p:nvPr/>
        </p:nvSpPr>
        <p:spPr>
          <a:xfrm>
            <a:off x="650240" y="1600200"/>
            <a:ext cx="8107680" cy="10312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296160" y="1727200"/>
            <a:ext cx="2052320" cy="304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seattle</a:t>
            </a:r>
            <a:endParaRPr lang="en-US" dirty="0"/>
          </a:p>
        </p:txBody>
      </p:sp>
      <p:sp>
        <p:nvSpPr>
          <p:cNvPr id="6" name="Rectangle 5"/>
          <p:cNvSpPr/>
          <p:nvPr/>
        </p:nvSpPr>
        <p:spPr>
          <a:xfrm>
            <a:off x="4734560" y="1727200"/>
            <a:ext cx="2052320" cy="304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portland</a:t>
            </a:r>
            <a:endParaRPr lang="en-US" dirty="0"/>
          </a:p>
        </p:txBody>
      </p:sp>
      <p:sp>
        <p:nvSpPr>
          <p:cNvPr id="7" name="Rectangle 6"/>
          <p:cNvSpPr/>
          <p:nvPr/>
        </p:nvSpPr>
        <p:spPr>
          <a:xfrm>
            <a:off x="3474720" y="2184400"/>
            <a:ext cx="2052320" cy="304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San_francisco</a:t>
            </a:r>
            <a:endParaRPr lang="en-US" dirty="0"/>
          </a:p>
        </p:txBody>
      </p:sp>
      <p:sp>
        <p:nvSpPr>
          <p:cNvPr id="8" name="Date Placeholder 7"/>
          <p:cNvSpPr>
            <a:spLocks noGrp="1"/>
          </p:cNvSpPr>
          <p:nvPr>
            <p:ph type="dt" sz="half" idx="10"/>
          </p:nvPr>
        </p:nvSpPr>
        <p:spPr/>
        <p:txBody>
          <a:bodyPr/>
          <a:lstStyle/>
          <a:p>
            <a:r>
              <a:rPr lang="en-US" smtClean="0"/>
              <a:t>rajesh@uber.com</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16</a:t>
            </a:fld>
            <a:endParaRPr lang="en-US" dirty="0"/>
          </a:p>
        </p:txBody>
      </p:sp>
    </p:spTree>
    <p:extLst>
      <p:ext uri="{BB962C8B-B14F-4D97-AF65-F5344CB8AC3E}">
        <p14:creationId xmlns:p14="http://schemas.microsoft.com/office/powerpoint/2010/main" val="3986650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t>
            </a:r>
            <a:r>
              <a:rPr lang="en-US" dirty="0" smtClean="0"/>
              <a:t>	</a:t>
            </a:r>
            <a:endParaRPr lang="en-US" dirty="0"/>
          </a:p>
        </p:txBody>
      </p:sp>
      <p:sp>
        <p:nvSpPr>
          <p:cNvPr id="3" name="Content Placeholder 2"/>
          <p:cNvSpPr>
            <a:spLocks noGrp="1"/>
          </p:cNvSpPr>
          <p:nvPr>
            <p:ph idx="1"/>
          </p:nvPr>
        </p:nvSpPr>
        <p:spPr/>
        <p:txBody>
          <a:bodyPr/>
          <a:lstStyle/>
          <a:p>
            <a:r>
              <a:rPr lang="en-US" dirty="0"/>
              <a:t>ECMAScript6 has native support</a:t>
            </a:r>
          </a:p>
          <a:p>
            <a:pPr lvl="1"/>
            <a:r>
              <a:rPr lang="en-US" dirty="0"/>
              <a:t>Not supported by all </a:t>
            </a:r>
            <a:r>
              <a:rPr lang="en-US" dirty="0" smtClean="0"/>
              <a:t>browsers</a:t>
            </a:r>
          </a:p>
          <a:p>
            <a:pPr lvl="1"/>
            <a:r>
              <a:rPr lang="en-US" dirty="0" err="1" smtClean="0"/>
              <a:t>WeakSet</a:t>
            </a:r>
            <a:endParaRPr lang="en-US" dirty="0"/>
          </a:p>
          <a:p>
            <a:pPr lvl="1"/>
            <a:r>
              <a:rPr lang="en-US" dirty="0">
                <a:hlinkClick r:id="rId2"/>
              </a:rPr>
              <a:t>https://developer.mozilla.org/en-US/docs/Web/JavaScript/Reference/Global_Objects</a:t>
            </a:r>
            <a:r>
              <a:rPr lang="en-US" dirty="0" smtClean="0">
                <a:hlinkClick r:id="rId2"/>
              </a:rPr>
              <a:t>/Set</a:t>
            </a:r>
            <a:endParaRPr lang="en-US" dirty="0" smtClean="0"/>
          </a:p>
          <a:p>
            <a:pPr marL="457200" lvl="1" indent="0">
              <a:buNone/>
            </a:pPr>
            <a:endParaRPr lang="en-US" dirty="0"/>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17</a:t>
            </a:fld>
            <a:endParaRPr lang="en-US" dirty="0"/>
          </a:p>
        </p:txBody>
      </p:sp>
    </p:spTree>
    <p:extLst>
      <p:ext uri="{BB962C8B-B14F-4D97-AF65-F5344CB8AC3E}">
        <p14:creationId xmlns:p14="http://schemas.microsoft.com/office/powerpoint/2010/main" val="226426148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Structures Summary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3532932"/>
              </p:ext>
            </p:extLst>
          </p:nvPr>
        </p:nvGraphicFramePr>
        <p:xfrm>
          <a:off x="457200" y="1600200"/>
          <a:ext cx="8229600" cy="4373880"/>
        </p:xfrm>
        <a:graphic>
          <a:graphicData uri="http://schemas.openxmlformats.org/drawingml/2006/table">
            <a:tbl>
              <a:tblPr firstRow="1" bandRow="1">
                <a:tableStyleId>{21E4AEA4-8DFA-4A89-87EB-49C32662AFE0}</a:tableStyleId>
              </a:tblPr>
              <a:tblGrid>
                <a:gridCol w="2057400"/>
                <a:gridCol w="2057400"/>
                <a:gridCol w="2057400"/>
                <a:gridCol w="2057400"/>
              </a:tblGrid>
              <a:tr h="728980">
                <a:tc>
                  <a:txBody>
                    <a:bodyPr/>
                    <a:lstStyle/>
                    <a:p>
                      <a:endParaRPr lang="en-US" dirty="0"/>
                    </a:p>
                  </a:txBody>
                  <a:tcPr/>
                </a:tc>
                <a:tc>
                  <a:txBody>
                    <a:bodyPr/>
                    <a:lstStyle/>
                    <a:p>
                      <a:r>
                        <a:rPr lang="en-US" dirty="0" smtClean="0"/>
                        <a:t>Insertion</a:t>
                      </a:r>
                      <a:endParaRPr lang="en-US" dirty="0"/>
                    </a:p>
                  </a:txBody>
                  <a:tcPr/>
                </a:tc>
                <a:tc>
                  <a:txBody>
                    <a:bodyPr/>
                    <a:lstStyle/>
                    <a:p>
                      <a:r>
                        <a:rPr lang="en-US" dirty="0" smtClean="0"/>
                        <a:t>Deletion</a:t>
                      </a:r>
                      <a:endParaRPr lang="en-US" dirty="0"/>
                    </a:p>
                  </a:txBody>
                  <a:tcPr/>
                </a:tc>
                <a:tc>
                  <a:txBody>
                    <a:bodyPr/>
                    <a:lstStyle/>
                    <a:p>
                      <a:r>
                        <a:rPr lang="en-US" dirty="0" smtClean="0"/>
                        <a:t>Search</a:t>
                      </a:r>
                      <a:endParaRPr lang="en-US" dirty="0"/>
                    </a:p>
                  </a:txBody>
                  <a:tcPr/>
                </a:tc>
              </a:tr>
              <a:tr h="728980">
                <a:tc>
                  <a:txBody>
                    <a:bodyPr/>
                    <a:lstStyle/>
                    <a:p>
                      <a:r>
                        <a:rPr lang="en-US" dirty="0" smtClean="0"/>
                        <a:t>Array</a:t>
                      </a:r>
                      <a:endParaRPr lang="en-US" dirty="0"/>
                    </a:p>
                  </a:txBody>
                  <a:tcPr/>
                </a:tc>
                <a:tc>
                  <a:txBody>
                    <a:bodyPr/>
                    <a:lstStyle/>
                    <a:p>
                      <a:r>
                        <a:rPr lang="en-US" dirty="0" smtClean="0"/>
                        <a:t>O(1)</a:t>
                      </a:r>
                      <a:endParaRPr lang="en-US" dirty="0"/>
                    </a:p>
                  </a:txBody>
                  <a:tcPr/>
                </a:tc>
                <a:tc>
                  <a:txBody>
                    <a:bodyPr/>
                    <a:lstStyle/>
                    <a:p>
                      <a:r>
                        <a:rPr lang="en-US" dirty="0" smtClean="0"/>
                        <a:t>O(1)</a:t>
                      </a:r>
                      <a:endParaRPr lang="en-US" dirty="0"/>
                    </a:p>
                  </a:txBody>
                  <a:tcPr/>
                </a:tc>
                <a:tc>
                  <a:txBody>
                    <a:bodyPr/>
                    <a:lstStyle/>
                    <a:p>
                      <a:r>
                        <a:rPr lang="en-US" dirty="0" smtClean="0"/>
                        <a:t>?</a:t>
                      </a:r>
                      <a:endParaRPr lang="en-US" dirty="0"/>
                    </a:p>
                  </a:txBody>
                  <a:tcPr/>
                </a:tc>
              </a:tr>
              <a:tr h="728980">
                <a:tc>
                  <a:txBody>
                    <a:bodyPr/>
                    <a:lstStyle/>
                    <a:p>
                      <a:r>
                        <a:rPr lang="en-US" dirty="0" smtClean="0"/>
                        <a:t>Map</a:t>
                      </a:r>
                      <a:endParaRPr lang="en-US" dirty="0"/>
                    </a:p>
                  </a:txBody>
                  <a:tcPr/>
                </a:tc>
                <a:tc>
                  <a:txBody>
                    <a:bodyPr/>
                    <a:lstStyle/>
                    <a:p>
                      <a:r>
                        <a:rPr lang="en-US" dirty="0" smtClean="0"/>
                        <a:t>O(1)</a:t>
                      </a:r>
                      <a:endParaRPr lang="en-US" dirty="0"/>
                    </a:p>
                  </a:txBody>
                  <a:tcPr/>
                </a:tc>
                <a:tc>
                  <a:txBody>
                    <a:bodyPr/>
                    <a:lstStyle/>
                    <a:p>
                      <a:r>
                        <a:rPr lang="en-US" dirty="0" smtClean="0"/>
                        <a:t>O(1)</a:t>
                      </a:r>
                      <a:endParaRPr lang="en-US" dirty="0"/>
                    </a:p>
                  </a:txBody>
                  <a:tcPr/>
                </a:tc>
                <a:tc>
                  <a:txBody>
                    <a:bodyPr/>
                    <a:lstStyle/>
                    <a:p>
                      <a:r>
                        <a:rPr lang="en-US" dirty="0" smtClean="0"/>
                        <a:t>?</a:t>
                      </a:r>
                      <a:endParaRPr lang="en-US" dirty="0"/>
                    </a:p>
                  </a:txBody>
                  <a:tcPr/>
                </a:tc>
              </a:tr>
              <a:tr h="728980">
                <a:tc>
                  <a:txBody>
                    <a:bodyPr/>
                    <a:lstStyle/>
                    <a:p>
                      <a:r>
                        <a:rPr lang="en-US" dirty="0" smtClean="0"/>
                        <a:t>Stack</a:t>
                      </a:r>
                      <a:endParaRPr lang="en-US" dirty="0"/>
                    </a:p>
                  </a:txBody>
                  <a:tcPr/>
                </a:tc>
                <a:tc>
                  <a:txBody>
                    <a:bodyPr/>
                    <a:lstStyle/>
                    <a:p>
                      <a:r>
                        <a:rPr lang="en-US" dirty="0" smtClean="0"/>
                        <a:t>O(1)</a:t>
                      </a:r>
                      <a:endParaRPr lang="en-US" dirty="0"/>
                    </a:p>
                  </a:txBody>
                  <a:tcPr/>
                </a:tc>
                <a:tc>
                  <a:txBody>
                    <a:bodyPr/>
                    <a:lstStyle/>
                    <a:p>
                      <a:r>
                        <a:rPr lang="en-US" dirty="0" smtClean="0"/>
                        <a:t>O(1)</a:t>
                      </a:r>
                      <a:endParaRPr lang="en-US" dirty="0"/>
                    </a:p>
                  </a:txBody>
                  <a:tcPr/>
                </a:tc>
                <a:tc>
                  <a:txBody>
                    <a:bodyPr/>
                    <a:lstStyle/>
                    <a:p>
                      <a:r>
                        <a:rPr lang="en-US" dirty="0" smtClean="0"/>
                        <a:t>O(n)</a:t>
                      </a:r>
                      <a:endParaRPr lang="en-US" dirty="0"/>
                    </a:p>
                  </a:txBody>
                  <a:tcPr/>
                </a:tc>
              </a:tr>
              <a:tr h="728980">
                <a:tc>
                  <a:txBody>
                    <a:bodyPr/>
                    <a:lstStyle/>
                    <a:p>
                      <a:r>
                        <a:rPr lang="en-US" dirty="0" smtClean="0"/>
                        <a:t>Queue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O(n)</a:t>
                      </a:r>
                    </a:p>
                  </a:txBody>
                  <a:tcPr/>
                </a:tc>
              </a:tr>
              <a:tr h="728980">
                <a:tc>
                  <a:txBody>
                    <a:bodyPr/>
                    <a:lstStyle/>
                    <a:p>
                      <a:r>
                        <a:rPr lang="en-US" dirty="0" smtClean="0"/>
                        <a:t>Set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O(1)</a:t>
                      </a:r>
                    </a:p>
                  </a:txBody>
                  <a:tcPr/>
                </a:tc>
                <a:tc>
                  <a:txBody>
                    <a:bodyPr/>
                    <a:lstStyle/>
                    <a:p>
                      <a:r>
                        <a:rPr lang="en-US" dirty="0" smtClean="0"/>
                        <a:t>O(1)</a:t>
                      </a:r>
                      <a:endParaRPr lang="en-US" dirty="0"/>
                    </a:p>
                  </a:txBody>
                  <a:tcPr/>
                </a:tc>
                <a:tc>
                  <a:txBody>
                    <a:bodyPr/>
                    <a:lstStyle/>
                    <a:p>
                      <a:r>
                        <a:rPr lang="en-US" dirty="0" smtClean="0"/>
                        <a:t>O(1)</a:t>
                      </a:r>
                      <a:endParaRPr lang="en-US" dirty="0"/>
                    </a:p>
                  </a:txBody>
                  <a:tcPr/>
                </a:tc>
              </a:tr>
            </a:tbl>
          </a:graphicData>
        </a:graphic>
      </p:graphicFrame>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18</a:t>
            </a:fld>
            <a:endParaRPr lang="en-US" dirty="0"/>
          </a:p>
        </p:txBody>
      </p:sp>
    </p:spTree>
    <p:extLst>
      <p:ext uri="{BB962C8B-B14F-4D97-AF65-F5344CB8AC3E}">
        <p14:creationId xmlns:p14="http://schemas.microsoft.com/office/powerpoint/2010/main" val="37813341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Basic Data Structures</a:t>
            </a:r>
          </a:p>
          <a:p>
            <a:r>
              <a:rPr lang="en-US" dirty="0" smtClean="0"/>
              <a:t>Advanced Data Structures</a:t>
            </a:r>
          </a:p>
          <a:p>
            <a:r>
              <a:rPr lang="en-US" dirty="0" smtClean="0">
                <a:solidFill>
                  <a:schemeClr val="tx1">
                    <a:lumMod val="50000"/>
                    <a:lumOff val="50000"/>
                  </a:schemeClr>
                </a:solidFill>
              </a:rPr>
              <a:t>Resources</a:t>
            </a:r>
          </a:p>
          <a:p>
            <a:r>
              <a:rPr lang="en-US" dirty="0" smtClean="0">
                <a:solidFill>
                  <a:schemeClr val="tx1">
                    <a:lumMod val="50000"/>
                    <a:lumOff val="50000"/>
                  </a:schemeClr>
                </a:solidFill>
              </a:rPr>
              <a:t>Sample Problems</a:t>
            </a:r>
            <a:endParaRPr lang="en-US"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19</a:t>
            </a:fld>
            <a:endParaRPr lang="en-US" dirty="0"/>
          </a:p>
        </p:txBody>
      </p:sp>
    </p:spTree>
    <p:extLst>
      <p:ext uri="{BB962C8B-B14F-4D97-AF65-F5344CB8AC3E}">
        <p14:creationId xmlns:p14="http://schemas.microsoft.com/office/powerpoint/2010/main" val="20569802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 Structures</a:t>
            </a:r>
            <a:endParaRPr lang="en-US" dirty="0"/>
          </a:p>
        </p:txBody>
      </p:sp>
      <p:pic>
        <p:nvPicPr>
          <p:cNvPr id="4" name="Content Placeholder 3" descr="D3.js-Logo.png"/>
          <p:cNvPicPr>
            <a:picLocks noGrp="1" noChangeAspect="1"/>
          </p:cNvPicPr>
          <p:nvPr>
            <p:ph idx="1"/>
          </p:nvPr>
        </p:nvPicPr>
        <p:blipFill>
          <a:blip r:embed="rId3">
            <a:extLst>
              <a:ext uri="{28A0092B-C50C-407E-A947-70E740481C1C}">
                <a14:useLocalDpi xmlns:a14="http://schemas.microsoft.com/office/drawing/2010/main" val="0"/>
              </a:ext>
            </a:extLst>
          </a:blip>
          <a:srcRect t="-126992" b="-126992"/>
          <a:stretch>
            <a:fillRect/>
          </a:stretch>
        </p:blipFill>
        <p:spPr>
          <a:xfrm>
            <a:off x="5639849" y="2001210"/>
            <a:ext cx="2448744" cy="1346715"/>
          </a:xfrm>
        </p:spPr>
      </p:pic>
      <p:pic>
        <p:nvPicPr>
          <p:cNvPr id="5" name="Picture 4" descr="logo_nodej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000" y="2298700"/>
            <a:ext cx="2232930" cy="764349"/>
          </a:xfrm>
          <a:prstGeom prst="rect">
            <a:avLst/>
          </a:prstGeom>
        </p:spPr>
      </p:pic>
      <p:sp>
        <p:nvSpPr>
          <p:cNvPr id="3" name="Date Placeholder 2"/>
          <p:cNvSpPr>
            <a:spLocks noGrp="1"/>
          </p:cNvSpPr>
          <p:nvPr>
            <p:ph type="dt" sz="half" idx="10"/>
          </p:nvPr>
        </p:nvSpPr>
        <p:spPr/>
        <p:txBody>
          <a:bodyPr/>
          <a:lstStyle/>
          <a:p>
            <a:r>
              <a:rPr lang="en-US" smtClean="0"/>
              <a:t>rajesh@uber.com</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dirty="0"/>
          </a:p>
        </p:txBody>
      </p:sp>
    </p:spTree>
    <p:extLst>
      <p:ext uri="{BB962C8B-B14F-4D97-AF65-F5344CB8AC3E}">
        <p14:creationId xmlns:p14="http://schemas.microsoft.com/office/powerpoint/2010/main" val="39880995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7" name="Content Placeholder 6"/>
          <p:cNvSpPr>
            <a:spLocks noGrp="1"/>
          </p:cNvSpPr>
          <p:nvPr>
            <p:ph idx="1"/>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normAutofit fontScale="92500"/>
          </a:bodyPr>
          <a:lstStyle/>
          <a:p>
            <a:pPr marL="0" indent="0" algn="ctr">
              <a:buNone/>
            </a:pPr>
            <a:r>
              <a:rPr lang="en-US" dirty="0" smtClean="0"/>
              <a:t>80</a:t>
            </a:r>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prstClr val="white"/>
                </a:solidFill>
              </a:rPr>
              <a:t>10</a:t>
            </a:r>
            <a:endParaRPr lang="en-US" dirty="0"/>
          </a:p>
        </p:txBody>
      </p:sp>
      <p:sp>
        <p:nvSpPr>
          <p:cNvPr id="8"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29</a:t>
            </a:r>
            <a:endParaRPr lang="en-US" dirty="0"/>
          </a:p>
        </p:txBody>
      </p:sp>
      <p:sp>
        <p:nvSpPr>
          <p:cNvPr id="9"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19</a:t>
            </a:r>
            <a:endParaRPr lang="en-US" dirty="0"/>
          </a:p>
        </p:txBody>
      </p:sp>
      <p:sp>
        <p:nvSpPr>
          <p:cNvPr id="10"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28</a:t>
            </a:r>
            <a:endParaRPr lang="en-US" dirty="0"/>
          </a:p>
        </p:txBody>
      </p:sp>
      <p:sp>
        <p:nvSpPr>
          <p:cNvPr id="11" name="Content Placeholder 6"/>
          <p:cNvSpPr txBox="1">
            <a:spLocks/>
          </p:cNvSpPr>
          <p:nvPr/>
        </p:nvSpPr>
        <p:spPr>
          <a:xfrm>
            <a:off x="74879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a:t>
            </a:r>
            <a:endParaRPr lang="en-US" dirty="0"/>
          </a:p>
        </p:txBody>
      </p:sp>
      <p:cxnSp>
        <p:nvCxnSpPr>
          <p:cNvPr id="13" name="Straight Arrow Connector 12"/>
          <p:cNvCxnSpPr>
            <a:stCxn id="4" idx="5"/>
            <a:endCxn id="8"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3"/>
            <a:endCxn id="7"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3"/>
            <a:endCxn id="9"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7" idx="5"/>
            <a:endCxn id="10"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8" idx="5"/>
            <a:endCxn id="11" idx="0"/>
          </p:cNvCxnSpPr>
          <p:nvPr/>
        </p:nvCxnSpPr>
        <p:spPr>
          <a:xfrm>
            <a:off x="6793360" y="3933321"/>
            <a:ext cx="11060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Date Placeholder 2"/>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20</a:t>
            </a:fld>
            <a:endParaRPr lang="en-US" dirty="0"/>
          </a:p>
        </p:txBody>
      </p:sp>
    </p:spTree>
    <p:extLst>
      <p:ext uri="{BB962C8B-B14F-4D97-AF65-F5344CB8AC3E}">
        <p14:creationId xmlns:p14="http://schemas.microsoft.com/office/powerpoint/2010/main" val="28338258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prstClr val="white"/>
                </a:solidFill>
              </a:rPr>
              <a:t>10</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3</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8" name="Straight Arrow Connector 17"/>
          <p:cNvCxnSpPr>
            <a:stCxn id="6" idx="3"/>
            <a:endCxn id="16"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Date Placeholder 14"/>
          <p:cNvSpPr>
            <a:spLocks noGrp="1"/>
          </p:cNvSpPr>
          <p:nvPr>
            <p:ph type="dt" sz="half" idx="10"/>
          </p:nvPr>
        </p:nvSpPr>
        <p:spPr/>
        <p:txBody>
          <a:bodyPr/>
          <a:lstStyle/>
          <a:p>
            <a:r>
              <a:rPr lang="en-US" smtClean="0"/>
              <a:t>rajesh@uber.com</a:t>
            </a:r>
            <a:endParaRPr lang="en-US" dirty="0"/>
          </a:p>
        </p:txBody>
      </p:sp>
      <p:sp>
        <p:nvSpPr>
          <p:cNvPr id="17" name="Slide Number Placeholder 16"/>
          <p:cNvSpPr>
            <a:spLocks noGrp="1"/>
          </p:cNvSpPr>
          <p:nvPr>
            <p:ph type="sldNum" sz="quarter" idx="12"/>
          </p:nvPr>
        </p:nvSpPr>
        <p:spPr/>
        <p:txBody>
          <a:bodyPr/>
          <a:lstStyle/>
          <a:p>
            <a:fld id="{BA9B540C-44DA-4F69-89C9-7C84606640D3}" type="slidenum">
              <a:rPr lang="en-US" smtClean="0"/>
              <a:pPr/>
              <a:t>21</a:t>
            </a:fld>
            <a:endParaRPr lang="en-US" dirty="0"/>
          </a:p>
        </p:txBody>
      </p:sp>
    </p:spTree>
    <p:extLst>
      <p:ext uri="{BB962C8B-B14F-4D97-AF65-F5344CB8AC3E}">
        <p14:creationId xmlns:p14="http://schemas.microsoft.com/office/powerpoint/2010/main" val="329745102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idx="1"/>
          </p:nvPr>
        </p:nvSpPr>
        <p:spPr/>
        <p:txBody>
          <a:bodyPr/>
          <a:lstStyle/>
          <a:p>
            <a:r>
              <a:rPr lang="en-US" dirty="0" err="1" smtClean="0"/>
              <a:t>Inorder</a:t>
            </a:r>
            <a:r>
              <a:rPr lang="en-US" dirty="0" smtClean="0"/>
              <a:t> traversal</a:t>
            </a:r>
          </a:p>
          <a:p>
            <a:r>
              <a:rPr lang="en-US" dirty="0" smtClean="0"/>
              <a:t>Left, root, right</a:t>
            </a:r>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prstClr val="white"/>
                </a:solidFill>
              </a:rPr>
              <a:t>10</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3</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5" name="Straight Arrow Connector 14"/>
          <p:cNvCxnSpPr>
            <a:stCxn id="6" idx="3"/>
            <a:endCxn id="14"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Date Placeholder 16"/>
          <p:cNvSpPr>
            <a:spLocks noGrp="1"/>
          </p:cNvSpPr>
          <p:nvPr>
            <p:ph type="dt" sz="half" idx="10"/>
          </p:nvPr>
        </p:nvSpPr>
        <p:spPr/>
        <p:txBody>
          <a:bodyPr/>
          <a:lstStyle/>
          <a:p>
            <a:r>
              <a:rPr lang="en-US" smtClean="0"/>
              <a:t>rajesh@uber.com</a:t>
            </a:r>
            <a:endParaRPr lang="en-US" dirty="0"/>
          </a:p>
        </p:txBody>
      </p:sp>
      <p:sp>
        <p:nvSpPr>
          <p:cNvPr id="18" name="Slide Number Placeholder 17"/>
          <p:cNvSpPr>
            <a:spLocks noGrp="1"/>
          </p:cNvSpPr>
          <p:nvPr>
            <p:ph type="sldNum" sz="quarter" idx="12"/>
          </p:nvPr>
        </p:nvSpPr>
        <p:spPr/>
        <p:txBody>
          <a:bodyPr/>
          <a:lstStyle/>
          <a:p>
            <a:fld id="{BA9B540C-44DA-4F69-89C9-7C84606640D3}" type="slidenum">
              <a:rPr lang="en-US" smtClean="0"/>
              <a:pPr/>
              <a:t>22</a:t>
            </a:fld>
            <a:endParaRPr lang="en-US" dirty="0"/>
          </a:p>
        </p:txBody>
      </p:sp>
    </p:spTree>
    <p:extLst>
      <p:ext uri="{BB962C8B-B14F-4D97-AF65-F5344CB8AC3E}">
        <p14:creationId xmlns:p14="http://schemas.microsoft.com/office/powerpoint/2010/main" val="223912113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Heap</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solidFill>
                  <a:prstClr val="white"/>
                </a:solidFill>
              </a:rPr>
              <a:t>3</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10</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6" name="Straight Arrow Connector 15"/>
          <p:cNvCxnSpPr>
            <a:stCxn id="6" idx="3"/>
            <a:endCxn id="15"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Date Placeholder 16"/>
          <p:cNvSpPr>
            <a:spLocks noGrp="1"/>
          </p:cNvSpPr>
          <p:nvPr>
            <p:ph type="dt" sz="half" idx="10"/>
          </p:nvPr>
        </p:nvSpPr>
        <p:spPr/>
        <p:txBody>
          <a:bodyPr/>
          <a:lstStyle/>
          <a:p>
            <a:r>
              <a:rPr lang="en-US" smtClean="0"/>
              <a:t>rajesh@uber.com</a:t>
            </a:r>
            <a:endParaRPr lang="en-US" dirty="0"/>
          </a:p>
        </p:txBody>
      </p:sp>
      <p:sp>
        <p:nvSpPr>
          <p:cNvPr id="18" name="Slide Number Placeholder 17"/>
          <p:cNvSpPr>
            <a:spLocks noGrp="1"/>
          </p:cNvSpPr>
          <p:nvPr>
            <p:ph type="sldNum" sz="quarter" idx="12"/>
          </p:nvPr>
        </p:nvSpPr>
        <p:spPr/>
        <p:txBody>
          <a:bodyPr/>
          <a:lstStyle/>
          <a:p>
            <a:fld id="{BA9B540C-44DA-4F69-89C9-7C84606640D3}" type="slidenum">
              <a:rPr lang="en-US" smtClean="0"/>
              <a:pPr/>
              <a:t>23</a:t>
            </a:fld>
            <a:endParaRPr lang="en-US" dirty="0"/>
          </a:p>
        </p:txBody>
      </p:sp>
    </p:spTree>
    <p:extLst>
      <p:ext uri="{BB962C8B-B14F-4D97-AF65-F5344CB8AC3E}">
        <p14:creationId xmlns:p14="http://schemas.microsoft.com/office/powerpoint/2010/main" val="45557771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Element : </a:t>
            </a:r>
            <a:r>
              <a:rPr lang="en-US" dirty="0" err="1" smtClean="0"/>
              <a:t>Reheapify</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solidFill>
                  <a:prstClr val="white"/>
                </a:solidFill>
              </a:rPr>
              <a:t>3</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10</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6" name="Straight Arrow Connector 15"/>
          <p:cNvCxnSpPr>
            <a:stCxn id="6" idx="3"/>
            <a:endCxn id="15"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Date Placeholder 16"/>
          <p:cNvSpPr>
            <a:spLocks noGrp="1"/>
          </p:cNvSpPr>
          <p:nvPr>
            <p:ph type="dt" sz="half" idx="10"/>
          </p:nvPr>
        </p:nvSpPr>
        <p:spPr/>
        <p:txBody>
          <a:bodyPr/>
          <a:lstStyle/>
          <a:p>
            <a:r>
              <a:rPr lang="en-US" smtClean="0"/>
              <a:t>rajesh@uber.com</a:t>
            </a:r>
            <a:endParaRPr lang="en-US" dirty="0"/>
          </a:p>
        </p:txBody>
      </p:sp>
      <p:sp>
        <p:nvSpPr>
          <p:cNvPr id="18" name="Slide Number Placeholder 17"/>
          <p:cNvSpPr>
            <a:spLocks noGrp="1"/>
          </p:cNvSpPr>
          <p:nvPr>
            <p:ph type="sldNum" sz="quarter" idx="12"/>
          </p:nvPr>
        </p:nvSpPr>
        <p:spPr/>
        <p:txBody>
          <a:bodyPr/>
          <a:lstStyle/>
          <a:p>
            <a:fld id="{BA9B540C-44DA-4F69-89C9-7C84606640D3}" type="slidenum">
              <a:rPr lang="en-US" smtClean="0"/>
              <a:pPr/>
              <a:t>24</a:t>
            </a:fld>
            <a:endParaRPr lang="en-US" dirty="0"/>
          </a:p>
        </p:txBody>
      </p:sp>
    </p:spTree>
    <p:extLst>
      <p:ext uri="{BB962C8B-B14F-4D97-AF65-F5344CB8AC3E}">
        <p14:creationId xmlns:p14="http://schemas.microsoft.com/office/powerpoint/2010/main" val="2964536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Reheapify</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solidFill>
                  <a:prstClr val="white"/>
                </a:solidFill>
              </a:rPr>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10</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6" name="Straight Arrow Connector 15"/>
          <p:cNvCxnSpPr>
            <a:stCxn id="6" idx="3"/>
            <a:endCxn id="15"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Date Placeholder 4"/>
          <p:cNvSpPr>
            <a:spLocks noGrp="1"/>
          </p:cNvSpPr>
          <p:nvPr>
            <p:ph type="dt" sz="half" idx="10"/>
          </p:nvPr>
        </p:nvSpPr>
        <p:spPr/>
        <p:txBody>
          <a:bodyPr/>
          <a:lstStyle/>
          <a:p>
            <a:r>
              <a:rPr lang="en-US" smtClean="0"/>
              <a:t>rajesh@uber.com</a:t>
            </a:r>
            <a:endParaRPr lang="en-US" dirty="0"/>
          </a:p>
        </p:txBody>
      </p:sp>
      <p:sp>
        <p:nvSpPr>
          <p:cNvPr id="17" name="Slide Number Placeholder 16"/>
          <p:cNvSpPr>
            <a:spLocks noGrp="1"/>
          </p:cNvSpPr>
          <p:nvPr>
            <p:ph type="sldNum" sz="quarter" idx="12"/>
          </p:nvPr>
        </p:nvSpPr>
        <p:spPr/>
        <p:txBody>
          <a:bodyPr/>
          <a:lstStyle/>
          <a:p>
            <a:fld id="{BA9B540C-44DA-4F69-89C9-7C84606640D3}" type="slidenum">
              <a:rPr lang="en-US" smtClean="0"/>
              <a:pPr/>
              <a:t>25</a:t>
            </a:fld>
            <a:endParaRPr lang="en-US" dirty="0"/>
          </a:p>
        </p:txBody>
      </p:sp>
    </p:spTree>
    <p:extLst>
      <p:ext uri="{BB962C8B-B14F-4D97-AF65-F5344CB8AC3E}">
        <p14:creationId xmlns:p14="http://schemas.microsoft.com/office/powerpoint/2010/main" val="308905038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Reheapify</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solidFill>
                  <a:prstClr val="white"/>
                </a:solidFill>
              </a:rPr>
              <a:t>8</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10</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6" name="Straight Arrow Connector 15"/>
          <p:cNvCxnSpPr>
            <a:stCxn id="6" idx="3"/>
            <a:endCxn id="15"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smtClean="0"/>
              <a:t>rajesh@uber.com</a:t>
            </a:r>
            <a:endParaRPr lang="en-US" dirty="0"/>
          </a:p>
        </p:txBody>
      </p:sp>
      <p:sp>
        <p:nvSpPr>
          <p:cNvPr id="12" name="Slide Number Placeholder 11"/>
          <p:cNvSpPr>
            <a:spLocks noGrp="1"/>
          </p:cNvSpPr>
          <p:nvPr>
            <p:ph type="sldNum" sz="quarter" idx="12"/>
          </p:nvPr>
        </p:nvSpPr>
        <p:spPr/>
        <p:txBody>
          <a:bodyPr/>
          <a:lstStyle/>
          <a:p>
            <a:fld id="{BA9B540C-44DA-4F69-89C9-7C84606640D3}" type="slidenum">
              <a:rPr lang="en-US" smtClean="0"/>
              <a:pPr/>
              <a:t>26</a:t>
            </a:fld>
            <a:endParaRPr lang="en-US" dirty="0"/>
          </a:p>
        </p:txBody>
      </p:sp>
    </p:spTree>
    <p:extLst>
      <p:ext uri="{BB962C8B-B14F-4D97-AF65-F5344CB8AC3E}">
        <p14:creationId xmlns:p14="http://schemas.microsoft.com/office/powerpoint/2010/main" val="21294946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Filters</a:t>
            </a:r>
            <a:endParaRPr lang="en-US" dirty="0"/>
          </a:p>
        </p:txBody>
      </p:sp>
      <p:pic>
        <p:nvPicPr>
          <p:cNvPr id="6" name="Content Placeholder 5" descr="649px-Bloom_filter.svg.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7360" r="17360"/>
          <a:stretch/>
        </p:blipFill>
        <p:spPr/>
      </p:pic>
      <p:sp>
        <p:nvSpPr>
          <p:cNvPr id="3" name="Date Placeholder 2"/>
          <p:cNvSpPr>
            <a:spLocks noGrp="1"/>
          </p:cNvSpPr>
          <p:nvPr>
            <p:ph type="dt" sz="half" idx="10"/>
          </p:nvPr>
        </p:nvSpPr>
        <p:spPr/>
        <p:txBody>
          <a:bodyPr/>
          <a:lstStyle/>
          <a:p>
            <a:r>
              <a:rPr lang="en-US" smtClean="0"/>
              <a:t>rajesh@uber.com</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27</a:t>
            </a:fld>
            <a:endParaRPr lang="en-US" dirty="0"/>
          </a:p>
        </p:txBody>
      </p:sp>
    </p:spTree>
    <p:extLst>
      <p:ext uri="{BB962C8B-B14F-4D97-AF65-F5344CB8AC3E}">
        <p14:creationId xmlns:p14="http://schemas.microsoft.com/office/powerpoint/2010/main" val="249798577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Advanced Data Structures Summary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27154262"/>
              </p:ext>
            </p:extLst>
          </p:nvPr>
        </p:nvGraphicFramePr>
        <p:xfrm>
          <a:off x="457200" y="1544320"/>
          <a:ext cx="8229600" cy="4064000"/>
        </p:xfrm>
        <a:graphic>
          <a:graphicData uri="http://schemas.openxmlformats.org/drawingml/2006/table">
            <a:tbl>
              <a:tblPr firstRow="1" bandRow="1">
                <a:tableStyleId>{21E4AEA4-8DFA-4A89-87EB-49C32662AFE0}</a:tableStyleId>
              </a:tblPr>
              <a:tblGrid>
                <a:gridCol w="1645920"/>
                <a:gridCol w="1645920"/>
                <a:gridCol w="1645920"/>
                <a:gridCol w="1645920"/>
                <a:gridCol w="1645920"/>
              </a:tblGrid>
              <a:tr h="812800">
                <a:tc>
                  <a:txBody>
                    <a:bodyPr/>
                    <a:lstStyle/>
                    <a:p>
                      <a:endParaRPr lang="en-US" dirty="0"/>
                    </a:p>
                  </a:txBody>
                  <a:tcPr/>
                </a:tc>
                <a:tc>
                  <a:txBody>
                    <a:bodyPr/>
                    <a:lstStyle/>
                    <a:p>
                      <a:r>
                        <a:rPr lang="en-US" dirty="0" smtClean="0"/>
                        <a:t>Insertion</a:t>
                      </a:r>
                      <a:endParaRPr lang="en-US" dirty="0"/>
                    </a:p>
                  </a:txBody>
                  <a:tcPr/>
                </a:tc>
                <a:tc>
                  <a:txBody>
                    <a:bodyPr/>
                    <a:lstStyle/>
                    <a:p>
                      <a:r>
                        <a:rPr lang="en-US" dirty="0" smtClean="0"/>
                        <a:t>Deletion</a:t>
                      </a:r>
                      <a:endParaRPr lang="en-US" dirty="0"/>
                    </a:p>
                  </a:txBody>
                  <a:tcPr/>
                </a:tc>
                <a:tc>
                  <a:txBody>
                    <a:bodyPr/>
                    <a:lstStyle/>
                    <a:p>
                      <a:r>
                        <a:rPr lang="en-US" dirty="0" smtClean="0"/>
                        <a:t>Search</a:t>
                      </a:r>
                      <a:endParaRPr lang="en-US" dirty="0"/>
                    </a:p>
                  </a:txBody>
                  <a:tcPr/>
                </a:tc>
                <a:tc>
                  <a:txBody>
                    <a:bodyPr/>
                    <a:lstStyle/>
                    <a:p>
                      <a:r>
                        <a:rPr lang="en-US" dirty="0" smtClean="0"/>
                        <a:t>Find</a:t>
                      </a:r>
                      <a:r>
                        <a:rPr lang="en-US" baseline="0" dirty="0" smtClean="0"/>
                        <a:t> Smallest </a:t>
                      </a:r>
                      <a:endParaRPr lang="en-US" dirty="0"/>
                    </a:p>
                  </a:txBody>
                  <a:tcPr/>
                </a:tc>
              </a:tr>
              <a:tr h="812800">
                <a:tc>
                  <a:txBody>
                    <a:bodyPr/>
                    <a:lstStyle/>
                    <a:p>
                      <a:r>
                        <a:rPr lang="en-US" dirty="0" smtClean="0"/>
                        <a:t>Binary Tree</a:t>
                      </a:r>
                      <a:endParaRPr lang="en-US" dirty="0"/>
                    </a:p>
                  </a:txBody>
                  <a:tcPr/>
                </a:tc>
                <a:tc>
                  <a:txBody>
                    <a:bodyPr/>
                    <a:lstStyle/>
                    <a:p>
                      <a:r>
                        <a:rPr lang="en-US" dirty="0" smtClean="0"/>
                        <a:t>O(log</a:t>
                      </a:r>
                      <a:r>
                        <a:rPr lang="en-US" baseline="0" dirty="0" smtClean="0"/>
                        <a:t> n</a:t>
                      </a:r>
                      <a:r>
                        <a:rPr lang="en-US" dirty="0" smtClean="0"/>
                        <a:t>)</a:t>
                      </a:r>
                      <a:endParaRPr lang="en-US" dirty="0"/>
                    </a:p>
                  </a:txBody>
                  <a:tcPr/>
                </a:tc>
                <a:tc>
                  <a:txBody>
                    <a:bodyPr/>
                    <a:lstStyle/>
                    <a:p>
                      <a:r>
                        <a:rPr lang="en-US" dirty="0" smtClean="0"/>
                        <a:t>O(1)</a:t>
                      </a:r>
                      <a:endParaRPr lang="en-US" dirty="0"/>
                    </a:p>
                  </a:txBody>
                  <a:tcPr/>
                </a:tc>
                <a:tc>
                  <a:txBody>
                    <a:bodyPr/>
                    <a:lstStyle/>
                    <a:p>
                      <a:r>
                        <a:rPr lang="en-US" dirty="0" smtClean="0"/>
                        <a:t>O(</a:t>
                      </a:r>
                      <a:r>
                        <a:rPr lang="en-US" baseline="0" dirty="0" smtClean="0"/>
                        <a:t>n</a:t>
                      </a:r>
                      <a:r>
                        <a:rPr lang="en-US" dirty="0" smtClean="0"/>
                        <a:t>)</a:t>
                      </a:r>
                      <a:endParaRPr lang="en-US" dirty="0"/>
                    </a:p>
                  </a:txBody>
                  <a:tcPr/>
                </a:tc>
                <a:tc>
                  <a:txBody>
                    <a:bodyPr/>
                    <a:lstStyle/>
                    <a:p>
                      <a:r>
                        <a:rPr lang="en-US" dirty="0" smtClean="0"/>
                        <a:t>O(n)</a:t>
                      </a:r>
                      <a:endParaRPr lang="en-US" dirty="0"/>
                    </a:p>
                  </a:txBody>
                  <a:tcPr/>
                </a:tc>
              </a:tr>
              <a:tr h="812800">
                <a:tc>
                  <a:txBody>
                    <a:bodyPr/>
                    <a:lstStyle/>
                    <a:p>
                      <a:r>
                        <a:rPr lang="en-US" dirty="0" smtClean="0"/>
                        <a:t>Binary Search Tree</a:t>
                      </a:r>
                      <a:endParaRPr lang="en-US" dirty="0"/>
                    </a:p>
                  </a:txBody>
                  <a:tcPr/>
                </a:tc>
                <a:tc>
                  <a:txBody>
                    <a:bodyPr/>
                    <a:lstStyle/>
                    <a:p>
                      <a:r>
                        <a:rPr lang="en-US" dirty="0" smtClean="0"/>
                        <a:t>O(log</a:t>
                      </a:r>
                      <a:r>
                        <a:rPr lang="en-US" baseline="0" dirty="0" smtClean="0"/>
                        <a:t> n</a:t>
                      </a:r>
                      <a:r>
                        <a:rPr lang="en-US" dirty="0" smtClean="0"/>
                        <a:t>)</a:t>
                      </a:r>
                      <a:endParaRPr lang="en-US" dirty="0"/>
                    </a:p>
                  </a:txBody>
                  <a:tcPr/>
                </a:tc>
                <a:tc>
                  <a:txBody>
                    <a:bodyPr/>
                    <a:lstStyle/>
                    <a:p>
                      <a:r>
                        <a:rPr lang="en-US" dirty="0" smtClean="0"/>
                        <a:t>O(n)</a:t>
                      </a:r>
                      <a:endParaRPr lang="en-US" dirty="0"/>
                    </a:p>
                  </a:txBody>
                  <a:tcPr/>
                </a:tc>
                <a:tc>
                  <a:txBody>
                    <a:bodyPr/>
                    <a:lstStyle/>
                    <a:p>
                      <a:r>
                        <a:rPr lang="en-US" dirty="0" smtClean="0"/>
                        <a:t>?</a:t>
                      </a:r>
                      <a:endParaRPr lang="en-US" dirty="0"/>
                    </a:p>
                  </a:txBody>
                  <a:tcPr/>
                </a:tc>
                <a:tc>
                  <a:txBody>
                    <a:bodyPr/>
                    <a:lstStyle/>
                    <a:p>
                      <a:r>
                        <a:rPr lang="en-US" dirty="0" smtClean="0"/>
                        <a:t>O(log n)</a:t>
                      </a:r>
                      <a:endParaRPr lang="en-US" dirty="0"/>
                    </a:p>
                  </a:txBody>
                  <a:tcPr/>
                </a:tc>
              </a:tr>
              <a:tr h="812800">
                <a:tc>
                  <a:txBody>
                    <a:bodyPr/>
                    <a:lstStyle/>
                    <a:p>
                      <a:r>
                        <a:rPr lang="en-US" dirty="0" smtClean="0"/>
                        <a:t>Heap</a:t>
                      </a:r>
                      <a:endParaRPr lang="en-US" dirty="0"/>
                    </a:p>
                  </a:txBody>
                  <a:tcPr/>
                </a:tc>
                <a:tc>
                  <a:txBody>
                    <a:bodyPr/>
                    <a:lstStyle/>
                    <a:p>
                      <a:r>
                        <a:rPr lang="en-US" dirty="0" smtClean="0"/>
                        <a:t>O(log</a:t>
                      </a:r>
                      <a:r>
                        <a:rPr lang="en-US" baseline="0" dirty="0" smtClean="0"/>
                        <a:t> n</a:t>
                      </a:r>
                      <a:r>
                        <a:rPr lang="en-US" dirty="0" smtClean="0"/>
                        <a:t>)</a:t>
                      </a:r>
                      <a:endParaRPr lang="en-US" dirty="0"/>
                    </a:p>
                  </a:txBody>
                  <a:tcPr/>
                </a:tc>
                <a:tc>
                  <a:txBody>
                    <a:bodyPr/>
                    <a:lstStyle/>
                    <a:p>
                      <a:r>
                        <a:rPr lang="en-US" dirty="0" smtClean="0"/>
                        <a:t>O(log</a:t>
                      </a:r>
                      <a:r>
                        <a:rPr lang="en-US" baseline="0" dirty="0" smtClean="0"/>
                        <a:t> n</a:t>
                      </a:r>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O(1)</a:t>
                      </a:r>
                      <a:endParaRPr lang="en-US" dirty="0"/>
                    </a:p>
                  </a:txBody>
                  <a:tcPr/>
                </a:tc>
              </a:tr>
              <a:tr h="812800">
                <a:tc>
                  <a:txBody>
                    <a:bodyPr/>
                    <a:lstStyle/>
                    <a:p>
                      <a:r>
                        <a:rPr lang="en-US" dirty="0" smtClean="0"/>
                        <a:t>Bloom Filter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 supported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Not supported</a:t>
                      </a:r>
                    </a:p>
                  </a:txBody>
                  <a:tcPr/>
                </a:tc>
              </a:tr>
            </a:tbl>
          </a:graphicData>
        </a:graphic>
      </p:graphicFrame>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28</a:t>
            </a:fld>
            <a:endParaRPr lang="en-US" dirty="0"/>
          </a:p>
        </p:txBody>
      </p:sp>
    </p:spTree>
    <p:extLst>
      <p:ext uri="{BB962C8B-B14F-4D97-AF65-F5344CB8AC3E}">
        <p14:creationId xmlns:p14="http://schemas.microsoft.com/office/powerpoint/2010/main" val="2714606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Basic Data Structures</a:t>
            </a:r>
          </a:p>
          <a:p>
            <a:r>
              <a:rPr lang="en-US" dirty="0" smtClean="0">
                <a:solidFill>
                  <a:schemeClr val="tx1">
                    <a:lumMod val="50000"/>
                    <a:lumOff val="50000"/>
                  </a:schemeClr>
                </a:solidFill>
              </a:rPr>
              <a:t>Advanced Data Structures</a:t>
            </a:r>
          </a:p>
          <a:p>
            <a:r>
              <a:rPr lang="en-US" dirty="0" smtClean="0"/>
              <a:t>Resources</a:t>
            </a:r>
          </a:p>
          <a:p>
            <a:r>
              <a:rPr lang="en-US" dirty="0" smtClean="0">
                <a:solidFill>
                  <a:schemeClr val="tx1">
                    <a:lumMod val="50000"/>
                    <a:lumOff val="50000"/>
                  </a:schemeClr>
                </a:solidFill>
              </a:rPr>
              <a:t>Sample Problems</a:t>
            </a:r>
            <a:endParaRPr lang="en-US"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29</a:t>
            </a:fld>
            <a:endParaRPr lang="en-US" dirty="0"/>
          </a:p>
        </p:txBody>
      </p:sp>
    </p:spTree>
    <p:extLst>
      <p:ext uri="{BB962C8B-B14F-4D97-AF65-F5344CB8AC3E}">
        <p14:creationId xmlns:p14="http://schemas.microsoft.com/office/powerpoint/2010/main" val="418359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611" y="228838"/>
            <a:ext cx="6384997" cy="6384997"/>
          </a:xfrm>
          <a:prstGeom prst="rect">
            <a:avLst/>
          </a:prstGeom>
        </p:spPr>
      </p:pic>
      <p:sp>
        <p:nvSpPr>
          <p:cNvPr id="2" name="Date Placeholder 1"/>
          <p:cNvSpPr>
            <a:spLocks noGrp="1"/>
          </p:cNvSpPr>
          <p:nvPr>
            <p:ph type="dt" sz="half" idx="10"/>
          </p:nvPr>
        </p:nvSpPr>
        <p:spPr/>
        <p:txBody>
          <a:bodyPr/>
          <a:lstStyle/>
          <a:p>
            <a:r>
              <a:rPr lang="en-US" smtClean="0"/>
              <a:t>rajesh@uber.com</a:t>
            </a:r>
            <a:endParaRPr lang="en-US" dirty="0"/>
          </a:p>
        </p:txBody>
      </p:sp>
      <p:sp>
        <p:nvSpPr>
          <p:cNvPr id="3" name="Slide Number Placeholder 2"/>
          <p:cNvSpPr>
            <a:spLocks noGrp="1"/>
          </p:cNvSpPr>
          <p:nvPr>
            <p:ph type="sldNum" sz="quarter" idx="12"/>
          </p:nvPr>
        </p:nvSpPr>
        <p:spPr/>
        <p:txBody>
          <a:bodyPr/>
          <a:lstStyle/>
          <a:p>
            <a:fld id="{BA9B540C-44DA-4F69-89C9-7C84606640D3}" type="slidenum">
              <a:rPr lang="en-US" smtClean="0"/>
              <a:pPr/>
              <a:t>3</a:t>
            </a:fld>
            <a:endParaRPr lang="en-US" dirty="0"/>
          </a:p>
        </p:txBody>
      </p:sp>
    </p:spTree>
    <p:extLst>
      <p:ext uri="{BB962C8B-B14F-4D97-AF65-F5344CB8AC3E}">
        <p14:creationId xmlns:p14="http://schemas.microsoft.com/office/powerpoint/2010/main" val="189381002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US" dirty="0"/>
          </a:p>
        </p:txBody>
      </p:sp>
      <p:sp>
        <p:nvSpPr>
          <p:cNvPr id="3" name="Content Placeholder 2"/>
          <p:cNvSpPr>
            <a:spLocks noGrp="1"/>
          </p:cNvSpPr>
          <p:nvPr>
            <p:ph idx="1"/>
          </p:nvPr>
        </p:nvSpPr>
        <p:spPr/>
        <p:txBody>
          <a:bodyPr/>
          <a:lstStyle/>
          <a:p>
            <a:r>
              <a:rPr lang="en-US" dirty="0">
                <a:hlinkClick r:id="rId2"/>
              </a:rPr>
              <a:t>https://github.com/mauriciosantos/buckets</a:t>
            </a:r>
            <a:r>
              <a:rPr lang="en-US" dirty="0" smtClean="0">
                <a:hlinkClick r:id="rId2"/>
              </a:rPr>
              <a:t>/</a:t>
            </a:r>
            <a:endParaRPr lang="en-US" dirty="0" smtClean="0"/>
          </a:p>
          <a:p>
            <a:r>
              <a:rPr lang="en-US" dirty="0">
                <a:hlinkClick r:id="rId3"/>
              </a:rPr>
              <a:t>https://github.com/felipernb/</a:t>
            </a:r>
            <a:r>
              <a:rPr lang="en-US" dirty="0" smtClean="0">
                <a:hlinkClick r:id="rId3"/>
              </a:rPr>
              <a:t>algorithms.js</a:t>
            </a:r>
            <a:endParaRPr lang="en-US" dirty="0" smtClean="0"/>
          </a:p>
          <a:p>
            <a:r>
              <a:rPr lang="en-US" dirty="0">
                <a:hlinkClick r:id="rId4"/>
              </a:rPr>
              <a:t>https://github.com/montagejs/</a:t>
            </a:r>
            <a:r>
              <a:rPr lang="en-US" dirty="0" smtClean="0">
                <a:hlinkClick r:id="rId4"/>
              </a:rPr>
              <a:t>collections</a:t>
            </a:r>
            <a:endParaRPr lang="en-US" dirty="0" smtClean="0"/>
          </a:p>
          <a:p>
            <a:r>
              <a:rPr lang="en-US" dirty="0">
                <a:hlinkClick r:id="rId5"/>
              </a:rPr>
              <a:t>https://github.com/monmohan/</a:t>
            </a:r>
            <a:r>
              <a:rPr lang="en-US" dirty="0" smtClean="0">
                <a:hlinkClick r:id="rId5"/>
              </a:rPr>
              <a:t>dsjslib</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30</a:t>
            </a:fld>
            <a:endParaRPr lang="en-US" dirty="0"/>
          </a:p>
        </p:txBody>
      </p:sp>
    </p:spTree>
    <p:extLst>
      <p:ext uri="{BB962C8B-B14F-4D97-AF65-F5344CB8AC3E}">
        <p14:creationId xmlns:p14="http://schemas.microsoft.com/office/powerpoint/2010/main" val="296751852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Credits</a:t>
            </a:r>
            <a:endParaRPr lang="en-US" dirty="0"/>
          </a:p>
        </p:txBody>
      </p:sp>
      <p:sp>
        <p:nvSpPr>
          <p:cNvPr id="3" name="Content Placeholder 2"/>
          <p:cNvSpPr>
            <a:spLocks noGrp="1"/>
          </p:cNvSpPr>
          <p:nvPr>
            <p:ph idx="1"/>
          </p:nvPr>
        </p:nvSpPr>
        <p:spPr/>
        <p:txBody>
          <a:bodyPr/>
          <a:lstStyle/>
          <a:p>
            <a:r>
              <a:rPr lang="en-US" dirty="0">
                <a:hlinkClick r:id="rId2"/>
              </a:rPr>
              <a:t>http://cs.anu.edu.au/~bdm/</a:t>
            </a:r>
            <a:r>
              <a:rPr lang="en-US" dirty="0" smtClean="0">
                <a:hlinkClick r:id="rId2"/>
              </a:rPr>
              <a:t>tree.png</a:t>
            </a:r>
            <a:endParaRPr lang="en-US" dirty="0" smtClean="0"/>
          </a:p>
          <a:p>
            <a:r>
              <a:rPr lang="en-US" dirty="0">
                <a:hlinkClick r:id="rId3"/>
              </a:rPr>
              <a:t>http://comjnl.oxfordjournals.org/content/51/2/216/F1.</a:t>
            </a:r>
            <a:r>
              <a:rPr lang="en-US" dirty="0" smtClean="0">
                <a:hlinkClick r:id="rId3"/>
              </a:rPr>
              <a:t>large.jpg</a:t>
            </a:r>
            <a:endParaRPr lang="en-US" dirty="0" smtClean="0"/>
          </a:p>
          <a:p>
            <a:r>
              <a:rPr lang="en-US" dirty="0">
                <a:hlinkClick r:id="rId4"/>
              </a:rPr>
              <a:t>http://en.wikipedia.org/wiki/Bloom_filter#mediaviewer/</a:t>
            </a:r>
            <a:r>
              <a:rPr lang="en-US" dirty="0" smtClean="0">
                <a:hlinkClick r:id="rId4"/>
              </a:rPr>
              <a:t>File:Bloom_filter.svg</a:t>
            </a: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31</a:t>
            </a:fld>
            <a:endParaRPr lang="en-US" dirty="0"/>
          </a:p>
        </p:txBody>
      </p:sp>
    </p:spTree>
    <p:extLst>
      <p:ext uri="{BB962C8B-B14F-4D97-AF65-F5344CB8AC3E}">
        <p14:creationId xmlns:p14="http://schemas.microsoft.com/office/powerpoint/2010/main" val="102947123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hlinkClick r:id="rId2"/>
              </a:rPr>
              <a:t>Javascript : The Good Parts</a:t>
            </a:r>
          </a:p>
          <a:p>
            <a:r>
              <a:rPr lang="en-US" dirty="0" smtClean="0">
                <a:hlinkClick r:id="rId2"/>
              </a:rPr>
              <a:t>http</a:t>
            </a:r>
            <a:r>
              <a:rPr lang="en-US" dirty="0">
                <a:hlinkClick r:id="rId2"/>
              </a:rPr>
              <a:t>://blog.caplin.com/2012/01/13/javascript-is-hard-part-1-you-cant-trust-arrays</a:t>
            </a:r>
            <a:r>
              <a:rPr lang="en-US" dirty="0" smtClean="0">
                <a:hlinkClick r:id="rId2"/>
              </a:rPr>
              <a:t>/</a:t>
            </a:r>
            <a:endParaRPr lang="en-US" dirty="0" smtClean="0"/>
          </a:p>
          <a:p>
            <a:r>
              <a:rPr lang="en-US" dirty="0">
                <a:hlinkClick r:id="rId3"/>
              </a:rPr>
              <a:t>https://www.coursera.org/course/algo</a:t>
            </a:r>
          </a:p>
          <a:p>
            <a:r>
              <a:rPr lang="en-US" dirty="0" smtClean="0">
                <a:hlinkClick r:id="rId3"/>
              </a:rPr>
              <a:t>https</a:t>
            </a:r>
            <a:r>
              <a:rPr lang="en-US" dirty="0">
                <a:hlinkClick r:id="rId3"/>
              </a:rPr>
              <a:t>://www.udemy.com/computer-sc-data-structures-and-algorithms/#</a:t>
            </a:r>
            <a:r>
              <a:rPr lang="en-US" dirty="0" smtClean="0">
                <a:hlinkClick r:id="rId3"/>
              </a:rPr>
              <a:t>/</a:t>
            </a:r>
            <a:endParaRPr lang="en-US" dirty="0" smtClean="0"/>
          </a:p>
          <a:p>
            <a:r>
              <a:rPr lang="en-US" dirty="0">
                <a:hlinkClick r:id="rId4"/>
              </a:rPr>
              <a:t>http://www.comp.nus.edu.sg/~stevenha/visualization/</a:t>
            </a:r>
            <a:r>
              <a:rPr lang="en-US" dirty="0" smtClean="0">
                <a:hlinkClick r:id="rId4"/>
              </a:rPr>
              <a:t>index.html</a:t>
            </a:r>
            <a:endParaRPr lang="en-US" dirty="0" smtClean="0"/>
          </a:p>
          <a:p>
            <a:r>
              <a:rPr lang="en-US" dirty="0">
                <a:hlinkClick r:id="rId5"/>
              </a:rPr>
              <a:t>https://github.com/mauriciosantos/buckets</a:t>
            </a:r>
            <a:r>
              <a:rPr lang="en-US" dirty="0" smtClean="0">
                <a:hlinkClick r:id="rId5"/>
              </a:rPr>
              <a:t>/</a:t>
            </a:r>
            <a:endParaRPr lang="en-US" dirty="0" smtClean="0"/>
          </a:p>
          <a:p>
            <a:r>
              <a:rPr lang="en-US" dirty="0">
                <a:hlinkClick r:id="rId6"/>
              </a:rPr>
              <a:t>https://developer.mozilla.org/en-US/docs/Web/JavaScript/Reference/Global_Objects/</a:t>
            </a:r>
            <a:r>
              <a:rPr lang="en-US" dirty="0" smtClean="0">
                <a:hlinkClick r:id="rId6"/>
              </a:rPr>
              <a:t>Set</a:t>
            </a:r>
            <a:endParaRPr lang="en-US" dirty="0" smtClean="0"/>
          </a:p>
          <a:p>
            <a:r>
              <a:rPr lang="en-US" dirty="0" smtClean="0">
                <a:hlinkClick r:id="rId7"/>
              </a:rPr>
              <a:t>http://kangax.github.io/compat-table/es6/</a:t>
            </a:r>
            <a:endParaRPr lang="en-US" dirty="0" smtClean="0"/>
          </a:p>
          <a:p>
            <a:pPr marL="0" indent="0">
              <a:buNone/>
            </a:pP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32</a:t>
            </a:fld>
            <a:endParaRPr lang="en-US" dirty="0"/>
          </a:p>
        </p:txBody>
      </p:sp>
    </p:spTree>
    <p:extLst>
      <p:ext uri="{BB962C8B-B14F-4D97-AF65-F5344CB8AC3E}">
        <p14:creationId xmlns:p14="http://schemas.microsoft.com/office/powerpoint/2010/main" val="312807169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Basic Data Structures</a:t>
            </a:r>
          </a:p>
          <a:p>
            <a:r>
              <a:rPr lang="en-US" dirty="0" smtClean="0">
                <a:solidFill>
                  <a:schemeClr val="tx1">
                    <a:lumMod val="50000"/>
                    <a:lumOff val="50000"/>
                  </a:schemeClr>
                </a:solidFill>
              </a:rPr>
              <a:t>Advanced Data Structures</a:t>
            </a:r>
          </a:p>
          <a:p>
            <a:r>
              <a:rPr lang="en-US" dirty="0" smtClean="0">
                <a:solidFill>
                  <a:schemeClr val="tx1">
                    <a:lumMod val="50000"/>
                    <a:lumOff val="50000"/>
                  </a:schemeClr>
                </a:solidFill>
              </a:rPr>
              <a:t>Resources</a:t>
            </a:r>
          </a:p>
          <a:p>
            <a:r>
              <a:rPr lang="en-US" dirty="0" smtClean="0"/>
              <a:t>Sample Problems</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33</a:t>
            </a:fld>
            <a:endParaRPr lang="en-US" dirty="0"/>
          </a:p>
        </p:txBody>
      </p:sp>
    </p:spTree>
    <p:extLst>
      <p:ext uri="{BB962C8B-B14F-4D97-AF65-F5344CB8AC3E}">
        <p14:creationId xmlns:p14="http://schemas.microsoft.com/office/powerpoint/2010/main" val="4183591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Problems</a:t>
            </a:r>
            <a:endParaRPr lang="en-US" dirty="0"/>
          </a:p>
        </p:txBody>
      </p:sp>
      <p:sp>
        <p:nvSpPr>
          <p:cNvPr id="3" name="Content Placeholder 2"/>
          <p:cNvSpPr>
            <a:spLocks noGrp="1"/>
          </p:cNvSpPr>
          <p:nvPr>
            <p:ph idx="1"/>
          </p:nvPr>
        </p:nvSpPr>
        <p:spPr/>
        <p:txBody>
          <a:bodyPr/>
          <a:lstStyle/>
          <a:p>
            <a:r>
              <a:rPr lang="en-US" dirty="0" smtClean="0"/>
              <a:t>Given an array of size n, find if there are any duplicate elements</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34</a:t>
            </a:fld>
            <a:endParaRPr lang="en-US" dirty="0"/>
          </a:p>
        </p:txBody>
      </p:sp>
    </p:spTree>
    <p:extLst>
      <p:ext uri="{BB962C8B-B14F-4D97-AF65-F5344CB8AC3E}">
        <p14:creationId xmlns:p14="http://schemas.microsoft.com/office/powerpoint/2010/main" val="24154496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Problems</a:t>
            </a:r>
            <a:endParaRPr lang="en-US" dirty="0"/>
          </a:p>
        </p:txBody>
      </p:sp>
      <p:sp>
        <p:nvSpPr>
          <p:cNvPr id="3" name="Content Placeholder 2"/>
          <p:cNvSpPr>
            <a:spLocks noGrp="1"/>
          </p:cNvSpPr>
          <p:nvPr>
            <p:ph idx="1"/>
          </p:nvPr>
        </p:nvSpPr>
        <p:spPr/>
        <p:txBody>
          <a:bodyPr/>
          <a:lstStyle/>
          <a:p>
            <a:r>
              <a:rPr lang="en-US" dirty="0" smtClean="0"/>
              <a:t>Given two arrays – Find smallest common element</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35</a:t>
            </a:fld>
            <a:endParaRPr lang="en-US" dirty="0"/>
          </a:p>
        </p:txBody>
      </p:sp>
    </p:spTree>
    <p:extLst>
      <p:ext uri="{BB962C8B-B14F-4D97-AF65-F5344CB8AC3E}">
        <p14:creationId xmlns:p14="http://schemas.microsoft.com/office/powerpoint/2010/main" val="220308282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Problems</a:t>
            </a:r>
          </a:p>
        </p:txBody>
      </p:sp>
      <p:sp>
        <p:nvSpPr>
          <p:cNvPr id="3" name="Content Placeholder 2"/>
          <p:cNvSpPr>
            <a:spLocks noGrp="1"/>
          </p:cNvSpPr>
          <p:nvPr>
            <p:ph idx="1"/>
          </p:nvPr>
        </p:nvSpPr>
        <p:spPr/>
        <p:txBody>
          <a:bodyPr/>
          <a:lstStyle/>
          <a:p>
            <a:r>
              <a:rPr lang="en-US" dirty="0" smtClean="0"/>
              <a:t>Reverse a sentence</a:t>
            </a:r>
          </a:p>
          <a:p>
            <a:pPr lvl="1"/>
            <a:r>
              <a:rPr lang="en-US" dirty="0" smtClean="0"/>
              <a:t>I am solving a problem</a:t>
            </a:r>
          </a:p>
          <a:p>
            <a:pPr lvl="1"/>
            <a:r>
              <a:rPr lang="en-US" dirty="0"/>
              <a:t>p</a:t>
            </a:r>
            <a:r>
              <a:rPr lang="en-US" dirty="0" smtClean="0"/>
              <a:t>roblem a solving am I</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36</a:t>
            </a:fld>
            <a:endParaRPr lang="en-US" dirty="0"/>
          </a:p>
        </p:txBody>
      </p:sp>
    </p:spTree>
    <p:extLst>
      <p:ext uri="{BB962C8B-B14F-4D97-AF65-F5344CB8AC3E}">
        <p14:creationId xmlns:p14="http://schemas.microsoft.com/office/powerpoint/2010/main" val="117367322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Problems</a:t>
            </a:r>
          </a:p>
        </p:txBody>
      </p:sp>
      <p:sp>
        <p:nvSpPr>
          <p:cNvPr id="3" name="Content Placeholder 2"/>
          <p:cNvSpPr>
            <a:spLocks noGrp="1"/>
          </p:cNvSpPr>
          <p:nvPr>
            <p:ph idx="1"/>
          </p:nvPr>
        </p:nvSpPr>
        <p:spPr/>
        <p:txBody>
          <a:bodyPr/>
          <a:lstStyle/>
          <a:p>
            <a:r>
              <a:rPr lang="en-US" dirty="0" smtClean="0"/>
              <a:t>For a given book, find the k most occurring words </a:t>
            </a:r>
          </a:p>
          <a:p>
            <a:pPr lvl="1"/>
            <a:r>
              <a:rPr lang="en-US" dirty="0" smtClean="0"/>
              <a:t>Find the count of all words</a:t>
            </a:r>
          </a:p>
          <a:p>
            <a:pPr lvl="1"/>
            <a:r>
              <a:rPr lang="en-US" dirty="0" smtClean="0"/>
              <a:t>Find the k most occurring</a:t>
            </a:r>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37</a:t>
            </a:fld>
            <a:endParaRPr lang="en-US" dirty="0"/>
          </a:p>
        </p:txBody>
      </p:sp>
    </p:spTree>
    <p:extLst>
      <p:ext uri="{BB962C8B-B14F-4D97-AF65-F5344CB8AC3E}">
        <p14:creationId xmlns:p14="http://schemas.microsoft.com/office/powerpoint/2010/main" val="9495125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Problems</a:t>
            </a:r>
            <a:endParaRPr lang="en-US" dirty="0"/>
          </a:p>
        </p:txBody>
      </p:sp>
      <p:sp>
        <p:nvSpPr>
          <p:cNvPr id="3" name="Content Placeholder 2"/>
          <p:cNvSpPr>
            <a:spLocks noGrp="1"/>
          </p:cNvSpPr>
          <p:nvPr>
            <p:ph idx="1"/>
          </p:nvPr>
        </p:nvSpPr>
        <p:spPr/>
        <p:txBody>
          <a:bodyPr/>
          <a:lstStyle/>
          <a:p>
            <a:r>
              <a:rPr lang="en-US" dirty="0" smtClean="0"/>
              <a:t>Given a stream of integers, find k smallest integers</a:t>
            </a:r>
          </a:p>
          <a:p>
            <a:pPr marL="0" indent="0">
              <a:buNone/>
            </a:pP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38</a:t>
            </a:fld>
            <a:endParaRPr lang="en-US" dirty="0"/>
          </a:p>
        </p:txBody>
      </p:sp>
    </p:spTree>
    <p:extLst>
      <p:ext uri="{BB962C8B-B14F-4D97-AF65-F5344CB8AC3E}">
        <p14:creationId xmlns:p14="http://schemas.microsoft.com/office/powerpoint/2010/main" val="60806112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hlinkClick r:id="rId2"/>
              </a:rPr>
              <a:t>http://alumni.cs.ucsb.edu/~rajesh/js_talk.pptx</a:t>
            </a:r>
            <a:endParaRPr lang="en-US" dirty="0" smtClean="0"/>
          </a:p>
          <a:p>
            <a:r>
              <a:rPr lang="en-US" dirty="0" smtClean="0">
                <a:hlinkClick r:id="rId3"/>
              </a:rPr>
              <a:t>https://github.com/rajeshcs/jstalk</a:t>
            </a:r>
          </a:p>
          <a:p>
            <a:r>
              <a:rPr lang="en-US" dirty="0" smtClean="0">
                <a:hlinkClick r:id="rId3"/>
              </a:rPr>
              <a:t>rajesh@uber.com</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39</a:t>
            </a:fld>
            <a:endParaRPr lang="en-US" dirty="0"/>
          </a:p>
        </p:txBody>
      </p:sp>
    </p:spTree>
    <p:extLst>
      <p:ext uri="{BB962C8B-B14F-4D97-AF65-F5344CB8AC3E}">
        <p14:creationId xmlns:p14="http://schemas.microsoft.com/office/powerpoint/2010/main" val="12883079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6795"/>
          </a:xfrm>
        </p:spPr>
        <p:txBody>
          <a:bodyPr/>
          <a:lstStyle/>
          <a:p>
            <a:r>
              <a:rPr lang="en-US" dirty="0" smtClean="0"/>
              <a:t>Log(n)</a:t>
            </a:r>
            <a:endParaRPr lang="en-US" dirty="0"/>
          </a:p>
        </p:txBody>
      </p:sp>
      <p:pic>
        <p:nvPicPr>
          <p:cNvPr id="36" name="Picture 35" descr="tree.lar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5634"/>
            <a:ext cx="9144000" cy="5271360"/>
          </a:xfrm>
          <a:prstGeom prst="rect">
            <a:avLst/>
          </a:prstGeom>
        </p:spPr>
      </p:pic>
      <p:sp>
        <p:nvSpPr>
          <p:cNvPr id="3" name="Date Placeholder 2"/>
          <p:cNvSpPr>
            <a:spLocks noGrp="1"/>
          </p:cNvSpPr>
          <p:nvPr>
            <p:ph type="dt" sz="half" idx="10"/>
          </p:nvPr>
        </p:nvSpPr>
        <p:spPr/>
        <p:txBody>
          <a:bodyPr/>
          <a:lstStyle/>
          <a:p>
            <a:r>
              <a:rPr lang="en-US" smtClean="0"/>
              <a:t>rajesh@uber.com</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a:t>
            </a:fld>
            <a:endParaRPr lang="en-US" dirty="0"/>
          </a:p>
        </p:txBody>
      </p:sp>
    </p:spTree>
    <p:extLst>
      <p:ext uri="{BB962C8B-B14F-4D97-AF65-F5344CB8AC3E}">
        <p14:creationId xmlns:p14="http://schemas.microsoft.com/office/powerpoint/2010/main" val="38594552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Basic Data Structures</a:t>
            </a:r>
          </a:p>
          <a:p>
            <a:r>
              <a:rPr lang="en-US" dirty="0" smtClean="0">
                <a:solidFill>
                  <a:schemeClr val="tx1">
                    <a:lumMod val="50000"/>
                    <a:lumOff val="50000"/>
                  </a:schemeClr>
                </a:solidFill>
              </a:rPr>
              <a:t>Advanced Data Structures</a:t>
            </a:r>
          </a:p>
          <a:p>
            <a:r>
              <a:rPr lang="en-US" dirty="0" smtClean="0">
                <a:solidFill>
                  <a:schemeClr val="tx1">
                    <a:lumMod val="50000"/>
                    <a:lumOff val="50000"/>
                  </a:schemeClr>
                </a:solidFill>
              </a:rPr>
              <a:t>Resources</a:t>
            </a:r>
          </a:p>
          <a:p>
            <a:r>
              <a:rPr lang="en-US" dirty="0" smtClean="0">
                <a:solidFill>
                  <a:schemeClr val="tx1">
                    <a:lumMod val="50000"/>
                    <a:lumOff val="50000"/>
                  </a:schemeClr>
                </a:solidFill>
              </a:rPr>
              <a:t>Sample Problems</a:t>
            </a:r>
            <a:endParaRPr lang="en-US"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5</a:t>
            </a:fld>
            <a:endParaRPr lang="en-US" dirty="0"/>
          </a:p>
        </p:txBody>
      </p:sp>
    </p:spTree>
    <p:extLst>
      <p:ext uri="{BB962C8B-B14F-4D97-AF65-F5344CB8AC3E}">
        <p14:creationId xmlns:p14="http://schemas.microsoft.com/office/powerpoint/2010/main" val="219031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5" name="Rectangle 4"/>
          <p:cNvSpPr/>
          <p:nvPr/>
        </p:nvSpPr>
        <p:spPr>
          <a:xfrm>
            <a:off x="1097280" y="2189818"/>
            <a:ext cx="7000240" cy="2862323"/>
          </a:xfrm>
          <a:prstGeom prst="rect">
            <a:avLst/>
          </a:prstGeom>
          <a:solidFill>
            <a:schemeClr val="tx1"/>
          </a:solidFill>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myArr</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myArr</a:t>
            </a:r>
            <a:r>
              <a:rPr lang="en-US" dirty="0">
                <a:solidFill>
                  <a:srgbClr val="F8F8F8"/>
                </a:solidFill>
                <a:latin typeface="Menlo Regular"/>
                <a:ea typeface="Times New Roman"/>
              </a:rPr>
              <a:t>[</a:t>
            </a:r>
            <a:r>
              <a:rPr lang="en-US" dirty="0">
                <a:solidFill>
                  <a:srgbClr val="CF6A4C"/>
                </a:solidFill>
                <a:latin typeface="Menlo Regular"/>
                <a:ea typeface="Times New Roman"/>
              </a:rPr>
              <a:t>0</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8F9D6A"/>
                </a:solidFill>
                <a:latin typeface="Menlo Regular"/>
                <a:ea typeface="Times New Roman"/>
              </a:rPr>
              <a:t>"hi"</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myArr</a:t>
            </a:r>
            <a:r>
              <a:rPr lang="en-US" dirty="0">
                <a:solidFill>
                  <a:srgbClr val="F8F8F8"/>
                </a:solidFill>
                <a:latin typeface="Menlo Regular"/>
                <a:ea typeface="Times New Roman"/>
              </a:rPr>
              <a:t>[</a:t>
            </a:r>
            <a:r>
              <a:rPr lang="en-US" dirty="0">
                <a:solidFill>
                  <a:srgbClr val="CF6A4C"/>
                </a:solidFill>
                <a:latin typeface="Menlo Regular"/>
                <a:ea typeface="Times New Roman"/>
              </a:rPr>
              <a:t>1</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8F9D6A"/>
                </a:solidFill>
                <a:latin typeface="Menlo Regular"/>
                <a:ea typeface="Times New Roman"/>
              </a:rPr>
              <a:t>"there"</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myArr1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new</a:t>
            </a:r>
            <a:r>
              <a:rPr lang="en-US" dirty="0">
                <a:solidFill>
                  <a:srgbClr val="F8F8F8"/>
                </a:solidFill>
                <a:latin typeface="Menlo Regular"/>
                <a:ea typeface="Times New Roman"/>
              </a:rPr>
              <a:t> </a:t>
            </a:r>
            <a:r>
              <a:rPr lang="en-US" dirty="0">
                <a:solidFill>
                  <a:srgbClr val="9B859D"/>
                </a:solidFill>
                <a:latin typeface="Menlo Regular"/>
                <a:ea typeface="Times New Roman"/>
              </a:rPr>
              <a:t>Array</a:t>
            </a:r>
            <a:r>
              <a:rPr lang="en-US" dirty="0">
                <a:solidFill>
                  <a:srgbClr val="F8F8F8"/>
                </a:solidFill>
                <a:latin typeface="Menlo Regular"/>
                <a:ea typeface="Times New Roman"/>
              </a:rPr>
              <a:t>(</a:t>
            </a:r>
            <a:r>
              <a:rPr lang="en-US" dirty="0">
                <a:solidFill>
                  <a:srgbClr val="CF6A4C"/>
                </a:solidFill>
                <a:latin typeface="Menlo Regular"/>
                <a:ea typeface="Times New Roman"/>
              </a:rPr>
              <a:t>40</a:t>
            </a:r>
            <a:r>
              <a:rPr lang="en-US" dirty="0">
                <a:solidFill>
                  <a:srgbClr val="F8F8F8"/>
                </a:solidFill>
                <a:latin typeface="Menlo Regular"/>
                <a:ea typeface="Times New Roman"/>
              </a:rPr>
              <a:t>, </a:t>
            </a:r>
            <a:r>
              <a:rPr lang="en-US" dirty="0">
                <a:solidFill>
                  <a:srgbClr val="CF6A4C"/>
                </a:solidFill>
                <a:latin typeface="Menlo Regular"/>
                <a:ea typeface="Times New Roman"/>
              </a:rPr>
              <a:t>100</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(myArr1.length)</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myArr2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new</a:t>
            </a:r>
            <a:r>
              <a:rPr lang="en-US" dirty="0">
                <a:solidFill>
                  <a:srgbClr val="F8F8F8"/>
                </a:solidFill>
                <a:latin typeface="Menlo Regular"/>
                <a:ea typeface="Times New Roman"/>
              </a:rPr>
              <a:t> </a:t>
            </a:r>
            <a:r>
              <a:rPr lang="en-US" dirty="0">
                <a:solidFill>
                  <a:srgbClr val="9B859D"/>
                </a:solidFill>
                <a:latin typeface="Menlo Regular"/>
                <a:ea typeface="Times New Roman"/>
              </a:rPr>
              <a:t>Array</a:t>
            </a:r>
            <a:r>
              <a:rPr lang="en-US" dirty="0">
                <a:solidFill>
                  <a:srgbClr val="F8F8F8"/>
                </a:solidFill>
                <a:latin typeface="Menlo Regular"/>
                <a:ea typeface="Times New Roman"/>
              </a:rPr>
              <a:t>(</a:t>
            </a:r>
            <a:r>
              <a:rPr lang="en-US" dirty="0">
                <a:solidFill>
                  <a:srgbClr val="CF6A4C"/>
                </a:solidFill>
                <a:latin typeface="Menlo Regular"/>
                <a:ea typeface="Times New Roman"/>
              </a:rPr>
              <a:t>40</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(myArr2.length)</a:t>
            </a:r>
            <a:endParaRPr lang="en-US" sz="1200" dirty="0">
              <a:effectLst/>
              <a:latin typeface="Times New Roman"/>
              <a:ea typeface="Times New Roman"/>
            </a:endParaRPr>
          </a:p>
        </p:txBody>
      </p:sp>
      <p:sp>
        <p:nvSpPr>
          <p:cNvPr id="3" name="Date Placeholder 2"/>
          <p:cNvSpPr>
            <a:spLocks noGrp="1"/>
          </p:cNvSpPr>
          <p:nvPr>
            <p:ph type="dt" sz="half" idx="10"/>
          </p:nvPr>
        </p:nvSpPr>
        <p:spPr/>
        <p:txBody>
          <a:bodyPr/>
          <a:lstStyle/>
          <a:p>
            <a:r>
              <a:rPr lang="en-US" smtClean="0"/>
              <a:t>rajesh@uber.com</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6</a:t>
            </a:fld>
            <a:endParaRPr lang="en-US" dirty="0"/>
          </a:p>
        </p:txBody>
      </p:sp>
    </p:spTree>
    <p:extLst>
      <p:ext uri="{BB962C8B-B14F-4D97-AF65-F5344CB8AC3E}">
        <p14:creationId xmlns:p14="http://schemas.microsoft.com/office/powerpoint/2010/main" val="15085034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5" name="Content Placeholder 4"/>
          <p:cNvSpPr>
            <a:spLocks noGrp="1"/>
          </p:cNvSpPr>
          <p:nvPr>
            <p:ph idx="1"/>
          </p:nvPr>
        </p:nvSpPr>
        <p:spPr/>
        <p:txBody>
          <a:bodyPr/>
          <a:lstStyle/>
          <a:p>
            <a:r>
              <a:rPr lang="en-US" dirty="0" smtClean="0"/>
              <a:t>Length</a:t>
            </a:r>
          </a:p>
          <a:p>
            <a:endParaRPr lang="en-US" dirty="0"/>
          </a:p>
        </p:txBody>
      </p:sp>
      <p:sp>
        <p:nvSpPr>
          <p:cNvPr id="6" name="Content Placeholder 2"/>
          <p:cNvSpPr txBox="1">
            <a:spLocks/>
          </p:cNvSpPr>
          <p:nvPr/>
        </p:nvSpPr>
        <p:spPr>
          <a:xfrm>
            <a:off x="457200" y="2997783"/>
            <a:ext cx="8229600" cy="1950137"/>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smtClean="0">
                <a:solidFill>
                  <a:srgbClr val="F9EE98"/>
                </a:solidFill>
                <a:latin typeface="Menlo Regular"/>
                <a:ea typeface="Times New Roman"/>
              </a:rPr>
              <a:t>var</a:t>
            </a:r>
            <a:r>
              <a:rPr lang="en-US" sz="2000" dirty="0" smtClean="0">
                <a:solidFill>
                  <a:srgbClr val="F8F8F8"/>
                </a:solidFill>
                <a:latin typeface="Menlo Regular"/>
                <a:ea typeface="Times New Roman"/>
              </a:rPr>
              <a:t> </a:t>
            </a:r>
            <a:r>
              <a:rPr lang="en-US" sz="2000" dirty="0" err="1" smtClean="0">
                <a:solidFill>
                  <a:srgbClr val="F8F8F8"/>
                </a:solidFill>
                <a:latin typeface="Menlo Regular"/>
                <a:ea typeface="Times New Roman"/>
              </a:rPr>
              <a:t>myArray</a:t>
            </a:r>
            <a:r>
              <a:rPr lang="en-US" sz="2000" dirty="0" smtClean="0">
                <a:solidFill>
                  <a:srgbClr val="F8F8F8"/>
                </a:solidFill>
                <a:latin typeface="Menlo Regular"/>
                <a:ea typeface="Times New Roman"/>
              </a:rPr>
              <a:t> </a:t>
            </a:r>
            <a:r>
              <a:rPr lang="en-US" sz="2000" dirty="0" smtClean="0">
                <a:solidFill>
                  <a:srgbClr val="CDA869"/>
                </a:solidFill>
                <a:latin typeface="Menlo Regular"/>
                <a:ea typeface="Times New Roman"/>
              </a:rPr>
              <a:t>=</a:t>
            </a:r>
            <a:r>
              <a:rPr lang="en-US" sz="2000" dirty="0" smtClean="0">
                <a:solidFill>
                  <a:srgbClr val="F8F8F8"/>
                </a:solidFill>
                <a:latin typeface="Menlo Regular"/>
                <a:ea typeface="Times New Roman"/>
              </a:rPr>
              <a:t> [];</a:t>
            </a:r>
            <a:endParaRPr lang="en-US" sz="14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smtClean="0">
                <a:solidFill>
                  <a:srgbClr val="DAD085"/>
                </a:solidFill>
                <a:latin typeface="Menlo Regular"/>
                <a:ea typeface="Times New Roman"/>
              </a:rPr>
              <a:t>print</a:t>
            </a:r>
            <a:r>
              <a:rPr lang="en-US" sz="2000" dirty="0" smtClean="0">
                <a:solidFill>
                  <a:srgbClr val="F8F8F8"/>
                </a:solidFill>
                <a:latin typeface="Menlo Regular"/>
                <a:ea typeface="Times New Roman"/>
              </a:rPr>
              <a:t>(</a:t>
            </a:r>
            <a:r>
              <a:rPr lang="en-US" sz="2000" dirty="0" err="1" smtClean="0">
                <a:solidFill>
                  <a:srgbClr val="F8F8F8"/>
                </a:solidFill>
                <a:latin typeface="Menlo Regular"/>
                <a:ea typeface="Times New Roman"/>
              </a:rPr>
              <a:t>myArray.length</a:t>
            </a:r>
            <a:r>
              <a:rPr lang="en-US" sz="2000" dirty="0" smtClean="0">
                <a:solidFill>
                  <a:srgbClr val="F8F8F8"/>
                </a:solidFill>
                <a:latin typeface="Menlo Regular"/>
                <a:ea typeface="Times New Roman"/>
              </a:rPr>
              <a:t>);</a:t>
            </a:r>
            <a:endParaRPr lang="en-US" sz="14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smtClean="0">
                <a:solidFill>
                  <a:srgbClr val="F8F8F8"/>
                </a:solidFill>
                <a:latin typeface="Menlo Regular"/>
                <a:ea typeface="Times New Roman"/>
              </a:rPr>
              <a:t> </a:t>
            </a:r>
            <a:endParaRPr lang="en-US" sz="14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err="1" smtClean="0">
                <a:solidFill>
                  <a:srgbClr val="F8F8F8"/>
                </a:solidFill>
                <a:latin typeface="Menlo Regular"/>
                <a:ea typeface="Times New Roman"/>
              </a:rPr>
              <a:t>myArray</a:t>
            </a:r>
            <a:r>
              <a:rPr lang="en-US" sz="2000" dirty="0" smtClean="0">
                <a:solidFill>
                  <a:srgbClr val="F8F8F8"/>
                </a:solidFill>
                <a:latin typeface="Menlo Regular"/>
                <a:ea typeface="Times New Roman"/>
              </a:rPr>
              <a:t>[</a:t>
            </a:r>
            <a:r>
              <a:rPr lang="en-US" sz="2000" dirty="0" smtClean="0">
                <a:solidFill>
                  <a:srgbClr val="CF6A4C"/>
                </a:solidFill>
                <a:latin typeface="Menlo Regular"/>
                <a:ea typeface="Times New Roman"/>
              </a:rPr>
              <a:t>100</a:t>
            </a:r>
            <a:r>
              <a:rPr lang="en-US" sz="2000" dirty="0" smtClean="0">
                <a:solidFill>
                  <a:srgbClr val="F8F8F8"/>
                </a:solidFill>
                <a:latin typeface="Menlo Regular"/>
                <a:ea typeface="Times New Roman"/>
              </a:rPr>
              <a:t>] </a:t>
            </a:r>
            <a:r>
              <a:rPr lang="en-US" sz="2000" dirty="0" smtClean="0">
                <a:solidFill>
                  <a:srgbClr val="CDA869"/>
                </a:solidFill>
                <a:latin typeface="Menlo Regular"/>
                <a:ea typeface="Times New Roman"/>
              </a:rPr>
              <a:t>=</a:t>
            </a:r>
            <a:r>
              <a:rPr lang="en-US" sz="2000" dirty="0" smtClean="0">
                <a:solidFill>
                  <a:srgbClr val="F8F8F8"/>
                </a:solidFill>
                <a:latin typeface="Menlo Regular"/>
                <a:ea typeface="Times New Roman"/>
              </a:rPr>
              <a:t> </a:t>
            </a:r>
            <a:r>
              <a:rPr lang="en-US" sz="2000" dirty="0" smtClean="0">
                <a:solidFill>
                  <a:srgbClr val="CF6A4C"/>
                </a:solidFill>
                <a:latin typeface="Menlo Regular"/>
                <a:ea typeface="Times New Roman"/>
              </a:rPr>
              <a:t>true</a:t>
            </a:r>
            <a:r>
              <a:rPr lang="en-US" sz="2000" dirty="0" smtClean="0">
                <a:solidFill>
                  <a:srgbClr val="F8F8F8"/>
                </a:solidFill>
                <a:latin typeface="Menlo Regular"/>
                <a:ea typeface="Times New Roman"/>
              </a:rPr>
              <a:t>;</a:t>
            </a:r>
            <a:endParaRPr lang="en-US" sz="14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smtClean="0">
                <a:solidFill>
                  <a:srgbClr val="DAD085"/>
                </a:solidFill>
                <a:latin typeface="Menlo Regular"/>
                <a:ea typeface="Times New Roman"/>
              </a:rPr>
              <a:t>print</a:t>
            </a:r>
            <a:r>
              <a:rPr lang="en-US" sz="2000" dirty="0" smtClean="0">
                <a:solidFill>
                  <a:srgbClr val="F8F8F8"/>
                </a:solidFill>
                <a:latin typeface="Menlo Regular"/>
                <a:ea typeface="Times New Roman"/>
              </a:rPr>
              <a:t>(</a:t>
            </a:r>
            <a:r>
              <a:rPr lang="en-US" sz="2000" dirty="0" err="1" smtClean="0">
                <a:solidFill>
                  <a:srgbClr val="F8F8F8"/>
                </a:solidFill>
                <a:latin typeface="Menlo Regular"/>
                <a:ea typeface="Times New Roman"/>
              </a:rPr>
              <a:t>myArray.length</a:t>
            </a:r>
            <a:r>
              <a:rPr lang="en-US" sz="2000" dirty="0" smtClean="0">
                <a:solidFill>
                  <a:srgbClr val="F8F8F8"/>
                </a:solidFill>
                <a:latin typeface="Menlo Regular"/>
                <a:ea typeface="Times New Roman"/>
              </a:rPr>
              <a:t>);</a:t>
            </a:r>
            <a:endParaRPr lang="en-US" sz="1400" dirty="0" smtClean="0">
              <a:latin typeface="Times New Roman"/>
              <a:ea typeface="Times New Roman"/>
            </a:endParaRPr>
          </a:p>
          <a:p>
            <a:pPr marL="457200" lvl="1" indent="0">
              <a:buFont typeface="Courier New" pitchFamily="49" charset="0"/>
              <a:buNone/>
            </a:pPr>
            <a:endParaRPr lang="en-US" dirty="0" smtClean="0"/>
          </a:p>
        </p:txBody>
      </p:sp>
      <p:sp>
        <p:nvSpPr>
          <p:cNvPr id="3" name="Date Placeholder 2"/>
          <p:cNvSpPr>
            <a:spLocks noGrp="1"/>
          </p:cNvSpPr>
          <p:nvPr>
            <p:ph type="dt" sz="half" idx="10"/>
          </p:nvPr>
        </p:nvSpPr>
        <p:spPr/>
        <p:txBody>
          <a:bodyPr/>
          <a:lstStyle/>
          <a:p>
            <a:r>
              <a:rPr lang="en-US" smtClean="0"/>
              <a:t>rajesh@uber.com</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7</a:t>
            </a:fld>
            <a:endParaRPr lang="en-US" dirty="0"/>
          </a:p>
        </p:txBody>
      </p:sp>
    </p:spTree>
    <p:extLst>
      <p:ext uri="{BB962C8B-B14F-4D97-AF65-F5344CB8AC3E}">
        <p14:creationId xmlns:p14="http://schemas.microsoft.com/office/powerpoint/2010/main" val="31126050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2843"/>
          </a:xfrm>
        </p:spPr>
        <p:txBody>
          <a:bodyPr/>
          <a:lstStyle/>
          <a:p>
            <a:r>
              <a:rPr lang="en-US" dirty="0" smtClean="0"/>
              <a:t>Enumeration of Array</a:t>
            </a:r>
            <a:endParaRPr lang="en-US" dirty="0"/>
          </a:p>
        </p:txBody>
      </p:sp>
      <p:sp>
        <p:nvSpPr>
          <p:cNvPr id="4" name="Content Placeholder 3"/>
          <p:cNvSpPr>
            <a:spLocks noGrp="1"/>
          </p:cNvSpPr>
          <p:nvPr>
            <p:ph idx="1"/>
          </p:nvPr>
        </p:nvSpPr>
        <p:spPr/>
        <p:txBody>
          <a:bodyPr/>
          <a:lstStyle/>
          <a:p>
            <a:pPr marL="0" indent="0">
              <a:buNone/>
            </a:pPr>
            <a:r>
              <a:rPr lang="en-US" dirty="0" smtClean="0"/>
              <a:t>for in does not guarantee order of properties</a:t>
            </a:r>
          </a:p>
          <a:p>
            <a:pPr marL="0" indent="0">
              <a:buNone/>
            </a:pPr>
            <a:endParaRPr lang="en-US" dirty="0"/>
          </a:p>
          <a:p>
            <a:pPr marL="0" indent="0">
              <a:buNone/>
            </a:pPr>
            <a:endParaRPr lang="en-US" dirty="0"/>
          </a:p>
        </p:txBody>
      </p:sp>
      <p:sp>
        <p:nvSpPr>
          <p:cNvPr id="5" name="Content Placeholder 2"/>
          <p:cNvSpPr txBox="1">
            <a:spLocks/>
          </p:cNvSpPr>
          <p:nvPr/>
        </p:nvSpPr>
        <p:spPr>
          <a:xfrm>
            <a:off x="457200" y="2618531"/>
            <a:ext cx="8229600" cy="2496007"/>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9EE98"/>
                </a:solidFill>
                <a:latin typeface="Menlo Regular"/>
                <a:ea typeface="Times New Roman"/>
              </a:rPr>
              <a:t>var</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a:t>
            </a:r>
            <a:r>
              <a:rPr lang="en-US" dirty="0" smtClean="0">
                <a:solidFill>
                  <a:srgbClr val="CF6A4C"/>
                </a:solidFill>
                <a:latin typeface="Menlo Regular"/>
                <a:ea typeface="Times New Roman"/>
              </a:rPr>
              <a:t>1000</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F6A4C"/>
                </a:solidFill>
                <a:latin typeface="Menlo Regular"/>
                <a:ea typeface="Times New Roman"/>
              </a:rPr>
              <a:t>1000</a:t>
            </a:r>
            <a:r>
              <a:rPr lang="en-US" dirty="0" smtClean="0">
                <a:solidFill>
                  <a:srgbClr val="F8F8F8"/>
                </a:solidFill>
                <a:latin typeface="Menlo Regular"/>
                <a:ea typeface="Times New Roman"/>
              </a:rPr>
              <a:t>;</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a:t>
            </a:r>
            <a:r>
              <a:rPr lang="en-US" dirty="0" smtClean="0">
                <a:solidFill>
                  <a:srgbClr val="CF6A4C"/>
                </a:solidFill>
                <a:latin typeface="Menlo Regular"/>
                <a:ea typeface="Times New Roman"/>
              </a:rPr>
              <a:t>0</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F6A4C"/>
                </a:solidFill>
                <a:latin typeface="Menlo Regular"/>
                <a:ea typeface="Times New Roman"/>
              </a:rPr>
              <a:t>0</a:t>
            </a:r>
            <a:r>
              <a:rPr lang="en-US" dirty="0" smtClean="0">
                <a:solidFill>
                  <a:srgbClr val="F8F8F8"/>
                </a:solidFill>
                <a:latin typeface="Menlo Regular"/>
                <a:ea typeface="Times New Roman"/>
              </a:rPr>
              <a:t>;</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CDA869"/>
                </a:solidFill>
                <a:latin typeface="Menlo Regular"/>
                <a:ea typeface="Times New Roman"/>
              </a:rPr>
              <a:t>for</a:t>
            </a:r>
            <a:r>
              <a:rPr lang="en-US" dirty="0" smtClean="0">
                <a:solidFill>
                  <a:srgbClr val="F8F8F8"/>
                </a:solidFill>
                <a:latin typeface="Menlo Regular"/>
                <a:ea typeface="Times New Roman"/>
              </a:rPr>
              <a:t>(</a:t>
            </a:r>
            <a:r>
              <a:rPr lang="en-US" dirty="0" smtClean="0">
                <a:solidFill>
                  <a:srgbClr val="F9EE98"/>
                </a:solidFill>
                <a:latin typeface="Menlo Regular"/>
                <a:ea typeface="Times New Roman"/>
              </a:rPr>
              <a:t>var</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i</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in</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    </a:t>
            </a:r>
            <a:r>
              <a:rPr lang="en-US" dirty="0" smtClean="0">
                <a:solidFill>
                  <a:srgbClr val="DAD085"/>
                </a:solidFill>
                <a:latin typeface="Menlo Regular"/>
                <a:ea typeface="Times New Roman"/>
              </a:rPr>
              <a:t>print</a:t>
            </a:r>
            <a:r>
              <a:rPr lang="en-US" dirty="0" smtClean="0">
                <a:solidFill>
                  <a:srgbClr val="F8F8F8"/>
                </a:solidFill>
                <a:latin typeface="Menlo Regular"/>
                <a:ea typeface="Times New Roman"/>
              </a:rPr>
              <a:t>(</a:t>
            </a:r>
            <a:r>
              <a:rPr lang="en-US" dirty="0" smtClean="0">
                <a:solidFill>
                  <a:srgbClr val="8F9D6A"/>
                </a:solidFill>
                <a:latin typeface="Menlo Regular"/>
                <a:ea typeface="Times New Roman"/>
              </a:rPr>
              <a:t>"index "</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i</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a:t>
            </a:r>
            <a:r>
              <a:rPr lang="en-US" dirty="0" err="1" smtClean="0">
                <a:solidFill>
                  <a:srgbClr val="F8F8F8"/>
                </a:solidFill>
                <a:latin typeface="Menlo Regular"/>
                <a:ea typeface="Times New Roman"/>
              </a:rPr>
              <a:t>i</a:t>
            </a:r>
            <a:r>
              <a:rPr lang="en-US" dirty="0" smtClean="0">
                <a:solidFill>
                  <a:srgbClr val="F8F8F8"/>
                </a:solidFill>
                <a:latin typeface="Menlo Regular"/>
                <a:ea typeface="Times New Roman"/>
              </a:rPr>
              <a:t>]);</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a:t>
            </a:r>
            <a:endParaRPr lang="en-US" sz="1600" dirty="0" smtClean="0">
              <a:latin typeface="Times New Roman"/>
              <a:ea typeface="Times New Roman"/>
            </a:endParaRPr>
          </a:p>
          <a:p>
            <a:pPr marL="0" indent="0">
              <a:buFont typeface="Arial" pitchFamily="34" charset="0"/>
              <a:buNone/>
            </a:pPr>
            <a:endParaRPr lang="en-US" dirty="0"/>
          </a:p>
        </p:txBody>
      </p:sp>
      <p:sp>
        <p:nvSpPr>
          <p:cNvPr id="3" name="Date Placeholder 2"/>
          <p:cNvSpPr>
            <a:spLocks noGrp="1"/>
          </p:cNvSpPr>
          <p:nvPr>
            <p:ph type="dt" sz="half" idx="10"/>
          </p:nvPr>
        </p:nvSpPr>
        <p:spPr/>
        <p:txBody>
          <a:bodyPr/>
          <a:lstStyle/>
          <a:p>
            <a:r>
              <a:rPr lang="en-US" smtClean="0"/>
              <a:t>rajesh@uber.com</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dirty="0"/>
          </a:p>
        </p:txBody>
      </p:sp>
    </p:spTree>
    <p:extLst>
      <p:ext uri="{BB962C8B-B14F-4D97-AF65-F5344CB8AC3E}">
        <p14:creationId xmlns:p14="http://schemas.microsoft.com/office/powerpoint/2010/main" val="20617406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 of </a:t>
            </a:r>
            <a:r>
              <a:rPr lang="en-US" dirty="0" smtClean="0"/>
              <a:t>Array</a:t>
            </a:r>
            <a:endParaRPr lang="en-US" dirty="0"/>
          </a:p>
        </p:txBody>
      </p:sp>
      <p:sp>
        <p:nvSpPr>
          <p:cNvPr id="3" name="Content Placeholder 2"/>
          <p:cNvSpPr>
            <a:spLocks noGrp="1"/>
          </p:cNvSpPr>
          <p:nvPr>
            <p:ph idx="1"/>
          </p:nvPr>
        </p:nvSpPr>
        <p:spPr>
          <a:xfrm>
            <a:off x="355600" y="2331720"/>
            <a:ext cx="8483600" cy="2067559"/>
          </a:xfrm>
          <a:solidFill>
            <a:schemeClr val="tx1"/>
          </a:solidFill>
        </p:spPr>
        <p:txBody>
          <a:bodyPr>
            <a:normAutofit fontScale="70000" lnSpcReduction="20000"/>
          </a:bodyPr>
          <a:lstStyle/>
          <a:p>
            <a:pPr marL="0" indent="0">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myArray</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2000" dirty="0">
              <a:latin typeface="Times New Roman"/>
              <a:ea typeface="Times New Roman"/>
            </a:endParaRPr>
          </a:p>
          <a:p>
            <a:pPr marL="0" indent="0">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myArray</a:t>
            </a:r>
            <a:r>
              <a:rPr lang="en-US" dirty="0">
                <a:solidFill>
                  <a:srgbClr val="F8F8F8"/>
                </a:solidFill>
                <a:latin typeface="Menlo Regular"/>
                <a:ea typeface="Times New Roman"/>
              </a:rPr>
              <a:t>[</a:t>
            </a:r>
            <a:r>
              <a:rPr lang="en-US" dirty="0">
                <a:solidFill>
                  <a:srgbClr val="CF6A4C"/>
                </a:solidFill>
                <a:latin typeface="Menlo Regular"/>
                <a:ea typeface="Times New Roman"/>
              </a:rPr>
              <a:t>1000</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1000</a:t>
            </a:r>
            <a:r>
              <a:rPr lang="en-US" dirty="0">
                <a:solidFill>
                  <a:srgbClr val="F8F8F8"/>
                </a:solidFill>
                <a:latin typeface="Menlo Regular"/>
                <a:ea typeface="Times New Roman"/>
              </a:rPr>
              <a:t>;</a:t>
            </a:r>
            <a:endParaRPr lang="en-US" sz="2000" dirty="0">
              <a:latin typeface="Times New Roman"/>
              <a:ea typeface="Times New Roman"/>
            </a:endParaRPr>
          </a:p>
          <a:p>
            <a:pPr marL="0" indent="0">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myArray</a:t>
            </a:r>
            <a:r>
              <a:rPr lang="en-US" dirty="0">
                <a:solidFill>
                  <a:srgbClr val="F8F8F8"/>
                </a:solidFill>
                <a:latin typeface="Menlo Regular"/>
                <a:ea typeface="Times New Roman"/>
              </a:rPr>
              <a:t>[</a:t>
            </a:r>
            <a:r>
              <a:rPr lang="en-US" dirty="0">
                <a:solidFill>
                  <a:srgbClr val="CF6A4C"/>
                </a:solidFill>
                <a:latin typeface="Menlo Regular"/>
                <a:ea typeface="Times New Roman"/>
              </a:rPr>
              <a:t>0</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a:t>
            </a:r>
            <a:endParaRPr lang="en-US" sz="20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dirty="0" smtClean="0">
              <a:solidFill>
                <a:srgbClr val="CDA869"/>
              </a:solidFill>
              <a:latin typeface="Menlo Regular"/>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CDA869"/>
                </a:solidFill>
                <a:latin typeface="Menlo Regular"/>
                <a:ea typeface="Times New Roman"/>
              </a:rPr>
              <a:t>for</a:t>
            </a:r>
            <a:r>
              <a:rPr lang="en-US" dirty="0">
                <a:solidFill>
                  <a:srgbClr val="F8F8F8"/>
                </a:solidFill>
                <a:latin typeface="Menlo Regular"/>
                <a:ea typeface="Times New Roman"/>
              </a:rPr>
              <a:t>(</a:t>
            </a:r>
            <a:r>
              <a:rPr lang="en-US" dirty="0">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&lt;</a:t>
            </a:r>
            <a:r>
              <a:rPr lang="en-US" dirty="0">
                <a:solidFill>
                  <a:srgbClr val="F8F8F8"/>
                </a:solidFill>
                <a:latin typeface="Menlo Regular"/>
                <a:ea typeface="Times New Roman"/>
              </a:rPr>
              <a:t> </a:t>
            </a:r>
            <a:r>
              <a:rPr lang="en-US" dirty="0" err="1">
                <a:solidFill>
                  <a:srgbClr val="F8F8F8"/>
                </a:solidFill>
                <a:latin typeface="Menlo Regular"/>
                <a:ea typeface="Times New Roman"/>
              </a:rPr>
              <a:t>myArray.length</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F8F8F8"/>
                </a:solidFill>
                <a:latin typeface="Menlo Regular"/>
                <a:ea typeface="Times New Roman"/>
              </a:rPr>
              <a:t>myArray</a:t>
            </a:r>
            <a:r>
              <a:rPr lang="en-US" dirty="0">
                <a:solidFill>
                  <a:srgbClr val="F8F8F8"/>
                </a:solidFill>
                <a:latin typeface="Menlo Regular"/>
                <a:ea typeface="Times New Roman"/>
              </a:rPr>
              <a:t>[</a:t>
            </a:r>
            <a:r>
              <a:rPr lang="en-US" dirty="0" err="1">
                <a:solidFill>
                  <a:srgbClr val="F8F8F8"/>
                </a:solidFill>
                <a:latin typeface="Menlo Regular"/>
                <a:ea typeface="Times New Roman"/>
              </a:rPr>
              <a:t>i</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a:t>
            </a:r>
            <a:endParaRPr lang="en-US" sz="1600" dirty="0">
              <a:latin typeface="Times New Roman"/>
              <a:ea typeface="Times New Roman"/>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9</a:t>
            </a:fld>
            <a:endParaRPr lang="en-US" dirty="0"/>
          </a:p>
        </p:txBody>
      </p:sp>
    </p:spTree>
    <p:extLst>
      <p:ext uri="{BB962C8B-B14F-4D97-AF65-F5344CB8AC3E}">
        <p14:creationId xmlns:p14="http://schemas.microsoft.com/office/powerpoint/2010/main" val="8504950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5920</TotalTime>
  <Words>1518</Words>
  <Application>Microsoft Macintosh PowerPoint</Application>
  <PresentationFormat>On-screen Show (4:3)</PresentationFormat>
  <Paragraphs>439</Paragraphs>
  <Slides>39</Slides>
  <Notes>21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Data Structures with Javascript</vt:lpstr>
      <vt:lpstr>Why Data Structures</vt:lpstr>
      <vt:lpstr>PowerPoint Presentation</vt:lpstr>
      <vt:lpstr>Log(n)</vt:lpstr>
      <vt:lpstr>Outline</vt:lpstr>
      <vt:lpstr>Array</vt:lpstr>
      <vt:lpstr>Array</vt:lpstr>
      <vt:lpstr>Enumeration of Array</vt:lpstr>
      <vt:lpstr>Enumeration of Array</vt:lpstr>
      <vt:lpstr>Multi Dimensional Arrays</vt:lpstr>
      <vt:lpstr>Multi Dimensional Array</vt:lpstr>
      <vt:lpstr>Map</vt:lpstr>
      <vt:lpstr>Map</vt:lpstr>
      <vt:lpstr>Stack</vt:lpstr>
      <vt:lpstr>Queue</vt:lpstr>
      <vt:lpstr>Set</vt:lpstr>
      <vt:lpstr>Set  </vt:lpstr>
      <vt:lpstr>Basic Data Structures Summary</vt:lpstr>
      <vt:lpstr>Outline</vt:lpstr>
      <vt:lpstr>Binary Tree</vt:lpstr>
      <vt:lpstr>Binary Search Tree</vt:lpstr>
      <vt:lpstr>Binary Search Tree</vt:lpstr>
      <vt:lpstr>Binary Heap</vt:lpstr>
      <vt:lpstr>Remove Element : Reheapify</vt:lpstr>
      <vt:lpstr>Reheapify</vt:lpstr>
      <vt:lpstr>Reheapify</vt:lpstr>
      <vt:lpstr>Bloom Filters</vt:lpstr>
      <vt:lpstr>Advanced Data Structures Summary</vt:lpstr>
      <vt:lpstr>Outline</vt:lpstr>
      <vt:lpstr>Implementations</vt:lpstr>
      <vt:lpstr>Image Credits</vt:lpstr>
      <vt:lpstr>References</vt:lpstr>
      <vt:lpstr>Outline</vt:lpstr>
      <vt:lpstr>Sample Problems</vt:lpstr>
      <vt:lpstr>Sample Problems</vt:lpstr>
      <vt:lpstr>Sample Problems</vt:lpstr>
      <vt:lpstr>Sample Problems</vt:lpstr>
      <vt:lpstr>Sample Problems</vt:lpstr>
      <vt:lpstr>Thanks!</vt:lpstr>
    </vt:vector>
  </TitlesOfParts>
  <Company>Walmart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with Javascript</dc:title>
  <dc:creator>Walmart Associate</dc:creator>
  <cp:lastModifiedBy>Walmart Associate</cp:lastModifiedBy>
  <cp:revision>155</cp:revision>
  <dcterms:created xsi:type="dcterms:W3CDTF">2014-08-16T21:31:25Z</dcterms:created>
  <dcterms:modified xsi:type="dcterms:W3CDTF">2014-10-19T22:58:57Z</dcterms:modified>
</cp:coreProperties>
</file>